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4" r:id="rId3"/>
    <p:sldId id="409" r:id="rId4"/>
    <p:sldId id="371" r:id="rId5"/>
    <p:sldId id="398" r:id="rId6"/>
    <p:sldId id="411" r:id="rId7"/>
    <p:sldId id="413" r:id="rId8"/>
    <p:sldId id="412" r:id="rId9"/>
    <p:sldId id="403" r:id="rId10"/>
    <p:sldId id="376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2" autoAdjust="0"/>
    <p:restoredTop sz="96383" autoAdjust="0"/>
  </p:normalViewPr>
  <p:slideViewPr>
    <p:cSldViewPr>
      <p:cViewPr varScale="1">
        <p:scale>
          <a:sx n="92" d="100"/>
          <a:sy n="92" d="100"/>
        </p:scale>
        <p:origin x="-12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550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2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550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2018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Yusuke Tanaka(Sony), et al.</a:t>
            </a:r>
            <a:endParaRPr lang="en-US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Yusuke Tanaka(Sony), et al.</a:t>
            </a:r>
            <a:endParaRPr 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8618" y="6475413"/>
            <a:ext cx="18253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en-US" dirty="0" smtClean="0"/>
              <a:t>Yusuke Tanaka(Sony),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13732" y="331808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802.11-18/0903r1</a:t>
            </a:r>
            <a:endParaRPr lang="en-GB" altLang="en-US" sz="1800" b="1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741487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smtClean="0"/>
              <a:t>May 2018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popper@quantenna.com" TargetMode="External"/><Relationship Id="rId3" Type="http://schemas.openxmlformats.org/officeDocument/2006/relationships/hyperlink" Target="mailto:Yusuke.YT.Tanaka@sony.com" TargetMode="External"/><Relationship Id="rId7" Type="http://schemas.openxmlformats.org/officeDocument/2006/relationships/hyperlink" Target="mailto:hwang@quantenn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igurd@quantenna.com" TargetMode="External"/><Relationship Id="rId5" Type="http://schemas.openxmlformats.org/officeDocument/2006/relationships/hyperlink" Target="mailto:Yuichi.Morioka@sony.com" TargetMode="External"/><Relationship Id="rId4" Type="http://schemas.openxmlformats.org/officeDocument/2006/relationships/hyperlink" Target="mailto:William.Carney@son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kumimoji="1" lang="en-US" altLang="ja-JP" dirty="0"/>
              <a:t>Next Generation Home Use Case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2018-05-07</a:t>
            </a:r>
            <a:endParaRPr lang="en-US" sz="2000" b="0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smtClean="0"/>
              <a:t>Yusuke Tanaka(Sony), et al.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17068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49970"/>
              </p:ext>
            </p:extLst>
          </p:nvPr>
        </p:nvGraphicFramePr>
        <p:xfrm>
          <a:off x="384463" y="2087880"/>
          <a:ext cx="8458200" cy="416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1676400"/>
                <a:gridCol w="1066800"/>
                <a:gridCol w="838200"/>
                <a:gridCol w="2819400"/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Yusuke</a:t>
                      </a:r>
                      <a:r>
                        <a:rPr kumimoji="1" lang="en-US" altLang="ja-JP" sz="1500" baseline="0" dirty="0" smtClean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Sony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4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Yuichi Morioka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5"/>
                        </a:rPr>
                        <a:t>Yuichi.Morioka@sony.com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Laurent</a:t>
                      </a:r>
                      <a:r>
                        <a:rPr kumimoji="1" lang="en-US" altLang="ja-JP" sz="1500" baseline="0" dirty="0" smtClean="0"/>
                        <a:t> Cariou 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Intel 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Robert Stacey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James Yee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Mediatek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Gabor</a:t>
                      </a:r>
                      <a:r>
                        <a:rPr kumimoji="1" lang="en-US" altLang="ja-JP" sz="1500" baseline="0" dirty="0" smtClean="0"/>
                        <a:t> Bajko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James Wang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       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Quantenna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sigurd@quantenna.com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Huizhao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Wang     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hwang@quantenna.com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Ambroise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Popper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apopper@quantenna.com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Sean Coffey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Realtek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algn="just">
              <a:defRPr/>
            </a:pPr>
            <a:r>
              <a:rPr kumimoji="1" lang="en-US" altLang="ja-JP" dirty="0"/>
              <a:t>User demand in the home environment will continue to grow with emergence of new services and enhancement of existing services requiring above 10Gbps peak date rate</a:t>
            </a:r>
          </a:p>
          <a:p>
            <a:pPr marL="514350" indent="-457200" algn="just">
              <a:defRPr/>
            </a:pPr>
            <a:endParaRPr kumimoji="1" lang="en-US" altLang="ja-JP" dirty="0"/>
          </a:p>
          <a:p>
            <a:pPr marL="514350" indent="-457200" algn="just">
              <a:defRPr/>
            </a:pPr>
            <a:r>
              <a:rPr kumimoji="1" lang="en-US" altLang="ja-JP" dirty="0"/>
              <a:t>It is proposed that 802.11 WG study the evolving requirements in the home, so the technology can continue to satisfy our users</a:t>
            </a:r>
            <a:endParaRPr kumimoji="1" lang="en-US" altLang="ja-JP" sz="28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9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smtClean="0"/>
              <a:t>Yusuke Tanaka(Sony), et al.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81000" y="170688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 smtClean="0"/>
              <a:t>Authors(cont’d):</a:t>
            </a:r>
            <a:endParaRPr lang="en-US" sz="2000" b="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89258"/>
              </p:ext>
            </p:extLst>
          </p:nvPr>
        </p:nvGraphicFramePr>
        <p:xfrm>
          <a:off x="384463" y="2087880"/>
          <a:ext cx="84582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1676400"/>
                <a:gridCol w="1066800"/>
                <a:gridCol w="838200"/>
                <a:gridCol w="2819400"/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David</a:t>
                      </a:r>
                      <a:r>
                        <a:rPr kumimoji="1" lang="en-US" altLang="ja-JP" sz="1500" baseline="0" dirty="0" smtClean="0"/>
                        <a:t> Y</a:t>
                      </a:r>
                      <a:r>
                        <a:rPr kumimoji="1" lang="en-US" altLang="ja-JP" sz="1500" dirty="0" smtClean="0"/>
                        <a:t>angxun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Huawei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Edward</a:t>
                      </a:r>
                      <a:r>
                        <a:rPr kumimoji="1" lang="en-US" altLang="ja-JP" sz="1500" baseline="0" dirty="0" smtClean="0"/>
                        <a:t> A</a:t>
                      </a:r>
                      <a:r>
                        <a:rPr kumimoji="1" lang="en-US" altLang="ja-JP" sz="1500" dirty="0" smtClean="0"/>
                        <a:t>u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Lei</a:t>
                      </a:r>
                      <a:r>
                        <a:rPr kumimoji="1" lang="en-US" altLang="ja-JP" sz="1500" baseline="0" dirty="0" smtClean="0"/>
                        <a:t> W</a:t>
                      </a:r>
                      <a:r>
                        <a:rPr kumimoji="1" lang="en-US" altLang="ja-JP" sz="1500" dirty="0" smtClean="0"/>
                        <a:t>ang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4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Motivation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algn="just">
              <a:defRPr/>
            </a:pPr>
            <a:r>
              <a:rPr lang="en-US" altLang="ja-JP" dirty="0"/>
              <a:t>As TGax makes progress toward completion, 802.11 WG should investigate what comes next, to further extend the improvements the spec will deliver</a:t>
            </a:r>
          </a:p>
          <a:p>
            <a:pPr marL="514350" indent="-457200" algn="just">
              <a:defRPr/>
            </a:pPr>
            <a:endParaRPr lang="en-US" altLang="ja-JP" dirty="0"/>
          </a:p>
          <a:p>
            <a:pPr marL="514350" indent="-457200" algn="just">
              <a:defRPr/>
            </a:pPr>
            <a:r>
              <a:rPr lang="en-US" altLang="ja-JP" dirty="0"/>
              <a:t>Significant changes are taking place within the </a:t>
            </a:r>
            <a:r>
              <a:rPr lang="en-US" altLang="ja-JP" dirty="0">
                <a:solidFill>
                  <a:srgbClr val="FF0000"/>
                </a:solidFill>
              </a:rPr>
              <a:t>Home Environment</a:t>
            </a:r>
            <a:r>
              <a:rPr lang="en-US" altLang="ja-JP" dirty="0"/>
              <a:t> - use cases not originally conceived during HEW TG formation bear further investigation</a:t>
            </a:r>
          </a:p>
          <a:p>
            <a:pPr marL="514350" indent="-457200" algn="just">
              <a:defRPr/>
            </a:pPr>
            <a:endParaRPr lang="en-US" altLang="ja-JP" dirty="0"/>
          </a:p>
          <a:p>
            <a:pPr marL="514350" indent="-457200" algn="just">
              <a:defRPr/>
            </a:pPr>
            <a:r>
              <a:rPr lang="en-US" altLang="ja-JP" dirty="0"/>
              <a:t>The presentation is offered to help seed a discussion towards Post Ax direction, first focusing at the Home</a:t>
            </a:r>
            <a:endParaRPr kumimoji="1" lang="en-US" altLang="ja-JP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smtClean="0"/>
              <a:t>Yusuke Tanaka(Sony), et al.</a:t>
            </a:r>
            <a:endParaRPr lang="en-US" sz="1200" dirty="0"/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700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31FBDD-8273-4317-8E9F-9FA9D60C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Changes in Home Environment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514350" indent="-457200" algn="just">
              <a:defRPr/>
            </a:pPr>
            <a:r>
              <a:rPr kumimoji="1" lang="en-US" altLang="ja-JP" dirty="0"/>
              <a:t>User demand in the home environment is accelerating with the emergence of new services and also the enhancement of existing services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881CFEB-6EE6-41DF-9F58-5ACB9D67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A9BB56B-4BAC-4D7D-80E0-653391ED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151720" y="3200400"/>
            <a:ext cx="6620680" cy="3326148"/>
            <a:chOff x="1073435" y="3109325"/>
            <a:chExt cx="6620680" cy="332614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073435" y="3109325"/>
              <a:ext cx="6361537" cy="3326148"/>
              <a:chOff x="1524629" y="3484219"/>
              <a:chExt cx="5794529" cy="3023850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xmlns="" id="{9F53CD20-80F0-4E84-9089-2DE96D2EBF45}"/>
                  </a:ext>
                </a:extLst>
              </p:cNvPr>
              <p:cNvGrpSpPr/>
              <p:nvPr/>
            </p:nvGrpSpPr>
            <p:grpSpPr>
              <a:xfrm>
                <a:off x="2699341" y="3764840"/>
                <a:ext cx="4024233" cy="2584774"/>
                <a:chOff x="1973407" y="1253836"/>
                <a:chExt cx="4891228" cy="2937164"/>
              </a:xfrm>
            </p:grpSpPr>
            <p:pic>
              <p:nvPicPr>
                <p:cNvPr id="48" name="Picture 2">
                  <a:extLst>
                    <a:ext uri="{FF2B5EF4-FFF2-40B4-BE49-F238E27FC236}">
                      <a16:creationId xmlns:a16="http://schemas.microsoft.com/office/drawing/2014/main" xmlns="" id="{DB0F1002-BCC3-4C58-B70B-7E00758E76F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3407" y="1253836"/>
                  <a:ext cx="4891228" cy="29371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" name="正方形/長方形 48">
                  <a:extLst>
                    <a:ext uri="{FF2B5EF4-FFF2-40B4-BE49-F238E27FC236}">
                      <a16:creationId xmlns:a16="http://schemas.microsoft.com/office/drawing/2014/main" xmlns="" id="{42F77892-B20B-40AD-AF12-DE0BA2DD1C1F}"/>
                    </a:ext>
                  </a:extLst>
                </p:cNvPr>
                <p:cNvSpPr/>
                <p:nvPr/>
              </p:nvSpPr>
              <p:spPr>
                <a:xfrm>
                  <a:off x="5922817" y="3924553"/>
                  <a:ext cx="678873" cy="201662"/>
                </a:xfrm>
                <a:prstGeom prst="rect">
                  <a:avLst/>
                </a:prstGeom>
                <a:solidFill>
                  <a:srgbClr val="FFFFFF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8162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 sz="2000" b="0" kern="0" dirty="0">
                    <a:solidFill>
                      <a:prstClr val="white"/>
                    </a:solidFill>
                    <a:latin typeface="Calibri"/>
                    <a:ea typeface="メイリオ"/>
                  </a:endParaRPr>
                </a:p>
              </p:txBody>
            </p:sp>
          </p:grpSp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xmlns="" id="{1083DB27-E5F6-4D59-99D9-5814DD2913F5}"/>
                  </a:ext>
                </a:extLst>
              </p:cNvPr>
              <p:cNvSpPr/>
              <p:nvPr/>
            </p:nvSpPr>
            <p:spPr>
              <a:xfrm>
                <a:off x="2617213" y="3751128"/>
                <a:ext cx="4024233" cy="2584774"/>
              </a:xfrm>
              <a:prstGeom prst="rect">
                <a:avLst/>
              </a:prstGeom>
              <a:solidFill>
                <a:srgbClr val="FFFFFF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8163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51" name="円/楕円 14">
                <a:extLst>
                  <a:ext uri="{FF2B5EF4-FFF2-40B4-BE49-F238E27FC236}">
                    <a16:creationId xmlns:a16="http://schemas.microsoft.com/office/drawing/2014/main" xmlns="" id="{1499061E-4A18-48A0-B61E-C82A25785959}"/>
                  </a:ext>
                </a:extLst>
              </p:cNvPr>
              <p:cNvSpPr/>
              <p:nvPr/>
            </p:nvSpPr>
            <p:spPr>
              <a:xfrm>
                <a:off x="2628776" y="4345677"/>
                <a:ext cx="4325590" cy="1447755"/>
              </a:xfrm>
              <a:prstGeom prst="ellipse">
                <a:avLst/>
              </a:prstGeom>
              <a:noFill/>
              <a:ln w="25400" cap="flat" cmpd="sng" algn="ctr">
                <a:solidFill>
                  <a:srgbClr val="CF1111">
                    <a:lumMod val="40000"/>
                    <a:lumOff val="6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8163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xmlns="" id="{FFFBB5DC-F1DE-424D-8A61-4EF834CB7F97}"/>
                  </a:ext>
                </a:extLst>
              </p:cNvPr>
              <p:cNvSpPr txBox="1"/>
              <p:nvPr/>
            </p:nvSpPr>
            <p:spPr>
              <a:xfrm>
                <a:off x="6345815" y="6138737"/>
                <a:ext cx="973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VR/AR</a:t>
                </a:r>
                <a:endParaRPr kumimoji="1" lang="ja-JP" altLang="en-US" sz="1800" dirty="0">
                  <a:solidFill>
                    <a:srgbClr val="CF1111">
                      <a:lumMod val="60000"/>
                      <a:lumOff val="40000"/>
                    </a:srgbClr>
                  </a:solidFill>
                  <a:latin typeface="+mn-ea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xmlns="" id="{EB8C0087-E414-42AF-9828-1E12BB37935F}"/>
                  </a:ext>
                </a:extLst>
              </p:cNvPr>
              <p:cNvSpPr txBox="1"/>
              <p:nvPr/>
            </p:nvSpPr>
            <p:spPr>
              <a:xfrm>
                <a:off x="5349764" y="3510999"/>
                <a:ext cx="1377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UHD Video</a:t>
                </a:r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xmlns="" id="{5EB6D818-3C11-47E9-9833-C2591E2DF3B3}"/>
                  </a:ext>
                </a:extLst>
              </p:cNvPr>
              <p:cNvSpPr txBox="1"/>
              <p:nvPr/>
            </p:nvSpPr>
            <p:spPr>
              <a:xfrm>
                <a:off x="2481958" y="6138736"/>
                <a:ext cx="16017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81634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Remote Office</a:t>
                </a:r>
                <a:endParaRPr kumimoji="1" lang="ja-JP" altLang="en-US" sz="1800" dirty="0">
                  <a:solidFill>
                    <a:srgbClr val="CF1111">
                      <a:lumMod val="60000"/>
                      <a:lumOff val="40000"/>
                    </a:srgbClr>
                  </a:solidFill>
                  <a:latin typeface="+mn-ea"/>
                </a:endParaRP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xmlns="" id="{6FDB5DB6-D2D2-4FA3-888B-C5802D7D7570}"/>
                  </a:ext>
                </a:extLst>
              </p:cNvPr>
              <p:cNvSpPr txBox="1"/>
              <p:nvPr/>
            </p:nvSpPr>
            <p:spPr>
              <a:xfrm>
                <a:off x="1524629" y="3484219"/>
                <a:ext cx="2282529" cy="335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Home Agent / Robotics</a:t>
                </a:r>
              </a:p>
            </p:txBody>
          </p:sp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xmlns="" id="{28531622-A6D2-46B1-B13D-83DA3C86FE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35" r="22059"/>
              <a:stretch/>
            </p:blipFill>
            <p:spPr>
              <a:xfrm>
                <a:off x="1777816" y="3791044"/>
                <a:ext cx="1440000" cy="960686"/>
              </a:xfrm>
              <a:prstGeom prst="rect">
                <a:avLst/>
              </a:prstGeom>
            </p:spPr>
          </p:pic>
          <p:pic>
            <p:nvPicPr>
              <p:cNvPr id="717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1958" y="5243866"/>
                <a:ext cx="1440000" cy="9600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xmlns="" id="{77DB39CD-9827-400D-9F4F-DAF3D91067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885" y="3791044"/>
                <a:ext cx="1440000" cy="960685"/>
              </a:xfrm>
              <a:prstGeom prst="rect">
                <a:avLst/>
              </a:prstGeom>
            </p:spPr>
          </p:pic>
        </p:grpSp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7240" y="5008499"/>
              <a:ext cx="1586875" cy="1088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EB8C0087-E414-42AF-9828-1E12BB37935F}"/>
              </a:ext>
            </a:extLst>
          </p:cNvPr>
          <p:cNvSpPr txBox="1"/>
          <p:nvPr/>
        </p:nvSpPr>
        <p:spPr>
          <a:xfrm>
            <a:off x="2766165" y="4730242"/>
            <a:ext cx="3944350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marL="57150" lvl="1" defTabSz="8163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800" dirty="0">
                <a:solidFill>
                  <a:srgbClr val="CF111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Next Generation Home Environment </a:t>
            </a:r>
          </a:p>
        </p:txBody>
      </p:sp>
      <p:sp>
        <p:nvSpPr>
          <p:cNvPr id="23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25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D05387F-2834-4165-8D3D-20E70C61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Emergence of New Services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2EB9A81-BA57-4F7D-A86D-ADBDC19D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752600"/>
            <a:ext cx="6781800" cy="4114800"/>
          </a:xfrm>
        </p:spPr>
        <p:txBody>
          <a:bodyPr/>
          <a:lstStyle/>
          <a:p>
            <a:pPr algn="just"/>
            <a:r>
              <a:rPr kumimoji="1" lang="en-US" altLang="ja-JP" sz="2200" dirty="0"/>
              <a:t>Home Agent / Home Robotics</a:t>
            </a:r>
          </a:p>
          <a:p>
            <a:pPr lvl="1" algn="just"/>
            <a:r>
              <a:rPr kumimoji="1" lang="en-US" altLang="ja-JP" dirty="0"/>
              <a:t>Devices gather voice, video and sensor information and upload them to a processing unit.  High data rate content will be both </a:t>
            </a:r>
            <a:r>
              <a:rPr kumimoji="1" lang="en-US" altLang="ja-JP" b="1" dirty="0"/>
              <a:t>produced and consumed by machines, a disruptive use case.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UL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room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rooms)</a:t>
            </a:r>
            <a:endParaRPr kumimoji="1" lang="en-US" altLang="ja-JP" dirty="0"/>
          </a:p>
          <a:p>
            <a:pPr algn="just"/>
            <a:r>
              <a:rPr kumimoji="1" lang="en-US" altLang="ja-JP" sz="2200" dirty="0"/>
              <a:t>Remote Office</a:t>
            </a:r>
          </a:p>
          <a:p>
            <a:pPr lvl="1" algn="just"/>
            <a:r>
              <a:rPr lang="en-US" altLang="ja-JP" dirty="0"/>
              <a:t>Ever-growing trend of people working from home.</a:t>
            </a:r>
            <a:r>
              <a:rPr kumimoji="1" lang="ja-JP" altLang="en-US" dirty="0"/>
              <a:t>  </a:t>
            </a:r>
            <a:r>
              <a:rPr kumimoji="1" lang="en-US" altLang="ja-JP" dirty="0"/>
              <a:t>Users communicate interactively with colleagues using video/audio streaming, screen sharing and file transfer.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UL/DL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pPr lvl="2" algn="just"/>
            <a:endParaRPr kumimoji="1"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8AABE7F8-1E97-4A10-92E1-74C480B1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A1E27083-F55E-4160-A1C5-A5BDB97E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28531622-A6D2-46B1-B13D-83DA3C86FE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5" r="22059"/>
          <a:stretch/>
        </p:blipFill>
        <p:spPr>
          <a:xfrm>
            <a:off x="304799" y="1852338"/>
            <a:ext cx="1580907" cy="1056727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580907" cy="105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37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D05387F-2834-4165-8D3D-20E70C61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Enhancement of Existing Services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2EB9A81-BA57-4F7D-A86D-ADBDC19D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752600"/>
            <a:ext cx="6934200" cy="4114800"/>
          </a:xfrm>
        </p:spPr>
        <p:txBody>
          <a:bodyPr/>
          <a:lstStyle/>
          <a:p>
            <a:pPr algn="just"/>
            <a:r>
              <a:rPr kumimoji="1" lang="en-US" altLang="ja-JP" sz="2000" dirty="0"/>
              <a:t>UHD Video</a:t>
            </a:r>
          </a:p>
          <a:p>
            <a:pPr lvl="1" algn="just"/>
            <a:r>
              <a:rPr kumimoji="1" lang="en-US" altLang="ja-JP" dirty="0"/>
              <a:t>Users enjoy UHD (8K) video provided by VOD services on </a:t>
            </a:r>
            <a:r>
              <a:rPr kumimoji="1" lang="en-US" altLang="ja-JP" b="1" dirty="0"/>
              <a:t>portable devices </a:t>
            </a:r>
            <a:r>
              <a:rPr kumimoji="1" lang="en-US" altLang="ja-JP" dirty="0"/>
              <a:t>in own rooms.</a:t>
            </a:r>
          </a:p>
          <a:p>
            <a:pPr lvl="1" algn="just"/>
            <a:r>
              <a:rPr kumimoji="1" lang="en-US" altLang="ja-JP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DL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family member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3 members)</a:t>
            </a:r>
            <a:endParaRPr kumimoji="1" lang="en-US" altLang="ja-JP" i="1" dirty="0"/>
          </a:p>
          <a:p>
            <a:pPr algn="just"/>
            <a:endParaRPr kumimoji="1" lang="en-US" altLang="ja-JP" sz="2200" dirty="0"/>
          </a:p>
          <a:p>
            <a:pPr algn="just"/>
            <a:r>
              <a:rPr kumimoji="1" lang="en-US" altLang="ja-JP" sz="2200" dirty="0"/>
              <a:t>VR/AR</a:t>
            </a:r>
          </a:p>
          <a:p>
            <a:pPr lvl="1" algn="just"/>
            <a:r>
              <a:rPr kumimoji="1" lang="en-US" altLang="ja-JP" dirty="0"/>
              <a:t>Users play games with VR/AR </a:t>
            </a:r>
            <a:r>
              <a:rPr kumimoji="1" lang="en-US" altLang="ja-JP" dirty="0" err="1"/>
              <a:t>headmount</a:t>
            </a:r>
            <a:r>
              <a:rPr kumimoji="1" lang="en-US" altLang="ja-JP" dirty="0"/>
              <a:t> device in own room.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DL Data Rate of &gt;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player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 player)</a:t>
            </a:r>
            <a:endParaRPr kumimoji="1"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8AABE7F8-1E97-4A10-92E1-74C480B1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A1E27083-F55E-4160-A1C5-A5BDB97E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77DB39CD-9827-400D-9F4F-DAF3D91067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00"/>
            <a:ext cx="1610440" cy="1074393"/>
          </a:xfrm>
          <a:prstGeom prst="rect">
            <a:avLst/>
          </a:prstGeom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82" y="4114800"/>
            <a:ext cx="1586875" cy="108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59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511468" y="6132832"/>
            <a:ext cx="1186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Living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09365" y="6139396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Home Office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59416" y="3162100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Kitchen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637562" y="3162100"/>
            <a:ext cx="1495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Children’s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547" y="3162100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Guest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319010" y="6129641"/>
            <a:ext cx="88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Bedroom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xmlns="" id="{75A0E89F-56F8-4EDD-8091-7A0F9FD9BA03}"/>
              </a:ext>
            </a:extLst>
          </p:cNvPr>
          <p:cNvSpPr/>
          <p:nvPr/>
        </p:nvSpPr>
        <p:spPr bwMode="auto">
          <a:xfrm>
            <a:off x="989341" y="4526312"/>
            <a:ext cx="3658859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xmlns="" id="{A327F018-F644-4941-9B93-B3E53445FBF7}"/>
              </a:ext>
            </a:extLst>
          </p:cNvPr>
          <p:cNvSpPr/>
          <p:nvPr/>
        </p:nvSpPr>
        <p:spPr bwMode="auto">
          <a:xfrm rot="5400000">
            <a:off x="3282211" y="4025408"/>
            <a:ext cx="1843178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xmlns="" id="{ACCB92C6-402E-4025-A850-33CBFE466BF8}"/>
              </a:ext>
            </a:extLst>
          </p:cNvPr>
          <p:cNvSpPr/>
          <p:nvPr/>
        </p:nvSpPr>
        <p:spPr bwMode="auto">
          <a:xfrm rot="5400000">
            <a:off x="1144428" y="4526315"/>
            <a:ext cx="2844995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Inter Room Operation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0432" y="1592712"/>
            <a:ext cx="8534400" cy="4114800"/>
          </a:xfrm>
        </p:spPr>
        <p:txBody>
          <a:bodyPr/>
          <a:lstStyle/>
          <a:p>
            <a:pPr algn="just"/>
            <a:r>
              <a:rPr kumimoji="1" lang="en-US" altLang="ja-JP" dirty="0"/>
              <a:t>User will require inter-room connectivity for flexible use</a:t>
            </a:r>
          </a:p>
          <a:p>
            <a:pPr algn="just"/>
            <a:r>
              <a:rPr kumimoji="1" lang="en-US" altLang="ja-JP" dirty="0"/>
              <a:t>Trend towards multi-AP in the home to compensate coverage</a:t>
            </a:r>
          </a:p>
          <a:p>
            <a:pPr algn="just"/>
            <a:r>
              <a:rPr kumimoji="1" lang="en-US" altLang="ja-JP" dirty="0"/>
              <a:t>Sub 7GHz operation is suitable for these use cases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9B28653F-3402-4707-89B9-54780DF48DFA}"/>
              </a:ext>
            </a:extLst>
          </p:cNvPr>
          <p:cNvSpPr txBox="1"/>
          <p:nvPr/>
        </p:nvSpPr>
        <p:spPr>
          <a:xfrm>
            <a:off x="6084701" y="4875066"/>
            <a:ext cx="1917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Intra-room use case</a:t>
            </a:r>
          </a:p>
          <a:p>
            <a:pPr algn="ctr"/>
            <a:r>
              <a:rPr kumimoji="1" lang="en-US" altLang="ja-JP" sz="1600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 11ay area (60GHz)</a:t>
            </a:r>
            <a:endParaRPr kumimoji="1" lang="ja-JP" altLang="en-US" sz="16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6C299F84-D048-4850-8249-D1CEE7343FE9}"/>
              </a:ext>
            </a:extLst>
          </p:cNvPr>
          <p:cNvSpPr txBox="1"/>
          <p:nvPr/>
        </p:nvSpPr>
        <p:spPr>
          <a:xfrm>
            <a:off x="6084702" y="3616803"/>
            <a:ext cx="2678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Inter-room use case</a:t>
            </a:r>
          </a:p>
          <a:p>
            <a:pPr algn="ctr"/>
            <a:r>
              <a:rPr kumimoji="1" lang="en-US" altLang="ja-JP" sz="1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 Post 11ax area (sub 7GHz)</a:t>
            </a:r>
            <a:endParaRPr kumimoji="1" lang="ja-JP" altLang="en-US" sz="16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3E14DD3D-5833-49D1-B8D1-AABE7B846C46}"/>
              </a:ext>
            </a:extLst>
          </p:cNvPr>
          <p:cNvCxnSpPr>
            <a:cxnSpLocks/>
            <a:stCxn id="65" idx="1"/>
            <a:endCxn id="21" idx="6"/>
          </p:cNvCxnSpPr>
          <p:nvPr/>
        </p:nvCxnSpPr>
        <p:spPr bwMode="auto">
          <a:xfrm flipH="1">
            <a:off x="4750454" y="4912660"/>
            <a:ext cx="898491" cy="3571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BEF50C3C-A04C-43E5-9D0E-EB1FF563417E}"/>
              </a:ext>
            </a:extLst>
          </p:cNvPr>
          <p:cNvCxnSpPr>
            <a:cxnSpLocks/>
            <a:stCxn id="65" idx="1"/>
            <a:endCxn id="22" idx="6"/>
          </p:cNvCxnSpPr>
          <p:nvPr/>
        </p:nvCxnSpPr>
        <p:spPr bwMode="auto">
          <a:xfrm flipH="1">
            <a:off x="4748150" y="4912660"/>
            <a:ext cx="900795" cy="523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BD2EDCFD-DD4F-47F7-BB63-50E88EFD5DF1}"/>
              </a:ext>
            </a:extLst>
          </p:cNvPr>
          <p:cNvSpPr/>
          <p:nvPr/>
        </p:nvSpPr>
        <p:spPr>
          <a:xfrm>
            <a:off x="4647632" y="3496224"/>
            <a:ext cx="1067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UHD Video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xmlns="" id="{AF0F3E88-3D44-4DD1-BFEF-9E8E766068BB}"/>
              </a:ext>
            </a:extLst>
          </p:cNvPr>
          <p:cNvCxnSpPr>
            <a:cxnSpLocks/>
            <a:stCxn id="31" idx="2"/>
            <a:endCxn id="20" idx="0"/>
          </p:cNvCxnSpPr>
          <p:nvPr/>
        </p:nvCxnSpPr>
        <p:spPr bwMode="auto">
          <a:xfrm>
            <a:off x="5122397" y="4081161"/>
            <a:ext cx="573296" cy="1545651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xmlns="" id="{66EC5296-B01C-4DA5-B951-8A6D00CD9BBE}"/>
              </a:ext>
            </a:extLst>
          </p:cNvPr>
          <p:cNvCxnSpPr>
            <a:cxnSpLocks/>
            <a:stCxn id="20" idx="0"/>
            <a:endCxn id="37" idx="2"/>
          </p:cNvCxnSpPr>
          <p:nvPr/>
        </p:nvCxnSpPr>
        <p:spPr bwMode="auto">
          <a:xfrm flipH="1" flipV="1">
            <a:off x="3943778" y="4463578"/>
            <a:ext cx="1751915" cy="1163234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CBDBDC23-5748-4483-84BA-1B8D3BA8B7C0}"/>
              </a:ext>
            </a:extLst>
          </p:cNvPr>
          <p:cNvSpPr/>
          <p:nvPr/>
        </p:nvSpPr>
        <p:spPr>
          <a:xfrm>
            <a:off x="3510821" y="3860780"/>
            <a:ext cx="753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VR/AR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xmlns="" id="{B6A34C0F-ECE3-49B1-8ACE-2FD1CBDA57DC}"/>
              </a:ext>
            </a:extLst>
          </p:cNvPr>
          <p:cNvCxnSpPr>
            <a:cxnSpLocks/>
            <a:stCxn id="49" idx="0"/>
            <a:endCxn id="51" idx="5"/>
          </p:cNvCxnSpPr>
          <p:nvPr/>
        </p:nvCxnSpPr>
        <p:spPr bwMode="auto">
          <a:xfrm flipH="1" flipV="1">
            <a:off x="1100127" y="3347241"/>
            <a:ext cx="1704127" cy="227957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xmlns="" id="{42F56F3D-1FE7-4401-A764-0463FD043AC3}"/>
              </a:ext>
            </a:extLst>
          </p:cNvPr>
          <p:cNvCxnSpPr>
            <a:cxnSpLocks/>
            <a:stCxn id="49" idx="0"/>
            <a:endCxn id="53" idx="4"/>
          </p:cNvCxnSpPr>
          <p:nvPr/>
        </p:nvCxnSpPr>
        <p:spPr bwMode="auto">
          <a:xfrm flipH="1" flipV="1">
            <a:off x="2681760" y="4734470"/>
            <a:ext cx="122494" cy="892341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xmlns="" id="{26F448BD-D97F-42D4-A5F8-7C70BFBCA3C3}"/>
              </a:ext>
            </a:extLst>
          </p:cNvPr>
          <p:cNvCxnSpPr>
            <a:cxnSpLocks/>
            <a:stCxn id="49" idx="0"/>
            <a:endCxn id="52" idx="4"/>
          </p:cNvCxnSpPr>
          <p:nvPr/>
        </p:nvCxnSpPr>
        <p:spPr bwMode="auto">
          <a:xfrm flipV="1">
            <a:off x="2804254" y="3578496"/>
            <a:ext cx="572139" cy="2048315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xmlns="" id="{C4221130-701D-4093-AC22-0D8471984DB2}"/>
              </a:ext>
            </a:extLst>
          </p:cNvPr>
          <p:cNvCxnSpPr>
            <a:cxnSpLocks/>
            <a:stCxn id="49" idx="0"/>
            <a:endCxn id="54" idx="3"/>
          </p:cNvCxnSpPr>
          <p:nvPr/>
        </p:nvCxnSpPr>
        <p:spPr bwMode="auto">
          <a:xfrm flipV="1">
            <a:off x="2804254" y="5030918"/>
            <a:ext cx="1356785" cy="595893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xmlns="" id="{C964D5D0-A9B3-4CF7-9468-FC3EC77932A8}"/>
              </a:ext>
            </a:extLst>
          </p:cNvPr>
          <p:cNvSpPr/>
          <p:nvPr/>
        </p:nvSpPr>
        <p:spPr>
          <a:xfrm>
            <a:off x="1125528" y="5187030"/>
            <a:ext cx="886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Terminal</a:t>
            </a:r>
          </a:p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Agents</a:t>
            </a: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xmlns="" id="{EEE4C9B9-5CCD-426B-8BCC-FD0715E2C95A}"/>
              </a:ext>
            </a:extLst>
          </p:cNvPr>
          <p:cNvCxnSpPr>
            <a:cxnSpLocks/>
            <a:stCxn id="49" idx="0"/>
            <a:endCxn id="68" idx="3"/>
          </p:cNvCxnSpPr>
          <p:nvPr/>
        </p:nvCxnSpPr>
        <p:spPr bwMode="auto">
          <a:xfrm flipV="1">
            <a:off x="2804254" y="3546381"/>
            <a:ext cx="1552091" cy="208043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xmlns="" id="{42F56F3D-1FE7-4401-A764-0463FD043AC3}"/>
              </a:ext>
            </a:extLst>
          </p:cNvPr>
          <p:cNvCxnSpPr>
            <a:cxnSpLocks/>
            <a:stCxn id="49" idx="0"/>
            <a:endCxn id="44" idx="6"/>
          </p:cNvCxnSpPr>
          <p:nvPr/>
        </p:nvCxnSpPr>
        <p:spPr bwMode="auto">
          <a:xfrm flipH="1">
            <a:off x="1133877" y="5626811"/>
            <a:ext cx="1670377" cy="257573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CBDBDC23-5748-4483-84BA-1B8D3BA8B7C0}"/>
              </a:ext>
            </a:extLst>
          </p:cNvPr>
          <p:cNvSpPr/>
          <p:nvPr/>
        </p:nvSpPr>
        <p:spPr>
          <a:xfrm>
            <a:off x="3200400" y="5102423"/>
            <a:ext cx="12859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Remote Office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xmlns="" id="{66EC5296-B01C-4DA5-B951-8A6D00CD9BBE}"/>
              </a:ext>
            </a:extLst>
          </p:cNvPr>
          <p:cNvCxnSpPr>
            <a:cxnSpLocks/>
            <a:stCxn id="20" idx="0"/>
            <a:endCxn id="47" idx="3"/>
          </p:cNvCxnSpPr>
          <p:nvPr/>
        </p:nvCxnSpPr>
        <p:spPr bwMode="auto">
          <a:xfrm flipH="1" flipV="1">
            <a:off x="4031938" y="5485234"/>
            <a:ext cx="1663755" cy="141578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xmlns="" id="{D1F53942-840E-4C41-BBEF-EDA495AD11F0}"/>
              </a:ext>
            </a:extLst>
          </p:cNvPr>
          <p:cNvSpPr/>
          <p:nvPr/>
        </p:nvSpPr>
        <p:spPr bwMode="auto">
          <a:xfrm>
            <a:off x="989340" y="3162100"/>
            <a:ext cx="4907614" cy="284499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xmlns="" id="{E8A482CE-CF67-47E6-928D-1785182D85DA}"/>
              </a:ext>
            </a:extLst>
          </p:cNvPr>
          <p:cNvCxnSpPr>
            <a:cxnSpLocks/>
            <a:stCxn id="49" idx="5"/>
            <a:endCxn id="20" idx="1"/>
          </p:cNvCxnSpPr>
          <p:nvPr/>
        </p:nvCxnSpPr>
        <p:spPr bwMode="auto">
          <a:xfrm>
            <a:off x="2853319" y="5733499"/>
            <a:ext cx="2793309" cy="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xmlns="" id="{47A15B00-CA3B-449C-9602-50CA0199D4B8}"/>
              </a:ext>
            </a:extLst>
          </p:cNvPr>
          <p:cNvSpPr/>
          <p:nvPr/>
        </p:nvSpPr>
        <p:spPr bwMode="auto">
          <a:xfrm>
            <a:off x="4360422" y="4724402"/>
            <a:ext cx="1488635" cy="801656"/>
          </a:xfrm>
          <a:prstGeom prst="roundRect">
            <a:avLst>
              <a:gd name="adj" fmla="val 8354"/>
            </a:avLst>
          </a:prstGeom>
          <a:noFill/>
          <a:ln w="25400" cap="flat" cmpd="sng" algn="ctr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xmlns="" id="{F8DFD5A9-ED7B-4E99-A128-653D0DC1D129}"/>
              </a:ext>
            </a:extLst>
          </p:cNvPr>
          <p:cNvSpPr/>
          <p:nvPr/>
        </p:nvSpPr>
        <p:spPr bwMode="auto">
          <a:xfrm>
            <a:off x="5034237" y="3826295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xmlns="" id="{9F40056E-F572-4472-962D-6A5859A6E748}"/>
              </a:ext>
            </a:extLst>
          </p:cNvPr>
          <p:cNvSpPr/>
          <p:nvPr/>
        </p:nvSpPr>
        <p:spPr bwMode="auto">
          <a:xfrm>
            <a:off x="3855618" y="4208712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xmlns="" id="{C5693D78-7980-4F20-8A79-201CEB063003}"/>
              </a:ext>
            </a:extLst>
          </p:cNvPr>
          <p:cNvSpPr/>
          <p:nvPr/>
        </p:nvSpPr>
        <p:spPr bwMode="auto">
          <a:xfrm>
            <a:off x="1024676" y="327179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xmlns="" id="{D77ED5D0-C13F-4F88-8077-F6F3248EC2C8}"/>
              </a:ext>
            </a:extLst>
          </p:cNvPr>
          <p:cNvSpPr/>
          <p:nvPr/>
        </p:nvSpPr>
        <p:spPr bwMode="auto">
          <a:xfrm>
            <a:off x="3332195" y="349010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xmlns="" id="{82E39ECB-B0E2-4CBF-9D64-A0768B430A1F}"/>
              </a:ext>
            </a:extLst>
          </p:cNvPr>
          <p:cNvSpPr/>
          <p:nvPr/>
        </p:nvSpPr>
        <p:spPr bwMode="auto">
          <a:xfrm>
            <a:off x="2637562" y="4646074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xmlns="" id="{8E63A564-1C58-443D-AB3E-15AF4B14BC0D}"/>
              </a:ext>
            </a:extLst>
          </p:cNvPr>
          <p:cNvSpPr/>
          <p:nvPr/>
        </p:nvSpPr>
        <p:spPr bwMode="auto">
          <a:xfrm>
            <a:off x="4148094" y="4955467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xmlns="" id="{BAE443E8-C37E-4729-A08A-4D974D48C287}"/>
              </a:ext>
            </a:extLst>
          </p:cNvPr>
          <p:cNvSpPr/>
          <p:nvPr/>
        </p:nvSpPr>
        <p:spPr bwMode="auto">
          <a:xfrm>
            <a:off x="4343400" y="347093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" name="楕円 53">
            <a:extLst>
              <a:ext uri="{FF2B5EF4-FFF2-40B4-BE49-F238E27FC236}">
                <a16:creationId xmlns:a16="http://schemas.microsoft.com/office/drawing/2014/main" xmlns="" id="{8E63A564-1C58-443D-AB3E-15AF4B14BC0D}"/>
              </a:ext>
            </a:extLst>
          </p:cNvPr>
          <p:cNvSpPr/>
          <p:nvPr/>
        </p:nvSpPr>
        <p:spPr bwMode="auto">
          <a:xfrm>
            <a:off x="1045481" y="5840186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" name="四角形: 角を丸くする 36">
            <a:extLst>
              <a:ext uri="{FF2B5EF4-FFF2-40B4-BE49-F238E27FC236}">
                <a16:creationId xmlns:a16="http://schemas.microsoft.com/office/drawing/2014/main" xmlns="" id="{9F40056E-F572-4472-962D-6A5859A6E748}"/>
              </a:ext>
            </a:extLst>
          </p:cNvPr>
          <p:cNvSpPr/>
          <p:nvPr/>
        </p:nvSpPr>
        <p:spPr bwMode="auto">
          <a:xfrm>
            <a:off x="3855618" y="5357801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xmlns="" id="{F5E75BD5-72AE-42FB-B76F-0F060817AF80}"/>
              </a:ext>
            </a:extLst>
          </p:cNvPr>
          <p:cNvSpPr/>
          <p:nvPr/>
        </p:nvSpPr>
        <p:spPr bwMode="auto">
          <a:xfrm>
            <a:off x="4574134" y="5181600"/>
            <a:ext cx="176320" cy="1763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xmlns="" id="{ED2A1A2E-4546-49E6-A939-0731E5357253}"/>
              </a:ext>
            </a:extLst>
          </p:cNvPr>
          <p:cNvSpPr/>
          <p:nvPr/>
        </p:nvSpPr>
        <p:spPr bwMode="auto">
          <a:xfrm>
            <a:off x="4571830" y="4876800"/>
            <a:ext cx="176320" cy="1763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二等辺三角形 64">
            <a:extLst>
              <a:ext uri="{FF2B5EF4-FFF2-40B4-BE49-F238E27FC236}">
                <a16:creationId xmlns:a16="http://schemas.microsoft.com/office/drawing/2014/main" xmlns="" id="{762B4B69-D05B-467F-B7FA-9922E77987FB}"/>
              </a:ext>
            </a:extLst>
          </p:cNvPr>
          <p:cNvSpPr/>
          <p:nvPr/>
        </p:nvSpPr>
        <p:spPr bwMode="auto">
          <a:xfrm>
            <a:off x="5599880" y="4805972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xmlns="" id="{21D8A208-81F2-4D08-99AF-B54D048ACAD7}"/>
              </a:ext>
            </a:extLst>
          </p:cNvPr>
          <p:cNvSpPr/>
          <p:nvPr/>
        </p:nvSpPr>
        <p:spPr bwMode="auto">
          <a:xfrm>
            <a:off x="5597563" y="5626812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:a16="http://schemas.microsoft.com/office/drawing/2014/main" xmlns="" id="{616646FD-A8FA-42F5-A8EE-A363507D7C99}"/>
              </a:ext>
            </a:extLst>
          </p:cNvPr>
          <p:cNvSpPr/>
          <p:nvPr/>
        </p:nvSpPr>
        <p:spPr bwMode="auto">
          <a:xfrm>
            <a:off x="2706124" y="5626811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xmlns="" id="{9B28653F-3402-4707-89B9-54780DF48DFA}"/>
              </a:ext>
            </a:extLst>
          </p:cNvPr>
          <p:cNvSpPr txBox="1"/>
          <p:nvPr/>
        </p:nvSpPr>
        <p:spPr>
          <a:xfrm>
            <a:off x="4564123" y="4691390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VR/AR</a:t>
            </a:r>
            <a:endParaRPr kumimoji="1" lang="ja-JP" altLang="en-US" sz="11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xmlns="" id="{9B28653F-3402-4707-89B9-54780DF48DFA}"/>
              </a:ext>
            </a:extLst>
          </p:cNvPr>
          <p:cNvSpPr txBox="1"/>
          <p:nvPr/>
        </p:nvSpPr>
        <p:spPr>
          <a:xfrm>
            <a:off x="4612956" y="5300990"/>
            <a:ext cx="4924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UHD</a:t>
            </a:r>
            <a:endParaRPr kumimoji="1" lang="ja-JP" altLang="en-US" sz="11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9" name="フリーフォーム 138"/>
          <p:cNvSpPr/>
          <p:nvPr/>
        </p:nvSpPr>
        <p:spPr bwMode="auto">
          <a:xfrm>
            <a:off x="5762625" y="5710250"/>
            <a:ext cx="409575" cy="157150"/>
          </a:xfrm>
          <a:custGeom>
            <a:avLst/>
            <a:gdLst>
              <a:gd name="connsiteX0" fmla="*/ 0 w 409575"/>
              <a:gd name="connsiteY0" fmla="*/ 147971 h 314300"/>
              <a:gd name="connsiteX1" fmla="*/ 133350 w 409575"/>
              <a:gd name="connsiteY1" fmla="*/ 5096 h 314300"/>
              <a:gd name="connsiteX2" fmla="*/ 285750 w 409575"/>
              <a:gd name="connsiteY2" fmla="*/ 309896 h 314300"/>
              <a:gd name="connsiteX3" fmla="*/ 409575 w 409575"/>
              <a:gd name="connsiteY3" fmla="*/ 157496 h 3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575" h="314300">
                <a:moveTo>
                  <a:pt x="0" y="147971"/>
                </a:moveTo>
                <a:cubicBezTo>
                  <a:pt x="42862" y="63040"/>
                  <a:pt x="85725" y="-21891"/>
                  <a:pt x="133350" y="5096"/>
                </a:cubicBezTo>
                <a:cubicBezTo>
                  <a:pt x="180975" y="32083"/>
                  <a:pt x="239713" y="284496"/>
                  <a:pt x="285750" y="309896"/>
                </a:cubicBezTo>
                <a:cubicBezTo>
                  <a:pt x="331787" y="335296"/>
                  <a:pt x="370681" y="246396"/>
                  <a:pt x="409575" y="1574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xmlns="" id="{BD2EDCFD-DD4F-47F7-BB63-50E88EFD5DF1}"/>
              </a:ext>
            </a:extLst>
          </p:cNvPr>
          <p:cNvSpPr/>
          <p:nvPr/>
        </p:nvSpPr>
        <p:spPr>
          <a:xfrm>
            <a:off x="2508640" y="5755597"/>
            <a:ext cx="104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Remote AP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xmlns="" id="{BD2EDCFD-DD4F-47F7-BB63-50E88EFD5DF1}"/>
              </a:ext>
            </a:extLst>
          </p:cNvPr>
          <p:cNvSpPr/>
          <p:nvPr/>
        </p:nvSpPr>
        <p:spPr>
          <a:xfrm>
            <a:off x="5105400" y="5755319"/>
            <a:ext cx="867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Main AP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xmlns="" id="{CBDBDC23-5748-4483-84BA-1B8D3BA8B7C0}"/>
              </a:ext>
            </a:extLst>
          </p:cNvPr>
          <p:cNvSpPr/>
          <p:nvPr/>
        </p:nvSpPr>
        <p:spPr>
          <a:xfrm>
            <a:off x="3417990" y="5669670"/>
            <a:ext cx="1611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Wireless Backhaul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66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39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EF66FE6-5B63-49B1-8F85-7445EB2C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Next Gen Home Requirements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85800" y="3733800"/>
            <a:ext cx="7924800" cy="2057400"/>
          </a:xfrm>
        </p:spPr>
        <p:txBody>
          <a:bodyPr/>
          <a:lstStyle/>
          <a:p>
            <a:pPr algn="just"/>
            <a:r>
              <a:rPr kumimoji="1" lang="en-US" altLang="ja-JP" dirty="0">
                <a:solidFill>
                  <a:srgbClr val="FF0000"/>
                </a:solidFill>
              </a:rPr>
              <a:t>Above 10Gbps peak rate across the home environment </a:t>
            </a:r>
            <a:r>
              <a:rPr kumimoji="1" lang="en-US" altLang="ja-JP" dirty="0"/>
              <a:t>is necessary to meet future user demand for such uses</a:t>
            </a:r>
          </a:p>
          <a:p>
            <a:pPr algn="just"/>
            <a:r>
              <a:rPr kumimoji="1" lang="en-US" altLang="ja-JP" dirty="0"/>
              <a:t>802.11ax peak data rate is 9.6Gbps (160MHz, 1024-QAM, r=5/6, </a:t>
            </a:r>
            <a:r>
              <a:rPr kumimoji="1" lang="en-US" altLang="ja-JP" dirty="0" err="1"/>
              <a:t>Nss</a:t>
            </a:r>
            <a:r>
              <a:rPr kumimoji="1" lang="en-US" altLang="ja-JP" dirty="0"/>
              <a:t>= 8, 0.8us GI) just shy of this demand</a:t>
            </a:r>
          </a:p>
          <a:p>
            <a:pPr algn="just"/>
            <a:r>
              <a:rPr kumimoji="1" lang="en-US" altLang="ja-JP" dirty="0"/>
              <a:t>Above 10Gbps is also a requirement for competitor tech</a:t>
            </a:r>
          </a:p>
          <a:p>
            <a:pPr lvl="1" algn="just"/>
            <a:r>
              <a:rPr kumimoji="1" lang="en-US" altLang="ja-JP" dirty="0"/>
              <a:t>User will bring next gen devices home and will expect them to work as well within the home using 802.11 post-ax technology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A975F99-FEFA-40C9-B3BE-0194E1DC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5EFD88-5545-4F2A-8DCF-F4E092A4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xmlns="" id="{8F2A259A-57C1-4C77-963B-2EDB804C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53180"/>
              </p:ext>
            </p:extLst>
          </p:nvPr>
        </p:nvGraphicFramePr>
        <p:xfrm>
          <a:off x="762000" y="1752600"/>
          <a:ext cx="792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4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89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Service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UL/DL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/>
                        <a:t>Data Rate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Links</a:t>
                      </a:r>
                      <a:r>
                        <a:rPr kumimoji="1" lang="en-US" altLang="ja-JP" sz="1800" baseline="0" dirty="0"/>
                        <a:t> per Home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Home Agent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6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Remote Office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UL/DL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UHD</a:t>
                      </a:r>
                      <a:r>
                        <a:rPr kumimoji="1" lang="en-US" altLang="ja-JP" sz="1800" baseline="0" dirty="0"/>
                        <a:t> Video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VR/AR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&gt;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5801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61E28D2-B236-421E-BC66-C08B0BEA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Potential Enablers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01FFCE2-6F7A-4D15-A631-D22411FC5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114800"/>
          </a:xfrm>
        </p:spPr>
        <p:txBody>
          <a:bodyPr/>
          <a:lstStyle/>
          <a:p>
            <a:pPr algn="just"/>
            <a:r>
              <a:rPr kumimoji="1" lang="en-US" altLang="ja-JP" sz="2200" dirty="0">
                <a:solidFill>
                  <a:srgbClr val="FF0000"/>
                </a:solidFill>
              </a:rPr>
              <a:t>The new requirements points strongly to further extension to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11ax</a:t>
            </a:r>
            <a:r>
              <a:rPr kumimoji="1" lang="ja-JP" altLang="en-US" sz="2200" dirty="0">
                <a:solidFill>
                  <a:srgbClr val="FF0000"/>
                </a:solidFill>
              </a:rPr>
              <a:t>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to increase the peak throughput in </a:t>
            </a:r>
            <a:r>
              <a:rPr kumimoji="1" lang="en-US" altLang="ja-JP" sz="2200" smtClean="0">
                <a:solidFill>
                  <a:srgbClr val="FF0000"/>
                </a:solidFill>
              </a:rPr>
              <a:t>the home</a:t>
            </a:r>
            <a:endParaRPr kumimoji="1" lang="en-US" altLang="ja-JP" sz="2200" dirty="0">
              <a:solidFill>
                <a:srgbClr val="FF0000"/>
              </a:solidFill>
            </a:endParaRPr>
          </a:p>
          <a:p>
            <a:pPr algn="just"/>
            <a:r>
              <a:rPr kumimoji="1" lang="en-US" altLang="ja-JP" sz="2200" dirty="0"/>
              <a:t>Wider </a:t>
            </a:r>
            <a:r>
              <a:rPr kumimoji="1" lang="en-US" altLang="ja-JP" sz="2200" dirty="0" smtClean="0"/>
              <a:t>Bandwidth/More Spatial Streams: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/>
              <a:t>Wider bandwidth such as </a:t>
            </a:r>
            <a:r>
              <a:rPr kumimoji="1" lang="en-US" altLang="ja-JP" dirty="0">
                <a:solidFill>
                  <a:srgbClr val="FF0000"/>
                </a:solidFill>
              </a:rPr>
              <a:t>320MHz operation </a:t>
            </a:r>
            <a:r>
              <a:rPr kumimoji="1" lang="en-US" altLang="ja-JP" dirty="0"/>
              <a:t>is an obvious source of  higher peak rate.  </a:t>
            </a:r>
            <a:r>
              <a:rPr kumimoji="1" lang="en-US" altLang="ja-JP" dirty="0" smtClean="0"/>
              <a:t>Inter-band </a:t>
            </a:r>
            <a:r>
              <a:rPr kumimoji="1" lang="en-US" altLang="ja-JP" dirty="0"/>
              <a:t>carrier aggregation may also be considered</a:t>
            </a:r>
            <a:r>
              <a:rPr kumimoji="1" lang="en-US" altLang="ja-JP" dirty="0" smtClean="0"/>
              <a:t>.  More spatial streams such as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16 SS </a:t>
            </a:r>
            <a:r>
              <a:rPr kumimoji="1" lang="en-US" altLang="ja-JP" dirty="0" smtClean="0"/>
              <a:t>at AP may also be considered. </a:t>
            </a:r>
            <a:endParaRPr kumimoji="1" lang="en-US" altLang="ja-JP" dirty="0"/>
          </a:p>
          <a:p>
            <a:pPr algn="just"/>
            <a:endParaRPr kumimoji="1" lang="en-US" altLang="ja-JP" sz="2200" dirty="0" smtClean="0"/>
          </a:p>
          <a:p>
            <a:pPr algn="just"/>
            <a:r>
              <a:rPr kumimoji="1" lang="en-US" altLang="ja-JP" sz="2200" dirty="0" smtClean="0"/>
              <a:t>Inter/Intra-Network Messaging: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 smtClean="0"/>
              <a:t>Some </a:t>
            </a:r>
            <a:r>
              <a:rPr kumimoji="1" lang="en-US" altLang="ja-JP" dirty="0">
                <a:solidFill>
                  <a:srgbClr val="FF0000"/>
                </a:solidFill>
              </a:rPr>
              <a:t>MAC level messaging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within/between </a:t>
            </a:r>
            <a:r>
              <a:rPr kumimoji="1" lang="en-US" altLang="ja-JP" dirty="0">
                <a:solidFill>
                  <a:srgbClr val="FF0000"/>
                </a:solidFill>
              </a:rPr>
              <a:t>BSSs</a:t>
            </a:r>
            <a:r>
              <a:rPr kumimoji="1" lang="en-US" altLang="ja-JP" dirty="0"/>
              <a:t> should  be considered for better utilization of </a:t>
            </a:r>
            <a:r>
              <a:rPr kumimoji="1" lang="en-US" altLang="ja-JP" dirty="0" smtClean="0"/>
              <a:t>wider bandwidth and more spatial streams.  </a:t>
            </a:r>
            <a:r>
              <a:rPr kumimoji="1" lang="en-US" altLang="ja-JP" dirty="0"/>
              <a:t>Features defined in 802.11k, r, v should be </a:t>
            </a:r>
            <a:r>
              <a:rPr kumimoji="1" lang="en-US" altLang="ja-JP" dirty="0" smtClean="0"/>
              <a:t>reused/updated.</a:t>
            </a:r>
            <a:endParaRPr kumimoji="1" lang="en-US" altLang="ja-JP" dirty="0"/>
          </a:p>
          <a:p>
            <a:pPr algn="just"/>
            <a:r>
              <a:rPr kumimoji="1" lang="en-US" altLang="ja-JP" sz="2200" dirty="0" smtClean="0"/>
              <a:t>Spatial </a:t>
            </a:r>
            <a:r>
              <a:rPr kumimoji="1" lang="en-US" altLang="ja-JP" sz="2200" dirty="0"/>
              <a:t>Reuse </a:t>
            </a:r>
            <a:r>
              <a:rPr kumimoji="1" lang="en-US" altLang="ja-JP" sz="2200" dirty="0" smtClean="0"/>
              <a:t>Refinement: 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 smtClean="0"/>
              <a:t>To better utilize wider bandwidth and more spatial streams, </a:t>
            </a:r>
            <a:r>
              <a:rPr kumimoji="1" lang="en-US" altLang="ja-JP" dirty="0" smtClean="0">
                <a:solidFill>
                  <a:srgbClr val="FF0000"/>
                </a:solidFill>
              </a:rPr>
              <a:t>11ax spatial reuse mechanism </a:t>
            </a:r>
            <a:r>
              <a:rPr kumimoji="1" lang="en-US" altLang="ja-JP" dirty="0" smtClean="0"/>
              <a:t>should </a:t>
            </a:r>
            <a:r>
              <a:rPr kumimoji="1" lang="en-US" altLang="ja-JP" dirty="0"/>
              <a:t>be </a:t>
            </a:r>
            <a:r>
              <a:rPr kumimoji="1" lang="en-US" altLang="ja-JP" dirty="0" smtClean="0"/>
              <a:t>clean-up/refined.</a:t>
            </a: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0601B5A-8BB5-4429-9200-5F190622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8FECDE1-EFF4-4241-A43D-9F6B56D3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9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99172</TotalTime>
  <Words>807</Words>
  <Application>Microsoft Office PowerPoint</Application>
  <PresentationFormat>画面に合わせる (4:3)</PresentationFormat>
  <Paragraphs>173</Paragraphs>
  <Slides>10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Default Design</vt:lpstr>
      <vt:lpstr>Next Generation Home Use Case</vt:lpstr>
      <vt:lpstr>PowerPoint プレゼンテーション</vt:lpstr>
      <vt:lpstr>Motivation</vt:lpstr>
      <vt:lpstr>Changes in Home Environment</vt:lpstr>
      <vt:lpstr>Emergence of New Services</vt:lpstr>
      <vt:lpstr>Enhancement of Existing Services</vt:lpstr>
      <vt:lpstr>Inter Room Operation</vt:lpstr>
      <vt:lpstr>Next Gen Home Requirements</vt:lpstr>
      <vt:lpstr>Potential Enablers</vt:lpstr>
      <vt:lpstr>Summary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Morioka, Yuichi</cp:lastModifiedBy>
  <cp:revision>2392</cp:revision>
  <cp:lastPrinted>1998-02-10T13:28:06Z</cp:lastPrinted>
  <dcterms:created xsi:type="dcterms:W3CDTF">1998-02-10T13:07:52Z</dcterms:created>
  <dcterms:modified xsi:type="dcterms:W3CDTF">2018-05-09T12:14:10Z</dcterms:modified>
</cp:coreProperties>
</file>