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notesMasterIdLst>
    <p:notesMasterId r:id="rId13"/>
  </p:notesMasterIdLst>
  <p:handoutMasterIdLst>
    <p:handoutMasterId r:id="rId14"/>
  </p:handoutMasterIdLst>
  <p:sldIdLst>
    <p:sldId id="370" r:id="rId2"/>
    <p:sldId id="436" r:id="rId3"/>
    <p:sldId id="438" r:id="rId4"/>
    <p:sldId id="439" r:id="rId5"/>
    <p:sldId id="440" r:id="rId6"/>
    <p:sldId id="441" r:id="rId7"/>
    <p:sldId id="442" r:id="rId8"/>
    <p:sldId id="443" r:id="rId9"/>
    <p:sldId id="444" r:id="rId10"/>
    <p:sldId id="445" r:id="rId11"/>
    <p:sldId id="446" r:id="rId1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6pPr>
    <a:lvl7pPr marL="27432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7pPr>
    <a:lvl8pPr marL="32004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8pPr>
    <a:lvl9pPr marL="36576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a:srgbClr val="3399FF"/>
    <a:srgbClr val="2F05E1"/>
    <a:srgbClr val="66CCFF"/>
    <a:srgbClr val="99CC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30" autoAdjust="0"/>
    <p:restoredTop sz="88136" autoAdjust="0"/>
  </p:normalViewPr>
  <p:slideViewPr>
    <p:cSldViewPr>
      <p:cViewPr varScale="1">
        <p:scale>
          <a:sx n="76" d="100"/>
          <a:sy n="76" d="100"/>
        </p:scale>
        <p:origin x="648" y="8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9" d="100"/>
          <a:sy n="79" d="100"/>
        </p:scale>
        <p:origin x="-202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ea typeface="+mn-ea"/>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zh-CN"/>
              <a:t>Page </a:t>
            </a:r>
            <a:fld id="{100C35B6-0FBF-4896-BFA6-AD17EBE8DD6E}" type="slidenum">
              <a:rPr lang="en-US" altLang="zh-CN"/>
              <a:pPr>
                <a:defRPr/>
              </a:pPr>
              <a:t>‹#›</a:t>
            </a:fld>
            <a:endParaRPr lang="en-US" altLang="zh-CN"/>
          </a:p>
        </p:txBody>
      </p:sp>
      <p:sp>
        <p:nvSpPr>
          <p:cNvPr id="410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584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宋体" pitchFamily="2" charset="-122"/>
              </a:defRPr>
            </a:lvl1pPr>
            <a:lvl2pPr marL="742950" indent="-285750" defTabSz="933450" eaLnBrk="0" hangingPunct="0">
              <a:defRPr sz="1200">
                <a:solidFill>
                  <a:schemeClr val="tx1"/>
                </a:solidFill>
                <a:latin typeface="Times New Roman" pitchFamily="18" charset="0"/>
                <a:ea typeface="宋体" pitchFamily="2" charset="-122"/>
              </a:defRPr>
            </a:lvl2pPr>
            <a:lvl3pPr marL="1143000" indent="-228600" defTabSz="933450" eaLnBrk="0" hangingPunct="0">
              <a:defRPr sz="1200">
                <a:solidFill>
                  <a:schemeClr val="tx1"/>
                </a:solidFill>
                <a:latin typeface="Times New Roman" pitchFamily="18" charset="0"/>
                <a:ea typeface="宋体" pitchFamily="2" charset="-122"/>
              </a:defRPr>
            </a:lvl3pPr>
            <a:lvl4pPr marL="1600200" indent="-228600" defTabSz="933450" eaLnBrk="0" hangingPunct="0">
              <a:defRPr sz="1200">
                <a:solidFill>
                  <a:schemeClr val="tx1"/>
                </a:solidFill>
                <a:latin typeface="Times New Roman" pitchFamily="18" charset="0"/>
                <a:ea typeface="宋体" pitchFamily="2" charset="-122"/>
              </a:defRPr>
            </a:lvl4pPr>
            <a:lvl5pPr marL="2057400" indent="-228600" defTabSz="933450" eaLnBrk="0" hangingPunct="0">
              <a:defRPr sz="1200">
                <a:solidFill>
                  <a:schemeClr val="tx1"/>
                </a:solidFill>
                <a:latin typeface="Times New Roman" pitchFamily="18" charset="0"/>
                <a:ea typeface="宋体" pitchFamily="2" charset="-122"/>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宋体" pitchFamily="2" charset="-122"/>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宋体" pitchFamily="2" charset="-122"/>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宋体" pitchFamily="2" charset="-122"/>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宋体" pitchFamily="2" charset="-122"/>
              </a:defRPr>
            </a:lvl9pPr>
          </a:lstStyle>
          <a:p>
            <a:pPr>
              <a:defRPr/>
            </a:pPr>
            <a:r>
              <a:rPr lang="en-US" altLang="ko-KR" smtClean="0"/>
              <a:t>Submission</a:t>
            </a:r>
          </a:p>
        </p:txBody>
      </p:sp>
      <p:sp>
        <p:nvSpPr>
          <p:cNvPr id="410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18896521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Month Year</a:t>
            </a:r>
          </a:p>
        </p:txBody>
      </p:sp>
      <p:sp>
        <p:nvSpPr>
          <p:cNvPr id="3076"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ea typeface="+mn-ea"/>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zh-CN"/>
              <a:t>Page </a:t>
            </a:r>
            <a:fld id="{C56FB66B-A4AC-44E8-A56C-03079277F037}" type="slidenum">
              <a:rPr lang="en-US" altLang="zh-CN"/>
              <a:pPr>
                <a:defRPr/>
              </a:pPr>
              <a:t>‹#›</a:t>
            </a:fld>
            <a:endParaRPr lang="en-US" altLang="zh-CN"/>
          </a:p>
        </p:txBody>
      </p:sp>
      <p:sp>
        <p:nvSpPr>
          <p:cNvPr id="3380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宋体" pitchFamily="2" charset="-122"/>
              </a:defRPr>
            </a:lvl1pPr>
            <a:lvl2pPr marL="742950" indent="-285750" eaLnBrk="0" hangingPunct="0">
              <a:defRPr sz="1200">
                <a:solidFill>
                  <a:schemeClr val="tx1"/>
                </a:solidFill>
                <a:latin typeface="Times New Roman" pitchFamily="18" charset="0"/>
                <a:ea typeface="宋体" pitchFamily="2" charset="-122"/>
              </a:defRPr>
            </a:lvl2pPr>
            <a:lvl3pPr marL="1143000" indent="-228600" eaLnBrk="0" hangingPunct="0">
              <a:defRPr sz="1200">
                <a:solidFill>
                  <a:schemeClr val="tx1"/>
                </a:solidFill>
                <a:latin typeface="Times New Roman" pitchFamily="18" charset="0"/>
                <a:ea typeface="宋体" pitchFamily="2" charset="-122"/>
              </a:defRPr>
            </a:lvl3pPr>
            <a:lvl4pPr marL="1600200" indent="-228600" eaLnBrk="0" hangingPunct="0">
              <a:defRPr sz="1200">
                <a:solidFill>
                  <a:schemeClr val="tx1"/>
                </a:solidFill>
                <a:latin typeface="Times New Roman" pitchFamily="18" charset="0"/>
                <a:ea typeface="宋体" pitchFamily="2" charset="-122"/>
              </a:defRPr>
            </a:lvl4pPr>
            <a:lvl5pPr marL="2057400" indent="-228600" eaLnBrk="0" hangingPunct="0">
              <a:defRPr sz="1200">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宋体" pitchFamily="2" charset="-122"/>
              </a:defRPr>
            </a:lvl9pPr>
          </a:lstStyle>
          <a:p>
            <a:pPr>
              <a:defRPr/>
            </a:pPr>
            <a:r>
              <a:rPr lang="en-US" altLang="ko-KR" smtClean="0"/>
              <a:t>Submission</a:t>
            </a:r>
          </a:p>
        </p:txBody>
      </p:sp>
      <p:sp>
        <p:nvSpPr>
          <p:cNvPr id="308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08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0873796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xfrm>
            <a:off x="384175" y="701675"/>
            <a:ext cx="6165850" cy="3468688"/>
          </a:xfrm>
          <a:ln/>
        </p:spPr>
      </p:sp>
      <p:sp>
        <p:nvSpPr>
          <p:cNvPr id="81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802.11-yy/xxxxr0</a:t>
            </a:r>
            <a:endParaRPr lang="en-US"/>
          </a:p>
        </p:txBody>
      </p:sp>
      <p:sp>
        <p:nvSpPr>
          <p:cNvPr id="5" name="Date Placeholder 4"/>
          <p:cNvSpPr>
            <a:spLocks noGrp="1"/>
          </p:cNvSpPr>
          <p:nvPr>
            <p:ph type="dt" sz="quarter" idx="1"/>
          </p:nvPr>
        </p:nvSpPr>
        <p:spPr/>
        <p:txBody>
          <a:bodyPr/>
          <a:lstStyle/>
          <a:p>
            <a:pPr>
              <a:defRPr/>
            </a:pPr>
            <a:r>
              <a:rPr lang="en-US" smtClean="0"/>
              <a:t>Month Year</a:t>
            </a:r>
            <a:endParaRPr lang="en-US"/>
          </a:p>
        </p:txBody>
      </p:sp>
      <p:sp>
        <p:nvSpPr>
          <p:cNvPr id="6" name="Footer Placeholder 5"/>
          <p:cNvSpPr>
            <a:spLocks noGrp="1"/>
          </p:cNvSpPr>
          <p:nvPr>
            <p:ph type="ftr" sz="quarter" idx="4"/>
          </p:nvPr>
        </p:nvSpPr>
        <p:spPr/>
        <p:txBody>
          <a:bodyPr/>
          <a:lstStyle/>
          <a:p>
            <a:pPr lvl="4">
              <a:defRPr/>
            </a:pPr>
            <a:r>
              <a:rPr lang="en-US" smtClean="0"/>
              <a:t>John Doe, Some Company</a:t>
            </a:r>
            <a:endParaRPr lang="en-US"/>
          </a:p>
        </p:txBody>
      </p:sp>
      <p:sp>
        <p:nvSpPr>
          <p:cNvPr id="819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zh-CN" smtClean="0"/>
              <a:t>Page </a:t>
            </a:r>
            <a:fld id="{19A33B0A-A4A5-40D7-A321-3E6D6E9FD043}" type="slidenum">
              <a:rPr lang="en-US" altLang="zh-CN" smtClean="0"/>
              <a:pPr>
                <a:spcBef>
                  <a:spcPct val="0"/>
                </a:spcBef>
              </a:pPr>
              <a:t>2</a:t>
            </a:fld>
            <a:endParaRPr lang="en-US" altLang="zh-CN" smtClean="0"/>
          </a:p>
        </p:txBody>
      </p:sp>
    </p:spTree>
    <p:extLst>
      <p:ext uri="{BB962C8B-B14F-4D97-AF65-F5344CB8AC3E}">
        <p14:creationId xmlns:p14="http://schemas.microsoft.com/office/powerpoint/2010/main" val="10354513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802.11-yy/xxxxr0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a:p>
        </p:txBody>
      </p:sp>
      <p:sp>
        <p:nvSpPr>
          <p:cNvPr id="7" name="Slide Number Placeholder 6"/>
          <p:cNvSpPr>
            <a:spLocks noGrp="1"/>
          </p:cNvSpPr>
          <p:nvPr>
            <p:ph type="sldNum" sz="quarter" idx="13"/>
          </p:nvPr>
        </p:nvSpPr>
        <p:spPr/>
        <p:txBody>
          <a:bodyPr/>
          <a:lstStyle/>
          <a:p>
            <a:pPr>
              <a:defRPr/>
            </a:pPr>
            <a:r>
              <a:rPr lang="en-US" altLang="zh-CN" smtClean="0"/>
              <a:t>Page </a:t>
            </a:r>
            <a:fld id="{C56FB66B-A4AC-44E8-A56C-03079277F037}" type="slidenum">
              <a:rPr lang="en-US" altLang="zh-CN" smtClean="0"/>
              <a:pPr>
                <a:defRPr/>
              </a:pPr>
              <a:t>7</a:t>
            </a:fld>
            <a:endParaRPr lang="en-US" altLang="zh-CN"/>
          </a:p>
        </p:txBody>
      </p:sp>
    </p:spTree>
    <p:extLst>
      <p:ext uri="{BB962C8B-B14F-4D97-AF65-F5344CB8AC3E}">
        <p14:creationId xmlns:p14="http://schemas.microsoft.com/office/powerpoint/2010/main" val="25862363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802.11-yy/xxxxr0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a:p>
        </p:txBody>
      </p:sp>
      <p:sp>
        <p:nvSpPr>
          <p:cNvPr id="7" name="Slide Number Placeholder 6"/>
          <p:cNvSpPr>
            <a:spLocks noGrp="1"/>
          </p:cNvSpPr>
          <p:nvPr>
            <p:ph type="sldNum" sz="quarter" idx="13"/>
          </p:nvPr>
        </p:nvSpPr>
        <p:spPr/>
        <p:txBody>
          <a:bodyPr/>
          <a:lstStyle/>
          <a:p>
            <a:pPr>
              <a:defRPr/>
            </a:pPr>
            <a:r>
              <a:rPr lang="en-US" altLang="zh-CN" smtClean="0"/>
              <a:t>Page </a:t>
            </a:r>
            <a:fld id="{C56FB66B-A4AC-44E8-A56C-03079277F037}" type="slidenum">
              <a:rPr lang="en-US" altLang="zh-CN" smtClean="0"/>
              <a:pPr>
                <a:defRPr/>
              </a:pPr>
              <a:t>11</a:t>
            </a:fld>
            <a:endParaRPr lang="en-US" altLang="zh-CN"/>
          </a:p>
        </p:txBody>
      </p:sp>
    </p:spTree>
    <p:extLst>
      <p:ext uri="{BB962C8B-B14F-4D97-AF65-F5344CB8AC3E}">
        <p14:creationId xmlns:p14="http://schemas.microsoft.com/office/powerpoint/2010/main" val="11690340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Line 8"/>
          <p:cNvSpPr>
            <a:spLocks noChangeShapeType="1"/>
          </p:cNvSpPr>
          <p:nvPr userDrawn="1"/>
        </p:nvSpPr>
        <p:spPr bwMode="auto">
          <a:xfrm>
            <a:off x="508000" y="609600"/>
            <a:ext cx="11074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251031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Full title, right Image">
    <p:spTree>
      <p:nvGrpSpPr>
        <p:cNvPr id="1" name=""/>
        <p:cNvGrpSpPr/>
        <p:nvPr/>
      </p:nvGrpSpPr>
      <p:grpSpPr>
        <a:xfrm>
          <a:off x="0" y="0"/>
          <a:ext cx="0" cy="0"/>
          <a:chOff x="0" y="0"/>
          <a:chExt cx="0" cy="0"/>
        </a:xfrm>
      </p:grpSpPr>
      <p:sp>
        <p:nvSpPr>
          <p:cNvPr id="4" name="Content Placeholder 1"/>
          <p:cNvSpPr>
            <a:spLocks noGrp="1"/>
          </p:cNvSpPr>
          <p:nvPr>
            <p:ph sz="quarter" idx="10" hasCustomPrompt="1"/>
          </p:nvPr>
        </p:nvSpPr>
        <p:spPr>
          <a:xfrm>
            <a:off x="524935" y="1800225"/>
            <a:ext cx="5473700" cy="4724400"/>
          </a:xfrm>
        </p:spPr>
        <p:txBody>
          <a:bodyPr/>
          <a:lstStyle/>
          <a:p>
            <a:pPr lvl="0"/>
            <a:r>
              <a:rPr lang="sv-SE" dirty="0" err="1"/>
              <a:t>Click</a:t>
            </a:r>
            <a:r>
              <a:rPr lang="sv-SE" dirty="0"/>
              <a:t> to </a:t>
            </a:r>
            <a:r>
              <a:rPr lang="sv-SE" dirty="0" err="1"/>
              <a:t>add</a:t>
            </a:r>
            <a:r>
              <a:rPr lang="sv-SE" dirty="0"/>
              <a: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1"/>
          <p:cNvSpPr>
            <a:spLocks noGrp="1"/>
          </p:cNvSpPr>
          <p:nvPr>
            <p:ph type="title"/>
          </p:nvPr>
        </p:nvSpPr>
        <p:spPr>
          <a:xfrm>
            <a:off x="524937" y="239715"/>
            <a:ext cx="9992783" cy="1085371"/>
          </a:xfrm>
        </p:spPr>
        <p:txBody>
          <a:bodyPr/>
          <a:lstStyle/>
          <a:p>
            <a:r>
              <a:rPr lang="en-US"/>
              <a:t>Click to edit Master title style</a:t>
            </a:r>
            <a:endParaRPr lang="en-US" dirty="0"/>
          </a:p>
        </p:txBody>
      </p:sp>
    </p:spTree>
    <p:extLst>
      <p:ext uri="{BB962C8B-B14F-4D97-AF65-F5344CB8AC3E}">
        <p14:creationId xmlns:p14="http://schemas.microsoft.com/office/powerpoint/2010/main" val="2301962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511084363"/>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778310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11765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84156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685800"/>
            <a:ext cx="4011084" cy="7493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685801"/>
            <a:ext cx="6815667" cy="54403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46429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01108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7448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3777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08000" y="685800"/>
            <a:ext cx="1107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dirty="0" smtClean="0"/>
              <a:t>Click to edit Master title style</a:t>
            </a:r>
          </a:p>
        </p:txBody>
      </p:sp>
      <p:sp>
        <p:nvSpPr>
          <p:cNvPr id="1027" name="Rectangle 3"/>
          <p:cNvSpPr>
            <a:spLocks noGrp="1" noChangeArrowheads="1"/>
          </p:cNvSpPr>
          <p:nvPr>
            <p:ph type="body" idx="1"/>
          </p:nvPr>
        </p:nvSpPr>
        <p:spPr bwMode="auto">
          <a:xfrm>
            <a:off x="508000" y="1828800"/>
            <a:ext cx="110744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Line 8"/>
          <p:cNvSpPr>
            <a:spLocks noChangeShapeType="1"/>
          </p:cNvSpPr>
          <p:nvPr/>
        </p:nvSpPr>
        <p:spPr bwMode="auto">
          <a:xfrm>
            <a:off x="508000" y="609600"/>
            <a:ext cx="11074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latin typeface="+mj-lt"/>
            </a:endParaRPr>
          </a:p>
        </p:txBody>
      </p:sp>
      <p:sp>
        <p:nvSpPr>
          <p:cNvPr id="1031" name="Rectangle 9"/>
          <p:cNvSpPr>
            <a:spLocks noChangeArrowheads="1"/>
          </p:cNvSpPr>
          <p:nvPr userDrawn="1"/>
        </p:nvSpPr>
        <p:spPr bwMode="auto">
          <a:xfrm>
            <a:off x="5080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宋体" pitchFamily="2" charset="-122"/>
              </a:defRPr>
            </a:lvl1pPr>
            <a:lvl2pPr marL="742950" indent="-285750" eaLnBrk="0" hangingPunct="0">
              <a:defRPr sz="1200">
                <a:solidFill>
                  <a:schemeClr val="tx1"/>
                </a:solidFill>
                <a:latin typeface="Times New Roman" pitchFamily="18" charset="0"/>
                <a:ea typeface="宋体" pitchFamily="2" charset="-122"/>
              </a:defRPr>
            </a:lvl2pPr>
            <a:lvl3pPr marL="1143000" indent="-228600" eaLnBrk="0" hangingPunct="0">
              <a:defRPr sz="1200">
                <a:solidFill>
                  <a:schemeClr val="tx1"/>
                </a:solidFill>
                <a:latin typeface="Times New Roman" pitchFamily="18" charset="0"/>
                <a:ea typeface="宋体" pitchFamily="2" charset="-122"/>
              </a:defRPr>
            </a:lvl3pPr>
            <a:lvl4pPr marL="1600200" indent="-228600" eaLnBrk="0" hangingPunct="0">
              <a:defRPr sz="1200">
                <a:solidFill>
                  <a:schemeClr val="tx1"/>
                </a:solidFill>
                <a:latin typeface="Times New Roman" pitchFamily="18" charset="0"/>
                <a:ea typeface="宋体" pitchFamily="2" charset="-122"/>
              </a:defRPr>
            </a:lvl4pPr>
            <a:lvl5pPr marL="2057400" indent="-228600" eaLnBrk="0" hangingPunct="0">
              <a:defRPr sz="1200">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宋体" pitchFamily="2" charset="-122"/>
              </a:defRPr>
            </a:lvl9pPr>
          </a:lstStyle>
          <a:p>
            <a:pPr>
              <a:defRPr/>
            </a:pPr>
            <a:r>
              <a:rPr lang="en-US" altLang="ko-KR" sz="1200" dirty="0" smtClean="0">
                <a:latin typeface="+mj-lt"/>
              </a:rPr>
              <a:t>Submission</a:t>
            </a:r>
          </a:p>
        </p:txBody>
      </p:sp>
      <p:sp>
        <p:nvSpPr>
          <p:cNvPr id="1030" name="Line 10"/>
          <p:cNvSpPr>
            <a:spLocks noChangeShapeType="1"/>
          </p:cNvSpPr>
          <p:nvPr/>
        </p:nvSpPr>
        <p:spPr bwMode="auto">
          <a:xfrm>
            <a:off x="508000" y="6477000"/>
            <a:ext cx="11074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latin typeface="+mj-lt"/>
            </a:endParaRPr>
          </a:p>
        </p:txBody>
      </p:sp>
      <p:sp>
        <p:nvSpPr>
          <p:cNvPr id="11" name="Rectangle 9"/>
          <p:cNvSpPr>
            <a:spLocks noChangeArrowheads="1"/>
          </p:cNvSpPr>
          <p:nvPr userDrawn="1"/>
        </p:nvSpPr>
        <p:spPr bwMode="auto">
          <a:xfrm>
            <a:off x="8839200" y="6483350"/>
            <a:ext cx="204863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宋体" pitchFamily="2" charset="-122"/>
              </a:defRPr>
            </a:lvl1pPr>
            <a:lvl2pPr marL="742950" indent="-285750" eaLnBrk="0" hangingPunct="0">
              <a:defRPr sz="1200">
                <a:solidFill>
                  <a:schemeClr val="tx1"/>
                </a:solidFill>
                <a:latin typeface="Times New Roman" pitchFamily="18" charset="0"/>
                <a:ea typeface="宋体" pitchFamily="2" charset="-122"/>
              </a:defRPr>
            </a:lvl2pPr>
            <a:lvl3pPr marL="1143000" indent="-228600" eaLnBrk="0" hangingPunct="0">
              <a:defRPr sz="1200">
                <a:solidFill>
                  <a:schemeClr val="tx1"/>
                </a:solidFill>
                <a:latin typeface="Times New Roman" pitchFamily="18" charset="0"/>
                <a:ea typeface="宋体" pitchFamily="2" charset="-122"/>
              </a:defRPr>
            </a:lvl3pPr>
            <a:lvl4pPr marL="1600200" indent="-228600" eaLnBrk="0" hangingPunct="0">
              <a:defRPr sz="1200">
                <a:solidFill>
                  <a:schemeClr val="tx1"/>
                </a:solidFill>
                <a:latin typeface="Times New Roman" pitchFamily="18" charset="0"/>
                <a:ea typeface="宋体" pitchFamily="2" charset="-122"/>
              </a:defRPr>
            </a:lvl4pPr>
            <a:lvl5pPr marL="2057400" indent="-228600" eaLnBrk="0" hangingPunct="0">
              <a:defRPr sz="1200">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宋体" pitchFamily="2" charset="-122"/>
              </a:defRPr>
            </a:lvl9pPr>
          </a:lstStyle>
          <a:p>
            <a:pPr>
              <a:defRPr/>
            </a:pPr>
            <a:r>
              <a:rPr lang="en-US" altLang="ko-KR" sz="1200" dirty="0" smtClean="0">
                <a:latin typeface="+mj-lt"/>
              </a:rPr>
              <a:t>Bahar Sadeghi, Intel</a:t>
            </a:r>
            <a:r>
              <a:rPr lang="en-US" altLang="ko-KR" sz="1200" baseline="0" dirty="0" smtClean="0">
                <a:latin typeface="+mj-lt"/>
              </a:rPr>
              <a:t> Corporation</a:t>
            </a:r>
            <a:endParaRPr lang="en-US" altLang="ko-KR" sz="1200" dirty="0" smtClean="0">
              <a:latin typeface="+mj-lt"/>
            </a:endParaRPr>
          </a:p>
        </p:txBody>
      </p:sp>
      <p:sp>
        <p:nvSpPr>
          <p:cNvPr id="12" name="Rectangle 9"/>
          <p:cNvSpPr>
            <a:spLocks noChangeArrowheads="1"/>
          </p:cNvSpPr>
          <p:nvPr userDrawn="1"/>
        </p:nvSpPr>
        <p:spPr bwMode="auto">
          <a:xfrm>
            <a:off x="5687485" y="6483350"/>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宋体" pitchFamily="2" charset="-122"/>
              </a:defRPr>
            </a:lvl1pPr>
            <a:lvl2pPr marL="742950" indent="-285750" eaLnBrk="0" hangingPunct="0">
              <a:defRPr sz="1200">
                <a:solidFill>
                  <a:schemeClr val="tx1"/>
                </a:solidFill>
                <a:latin typeface="Times New Roman" pitchFamily="18" charset="0"/>
                <a:ea typeface="宋体" pitchFamily="2" charset="-122"/>
              </a:defRPr>
            </a:lvl2pPr>
            <a:lvl3pPr marL="1143000" indent="-228600" eaLnBrk="0" hangingPunct="0">
              <a:defRPr sz="1200">
                <a:solidFill>
                  <a:schemeClr val="tx1"/>
                </a:solidFill>
                <a:latin typeface="Times New Roman" pitchFamily="18" charset="0"/>
                <a:ea typeface="宋体" pitchFamily="2" charset="-122"/>
              </a:defRPr>
            </a:lvl3pPr>
            <a:lvl4pPr marL="1600200" indent="-228600" eaLnBrk="0" hangingPunct="0">
              <a:defRPr sz="1200">
                <a:solidFill>
                  <a:schemeClr val="tx1"/>
                </a:solidFill>
                <a:latin typeface="Times New Roman" pitchFamily="18" charset="0"/>
                <a:ea typeface="宋体" pitchFamily="2" charset="-122"/>
              </a:defRPr>
            </a:lvl4pPr>
            <a:lvl5pPr marL="2057400" indent="-228600" eaLnBrk="0" hangingPunct="0">
              <a:defRPr sz="1200">
                <a:solidFill>
                  <a:schemeClr val="tx1"/>
                </a:solidFill>
                <a:latin typeface="Times New Roman" pitchFamily="18" charset="0"/>
                <a:ea typeface="宋体"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宋体"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宋体"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宋体"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宋体" pitchFamily="2" charset="-122"/>
              </a:defRPr>
            </a:lvl9pPr>
          </a:lstStyle>
          <a:p>
            <a:pPr>
              <a:defRPr/>
            </a:pPr>
            <a:r>
              <a:rPr lang="en-US" altLang="zh-CN" sz="1200" dirty="0" smtClean="0">
                <a:latin typeface="+mj-lt"/>
              </a:rPr>
              <a:t>Slide </a:t>
            </a:r>
            <a:fld id="{1E6F8221-7D42-47C8-8226-2BDDEB866FE1}" type="slidenum">
              <a:rPr lang="en-US" altLang="zh-CN" sz="1200" smtClean="0">
                <a:latin typeface="+mj-lt"/>
              </a:rPr>
              <a:pPr>
                <a:defRPr/>
              </a:pPr>
              <a:t>‹#›</a:t>
            </a:fld>
            <a:endParaRPr lang="en-US" altLang="zh-CN" sz="1200" dirty="0">
              <a:latin typeface="+mj-lt"/>
            </a:endParaRPr>
          </a:p>
        </p:txBody>
      </p:sp>
      <p:sp>
        <p:nvSpPr>
          <p:cNvPr id="15" name="Rectangle 7"/>
          <p:cNvSpPr>
            <a:spLocks noChangeArrowheads="1"/>
          </p:cNvSpPr>
          <p:nvPr userDrawn="1"/>
        </p:nvSpPr>
        <p:spPr bwMode="auto">
          <a:xfrm>
            <a:off x="8299386"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latin typeface="+mj-lt"/>
                <a:cs typeface="+mn-cs"/>
              </a:rPr>
              <a:t>doc.: </a:t>
            </a:r>
            <a:r>
              <a:rPr lang="en-US" sz="1800" b="1" dirty="0" smtClean="0">
                <a:latin typeface="+mj-lt"/>
                <a:cs typeface="+mn-cs"/>
              </a:rPr>
              <a:t>IEEE 802.11-18/0900r0</a:t>
            </a:r>
            <a:endParaRPr lang="en-US" sz="1800" b="1" dirty="0">
              <a:latin typeface="+mj-lt"/>
              <a:cs typeface="+mn-cs"/>
            </a:endParaRPr>
          </a:p>
        </p:txBody>
      </p:sp>
      <p:sp>
        <p:nvSpPr>
          <p:cNvPr id="17" name="Rectangle 7"/>
          <p:cNvSpPr>
            <a:spLocks noChangeArrowheads="1"/>
          </p:cNvSpPr>
          <p:nvPr userDrawn="1"/>
        </p:nvSpPr>
        <p:spPr bwMode="auto">
          <a:xfrm>
            <a:off x="526473" y="332601"/>
            <a:ext cx="968214" cy="276999"/>
          </a:xfrm>
          <a:prstGeom prst="rect">
            <a:avLst/>
          </a:prstGeom>
          <a:noFill/>
          <a:ln w="9525">
            <a:noFill/>
            <a:miter lim="800000"/>
            <a:headEnd/>
            <a:tailEnd/>
          </a:ln>
          <a:effectLst/>
        </p:spPr>
        <p:txBody>
          <a:bodyPr wrap="none" lIns="0" tIns="0" rIns="0" bIns="0" anchor="b">
            <a:spAutoFit/>
          </a:bodyPr>
          <a:lstStyle/>
          <a:p>
            <a:pPr marL="0" lvl="4" indent="0" algn="l" eaLnBrk="0" hangingPunct="0">
              <a:defRPr/>
            </a:pPr>
            <a:r>
              <a:rPr lang="en-US" sz="1800" b="1" dirty="0" smtClean="0">
                <a:latin typeface="+mj-lt"/>
                <a:cs typeface="+mn-cs"/>
              </a:rPr>
              <a:t>May 2018</a:t>
            </a:r>
            <a:endParaRPr lang="en-US" sz="1800" b="1" dirty="0">
              <a:latin typeface="+mj-lt"/>
              <a:cs typeface="+mn-cs"/>
            </a:endParaRPr>
          </a:p>
        </p:txBody>
      </p:sp>
    </p:spTree>
  </p:cSld>
  <p:clrMap bg1="lt1" tx1="dk1" bg2="lt2" tx2="dk2" accent1="accent1" accent2="accent2" accent3="accent3" accent4="accent4" accent5="accent5" accent6="accent6" hlink="hlink" folHlink="folHlink"/>
  <p:sldLayoutIdLst>
    <p:sldLayoutId id="2147483745"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6" r:id="rId10"/>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Calibri" pitchFamily="34" charset="0"/>
          <a:cs typeface="Calibri" pitchFamily="34" charset="0"/>
        </a:defRPr>
      </a:lvl1pPr>
      <a:lvl2pPr algn="ctr" rtl="0" eaLnBrk="0" fontAlgn="base" hangingPunct="0">
        <a:spcBef>
          <a:spcPct val="0"/>
        </a:spcBef>
        <a:spcAft>
          <a:spcPct val="0"/>
        </a:spcAft>
        <a:defRPr sz="3200" b="1">
          <a:solidFill>
            <a:schemeClr val="tx2"/>
          </a:solidFill>
          <a:latin typeface="Calibri" pitchFamily="34" charset="0"/>
          <a:ea typeface="Calibri" pitchFamily="34" charset="0"/>
          <a:cs typeface="Calibri" pitchFamily="34" charset="0"/>
        </a:defRPr>
      </a:lvl2pPr>
      <a:lvl3pPr algn="ctr" rtl="0" eaLnBrk="0" fontAlgn="base" hangingPunct="0">
        <a:spcBef>
          <a:spcPct val="0"/>
        </a:spcBef>
        <a:spcAft>
          <a:spcPct val="0"/>
        </a:spcAft>
        <a:defRPr sz="3200" b="1">
          <a:solidFill>
            <a:schemeClr val="tx2"/>
          </a:solidFill>
          <a:latin typeface="Calibri" pitchFamily="34" charset="0"/>
          <a:ea typeface="Calibri" pitchFamily="34" charset="0"/>
          <a:cs typeface="Calibri" pitchFamily="34" charset="0"/>
        </a:defRPr>
      </a:lvl3pPr>
      <a:lvl4pPr algn="ctr" rtl="0" eaLnBrk="0" fontAlgn="base" hangingPunct="0">
        <a:spcBef>
          <a:spcPct val="0"/>
        </a:spcBef>
        <a:spcAft>
          <a:spcPct val="0"/>
        </a:spcAft>
        <a:defRPr sz="3200" b="1">
          <a:solidFill>
            <a:schemeClr val="tx2"/>
          </a:solidFill>
          <a:latin typeface="Calibri" pitchFamily="34" charset="0"/>
          <a:ea typeface="Calibri" pitchFamily="34" charset="0"/>
          <a:cs typeface="Calibri" pitchFamily="34" charset="0"/>
        </a:defRPr>
      </a:lvl4pPr>
      <a:lvl5pPr algn="ctr" rtl="0" eaLnBrk="0" fontAlgn="base" hangingPunct="0">
        <a:spcBef>
          <a:spcPct val="0"/>
        </a:spcBef>
        <a:spcAft>
          <a:spcPct val="0"/>
        </a:spcAft>
        <a:defRPr sz="3200" b="1">
          <a:solidFill>
            <a:schemeClr val="tx2"/>
          </a:solidFill>
          <a:latin typeface="Calibri" pitchFamily="34" charset="0"/>
          <a:ea typeface="Calibri" pitchFamily="34" charset="0"/>
          <a:cs typeface="Calibri" pitchFamily="34"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j-lt"/>
          <a:ea typeface="Calibri" pitchFamily="34" charset="0"/>
          <a:cs typeface="Calibri" pitchFamily="34" charset="0"/>
        </a:defRPr>
      </a:lvl1pPr>
      <a:lvl2pPr marL="742950" indent="-285750" algn="l" rtl="0" eaLnBrk="0" fontAlgn="base" hangingPunct="0">
        <a:spcBef>
          <a:spcPct val="20000"/>
        </a:spcBef>
        <a:spcAft>
          <a:spcPct val="0"/>
        </a:spcAft>
        <a:buChar char="–"/>
        <a:defRPr sz="2000">
          <a:solidFill>
            <a:schemeClr val="tx1"/>
          </a:solidFill>
          <a:latin typeface="+mj-lt"/>
          <a:ea typeface="Calibri" pitchFamily="34" charset="0"/>
          <a:cs typeface="Calibri" pitchFamily="34" charset="0"/>
        </a:defRPr>
      </a:lvl2pPr>
      <a:lvl3pPr marL="1085850" indent="-228600" algn="l" rtl="0" eaLnBrk="0" fontAlgn="base" hangingPunct="0">
        <a:spcBef>
          <a:spcPct val="20000"/>
        </a:spcBef>
        <a:spcAft>
          <a:spcPct val="0"/>
        </a:spcAft>
        <a:buChar char="•"/>
        <a:defRPr>
          <a:solidFill>
            <a:schemeClr val="tx1"/>
          </a:solidFill>
          <a:latin typeface="+mj-lt"/>
          <a:ea typeface="Calibri" pitchFamily="34" charset="0"/>
          <a:cs typeface="Calibri" pitchFamily="34" charset="0"/>
        </a:defRPr>
      </a:lvl3pPr>
      <a:lvl4pPr marL="1428750" indent="-228600" algn="l" rtl="0" eaLnBrk="0" fontAlgn="base" hangingPunct="0">
        <a:spcBef>
          <a:spcPct val="20000"/>
        </a:spcBef>
        <a:spcAft>
          <a:spcPct val="0"/>
        </a:spcAft>
        <a:buChar char="–"/>
        <a:defRPr sz="1600">
          <a:solidFill>
            <a:schemeClr val="tx1"/>
          </a:solidFill>
          <a:latin typeface="+mj-lt"/>
          <a:ea typeface="Calibri" pitchFamily="34" charset="0"/>
          <a:cs typeface="Calibri" pitchFamily="34" charset="0"/>
        </a:defRPr>
      </a:lvl4pPr>
      <a:lvl5pPr marL="1771650" indent="-228600" algn="l" rtl="0" eaLnBrk="0" fontAlgn="base" hangingPunct="0">
        <a:spcBef>
          <a:spcPct val="20000"/>
        </a:spcBef>
        <a:spcAft>
          <a:spcPct val="0"/>
        </a:spcAft>
        <a:buChar char="•"/>
        <a:defRPr sz="1600">
          <a:solidFill>
            <a:schemeClr val="tx1"/>
          </a:solidFill>
          <a:latin typeface="+mj-lt"/>
          <a:ea typeface="Calibri" pitchFamily="34" charset="0"/>
          <a:cs typeface="Calibri"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905000" y="685800"/>
            <a:ext cx="8305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Calibri" pitchFamily="34" charset="0"/>
                <a:ea typeface="Calibri" pitchFamily="34" charset="0"/>
                <a:cs typeface="Calibri" pitchFamily="34" charset="0"/>
              </a:defRPr>
            </a:lvl1pPr>
            <a:lvl2pPr algn="ctr" rtl="0" eaLnBrk="0" fontAlgn="base" hangingPunct="0">
              <a:spcBef>
                <a:spcPct val="0"/>
              </a:spcBef>
              <a:spcAft>
                <a:spcPct val="0"/>
              </a:spcAft>
              <a:defRPr sz="3200" b="1">
                <a:solidFill>
                  <a:schemeClr val="tx2"/>
                </a:solidFill>
                <a:latin typeface="Calibri" pitchFamily="34" charset="0"/>
                <a:ea typeface="Calibri" pitchFamily="34" charset="0"/>
                <a:cs typeface="Calibri" pitchFamily="34" charset="0"/>
              </a:defRPr>
            </a:lvl2pPr>
            <a:lvl3pPr algn="ctr" rtl="0" eaLnBrk="0" fontAlgn="base" hangingPunct="0">
              <a:spcBef>
                <a:spcPct val="0"/>
              </a:spcBef>
              <a:spcAft>
                <a:spcPct val="0"/>
              </a:spcAft>
              <a:defRPr sz="3200" b="1">
                <a:solidFill>
                  <a:schemeClr val="tx2"/>
                </a:solidFill>
                <a:latin typeface="Calibri" pitchFamily="34" charset="0"/>
                <a:ea typeface="Calibri" pitchFamily="34" charset="0"/>
                <a:cs typeface="Calibri" pitchFamily="34" charset="0"/>
              </a:defRPr>
            </a:lvl3pPr>
            <a:lvl4pPr algn="ctr" rtl="0" eaLnBrk="0" fontAlgn="base" hangingPunct="0">
              <a:spcBef>
                <a:spcPct val="0"/>
              </a:spcBef>
              <a:spcAft>
                <a:spcPct val="0"/>
              </a:spcAft>
              <a:defRPr sz="3200" b="1">
                <a:solidFill>
                  <a:schemeClr val="tx2"/>
                </a:solidFill>
                <a:latin typeface="Calibri" pitchFamily="34" charset="0"/>
                <a:ea typeface="Calibri" pitchFamily="34" charset="0"/>
                <a:cs typeface="Calibri" pitchFamily="34" charset="0"/>
              </a:defRPr>
            </a:lvl4pPr>
            <a:lvl5pPr algn="ctr" rtl="0" eaLnBrk="0" fontAlgn="base" hangingPunct="0">
              <a:spcBef>
                <a:spcPct val="0"/>
              </a:spcBef>
              <a:spcAft>
                <a:spcPct val="0"/>
              </a:spcAft>
              <a:defRPr sz="3200" b="1">
                <a:solidFill>
                  <a:schemeClr val="tx2"/>
                </a:solidFill>
                <a:latin typeface="Calibri" pitchFamily="34" charset="0"/>
                <a:ea typeface="Calibri" pitchFamily="34" charset="0"/>
                <a:cs typeface="Calibri" pitchFamily="34"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pPr>
              <a:defRPr/>
            </a:pPr>
            <a:r>
              <a:rPr lang="en-US" altLang="ko-KR" kern="0" dirty="0" smtClean="0">
                <a:latin typeface="+mj-lt"/>
                <a:ea typeface="굴림" pitchFamily="50" charset="-127"/>
              </a:rPr>
              <a:t>Overview of CV2X Requirements</a:t>
            </a:r>
            <a:endParaRPr lang="en-US" altLang="ko-KR" kern="0" dirty="0">
              <a:latin typeface="+mj-lt"/>
              <a:ea typeface="굴림" pitchFamily="50" charset="-127"/>
            </a:endParaRPr>
          </a:p>
        </p:txBody>
      </p:sp>
      <p:sp>
        <p:nvSpPr>
          <p:cNvPr id="5123" name="Rectangle 6"/>
          <p:cNvSpPr txBox="1">
            <a:spLocks noChangeArrowheads="1"/>
          </p:cNvSpPr>
          <p:nvPr/>
        </p:nvSpPr>
        <p:spPr bwMode="auto">
          <a:xfrm>
            <a:off x="2209800" y="174942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08585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42875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177165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22885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68605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14325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60045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buFontTx/>
              <a:buNone/>
            </a:pPr>
            <a:r>
              <a:rPr lang="en-US" altLang="ko-KR" sz="2000" dirty="0">
                <a:latin typeface="+mj-lt"/>
                <a:ea typeface="굴림" panose="020B0600000101010101" pitchFamily="50" charset="-127"/>
              </a:rPr>
              <a:t>Date:</a:t>
            </a:r>
            <a:r>
              <a:rPr lang="en-US" altLang="ko-KR" sz="2000" b="0" dirty="0">
                <a:latin typeface="+mj-lt"/>
                <a:ea typeface="굴림" panose="020B0600000101010101" pitchFamily="50" charset="-127"/>
              </a:rPr>
              <a:t> </a:t>
            </a:r>
            <a:r>
              <a:rPr lang="en-US" altLang="ko-KR" sz="2000" b="0" dirty="0" smtClean="0">
                <a:latin typeface="+mj-lt"/>
                <a:ea typeface="굴림" panose="020B0600000101010101" pitchFamily="50" charset="-127"/>
              </a:rPr>
              <a:t>2018-05-07</a:t>
            </a:r>
            <a:endParaRPr lang="en-US" altLang="ko-KR" sz="2000" b="0" dirty="0">
              <a:latin typeface="+mj-lt"/>
              <a:ea typeface="굴림" panose="020B0600000101010101" pitchFamily="50" charset="-127"/>
            </a:endParaRPr>
          </a:p>
          <a:p>
            <a:pPr algn="ctr">
              <a:buFontTx/>
              <a:buNone/>
            </a:pPr>
            <a:endParaRPr lang="en-US" altLang="ko-KR" sz="2000" b="0" dirty="0">
              <a:latin typeface="+mj-lt"/>
              <a:ea typeface="굴림" panose="020B0600000101010101" pitchFamily="50" charset="-127"/>
            </a:endParaRPr>
          </a:p>
        </p:txBody>
      </p:sp>
      <p:sp>
        <p:nvSpPr>
          <p:cNvPr id="5124"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buFontTx/>
              <a:buNone/>
            </a:pPr>
            <a:r>
              <a:rPr lang="en-US" altLang="ko-KR" sz="2000">
                <a:latin typeface="+mj-lt"/>
                <a:ea typeface="宋体" panose="02010600030101010101" pitchFamily="2" charset="-122"/>
              </a:rPr>
              <a:t>Authors:</a:t>
            </a:r>
            <a:endParaRPr lang="en-US" altLang="ko-KR" sz="2000" b="0">
              <a:latin typeface="+mj-lt"/>
              <a:ea typeface="宋体" panose="02010600030101010101" pitchFamily="2" charset="-122"/>
            </a:endParaRPr>
          </a:p>
        </p:txBody>
      </p:sp>
      <p:graphicFrame>
        <p:nvGraphicFramePr>
          <p:cNvPr id="9" name="Table 8"/>
          <p:cNvGraphicFramePr>
            <a:graphicFrameLocks noGrp="1"/>
          </p:cNvGraphicFramePr>
          <p:nvPr>
            <p:extLst>
              <p:ext uri="{D42A27DB-BD31-4B8C-83A1-F6EECF244321}">
                <p14:modId xmlns:p14="http://schemas.microsoft.com/office/powerpoint/2010/main" val="4050959118"/>
              </p:ext>
            </p:extLst>
          </p:nvPr>
        </p:nvGraphicFramePr>
        <p:xfrm>
          <a:off x="2133601" y="2362201"/>
          <a:ext cx="8048625" cy="1835151"/>
        </p:xfrm>
        <a:graphic>
          <a:graphicData uri="http://schemas.openxmlformats.org/drawingml/2006/table">
            <a:tbl>
              <a:tblPr/>
              <a:tblGrid>
                <a:gridCol w="1295400"/>
                <a:gridCol w="1295400"/>
                <a:gridCol w="1524000"/>
                <a:gridCol w="1524000"/>
                <a:gridCol w="2409825"/>
              </a:tblGrid>
              <a:tr h="371475">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Name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Affiliations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Address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Phone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8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email</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Bahar Sadeghi</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INTEL</a:t>
                      </a: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2111 NE 25</a:t>
                      </a:r>
                      <a:r>
                        <a:rPr kumimoji="0" lang="en-US" altLang="ko-KR" sz="1200" b="0" i="0" u="none" strike="noStrike" cap="none" normalizeH="0" baseline="3000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th</a:t>
                      </a: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 Ave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Hillsboro, OR 97124</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USA</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+1-503-803-2471</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Bahareh.Sadeghi@intel.com</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0"/>
            <p:extLst>
              <p:ext uri="{D42A27DB-BD31-4B8C-83A1-F6EECF244321}">
                <p14:modId xmlns:p14="http://schemas.microsoft.com/office/powerpoint/2010/main" val="2991490898"/>
              </p:ext>
            </p:extLst>
          </p:nvPr>
        </p:nvGraphicFramePr>
        <p:xfrm>
          <a:off x="205338" y="2352439"/>
          <a:ext cx="11382981" cy="771761"/>
        </p:xfrm>
        <a:graphic>
          <a:graphicData uri="http://schemas.openxmlformats.org/drawingml/2006/table">
            <a:tbl>
              <a:tblPr firstRow="1" firstCol="1" bandRow="1">
                <a:tableStyleId>{5940675A-B579-460E-94D1-54222C63F5DA}</a:tableStyleId>
              </a:tblPr>
              <a:tblGrid>
                <a:gridCol w="2551988"/>
                <a:gridCol w="1523029"/>
                <a:gridCol w="2892467"/>
                <a:gridCol w="1826992"/>
                <a:gridCol w="2588505"/>
              </a:tblGrid>
              <a:tr h="223121">
                <a:tc>
                  <a:txBody>
                    <a:bodyPr/>
                    <a:lstStyle/>
                    <a:p>
                      <a:pPr marL="0" marR="0" algn="ctr">
                        <a:spcBef>
                          <a:spcPts val="0"/>
                        </a:spcBef>
                        <a:spcAft>
                          <a:spcPts val="0"/>
                        </a:spcAft>
                      </a:pPr>
                      <a:r>
                        <a:rPr lang="en-GB" sz="1200" b="1" dirty="0">
                          <a:effectLst/>
                        </a:rPr>
                        <a:t>Communication scenario description</a:t>
                      </a:r>
                      <a:endParaRPr lang="en-US" sz="1200" b="1" dirty="0">
                        <a:effectLst/>
                        <a:latin typeface="Arial" panose="020B0604020202020204" pitchFamily="34" charset="0"/>
                        <a:ea typeface="Malgun Gothic" panose="020B0503020000020004" pitchFamily="34" charset="-127"/>
                        <a:cs typeface="Times New Roman" panose="02020603050405020304" pitchFamily="18" charset="0"/>
                      </a:endParaRPr>
                    </a:p>
                  </a:txBody>
                  <a:tcPr marL="55780" marR="55780" marT="0" marB="0" anchor="ctr"/>
                </a:tc>
                <a:tc>
                  <a:txBody>
                    <a:bodyPr/>
                    <a:lstStyle/>
                    <a:p>
                      <a:pPr marL="0" marR="0" algn="ctr">
                        <a:spcBef>
                          <a:spcPts val="0"/>
                        </a:spcBef>
                        <a:spcAft>
                          <a:spcPts val="0"/>
                        </a:spcAft>
                      </a:pPr>
                      <a:r>
                        <a:rPr lang="en-GB" sz="1200" b="1">
                          <a:effectLst/>
                        </a:rPr>
                        <a:t>Req #</a:t>
                      </a:r>
                      <a:endParaRPr lang="en-US" sz="1200" b="1">
                        <a:effectLst/>
                        <a:latin typeface="Arial" panose="020B0604020202020204" pitchFamily="34" charset="0"/>
                        <a:ea typeface="Malgun Gothic" panose="020B0503020000020004" pitchFamily="34" charset="-127"/>
                        <a:cs typeface="Times New Roman" panose="02020603050405020304" pitchFamily="18" charset="0"/>
                      </a:endParaRPr>
                    </a:p>
                  </a:txBody>
                  <a:tcPr marL="55780" marR="55780" marT="0" marB="0" anchor="ctr"/>
                </a:tc>
                <a:tc>
                  <a:txBody>
                    <a:bodyPr/>
                    <a:lstStyle/>
                    <a:p>
                      <a:pPr marL="0" marR="0" algn="ctr">
                        <a:spcBef>
                          <a:spcPts val="0"/>
                        </a:spcBef>
                        <a:spcAft>
                          <a:spcPts val="0"/>
                        </a:spcAft>
                      </a:pPr>
                      <a:r>
                        <a:rPr lang="en-GB" sz="1200" b="1">
                          <a:effectLst/>
                        </a:rPr>
                        <a:t>Max end-to-end latency (ms)</a:t>
                      </a:r>
                      <a:endParaRPr lang="en-US" sz="1200" b="1">
                        <a:effectLst/>
                        <a:latin typeface="Arial" panose="020B0604020202020204" pitchFamily="34" charset="0"/>
                        <a:ea typeface="Malgun Gothic" panose="020B0503020000020004" pitchFamily="34" charset="-127"/>
                        <a:cs typeface="Times New Roman" panose="02020603050405020304" pitchFamily="18" charset="0"/>
                      </a:endParaRPr>
                    </a:p>
                  </a:txBody>
                  <a:tcPr marL="55780" marR="55780" marT="0" marB="0" anchor="ctr"/>
                </a:tc>
                <a:tc>
                  <a:txBody>
                    <a:bodyPr/>
                    <a:lstStyle/>
                    <a:p>
                      <a:pPr marL="0" marR="0" algn="ctr">
                        <a:spcBef>
                          <a:spcPts val="0"/>
                        </a:spcBef>
                        <a:spcAft>
                          <a:spcPts val="0"/>
                        </a:spcAft>
                      </a:pPr>
                      <a:r>
                        <a:rPr lang="en-GB" sz="1200" b="1" dirty="0">
                          <a:effectLst/>
                        </a:rPr>
                        <a:t>Reliability (%)</a:t>
                      </a:r>
                      <a:endParaRPr lang="en-US" sz="1200" b="1" dirty="0">
                        <a:effectLst/>
                        <a:latin typeface="Arial" panose="020B0604020202020204" pitchFamily="34" charset="0"/>
                        <a:ea typeface="Malgun Gothic" panose="020B0503020000020004" pitchFamily="34" charset="-127"/>
                        <a:cs typeface="Times New Roman" panose="02020603050405020304" pitchFamily="18" charset="0"/>
                      </a:endParaRPr>
                    </a:p>
                  </a:txBody>
                  <a:tcPr marL="55780" marR="55780" marT="0" marB="0" anchor="ctr"/>
                </a:tc>
                <a:tc>
                  <a:txBody>
                    <a:bodyPr/>
                    <a:lstStyle/>
                    <a:p>
                      <a:pPr marL="0" marR="0" algn="ctr">
                        <a:spcBef>
                          <a:spcPts val="0"/>
                        </a:spcBef>
                        <a:spcAft>
                          <a:spcPts val="0"/>
                        </a:spcAft>
                      </a:pPr>
                      <a:r>
                        <a:rPr lang="en-GB" sz="1200" b="1" dirty="0">
                          <a:effectLst/>
                        </a:rPr>
                        <a:t>Data rate (Mbps)</a:t>
                      </a:r>
                      <a:endParaRPr lang="en-US" sz="1200" b="1" dirty="0">
                        <a:effectLst/>
                        <a:latin typeface="Arial" panose="020B0604020202020204" pitchFamily="34" charset="0"/>
                        <a:ea typeface="Malgun Gothic" panose="020B0503020000020004" pitchFamily="34" charset="-127"/>
                        <a:cs typeface="Times New Roman" panose="02020603050405020304" pitchFamily="18" charset="0"/>
                      </a:endParaRPr>
                    </a:p>
                  </a:txBody>
                  <a:tcPr marL="55780" marR="55780" marT="0" marB="0" anchor="ctr"/>
                </a:tc>
              </a:tr>
              <a:tr h="548640">
                <a:tc>
                  <a:txBody>
                    <a:bodyPr/>
                    <a:lstStyle/>
                    <a:p>
                      <a:pPr marL="0" marR="0">
                        <a:spcBef>
                          <a:spcPts val="0"/>
                        </a:spcBef>
                        <a:spcAft>
                          <a:spcPts val="0"/>
                        </a:spcAft>
                      </a:pPr>
                      <a:r>
                        <a:rPr lang="en-GB" sz="1200">
                          <a:effectLst/>
                        </a:rPr>
                        <a:t>Information exchange between a UE supporting V2X application and a V2X Application Server</a:t>
                      </a:r>
                      <a:endParaRPr lang="en-US" sz="1200">
                        <a:effectLst/>
                        <a:latin typeface="Arial" panose="020B0604020202020204" pitchFamily="34" charset="0"/>
                        <a:ea typeface="Malgun Gothic" panose="020B0503020000020004" pitchFamily="34" charset="-127"/>
                        <a:cs typeface="Times New Roman" panose="02020603050405020304" pitchFamily="18" charset="0"/>
                      </a:endParaRPr>
                    </a:p>
                  </a:txBody>
                  <a:tcPr marL="55780" marR="55780" marT="0" marB="0" anchor="ctr"/>
                </a:tc>
                <a:tc>
                  <a:txBody>
                    <a:bodyPr/>
                    <a:lstStyle/>
                    <a:p>
                      <a:pPr marL="0" marR="0">
                        <a:spcBef>
                          <a:spcPts val="0"/>
                        </a:spcBef>
                        <a:spcAft>
                          <a:spcPts val="0"/>
                        </a:spcAft>
                      </a:pPr>
                      <a:r>
                        <a:rPr lang="en-GB" sz="1200">
                          <a:effectLst/>
                        </a:rPr>
                        <a:t>[R.5.5-002]</a:t>
                      </a:r>
                      <a:endParaRPr lang="en-US" sz="1200">
                        <a:effectLst/>
                        <a:latin typeface="Arial" panose="020B0604020202020204" pitchFamily="34" charset="0"/>
                        <a:ea typeface="Malgun Gothic" panose="020B0503020000020004" pitchFamily="34" charset="-127"/>
                        <a:cs typeface="Times New Roman" panose="02020603050405020304" pitchFamily="18" charset="0"/>
                      </a:endParaRPr>
                    </a:p>
                  </a:txBody>
                  <a:tcPr marL="55780" marR="55780" marT="0" marB="0" anchor="ctr"/>
                </a:tc>
                <a:tc>
                  <a:txBody>
                    <a:bodyPr/>
                    <a:lstStyle/>
                    <a:p>
                      <a:pPr marL="0" marR="0" algn="ctr">
                        <a:spcBef>
                          <a:spcPts val="0"/>
                        </a:spcBef>
                        <a:spcAft>
                          <a:spcPts val="0"/>
                        </a:spcAft>
                      </a:pPr>
                      <a:r>
                        <a:rPr lang="en-GB" sz="1200" dirty="0">
                          <a:effectLst/>
                        </a:rPr>
                        <a:t>5</a:t>
                      </a:r>
                      <a:endParaRPr lang="en-US" sz="1200" dirty="0">
                        <a:effectLst/>
                        <a:latin typeface="Arial" panose="020B0604020202020204" pitchFamily="34" charset="0"/>
                        <a:ea typeface="Malgun Gothic" panose="020B0503020000020004" pitchFamily="34" charset="-127"/>
                        <a:cs typeface="Times New Roman" panose="02020603050405020304" pitchFamily="18" charset="0"/>
                      </a:endParaRPr>
                    </a:p>
                  </a:txBody>
                  <a:tcPr marL="55780" marR="55780" marT="0" marB="0" anchor="ctr"/>
                </a:tc>
                <a:tc>
                  <a:txBody>
                    <a:bodyPr/>
                    <a:lstStyle/>
                    <a:p>
                      <a:pPr marL="0" marR="0" algn="ctr">
                        <a:spcBef>
                          <a:spcPts val="0"/>
                        </a:spcBef>
                        <a:spcAft>
                          <a:spcPts val="0"/>
                        </a:spcAft>
                      </a:pPr>
                      <a:r>
                        <a:rPr lang="en-GB" sz="1200">
                          <a:effectLst/>
                        </a:rPr>
                        <a:t>99.999</a:t>
                      </a:r>
                      <a:endParaRPr lang="en-US" sz="1200">
                        <a:effectLst/>
                        <a:latin typeface="Arial" panose="020B0604020202020204" pitchFamily="34" charset="0"/>
                        <a:ea typeface="Malgun Gothic" panose="020B0503020000020004" pitchFamily="34" charset="-127"/>
                        <a:cs typeface="Times New Roman" panose="02020603050405020304" pitchFamily="18" charset="0"/>
                      </a:endParaRPr>
                    </a:p>
                  </a:txBody>
                  <a:tcPr marL="55780" marR="55780" marT="0" marB="0" anchor="ctr"/>
                </a:tc>
                <a:tc>
                  <a:txBody>
                    <a:bodyPr/>
                    <a:lstStyle/>
                    <a:p>
                      <a:pPr marL="0" marR="0" algn="ctr">
                        <a:spcBef>
                          <a:spcPts val="0"/>
                        </a:spcBef>
                        <a:spcAft>
                          <a:spcPts val="0"/>
                        </a:spcAft>
                      </a:pPr>
                      <a:r>
                        <a:rPr lang="en-GB" sz="1200" dirty="0">
                          <a:effectLst/>
                        </a:rPr>
                        <a:t>UL: 25</a:t>
                      </a:r>
                      <a:endParaRPr lang="en-US" sz="1200" dirty="0">
                        <a:effectLst/>
                      </a:endParaRPr>
                    </a:p>
                    <a:p>
                      <a:pPr marL="0" marR="0" algn="ctr">
                        <a:spcBef>
                          <a:spcPts val="0"/>
                        </a:spcBef>
                        <a:spcAft>
                          <a:spcPts val="0"/>
                        </a:spcAft>
                      </a:pPr>
                      <a:r>
                        <a:rPr lang="en-GB" sz="1200" dirty="0">
                          <a:effectLst/>
                        </a:rPr>
                        <a:t>DL: 1</a:t>
                      </a:r>
                      <a:endParaRPr lang="en-US" sz="1200" dirty="0">
                        <a:effectLst/>
                        <a:latin typeface="Arial" panose="020B0604020202020204" pitchFamily="34" charset="0"/>
                        <a:ea typeface="Malgun Gothic" panose="020B0503020000020004" pitchFamily="34" charset="-127"/>
                        <a:cs typeface="Times New Roman" panose="02020603050405020304" pitchFamily="18" charset="0"/>
                      </a:endParaRPr>
                    </a:p>
                  </a:txBody>
                  <a:tcPr marL="55780" marR="55780" marT="0" marB="0" anchor="ctr"/>
                </a:tc>
              </a:tr>
            </a:tbl>
          </a:graphicData>
        </a:graphic>
      </p:graphicFrame>
      <p:sp>
        <p:nvSpPr>
          <p:cNvPr id="3" name="Title 2"/>
          <p:cNvSpPr>
            <a:spLocks noGrp="1"/>
          </p:cNvSpPr>
          <p:nvPr>
            <p:ph type="title"/>
          </p:nvPr>
        </p:nvSpPr>
        <p:spPr>
          <a:xfrm>
            <a:off x="827617" y="685800"/>
            <a:ext cx="9992783" cy="1085371"/>
          </a:xfrm>
        </p:spPr>
        <p:txBody>
          <a:bodyPr/>
          <a:lstStyle/>
          <a:p>
            <a:r>
              <a:rPr lang="en-US" dirty="0" smtClean="0"/>
              <a:t>Remote Driving</a:t>
            </a:r>
            <a:endParaRPr lang="en-US" dirty="0"/>
          </a:p>
        </p:txBody>
      </p:sp>
    </p:spTree>
    <p:extLst>
      <p:ext uri="{BB962C8B-B14F-4D97-AF65-F5344CB8AC3E}">
        <p14:creationId xmlns:p14="http://schemas.microsoft.com/office/powerpoint/2010/main" val="8244770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524936" y="1752600"/>
            <a:ext cx="10981264" cy="4724400"/>
          </a:xfrm>
        </p:spPr>
        <p:txBody>
          <a:bodyPr/>
          <a:lstStyle/>
          <a:p>
            <a:r>
              <a:rPr lang="en-US" dirty="0" smtClean="0"/>
              <a:t>Range: 1000m</a:t>
            </a:r>
          </a:p>
          <a:p>
            <a:r>
              <a:rPr lang="en-US" dirty="0" smtClean="0"/>
              <a:t>Relative speed: 500 Km/h</a:t>
            </a:r>
          </a:p>
          <a:p>
            <a:r>
              <a:rPr lang="en-US" dirty="0" smtClean="0"/>
              <a:t>Absolute speed: 250 Km/h</a:t>
            </a:r>
          </a:p>
          <a:p>
            <a:r>
              <a:rPr lang="en-US" dirty="0" smtClean="0"/>
              <a:t>Density: ~4500 cars /</a:t>
            </a:r>
            <a:r>
              <a:rPr lang="en-US" dirty="0" err="1" smtClean="0"/>
              <a:t>sq</a:t>
            </a:r>
            <a:r>
              <a:rPr lang="en-US" dirty="0" smtClean="0"/>
              <a:t> Km</a:t>
            </a:r>
          </a:p>
          <a:p>
            <a:r>
              <a:rPr lang="en-US" dirty="0" smtClean="0"/>
              <a:t>Latency: 100ms</a:t>
            </a:r>
          </a:p>
          <a:p>
            <a:r>
              <a:rPr lang="en-US" dirty="0" smtClean="0"/>
              <a:t>Special cases: 20ms or lower (10, 5, 3 </a:t>
            </a:r>
            <a:r>
              <a:rPr lang="en-US" dirty="0" err="1" smtClean="0"/>
              <a:t>ms</a:t>
            </a:r>
            <a:r>
              <a:rPr lang="en-US" dirty="0" smtClean="0"/>
              <a:t>)</a:t>
            </a:r>
          </a:p>
          <a:p>
            <a:r>
              <a:rPr lang="en-US" dirty="0" smtClean="0"/>
              <a:t>Message size: variable; 50-300 bytes for safety, </a:t>
            </a:r>
            <a:r>
              <a:rPr lang="en-US" dirty="0" err="1" smtClean="0"/>
              <a:t>upto</a:t>
            </a:r>
            <a:r>
              <a:rPr lang="en-US" dirty="0" smtClean="0"/>
              <a:t> 12Kbytes</a:t>
            </a:r>
          </a:p>
          <a:p>
            <a:r>
              <a:rPr lang="en-US" dirty="0" smtClean="0"/>
              <a:t>Transmit rate: 10-100 message per sec (inverse relation to packet size)</a:t>
            </a:r>
          </a:p>
          <a:p>
            <a:endParaRPr lang="en-US" dirty="0" smtClean="0"/>
          </a:p>
          <a:p>
            <a:endParaRPr lang="en-US" dirty="0"/>
          </a:p>
        </p:txBody>
      </p:sp>
      <p:sp>
        <p:nvSpPr>
          <p:cNvPr id="3" name="Title 2"/>
          <p:cNvSpPr>
            <a:spLocks noGrp="1"/>
          </p:cNvSpPr>
          <p:nvPr>
            <p:ph type="title"/>
          </p:nvPr>
        </p:nvSpPr>
        <p:spPr>
          <a:xfrm>
            <a:off x="675217" y="667229"/>
            <a:ext cx="9992783" cy="1085371"/>
          </a:xfrm>
        </p:spPr>
        <p:txBody>
          <a:bodyPr/>
          <a:lstStyle/>
          <a:p>
            <a:r>
              <a:rPr lang="en-US" dirty="0" smtClean="0"/>
              <a:t>Summary</a:t>
            </a:r>
            <a:endParaRPr lang="en-US" dirty="0"/>
          </a:p>
        </p:txBody>
      </p:sp>
    </p:spTree>
    <p:extLst>
      <p:ext uri="{BB962C8B-B14F-4D97-AF65-F5344CB8AC3E}">
        <p14:creationId xmlns:p14="http://schemas.microsoft.com/office/powerpoint/2010/main" val="4279266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dirty="0" smtClean="0"/>
              <a:t>Abstract</a:t>
            </a:r>
          </a:p>
        </p:txBody>
      </p:sp>
      <p:sp>
        <p:nvSpPr>
          <p:cNvPr id="7171" name="Content Placeholder 2"/>
          <p:cNvSpPr>
            <a:spLocks noGrp="1"/>
          </p:cNvSpPr>
          <p:nvPr>
            <p:ph idx="1"/>
          </p:nvPr>
        </p:nvSpPr>
        <p:spPr/>
        <p:txBody>
          <a:bodyPr/>
          <a:lstStyle/>
          <a:p>
            <a:r>
              <a:rPr lang="en-GB" dirty="0" smtClean="0"/>
              <a:t>This submission provides an overview of 3GPP Rel 14 and 15 service requirements for CV2X, specifically summary of </a:t>
            </a:r>
          </a:p>
          <a:p>
            <a:pPr lvl="1"/>
            <a:r>
              <a:rPr lang="en-GB" dirty="0" smtClean="0"/>
              <a:t>TS 22.185 (Rel 14)</a:t>
            </a:r>
          </a:p>
          <a:p>
            <a:pPr lvl="1"/>
            <a:r>
              <a:rPr lang="en-GB" dirty="0" smtClean="0"/>
              <a:t>TS 22.186 (Rel 15)</a:t>
            </a:r>
          </a:p>
          <a:p>
            <a:r>
              <a:rPr lang="en-GB" dirty="0" smtClean="0"/>
              <a:t>This submission is intended for information only</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474931" y="1600200"/>
            <a:ext cx="5473700" cy="4724400"/>
          </a:xfrm>
        </p:spPr>
        <p:txBody>
          <a:bodyPr/>
          <a:lstStyle/>
          <a:p>
            <a:r>
              <a:rPr lang="en-US" dirty="0" smtClean="0"/>
              <a:t>V2X Definition </a:t>
            </a:r>
          </a:p>
          <a:p>
            <a:pPr lvl="1"/>
            <a:r>
              <a:rPr lang="en-GB" dirty="0" smtClean="0"/>
              <a:t>Vehicle-to-Vehicle </a:t>
            </a:r>
            <a:r>
              <a:rPr lang="en-GB" dirty="0"/>
              <a:t>(</a:t>
            </a:r>
            <a:r>
              <a:rPr lang="en-GB" dirty="0" smtClean="0"/>
              <a:t>V2V)</a:t>
            </a:r>
            <a:endParaRPr lang="en-US" dirty="0"/>
          </a:p>
          <a:p>
            <a:pPr lvl="1"/>
            <a:r>
              <a:rPr lang="en-GB" dirty="0" smtClean="0"/>
              <a:t>Vehicle-to-Infrastructure </a:t>
            </a:r>
            <a:r>
              <a:rPr lang="en-GB" dirty="0"/>
              <a:t>(</a:t>
            </a:r>
            <a:r>
              <a:rPr lang="en-GB" dirty="0" smtClean="0"/>
              <a:t>V2I)</a:t>
            </a:r>
            <a:endParaRPr lang="en-US" dirty="0"/>
          </a:p>
          <a:p>
            <a:pPr lvl="1"/>
            <a:r>
              <a:rPr lang="en-GB" dirty="0" smtClean="0"/>
              <a:t>Vehicle-to-Network </a:t>
            </a:r>
            <a:r>
              <a:rPr lang="en-GB" dirty="0"/>
              <a:t>(</a:t>
            </a:r>
            <a:r>
              <a:rPr lang="en-GB" dirty="0" smtClean="0"/>
              <a:t>V2N)</a:t>
            </a:r>
            <a:endParaRPr lang="en-US" dirty="0"/>
          </a:p>
          <a:p>
            <a:pPr lvl="1"/>
            <a:r>
              <a:rPr lang="en-GB" dirty="0" smtClean="0"/>
              <a:t>Vehicle-to-Pedestrian </a:t>
            </a:r>
            <a:r>
              <a:rPr lang="en-GB" dirty="0"/>
              <a:t>(V2P)</a:t>
            </a:r>
            <a:endParaRPr lang="en-US" dirty="0"/>
          </a:p>
          <a:p>
            <a:pPr marL="380990" indent="-380990">
              <a:buFont typeface="Arial" panose="020B0604020202020204" pitchFamily="34" charset="0"/>
              <a:buChar char="•"/>
            </a:pPr>
            <a:endParaRPr lang="en-US" dirty="0"/>
          </a:p>
        </p:txBody>
      </p:sp>
      <p:sp>
        <p:nvSpPr>
          <p:cNvPr id="3" name="Title 2"/>
          <p:cNvSpPr>
            <a:spLocks noGrp="1"/>
          </p:cNvSpPr>
          <p:nvPr>
            <p:ph type="title"/>
          </p:nvPr>
        </p:nvSpPr>
        <p:spPr>
          <a:xfrm>
            <a:off x="1056217" y="609600"/>
            <a:ext cx="9992783" cy="790095"/>
          </a:xfrm>
        </p:spPr>
        <p:txBody>
          <a:bodyPr/>
          <a:lstStyle/>
          <a:p>
            <a:r>
              <a:rPr lang="en-US" dirty="0"/>
              <a:t>Rel 14 (TS 22.185)</a:t>
            </a:r>
          </a:p>
        </p:txBody>
      </p:sp>
      <p:pic>
        <p:nvPicPr>
          <p:cNvPr id="1026" name="图片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74711" y="2066233"/>
            <a:ext cx="6588689" cy="38011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85780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391029" y="1689808"/>
            <a:ext cx="11572371" cy="5244392"/>
          </a:xfrm>
        </p:spPr>
        <p:txBody>
          <a:bodyPr/>
          <a:lstStyle/>
          <a:p>
            <a:pPr marL="380990" indent="-380990">
              <a:buFont typeface="Arial" panose="020B0604020202020204" pitchFamily="34" charset="0"/>
              <a:buChar char="•"/>
            </a:pPr>
            <a:r>
              <a:rPr lang="en-GB" sz="1800" dirty="0" smtClean="0"/>
              <a:t>Density </a:t>
            </a:r>
          </a:p>
          <a:p>
            <a:pPr marL="681550" lvl="1" indent="-380990">
              <a:spcBef>
                <a:spcPts val="0"/>
              </a:spcBef>
              <a:buFont typeface="Arial" panose="020B0604020202020204" pitchFamily="34" charset="0"/>
              <a:buChar char="•"/>
            </a:pPr>
            <a:r>
              <a:rPr lang="en-GB" sz="1600" dirty="0" smtClean="0"/>
              <a:t>Control </a:t>
            </a:r>
            <a:r>
              <a:rPr lang="en-GB" sz="1600" dirty="0"/>
              <a:t>the area and the size of the area where the messages are being distributed.</a:t>
            </a:r>
          </a:p>
          <a:p>
            <a:pPr marL="681550" lvl="1" indent="-380990">
              <a:spcBef>
                <a:spcPts val="0"/>
              </a:spcBef>
              <a:buFont typeface="Arial" panose="020B0604020202020204" pitchFamily="34" charset="0"/>
              <a:buChar char="•"/>
            </a:pPr>
            <a:r>
              <a:rPr lang="en-GB" sz="1600" dirty="0" smtClean="0"/>
              <a:t>Distribute </a:t>
            </a:r>
            <a:r>
              <a:rPr lang="en-GB" sz="1600" dirty="0"/>
              <a:t>information in a resource efficient way to large numbers of UEs supporting V2X application.</a:t>
            </a:r>
            <a:endParaRPr lang="en-US" sz="1600" dirty="0"/>
          </a:p>
          <a:p>
            <a:pPr marL="681550" lvl="1" indent="-380990">
              <a:spcBef>
                <a:spcPts val="0"/>
              </a:spcBef>
              <a:buFont typeface="Arial" panose="020B0604020202020204" pitchFamily="34" charset="0"/>
              <a:buChar char="•"/>
            </a:pPr>
            <a:r>
              <a:rPr lang="en-GB" sz="1600" dirty="0" smtClean="0"/>
              <a:t>Support </a:t>
            </a:r>
            <a:r>
              <a:rPr lang="en-GB" sz="1600" dirty="0"/>
              <a:t>a high density of UEs supporting V2X application.</a:t>
            </a:r>
          </a:p>
          <a:p>
            <a:pPr marL="380990" indent="-380990">
              <a:spcBef>
                <a:spcPts val="0"/>
              </a:spcBef>
              <a:buFont typeface="Arial" panose="020B0604020202020204" pitchFamily="34" charset="0"/>
              <a:buChar char="•"/>
            </a:pPr>
            <a:r>
              <a:rPr lang="en-GB" sz="1800" dirty="0" smtClean="0"/>
              <a:t>Latency</a:t>
            </a:r>
          </a:p>
          <a:p>
            <a:pPr marL="681550" lvl="1" indent="-380990">
              <a:spcBef>
                <a:spcPts val="0"/>
              </a:spcBef>
              <a:buFont typeface="Arial" panose="020B0604020202020204" pitchFamily="34" charset="0"/>
              <a:buChar char="•"/>
            </a:pPr>
            <a:r>
              <a:rPr lang="en-US" sz="1600" dirty="0"/>
              <a:t>Max latency for transfer of messages between two UE supporting V2V/P (directly or via RSU):100ms</a:t>
            </a:r>
          </a:p>
          <a:p>
            <a:pPr marL="681550" lvl="1" indent="-380990">
              <a:spcBef>
                <a:spcPts val="0"/>
              </a:spcBef>
              <a:buFont typeface="Arial" panose="020B0604020202020204" pitchFamily="34" charset="0"/>
              <a:buChar char="•"/>
            </a:pPr>
            <a:r>
              <a:rPr lang="en-US" sz="1600" dirty="0"/>
              <a:t>Max latency for particular usage (pre-crash) 20ms</a:t>
            </a:r>
          </a:p>
          <a:p>
            <a:pPr marL="681550" lvl="1" indent="-380990">
              <a:spcBef>
                <a:spcPts val="0"/>
              </a:spcBef>
              <a:buFont typeface="Arial" panose="020B0604020202020204" pitchFamily="34" charset="0"/>
              <a:buChar char="•"/>
            </a:pPr>
            <a:r>
              <a:rPr lang="en-US" sz="1600" dirty="0"/>
              <a:t>Max latency between UE supporting V2I and RSU: 100ms</a:t>
            </a:r>
          </a:p>
          <a:p>
            <a:pPr marL="681550" lvl="1" indent="-380990">
              <a:spcBef>
                <a:spcPts val="0"/>
              </a:spcBef>
              <a:buFont typeface="Arial" panose="020B0604020202020204" pitchFamily="34" charset="0"/>
              <a:buChar char="•"/>
            </a:pPr>
            <a:r>
              <a:rPr lang="en-US" sz="1600" dirty="0"/>
              <a:t>E2e delay of less than 1000ms between UE and V2N server</a:t>
            </a:r>
          </a:p>
          <a:p>
            <a:pPr marL="380990" indent="-380990">
              <a:spcBef>
                <a:spcPts val="0"/>
              </a:spcBef>
              <a:buFont typeface="Arial" panose="020B0604020202020204" pitchFamily="34" charset="0"/>
              <a:buChar char="•"/>
            </a:pPr>
            <a:r>
              <a:rPr lang="en-US" sz="1800" dirty="0" smtClean="0"/>
              <a:t>Message size &amp; frequency</a:t>
            </a:r>
          </a:p>
          <a:p>
            <a:pPr marL="681550" lvl="1" indent="-380990">
              <a:spcBef>
                <a:spcPts val="0"/>
              </a:spcBef>
              <a:buFont typeface="Arial" panose="020B0604020202020204" pitchFamily="34" charset="0"/>
              <a:buChar char="•"/>
            </a:pPr>
            <a:r>
              <a:rPr lang="en-US" sz="1600" dirty="0"/>
              <a:t>Transfer of periodic broadcast messages of 50-300 bytes between 2UEs that support V2V (not including security components)</a:t>
            </a:r>
          </a:p>
          <a:p>
            <a:pPr marL="681550" lvl="1" indent="-380990">
              <a:spcBef>
                <a:spcPts val="0"/>
              </a:spcBef>
              <a:buFont typeface="Arial" panose="020B0604020202020204" pitchFamily="34" charset="0"/>
              <a:buChar char="•"/>
            </a:pPr>
            <a:r>
              <a:rPr lang="en-US" sz="1600" dirty="0"/>
              <a:t>Transfer of event-triggered  messages of up to 1200 bytes</a:t>
            </a:r>
          </a:p>
          <a:p>
            <a:pPr marL="681550" lvl="1" indent="-380990">
              <a:spcBef>
                <a:spcPts val="0"/>
              </a:spcBef>
              <a:buFont typeface="Arial" panose="020B0604020202020204" pitchFamily="34" charset="0"/>
              <a:buChar char="•"/>
            </a:pPr>
            <a:r>
              <a:rPr lang="en-US" sz="1600" dirty="0"/>
              <a:t>Message transmission frequency of maximum 10 per sec per UE</a:t>
            </a:r>
          </a:p>
          <a:p>
            <a:pPr marL="380990" indent="-380990">
              <a:spcBef>
                <a:spcPts val="0"/>
              </a:spcBef>
              <a:buFont typeface="Arial" panose="020B0604020202020204" pitchFamily="34" charset="0"/>
              <a:buChar char="•"/>
            </a:pPr>
            <a:r>
              <a:rPr lang="en-US" sz="1800" dirty="0" smtClean="0"/>
              <a:t>Range and speed</a:t>
            </a:r>
          </a:p>
          <a:p>
            <a:pPr marL="681550" lvl="1" indent="-380990">
              <a:spcBef>
                <a:spcPts val="0"/>
              </a:spcBef>
              <a:buFont typeface="Arial" panose="020B0604020202020204" pitchFamily="34" charset="0"/>
              <a:buChar char="•"/>
            </a:pPr>
            <a:r>
              <a:rPr lang="en-US" sz="1600" dirty="0"/>
              <a:t>Range providing ample response time, e.g., 4 sec</a:t>
            </a:r>
          </a:p>
          <a:p>
            <a:pPr marL="681550" lvl="1" indent="-380990">
              <a:spcBef>
                <a:spcPts val="0"/>
              </a:spcBef>
              <a:buFont typeface="Arial" panose="020B0604020202020204" pitchFamily="34" charset="0"/>
              <a:buChar char="•"/>
            </a:pPr>
            <a:r>
              <a:rPr lang="en-US" sz="1600" dirty="0"/>
              <a:t>Relative speed of 500Km/h</a:t>
            </a:r>
          </a:p>
          <a:p>
            <a:pPr marL="681550" lvl="1" indent="-380990">
              <a:spcBef>
                <a:spcPts val="0"/>
              </a:spcBef>
              <a:buFont typeface="Arial" panose="020B0604020202020204" pitchFamily="34" charset="0"/>
              <a:buChar char="•"/>
            </a:pPr>
            <a:r>
              <a:rPr lang="en-US" sz="1600" dirty="0"/>
              <a:t>Absolute speed 250km/h</a:t>
            </a:r>
          </a:p>
          <a:p>
            <a:pPr marL="681550" lvl="1" indent="-380990">
              <a:spcBef>
                <a:spcPts val="0"/>
              </a:spcBef>
              <a:buFont typeface="Arial" panose="020B0604020202020204" pitchFamily="34" charset="0"/>
              <a:buChar char="•"/>
            </a:pPr>
            <a:endParaRPr lang="en-US" sz="1600" dirty="0"/>
          </a:p>
          <a:p>
            <a:pPr marL="681550" lvl="1" indent="-380990">
              <a:spcBef>
                <a:spcPts val="0"/>
              </a:spcBef>
              <a:buFont typeface="Arial" panose="020B0604020202020204" pitchFamily="34" charset="0"/>
              <a:buChar char="•"/>
            </a:pPr>
            <a:endParaRPr lang="en-GB" sz="1600" dirty="0" smtClean="0"/>
          </a:p>
        </p:txBody>
      </p:sp>
      <p:sp>
        <p:nvSpPr>
          <p:cNvPr id="3" name="Title 2"/>
          <p:cNvSpPr>
            <a:spLocks noGrp="1"/>
          </p:cNvSpPr>
          <p:nvPr>
            <p:ph type="title"/>
          </p:nvPr>
        </p:nvSpPr>
        <p:spPr>
          <a:xfrm>
            <a:off x="751417" y="514829"/>
            <a:ext cx="9992783" cy="1085371"/>
          </a:xfrm>
        </p:spPr>
        <p:txBody>
          <a:bodyPr/>
          <a:lstStyle/>
          <a:p>
            <a:r>
              <a:rPr lang="en-US" dirty="0" smtClean="0"/>
              <a:t>Requirements</a:t>
            </a:r>
            <a:endParaRPr lang="en-US" dirty="0"/>
          </a:p>
        </p:txBody>
      </p:sp>
    </p:spTree>
    <p:extLst>
      <p:ext uri="{BB962C8B-B14F-4D97-AF65-F5344CB8AC3E}">
        <p14:creationId xmlns:p14="http://schemas.microsoft.com/office/powerpoint/2010/main" val="560917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88197" y="1180269"/>
            <a:ext cx="11146241" cy="5372931"/>
          </a:xfrm>
        </p:spPr>
        <p:txBody>
          <a:bodyPr/>
          <a:lstStyle/>
          <a:p>
            <a:r>
              <a:rPr lang="en-GB" dirty="0" smtClean="0"/>
              <a:t>To enhance </a:t>
            </a:r>
            <a:r>
              <a:rPr lang="en-GB" dirty="0"/>
              <a:t>3GPP support for V2X scenarios in the following five areas:</a:t>
            </a:r>
            <a:endParaRPr lang="en-US" dirty="0"/>
          </a:p>
          <a:p>
            <a:pPr marL="681550" lvl="1" indent="-380990">
              <a:spcBef>
                <a:spcPts val="0"/>
              </a:spcBef>
              <a:buFont typeface="Arial" panose="020B0604020202020204" pitchFamily="34" charset="0"/>
              <a:buChar char="•"/>
            </a:pPr>
            <a:r>
              <a:rPr lang="en-GB" dirty="0" smtClean="0"/>
              <a:t>General </a:t>
            </a:r>
            <a:r>
              <a:rPr lang="en-GB" dirty="0"/>
              <a:t>Aspects: interworking, </a:t>
            </a:r>
            <a:r>
              <a:rPr lang="en-GB" dirty="0" err="1" smtClean="0"/>
              <a:t>comm</a:t>
            </a:r>
            <a:r>
              <a:rPr lang="en-GB" dirty="0" smtClean="0"/>
              <a:t>-related </a:t>
            </a:r>
            <a:r>
              <a:rPr lang="en-GB" dirty="0"/>
              <a:t>requirements valid for all V2X scenarios </a:t>
            </a:r>
            <a:endParaRPr lang="en-US" dirty="0"/>
          </a:p>
          <a:p>
            <a:pPr marL="681550" lvl="1" indent="-380990">
              <a:spcBef>
                <a:spcPts val="0"/>
              </a:spcBef>
              <a:buFont typeface="Arial" panose="020B0604020202020204" pitchFamily="34" charset="0"/>
              <a:buChar char="•"/>
            </a:pPr>
            <a:r>
              <a:rPr lang="en-GB" dirty="0" smtClean="0"/>
              <a:t>Vehicles Platooning</a:t>
            </a:r>
          </a:p>
          <a:p>
            <a:pPr lvl="1" indent="0">
              <a:spcBef>
                <a:spcPts val="0"/>
              </a:spcBef>
              <a:buNone/>
            </a:pPr>
            <a:r>
              <a:rPr lang="nl-NL" sz="1467" dirty="0"/>
              <a:t>Vehicles Platooning enables the vehicles to dynamically form a group travelling together. All the vehicles in the platoon receive periodic data from the leading vehicle, in order to carry on platoon operations. This information allows the distance between vehicles to become extremely small, i.e., the gap distance translated to time can be very low (sub second). Platooning applications may allow the vehicles following to be autonomously driven. </a:t>
            </a:r>
            <a:endParaRPr lang="en-US" dirty="0"/>
          </a:p>
          <a:p>
            <a:pPr marL="681550" lvl="1" indent="-380990">
              <a:spcBef>
                <a:spcPts val="0"/>
              </a:spcBef>
              <a:buFont typeface="Arial" panose="020B0604020202020204" pitchFamily="34" charset="0"/>
              <a:buChar char="•"/>
            </a:pPr>
            <a:r>
              <a:rPr lang="en-GB" dirty="0" smtClean="0"/>
              <a:t>Advanced Driving</a:t>
            </a:r>
          </a:p>
          <a:p>
            <a:pPr lvl="1" indent="0">
              <a:spcBef>
                <a:spcPts val="0"/>
              </a:spcBef>
              <a:buNone/>
            </a:pPr>
            <a:r>
              <a:rPr lang="nl-NL" sz="1467" dirty="0"/>
              <a:t>Advanced Driving enables semi-automated or fully-automated driving. Longer inter-vehicle distance is assumed. Each vehicle and/or RSU shares data obtained from its local sensors with vehicles in proximity, thus allowing vehicles to coordinate their trajectories or maneuvers. In addition, each vehicle shares its driving intention with vehicles in proximity. The benefits of this use case group are safer traveling, collision avoidance, and improved traffic efficiency.</a:t>
            </a:r>
            <a:endParaRPr lang="en-US" dirty="0"/>
          </a:p>
          <a:p>
            <a:pPr marL="681550" lvl="1" indent="-380990">
              <a:spcBef>
                <a:spcPts val="0"/>
              </a:spcBef>
              <a:buFont typeface="Arial" panose="020B0604020202020204" pitchFamily="34" charset="0"/>
              <a:buChar char="•"/>
            </a:pPr>
            <a:r>
              <a:rPr lang="en-GB" dirty="0" smtClean="0"/>
              <a:t>Extended </a:t>
            </a:r>
            <a:r>
              <a:rPr lang="en-GB" dirty="0"/>
              <a:t>Sensors </a:t>
            </a:r>
            <a:endParaRPr lang="en-GB" dirty="0" smtClean="0"/>
          </a:p>
          <a:p>
            <a:pPr lvl="1" indent="0">
              <a:spcBef>
                <a:spcPts val="0"/>
              </a:spcBef>
              <a:buNone/>
            </a:pPr>
            <a:r>
              <a:rPr lang="nl-NL" sz="1467" dirty="0"/>
              <a:t>Extended Sensors enables the exchange of raw or processed data gathered through local sensors or live video data among vehicles, RSUs, devices of pedestrians and V2X application servers. The vehicles can enhance the perception of their environment beyond what their own sensors can detect and have a more holistic view of the local situation.</a:t>
            </a:r>
            <a:endParaRPr lang="en-US" dirty="0"/>
          </a:p>
          <a:p>
            <a:pPr marL="681550" lvl="1" indent="-380990">
              <a:spcBef>
                <a:spcPts val="0"/>
              </a:spcBef>
              <a:buFont typeface="Arial" panose="020B0604020202020204" pitchFamily="34" charset="0"/>
              <a:buChar char="•"/>
            </a:pPr>
            <a:r>
              <a:rPr lang="en-GB" dirty="0" smtClean="0"/>
              <a:t>Remote Driving</a:t>
            </a:r>
          </a:p>
          <a:p>
            <a:pPr lvl="1" indent="0">
              <a:spcBef>
                <a:spcPts val="0"/>
              </a:spcBef>
              <a:buNone/>
            </a:pPr>
            <a:r>
              <a:rPr lang="nl-NL" sz="1467" dirty="0"/>
              <a:t>Remote Driving enables a remote driver or a V2X application to operate a remote vehicle for those passengers who cannot drive themselves or a remote vehicle located in dangerous environments. For a case where variation is limited and routes are predictable, such as public transportation, driving based on cloud computing can be used. In addition, access to cloud-based back-end service platform can be considered for this use case group. </a:t>
            </a:r>
            <a:endParaRPr lang="en-US" sz="1467" dirty="0"/>
          </a:p>
          <a:p>
            <a:pPr marL="681550" lvl="1" indent="-380990">
              <a:spcBef>
                <a:spcPts val="0"/>
              </a:spcBef>
              <a:buFont typeface="Arial" panose="020B0604020202020204" pitchFamily="34" charset="0"/>
              <a:buChar char="•"/>
            </a:pPr>
            <a:endParaRPr lang="en-US" dirty="0"/>
          </a:p>
          <a:p>
            <a:endParaRPr lang="en-US" dirty="0"/>
          </a:p>
        </p:txBody>
      </p:sp>
      <p:sp>
        <p:nvSpPr>
          <p:cNvPr id="3" name="Title 2"/>
          <p:cNvSpPr>
            <a:spLocks noGrp="1"/>
          </p:cNvSpPr>
          <p:nvPr>
            <p:ph type="title"/>
          </p:nvPr>
        </p:nvSpPr>
        <p:spPr>
          <a:xfrm>
            <a:off x="524937" y="362429"/>
            <a:ext cx="9992783" cy="1085371"/>
          </a:xfrm>
        </p:spPr>
        <p:txBody>
          <a:bodyPr/>
          <a:lstStyle/>
          <a:p>
            <a:r>
              <a:rPr lang="en-US" dirty="0" smtClean="0"/>
              <a:t>Rel 15 </a:t>
            </a:r>
            <a:r>
              <a:rPr lang="en-US" dirty="0"/>
              <a:t>(TS 22.186</a:t>
            </a:r>
            <a:r>
              <a:rPr lang="en-US" dirty="0" smtClean="0"/>
              <a:t>)</a:t>
            </a:r>
            <a:endParaRPr lang="en-US" dirty="0"/>
          </a:p>
        </p:txBody>
      </p:sp>
    </p:spTree>
    <p:extLst>
      <p:ext uri="{BB962C8B-B14F-4D97-AF65-F5344CB8AC3E}">
        <p14:creationId xmlns:p14="http://schemas.microsoft.com/office/powerpoint/2010/main" val="2812864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313149" y="1981200"/>
            <a:ext cx="11222543" cy="4724400"/>
          </a:xfrm>
        </p:spPr>
        <p:txBody>
          <a:bodyPr/>
          <a:lstStyle/>
          <a:p>
            <a:r>
              <a:rPr lang="en-US" sz="2133" dirty="0"/>
              <a:t>Control communication range for a message</a:t>
            </a:r>
          </a:p>
          <a:p>
            <a:r>
              <a:rPr lang="en-US" sz="2133" dirty="0"/>
              <a:t>Optimize communication for two UEs in a group and in proximity</a:t>
            </a:r>
          </a:p>
          <a:p>
            <a:r>
              <a:rPr lang="en-US" sz="2133" dirty="0"/>
              <a:t>Support confidentiality and integrity of messages transfer among  a group</a:t>
            </a:r>
          </a:p>
          <a:p>
            <a:r>
              <a:rPr lang="en-US" sz="2133" dirty="0"/>
              <a:t>S</a:t>
            </a:r>
            <a:r>
              <a:rPr lang="en-US" sz="2133" dirty="0" smtClean="0"/>
              <a:t>upport </a:t>
            </a:r>
            <a:r>
              <a:rPr lang="en-US" sz="2133" dirty="0"/>
              <a:t>relative lateral position accuracy of 0.1 m </a:t>
            </a:r>
          </a:p>
          <a:p>
            <a:r>
              <a:rPr lang="en-US" sz="2133" dirty="0"/>
              <a:t>Support high connection density – worst case estimate 3100 to 4300 cars/</a:t>
            </a:r>
            <a:r>
              <a:rPr lang="en-US" sz="2133" dirty="0" err="1"/>
              <a:t>sq</a:t>
            </a:r>
            <a:r>
              <a:rPr lang="en-US" sz="2133" dirty="0"/>
              <a:t> km</a:t>
            </a:r>
          </a:p>
          <a:p>
            <a:r>
              <a:rPr lang="en-US" sz="2133" dirty="0"/>
              <a:t>Enable a UE supporting a V2X application to obtain network access via another UE supporting V2X application.</a:t>
            </a:r>
          </a:p>
          <a:p>
            <a:r>
              <a:rPr lang="en-US" sz="2133" dirty="0"/>
              <a:t>An RSU shall be able to communicate with up to 200 UEs supporting a V2X application.</a:t>
            </a:r>
          </a:p>
          <a:p>
            <a:endParaRPr lang="en-US" sz="2133" dirty="0"/>
          </a:p>
        </p:txBody>
      </p:sp>
      <p:sp>
        <p:nvSpPr>
          <p:cNvPr id="3" name="Title 2"/>
          <p:cNvSpPr>
            <a:spLocks noGrp="1"/>
          </p:cNvSpPr>
          <p:nvPr>
            <p:ph type="title"/>
          </p:nvPr>
        </p:nvSpPr>
        <p:spPr>
          <a:xfrm>
            <a:off x="353939" y="743429"/>
            <a:ext cx="11181752" cy="1085371"/>
          </a:xfrm>
        </p:spPr>
        <p:txBody>
          <a:bodyPr/>
          <a:lstStyle/>
          <a:p>
            <a:r>
              <a:rPr lang="en-US" dirty="0" smtClean="0"/>
              <a:t>General Requirements </a:t>
            </a:r>
            <a:br>
              <a:rPr lang="en-US" dirty="0" smtClean="0"/>
            </a:br>
            <a:r>
              <a:rPr lang="en-US" sz="2667" dirty="0"/>
              <a:t>(not a complete list) </a:t>
            </a:r>
          </a:p>
        </p:txBody>
      </p:sp>
    </p:spTree>
    <p:extLst>
      <p:ext uri="{BB962C8B-B14F-4D97-AF65-F5344CB8AC3E}">
        <p14:creationId xmlns:p14="http://schemas.microsoft.com/office/powerpoint/2010/main" val="41496691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0"/>
            <p:extLst>
              <p:ext uri="{D42A27DB-BD31-4B8C-83A1-F6EECF244321}">
                <p14:modId xmlns:p14="http://schemas.microsoft.com/office/powerpoint/2010/main" val="928280116"/>
              </p:ext>
            </p:extLst>
          </p:nvPr>
        </p:nvGraphicFramePr>
        <p:xfrm>
          <a:off x="430239" y="1612535"/>
          <a:ext cx="11442163" cy="4788265"/>
        </p:xfrm>
        <a:graphic>
          <a:graphicData uri="http://schemas.openxmlformats.org/drawingml/2006/table">
            <a:tbl>
              <a:tblPr firstRow="1" firstCol="1" bandRow="1">
                <a:tableStyleId>{5940675A-B579-460E-94D1-54222C63F5DA}</a:tableStyleId>
              </a:tblPr>
              <a:tblGrid>
                <a:gridCol w="1520159"/>
                <a:gridCol w="1146945"/>
                <a:gridCol w="1146945"/>
                <a:gridCol w="1003325"/>
                <a:gridCol w="1116605"/>
                <a:gridCol w="1177291"/>
                <a:gridCol w="1177291"/>
                <a:gridCol w="1576801"/>
                <a:gridCol w="1576801"/>
              </a:tblGrid>
              <a:tr h="230057">
                <a:tc gridSpan="2">
                  <a:txBody>
                    <a:bodyPr/>
                    <a:lstStyle/>
                    <a:p>
                      <a:pPr marL="0" marR="0" algn="ctr">
                        <a:spcBef>
                          <a:spcPts val="0"/>
                        </a:spcBef>
                        <a:spcAft>
                          <a:spcPts val="0"/>
                        </a:spcAft>
                      </a:pPr>
                      <a:r>
                        <a:rPr lang="en-GB" sz="900" b="1" dirty="0">
                          <a:effectLst/>
                        </a:rPr>
                        <a:t>Communication scenario description</a:t>
                      </a:r>
                      <a:endParaRPr lang="en-US" sz="900" b="1" dirty="0">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hMerge="1">
                  <a:txBody>
                    <a:bodyPr/>
                    <a:lstStyle/>
                    <a:p>
                      <a:endParaRPr lang="en-US"/>
                    </a:p>
                  </a:txBody>
                  <a:tcPr/>
                </a:tc>
                <a:tc rowSpan="2">
                  <a:txBody>
                    <a:bodyPr/>
                    <a:lstStyle/>
                    <a:p>
                      <a:pPr marL="0" marR="0" algn="ctr">
                        <a:spcBef>
                          <a:spcPts val="0"/>
                        </a:spcBef>
                        <a:spcAft>
                          <a:spcPts val="0"/>
                        </a:spcAft>
                      </a:pPr>
                      <a:r>
                        <a:rPr lang="fr-FR" sz="900" b="1" dirty="0" err="1">
                          <a:effectLst/>
                        </a:rPr>
                        <a:t>Req</a:t>
                      </a:r>
                      <a:r>
                        <a:rPr lang="fr-FR" sz="900" b="1" dirty="0">
                          <a:effectLst/>
                        </a:rPr>
                        <a:t> #</a:t>
                      </a:r>
                      <a:endParaRPr lang="en-US" sz="900" b="1" dirty="0">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rowSpan="2">
                  <a:txBody>
                    <a:bodyPr/>
                    <a:lstStyle/>
                    <a:p>
                      <a:pPr marL="0" marR="0" algn="ctr">
                        <a:spcBef>
                          <a:spcPts val="0"/>
                        </a:spcBef>
                        <a:spcAft>
                          <a:spcPts val="0"/>
                        </a:spcAft>
                      </a:pPr>
                      <a:r>
                        <a:rPr lang="en-GB" sz="900" b="1" dirty="0">
                          <a:effectLst/>
                        </a:rPr>
                        <a:t>Payload (Bytes)</a:t>
                      </a:r>
                      <a:endParaRPr lang="en-US" sz="900" b="1" dirty="0">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rowSpan="2">
                  <a:txBody>
                    <a:bodyPr/>
                    <a:lstStyle/>
                    <a:p>
                      <a:pPr marL="0" marR="0" algn="ctr">
                        <a:spcBef>
                          <a:spcPts val="0"/>
                        </a:spcBef>
                        <a:spcAft>
                          <a:spcPts val="0"/>
                        </a:spcAft>
                      </a:pPr>
                      <a:r>
                        <a:rPr lang="en-GB" sz="900" b="1">
                          <a:effectLst/>
                        </a:rPr>
                        <a:t>Tx rate (Message/ Sec)</a:t>
                      </a:r>
                      <a:endParaRPr lang="en-US" sz="900" b="1">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rowSpan="2">
                  <a:txBody>
                    <a:bodyPr/>
                    <a:lstStyle/>
                    <a:p>
                      <a:pPr marL="0" marR="0" algn="ctr">
                        <a:spcBef>
                          <a:spcPts val="0"/>
                        </a:spcBef>
                        <a:spcAft>
                          <a:spcPts val="0"/>
                        </a:spcAft>
                      </a:pPr>
                      <a:r>
                        <a:rPr lang="en-GB" sz="900" b="1">
                          <a:effectLst/>
                        </a:rPr>
                        <a:t>Max end-to-end latency</a:t>
                      </a:r>
                      <a:endParaRPr lang="en-US" sz="900" b="1">
                        <a:effectLst/>
                      </a:endParaRPr>
                    </a:p>
                    <a:p>
                      <a:pPr marL="0" marR="0" algn="ctr">
                        <a:spcBef>
                          <a:spcPts val="0"/>
                        </a:spcBef>
                        <a:spcAft>
                          <a:spcPts val="0"/>
                        </a:spcAft>
                      </a:pPr>
                      <a:r>
                        <a:rPr lang="en-GB" sz="900" b="1">
                          <a:effectLst/>
                        </a:rPr>
                        <a:t>(ms)</a:t>
                      </a:r>
                      <a:endParaRPr lang="en-US" sz="900" b="1">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rowSpan="2">
                  <a:txBody>
                    <a:bodyPr/>
                    <a:lstStyle/>
                    <a:p>
                      <a:pPr marL="0" marR="0" algn="ctr">
                        <a:spcBef>
                          <a:spcPts val="0"/>
                        </a:spcBef>
                        <a:spcAft>
                          <a:spcPts val="0"/>
                        </a:spcAft>
                      </a:pPr>
                      <a:r>
                        <a:rPr lang="en-GB" sz="900" b="1" dirty="0">
                          <a:effectLst/>
                        </a:rPr>
                        <a:t>Reliability (%)</a:t>
                      </a:r>
                      <a:endParaRPr lang="en-US" sz="900" b="1" dirty="0">
                        <a:effectLst/>
                      </a:endParaRPr>
                    </a:p>
                    <a:p>
                      <a:pPr marL="0" marR="0" algn="ctr">
                        <a:spcBef>
                          <a:spcPts val="0"/>
                        </a:spcBef>
                        <a:spcAft>
                          <a:spcPts val="0"/>
                        </a:spcAft>
                      </a:pPr>
                      <a:r>
                        <a:rPr lang="en-GB" sz="900" b="1" dirty="0">
                          <a:effectLst/>
                        </a:rPr>
                        <a:t>(NOTE 5)</a:t>
                      </a:r>
                      <a:endParaRPr lang="en-US" sz="900" b="1" dirty="0">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rowSpan="2">
                  <a:txBody>
                    <a:bodyPr/>
                    <a:lstStyle/>
                    <a:p>
                      <a:pPr marL="0" marR="0" algn="ctr">
                        <a:spcBef>
                          <a:spcPts val="0"/>
                        </a:spcBef>
                        <a:spcAft>
                          <a:spcPts val="0"/>
                        </a:spcAft>
                      </a:pPr>
                      <a:r>
                        <a:rPr lang="en-GB" sz="900" b="1" dirty="0">
                          <a:effectLst/>
                        </a:rPr>
                        <a:t>Data rate (Mbps)</a:t>
                      </a:r>
                      <a:endParaRPr lang="en-US" sz="900" b="1" dirty="0">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rowSpan="2">
                  <a:txBody>
                    <a:bodyPr/>
                    <a:lstStyle/>
                    <a:p>
                      <a:pPr marL="0" marR="0" algn="ctr">
                        <a:spcBef>
                          <a:spcPts val="0"/>
                        </a:spcBef>
                        <a:spcAft>
                          <a:spcPts val="0"/>
                        </a:spcAft>
                      </a:pPr>
                      <a:r>
                        <a:rPr lang="en-GB" sz="900" b="1" dirty="0">
                          <a:effectLst/>
                        </a:rPr>
                        <a:t>Min required communication</a:t>
                      </a:r>
                      <a:endParaRPr lang="en-US" sz="900" b="1" dirty="0">
                        <a:effectLst/>
                      </a:endParaRPr>
                    </a:p>
                    <a:p>
                      <a:pPr marL="0" marR="0" algn="ctr">
                        <a:spcBef>
                          <a:spcPts val="0"/>
                        </a:spcBef>
                        <a:spcAft>
                          <a:spcPts val="0"/>
                        </a:spcAft>
                      </a:pPr>
                      <a:r>
                        <a:rPr lang="en-GB" sz="900" b="1" dirty="0">
                          <a:effectLst/>
                        </a:rPr>
                        <a:t> range (meters)</a:t>
                      </a:r>
                      <a:endParaRPr lang="en-US" sz="900" b="1" dirty="0">
                        <a:effectLst/>
                      </a:endParaRPr>
                    </a:p>
                    <a:p>
                      <a:pPr marL="0" marR="0" algn="ctr">
                        <a:spcBef>
                          <a:spcPts val="0"/>
                        </a:spcBef>
                        <a:spcAft>
                          <a:spcPts val="0"/>
                        </a:spcAft>
                      </a:pPr>
                      <a:r>
                        <a:rPr lang="en-GB" sz="900" b="1" dirty="0">
                          <a:effectLst/>
                        </a:rPr>
                        <a:t>(NOTE 6)</a:t>
                      </a:r>
                      <a:endParaRPr lang="en-US" sz="900" b="1" dirty="0">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r>
              <a:tr h="338903">
                <a:tc>
                  <a:txBody>
                    <a:bodyPr/>
                    <a:lstStyle/>
                    <a:p>
                      <a:pPr marL="0" marR="0" algn="ctr">
                        <a:spcBef>
                          <a:spcPts val="0"/>
                        </a:spcBef>
                        <a:spcAft>
                          <a:spcPts val="0"/>
                        </a:spcAft>
                      </a:pPr>
                      <a:r>
                        <a:rPr lang="en-GB" sz="900">
                          <a:effectLst/>
                        </a:rPr>
                        <a:t>Scenario</a:t>
                      </a:r>
                      <a:endParaRPr lang="en-US" sz="900" b="1">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lgn="ctr">
                        <a:spcBef>
                          <a:spcPts val="0"/>
                        </a:spcBef>
                        <a:spcAft>
                          <a:spcPts val="0"/>
                        </a:spcAft>
                      </a:pPr>
                      <a:r>
                        <a:rPr lang="en-GB" sz="900" dirty="0">
                          <a:effectLst/>
                        </a:rPr>
                        <a:t>Degree</a:t>
                      </a:r>
                      <a:endParaRPr lang="en-US" sz="900" b="1" dirty="0">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423369">
                <a:tc rowSpan="4">
                  <a:txBody>
                    <a:bodyPr/>
                    <a:lstStyle/>
                    <a:p>
                      <a:pPr marL="0" marR="0">
                        <a:spcBef>
                          <a:spcPts val="0"/>
                        </a:spcBef>
                        <a:spcAft>
                          <a:spcPts val="0"/>
                        </a:spcAft>
                      </a:pPr>
                      <a:r>
                        <a:rPr lang="en-GB" sz="900">
                          <a:effectLst/>
                        </a:rPr>
                        <a:t>Cooperative driving for vehicle platooning</a:t>
                      </a:r>
                      <a:endParaRPr lang="en-US" sz="900">
                        <a:effectLst/>
                      </a:endParaRPr>
                    </a:p>
                    <a:p>
                      <a:pPr marL="0" marR="0">
                        <a:spcBef>
                          <a:spcPts val="0"/>
                        </a:spcBef>
                        <a:spcAft>
                          <a:spcPts val="0"/>
                        </a:spcAft>
                      </a:pPr>
                      <a:r>
                        <a:rPr lang="en-GB" sz="900">
                          <a:effectLst/>
                        </a:rPr>
                        <a:t>Information exchange between a group of UEs supporting V2X application.</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spcBef>
                          <a:spcPts val="0"/>
                        </a:spcBef>
                        <a:spcAft>
                          <a:spcPts val="0"/>
                        </a:spcAft>
                      </a:pPr>
                      <a:r>
                        <a:rPr lang="en-GB" sz="900">
                          <a:effectLst/>
                        </a:rPr>
                        <a:t>Lowest degree of automation </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spcBef>
                          <a:spcPts val="0"/>
                        </a:spcBef>
                        <a:spcAft>
                          <a:spcPts val="0"/>
                        </a:spcAft>
                      </a:pPr>
                      <a:r>
                        <a:rPr lang="en-GB" sz="900" dirty="0">
                          <a:effectLst/>
                        </a:rPr>
                        <a:t>[R.5.2-004]</a:t>
                      </a:r>
                      <a:endParaRPr lang="en-US" sz="900" dirty="0">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lgn="ctr">
                        <a:spcBef>
                          <a:spcPts val="0"/>
                        </a:spcBef>
                        <a:spcAft>
                          <a:spcPts val="0"/>
                        </a:spcAft>
                      </a:pPr>
                      <a:r>
                        <a:rPr lang="en-GB" sz="900">
                          <a:effectLst/>
                        </a:rPr>
                        <a:t>300-400</a:t>
                      </a:r>
                      <a:endParaRPr lang="en-US" sz="900">
                        <a:effectLst/>
                      </a:endParaRPr>
                    </a:p>
                    <a:p>
                      <a:pPr marL="0" marR="0" algn="ctr">
                        <a:spcBef>
                          <a:spcPts val="0"/>
                        </a:spcBef>
                        <a:spcAft>
                          <a:spcPts val="0"/>
                        </a:spcAft>
                      </a:pPr>
                      <a:r>
                        <a:rPr lang="en-GB" sz="900">
                          <a:effectLst/>
                        </a:rPr>
                        <a:t>(NOTE 2)</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lgn="ctr">
                        <a:spcBef>
                          <a:spcPts val="0"/>
                        </a:spcBef>
                        <a:spcAft>
                          <a:spcPts val="0"/>
                        </a:spcAft>
                      </a:pPr>
                      <a:r>
                        <a:rPr lang="en-GB" sz="900">
                          <a:effectLst/>
                        </a:rPr>
                        <a:t>30</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lgn="ctr">
                        <a:spcBef>
                          <a:spcPts val="0"/>
                        </a:spcBef>
                        <a:spcAft>
                          <a:spcPts val="0"/>
                        </a:spcAft>
                      </a:pPr>
                      <a:r>
                        <a:rPr lang="en-GB" sz="900">
                          <a:effectLst/>
                        </a:rPr>
                        <a:t>25</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lgn="ctr">
                        <a:spcBef>
                          <a:spcPts val="0"/>
                        </a:spcBef>
                        <a:spcAft>
                          <a:spcPts val="0"/>
                        </a:spcAft>
                      </a:pPr>
                      <a:r>
                        <a:rPr lang="en-GB" sz="900">
                          <a:effectLst/>
                        </a:rPr>
                        <a:t>90</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lgn="ctr">
                        <a:spcBef>
                          <a:spcPts val="0"/>
                        </a:spcBef>
                        <a:spcAft>
                          <a:spcPts val="0"/>
                        </a:spcAft>
                      </a:pPr>
                      <a:r>
                        <a:rPr lang="en-GB" sz="900">
                          <a:effectLst/>
                        </a:rPr>
                        <a:t> </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lgn="ctr">
                        <a:spcBef>
                          <a:spcPts val="0"/>
                        </a:spcBef>
                        <a:spcAft>
                          <a:spcPts val="0"/>
                        </a:spcAft>
                      </a:pPr>
                      <a:r>
                        <a:rPr lang="en-GB" sz="900">
                          <a:effectLst/>
                        </a:rPr>
                        <a:t> </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r>
              <a:tr h="345085">
                <a:tc vMerge="1">
                  <a:txBody>
                    <a:bodyPr/>
                    <a:lstStyle/>
                    <a:p>
                      <a:endParaRPr lang="en-US"/>
                    </a:p>
                  </a:txBody>
                  <a:tcPr/>
                </a:tc>
                <a:tc>
                  <a:txBody>
                    <a:bodyPr/>
                    <a:lstStyle/>
                    <a:p>
                      <a:pPr marL="0" marR="0">
                        <a:spcBef>
                          <a:spcPts val="0"/>
                        </a:spcBef>
                        <a:spcAft>
                          <a:spcPts val="0"/>
                        </a:spcAft>
                      </a:pPr>
                      <a:r>
                        <a:rPr lang="en-GB" sz="900">
                          <a:effectLst/>
                        </a:rPr>
                        <a:t>Low  </a:t>
                      </a:r>
                      <a:br>
                        <a:rPr lang="en-GB" sz="900">
                          <a:effectLst/>
                        </a:rPr>
                      </a:br>
                      <a:r>
                        <a:rPr lang="en-GB" sz="900">
                          <a:effectLst/>
                        </a:rPr>
                        <a:t>degree of automation</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spcBef>
                          <a:spcPts val="0"/>
                        </a:spcBef>
                        <a:spcAft>
                          <a:spcPts val="0"/>
                        </a:spcAft>
                      </a:pPr>
                      <a:r>
                        <a:rPr lang="en-GB" sz="900">
                          <a:effectLst/>
                        </a:rPr>
                        <a:t>[R.5.2-005]</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lgn="ctr">
                        <a:spcBef>
                          <a:spcPts val="0"/>
                        </a:spcBef>
                        <a:spcAft>
                          <a:spcPts val="0"/>
                        </a:spcAft>
                      </a:pPr>
                      <a:r>
                        <a:rPr lang="en-GB" sz="900" b="1" dirty="0">
                          <a:solidFill>
                            <a:schemeClr val="tx1"/>
                          </a:solidFill>
                          <a:effectLst/>
                        </a:rPr>
                        <a:t>6500</a:t>
                      </a:r>
                      <a:endParaRPr lang="en-US" sz="900" b="1" dirty="0">
                        <a:solidFill>
                          <a:schemeClr val="tx1"/>
                        </a:solidFill>
                        <a:effectLst/>
                      </a:endParaRPr>
                    </a:p>
                    <a:p>
                      <a:pPr marL="0" marR="0" algn="ctr">
                        <a:spcBef>
                          <a:spcPts val="0"/>
                        </a:spcBef>
                        <a:spcAft>
                          <a:spcPts val="0"/>
                        </a:spcAft>
                      </a:pPr>
                      <a:r>
                        <a:rPr lang="en-GB" sz="900" dirty="0">
                          <a:solidFill>
                            <a:schemeClr val="tx1"/>
                          </a:solidFill>
                          <a:effectLst/>
                        </a:rPr>
                        <a:t>(NOTE 3)</a:t>
                      </a:r>
                      <a:endParaRPr lang="en-US" sz="900" dirty="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lgn="ctr">
                        <a:spcBef>
                          <a:spcPts val="0"/>
                        </a:spcBef>
                        <a:spcAft>
                          <a:spcPts val="0"/>
                        </a:spcAft>
                      </a:pPr>
                      <a:r>
                        <a:rPr lang="en-GB" sz="900" b="1" dirty="0">
                          <a:solidFill>
                            <a:schemeClr val="tx1"/>
                          </a:solidFill>
                          <a:effectLst/>
                        </a:rPr>
                        <a:t>50</a:t>
                      </a:r>
                      <a:endParaRPr lang="en-US" sz="900" b="1" dirty="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lgn="ctr">
                        <a:spcBef>
                          <a:spcPts val="0"/>
                        </a:spcBef>
                        <a:spcAft>
                          <a:spcPts val="0"/>
                        </a:spcAft>
                      </a:pPr>
                      <a:r>
                        <a:rPr lang="en-GB" sz="900">
                          <a:solidFill>
                            <a:schemeClr val="tx1"/>
                          </a:solidFill>
                          <a:effectLst/>
                        </a:rPr>
                        <a:t>20</a:t>
                      </a:r>
                      <a:endParaRPr lang="en-US" sz="9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lgn="ctr">
                        <a:spcBef>
                          <a:spcPts val="0"/>
                        </a:spcBef>
                        <a:spcAft>
                          <a:spcPts val="0"/>
                        </a:spcAft>
                      </a:pPr>
                      <a:r>
                        <a:rPr lang="en-GB" sz="900">
                          <a:solidFill>
                            <a:schemeClr val="tx1"/>
                          </a:solidFill>
                          <a:effectLst/>
                        </a:rPr>
                        <a:t> </a:t>
                      </a:r>
                      <a:endParaRPr lang="en-US" sz="9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lgn="ctr">
                        <a:spcBef>
                          <a:spcPts val="0"/>
                        </a:spcBef>
                        <a:spcAft>
                          <a:spcPts val="0"/>
                        </a:spcAft>
                      </a:pPr>
                      <a:r>
                        <a:rPr lang="en-GB" sz="900">
                          <a:solidFill>
                            <a:schemeClr val="tx1"/>
                          </a:solidFill>
                          <a:effectLst/>
                        </a:rPr>
                        <a:t> </a:t>
                      </a:r>
                      <a:endParaRPr lang="en-US" sz="9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lgn="ctr">
                        <a:spcBef>
                          <a:spcPts val="0"/>
                        </a:spcBef>
                        <a:spcAft>
                          <a:spcPts val="0"/>
                        </a:spcAft>
                      </a:pPr>
                      <a:r>
                        <a:rPr lang="en-GB" sz="900">
                          <a:solidFill>
                            <a:schemeClr val="tx1"/>
                          </a:solidFill>
                          <a:effectLst/>
                        </a:rPr>
                        <a:t>350</a:t>
                      </a:r>
                      <a:endParaRPr lang="en-US" sz="9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r>
              <a:tr h="345085">
                <a:tc vMerge="1">
                  <a:txBody>
                    <a:bodyPr/>
                    <a:lstStyle/>
                    <a:p>
                      <a:endParaRPr lang="en-US"/>
                    </a:p>
                  </a:txBody>
                  <a:tcPr/>
                </a:tc>
                <a:tc>
                  <a:txBody>
                    <a:bodyPr/>
                    <a:lstStyle/>
                    <a:p>
                      <a:pPr marL="0" marR="0">
                        <a:spcBef>
                          <a:spcPts val="0"/>
                        </a:spcBef>
                        <a:spcAft>
                          <a:spcPts val="0"/>
                        </a:spcAft>
                      </a:pPr>
                      <a:r>
                        <a:rPr lang="en-GB" sz="900">
                          <a:effectLst/>
                        </a:rPr>
                        <a:t>Highest degree of automation</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spcBef>
                          <a:spcPts val="0"/>
                        </a:spcBef>
                        <a:spcAft>
                          <a:spcPts val="0"/>
                        </a:spcAft>
                      </a:pPr>
                      <a:r>
                        <a:rPr lang="en-GB" sz="900">
                          <a:effectLst/>
                        </a:rPr>
                        <a:t>[R.5.2-006]</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lgn="ctr">
                        <a:spcBef>
                          <a:spcPts val="0"/>
                        </a:spcBef>
                        <a:spcAft>
                          <a:spcPts val="0"/>
                        </a:spcAft>
                      </a:pPr>
                      <a:r>
                        <a:rPr lang="en-GB" sz="900">
                          <a:solidFill>
                            <a:schemeClr val="tx1"/>
                          </a:solidFill>
                          <a:effectLst/>
                        </a:rPr>
                        <a:t>50-1200</a:t>
                      </a:r>
                      <a:endParaRPr lang="en-US" sz="900">
                        <a:solidFill>
                          <a:schemeClr val="tx1"/>
                        </a:solidFill>
                        <a:effectLst/>
                      </a:endParaRPr>
                    </a:p>
                    <a:p>
                      <a:pPr marL="0" marR="0" algn="ctr">
                        <a:spcBef>
                          <a:spcPts val="0"/>
                        </a:spcBef>
                        <a:spcAft>
                          <a:spcPts val="0"/>
                        </a:spcAft>
                      </a:pPr>
                      <a:r>
                        <a:rPr lang="en-GB" sz="900">
                          <a:solidFill>
                            <a:schemeClr val="tx1"/>
                          </a:solidFill>
                          <a:effectLst/>
                        </a:rPr>
                        <a:t>(NOTE 4)</a:t>
                      </a:r>
                      <a:endParaRPr lang="en-US" sz="9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lgn="ctr">
                        <a:spcBef>
                          <a:spcPts val="0"/>
                        </a:spcBef>
                        <a:spcAft>
                          <a:spcPts val="0"/>
                        </a:spcAft>
                      </a:pPr>
                      <a:r>
                        <a:rPr lang="en-GB" sz="900">
                          <a:solidFill>
                            <a:schemeClr val="tx1"/>
                          </a:solidFill>
                          <a:effectLst/>
                        </a:rPr>
                        <a:t>30</a:t>
                      </a:r>
                      <a:endParaRPr lang="en-US" sz="9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lgn="ctr">
                        <a:spcBef>
                          <a:spcPts val="0"/>
                        </a:spcBef>
                        <a:spcAft>
                          <a:spcPts val="0"/>
                        </a:spcAft>
                      </a:pPr>
                      <a:r>
                        <a:rPr lang="en-GB" sz="900" b="1" dirty="0">
                          <a:solidFill>
                            <a:schemeClr val="tx1"/>
                          </a:solidFill>
                          <a:effectLst/>
                        </a:rPr>
                        <a:t>10</a:t>
                      </a:r>
                      <a:endParaRPr lang="en-US" sz="900" b="1" dirty="0">
                        <a:solidFill>
                          <a:schemeClr val="tx1"/>
                        </a:solidFill>
                        <a:effectLst/>
                      </a:endParaRPr>
                    </a:p>
                    <a:p>
                      <a:pPr marL="0" marR="0" algn="ctr">
                        <a:spcBef>
                          <a:spcPts val="0"/>
                        </a:spcBef>
                        <a:spcAft>
                          <a:spcPts val="0"/>
                        </a:spcAft>
                      </a:pPr>
                      <a:r>
                        <a:rPr lang="en-GB" sz="900" dirty="0">
                          <a:solidFill>
                            <a:schemeClr val="tx1"/>
                          </a:solidFill>
                          <a:effectLst/>
                        </a:rPr>
                        <a:t> </a:t>
                      </a:r>
                      <a:endParaRPr lang="en-US" sz="900" dirty="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lgn="ctr">
                        <a:spcBef>
                          <a:spcPts val="0"/>
                        </a:spcBef>
                        <a:spcAft>
                          <a:spcPts val="0"/>
                        </a:spcAft>
                      </a:pPr>
                      <a:r>
                        <a:rPr lang="en-GB" sz="900">
                          <a:solidFill>
                            <a:schemeClr val="tx1"/>
                          </a:solidFill>
                          <a:effectLst/>
                        </a:rPr>
                        <a:t>99.99</a:t>
                      </a:r>
                      <a:endParaRPr lang="en-US" sz="9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lgn="ctr">
                        <a:spcBef>
                          <a:spcPts val="0"/>
                        </a:spcBef>
                        <a:spcAft>
                          <a:spcPts val="0"/>
                        </a:spcAft>
                      </a:pPr>
                      <a:r>
                        <a:rPr lang="en-GB" sz="900">
                          <a:solidFill>
                            <a:schemeClr val="tx1"/>
                          </a:solidFill>
                          <a:effectLst/>
                        </a:rPr>
                        <a:t> </a:t>
                      </a:r>
                      <a:endParaRPr lang="en-US" sz="9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lgn="ctr">
                        <a:spcBef>
                          <a:spcPts val="0"/>
                        </a:spcBef>
                        <a:spcAft>
                          <a:spcPts val="0"/>
                        </a:spcAft>
                      </a:pPr>
                      <a:r>
                        <a:rPr lang="en-GB" sz="900">
                          <a:solidFill>
                            <a:schemeClr val="tx1"/>
                          </a:solidFill>
                          <a:effectLst/>
                        </a:rPr>
                        <a:t>80</a:t>
                      </a:r>
                      <a:endParaRPr lang="en-US" sz="9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r>
              <a:tr h="345085">
                <a:tc vMerge="1">
                  <a:txBody>
                    <a:bodyPr/>
                    <a:lstStyle/>
                    <a:p>
                      <a:endParaRPr lang="en-US"/>
                    </a:p>
                  </a:txBody>
                  <a:tcPr/>
                </a:tc>
                <a:tc>
                  <a:txBody>
                    <a:bodyPr/>
                    <a:lstStyle/>
                    <a:p>
                      <a:pPr marL="0" marR="0">
                        <a:spcBef>
                          <a:spcPts val="0"/>
                        </a:spcBef>
                        <a:spcAft>
                          <a:spcPts val="0"/>
                        </a:spcAft>
                      </a:pPr>
                      <a:r>
                        <a:rPr lang="en-GB" sz="900">
                          <a:effectLst/>
                        </a:rPr>
                        <a:t>High </a:t>
                      </a:r>
                      <a:br>
                        <a:rPr lang="en-GB" sz="900">
                          <a:effectLst/>
                        </a:rPr>
                      </a:br>
                      <a:r>
                        <a:rPr lang="en-GB" sz="900">
                          <a:effectLst/>
                        </a:rPr>
                        <a:t>degree of automation</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spcBef>
                          <a:spcPts val="0"/>
                        </a:spcBef>
                        <a:spcAft>
                          <a:spcPts val="0"/>
                        </a:spcAft>
                      </a:pPr>
                      <a:r>
                        <a:rPr lang="en-GB" sz="900">
                          <a:effectLst/>
                        </a:rPr>
                        <a:t>[R.5.2-007]</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lgn="ctr">
                        <a:spcBef>
                          <a:spcPts val="0"/>
                        </a:spcBef>
                        <a:spcAft>
                          <a:spcPts val="0"/>
                        </a:spcAft>
                      </a:pPr>
                      <a:r>
                        <a:rPr lang="en-GB" sz="900">
                          <a:solidFill>
                            <a:schemeClr val="tx1"/>
                          </a:solidFill>
                          <a:effectLst/>
                        </a:rPr>
                        <a:t> </a:t>
                      </a:r>
                      <a:endParaRPr lang="en-US" sz="9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lgn="ctr">
                        <a:spcBef>
                          <a:spcPts val="0"/>
                        </a:spcBef>
                        <a:spcAft>
                          <a:spcPts val="0"/>
                        </a:spcAft>
                      </a:pPr>
                      <a:r>
                        <a:rPr lang="en-GB" sz="900">
                          <a:solidFill>
                            <a:schemeClr val="tx1"/>
                          </a:solidFill>
                          <a:effectLst/>
                        </a:rPr>
                        <a:t> </a:t>
                      </a:r>
                      <a:endParaRPr lang="en-US" sz="9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lgn="ctr">
                        <a:spcBef>
                          <a:spcPts val="0"/>
                        </a:spcBef>
                        <a:spcAft>
                          <a:spcPts val="0"/>
                        </a:spcAft>
                      </a:pPr>
                      <a:r>
                        <a:rPr lang="en-GB" sz="900">
                          <a:solidFill>
                            <a:schemeClr val="tx1"/>
                          </a:solidFill>
                          <a:effectLst/>
                        </a:rPr>
                        <a:t>20</a:t>
                      </a:r>
                      <a:endParaRPr lang="en-US" sz="9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lgn="ctr">
                        <a:spcBef>
                          <a:spcPts val="0"/>
                        </a:spcBef>
                        <a:spcAft>
                          <a:spcPts val="0"/>
                        </a:spcAft>
                      </a:pPr>
                      <a:r>
                        <a:rPr lang="en-GB" sz="900">
                          <a:solidFill>
                            <a:schemeClr val="tx1"/>
                          </a:solidFill>
                          <a:effectLst/>
                        </a:rPr>
                        <a:t> </a:t>
                      </a:r>
                      <a:endParaRPr lang="en-US" sz="9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lgn="ctr">
                        <a:spcBef>
                          <a:spcPts val="0"/>
                        </a:spcBef>
                        <a:spcAft>
                          <a:spcPts val="0"/>
                        </a:spcAft>
                      </a:pPr>
                      <a:r>
                        <a:rPr lang="en-GB" sz="900">
                          <a:solidFill>
                            <a:schemeClr val="tx1"/>
                          </a:solidFill>
                          <a:effectLst/>
                        </a:rPr>
                        <a:t>65</a:t>
                      </a:r>
                      <a:endParaRPr lang="en-US" sz="900">
                        <a:solidFill>
                          <a:schemeClr val="tx1"/>
                        </a:solidFill>
                        <a:effectLst/>
                      </a:endParaRPr>
                    </a:p>
                    <a:p>
                      <a:pPr marL="0" marR="0" algn="ctr">
                        <a:spcBef>
                          <a:spcPts val="0"/>
                        </a:spcBef>
                        <a:spcAft>
                          <a:spcPts val="0"/>
                        </a:spcAft>
                      </a:pPr>
                      <a:r>
                        <a:rPr lang="en-GB" sz="900">
                          <a:solidFill>
                            <a:schemeClr val="tx1"/>
                          </a:solidFill>
                          <a:effectLst/>
                        </a:rPr>
                        <a:t>(NOTE 3)</a:t>
                      </a:r>
                      <a:endParaRPr lang="en-US" sz="9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lgn="ctr">
                        <a:spcBef>
                          <a:spcPts val="0"/>
                        </a:spcBef>
                        <a:spcAft>
                          <a:spcPts val="0"/>
                        </a:spcAft>
                      </a:pPr>
                      <a:r>
                        <a:rPr lang="en-GB" sz="900">
                          <a:solidFill>
                            <a:schemeClr val="tx1"/>
                          </a:solidFill>
                          <a:effectLst/>
                        </a:rPr>
                        <a:t>180</a:t>
                      </a:r>
                      <a:endParaRPr lang="en-US" sz="9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r>
              <a:tr h="1150284">
                <a:tc>
                  <a:txBody>
                    <a:bodyPr/>
                    <a:lstStyle/>
                    <a:p>
                      <a:pPr marL="0" marR="0">
                        <a:spcBef>
                          <a:spcPts val="0"/>
                        </a:spcBef>
                        <a:spcAft>
                          <a:spcPts val="0"/>
                        </a:spcAft>
                      </a:pPr>
                      <a:r>
                        <a:rPr lang="en-GB" sz="900">
                          <a:effectLst/>
                        </a:rPr>
                        <a:t>Reporting needed for platooning between UEs supporting V2X application and between a UE supporting V2X application and RSU.</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spcBef>
                          <a:spcPts val="0"/>
                        </a:spcBef>
                        <a:spcAft>
                          <a:spcPts val="0"/>
                        </a:spcAft>
                      </a:pPr>
                      <a:r>
                        <a:rPr lang="en-GB" sz="900">
                          <a:effectLst/>
                        </a:rPr>
                        <a:t>N/A</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spcBef>
                          <a:spcPts val="0"/>
                        </a:spcBef>
                        <a:spcAft>
                          <a:spcPts val="0"/>
                        </a:spcAft>
                      </a:pPr>
                      <a:r>
                        <a:rPr lang="en-GB" sz="900">
                          <a:effectLst/>
                        </a:rPr>
                        <a:t>[R.5.2-008]</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lgn="ctr">
                        <a:spcBef>
                          <a:spcPts val="0"/>
                        </a:spcBef>
                        <a:spcAft>
                          <a:spcPts val="0"/>
                        </a:spcAft>
                      </a:pPr>
                      <a:r>
                        <a:rPr lang="en-GB" sz="900" dirty="0">
                          <a:solidFill>
                            <a:schemeClr val="tx1"/>
                          </a:solidFill>
                          <a:effectLst/>
                        </a:rPr>
                        <a:t>50-1200</a:t>
                      </a:r>
                      <a:endParaRPr lang="en-US" sz="900" dirty="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lgn="ctr">
                        <a:spcBef>
                          <a:spcPts val="0"/>
                        </a:spcBef>
                        <a:spcAft>
                          <a:spcPts val="0"/>
                        </a:spcAft>
                      </a:pPr>
                      <a:r>
                        <a:rPr lang="en-GB" sz="900">
                          <a:solidFill>
                            <a:schemeClr val="tx1"/>
                          </a:solidFill>
                          <a:effectLst/>
                        </a:rPr>
                        <a:t>2</a:t>
                      </a:r>
                      <a:endParaRPr lang="en-US" sz="9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lgn="ctr">
                        <a:spcBef>
                          <a:spcPts val="0"/>
                        </a:spcBef>
                        <a:spcAft>
                          <a:spcPts val="0"/>
                        </a:spcAft>
                      </a:pPr>
                      <a:r>
                        <a:rPr lang="en-GB" sz="900">
                          <a:solidFill>
                            <a:schemeClr val="tx1"/>
                          </a:solidFill>
                          <a:effectLst/>
                        </a:rPr>
                        <a:t>500</a:t>
                      </a:r>
                      <a:endParaRPr lang="en-US" sz="9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lgn="ctr">
                        <a:spcBef>
                          <a:spcPts val="0"/>
                        </a:spcBef>
                        <a:spcAft>
                          <a:spcPts val="0"/>
                        </a:spcAft>
                      </a:pPr>
                      <a:r>
                        <a:rPr lang="en-GB" sz="900">
                          <a:solidFill>
                            <a:schemeClr val="tx1"/>
                          </a:solidFill>
                          <a:effectLst/>
                        </a:rPr>
                        <a:t> </a:t>
                      </a:r>
                      <a:endParaRPr lang="en-US" sz="9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lgn="ctr">
                        <a:spcBef>
                          <a:spcPts val="0"/>
                        </a:spcBef>
                        <a:spcAft>
                          <a:spcPts val="0"/>
                        </a:spcAft>
                      </a:pPr>
                      <a:r>
                        <a:rPr lang="en-GB" sz="900" dirty="0">
                          <a:solidFill>
                            <a:schemeClr val="tx1"/>
                          </a:solidFill>
                          <a:effectLst/>
                        </a:rPr>
                        <a:t> </a:t>
                      </a:r>
                      <a:endParaRPr lang="en-US" sz="900" dirty="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lgn="ctr">
                        <a:spcBef>
                          <a:spcPts val="0"/>
                        </a:spcBef>
                        <a:spcAft>
                          <a:spcPts val="0"/>
                        </a:spcAft>
                      </a:pPr>
                      <a:r>
                        <a:rPr lang="en-GB" sz="900" dirty="0">
                          <a:solidFill>
                            <a:schemeClr val="tx1"/>
                          </a:solidFill>
                          <a:effectLst/>
                        </a:rPr>
                        <a:t> </a:t>
                      </a:r>
                      <a:endParaRPr lang="en-US" sz="900" dirty="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r>
              <a:tr h="345085">
                <a:tc rowSpan="2">
                  <a:txBody>
                    <a:bodyPr/>
                    <a:lstStyle/>
                    <a:p>
                      <a:pPr marL="0" marR="0">
                        <a:spcBef>
                          <a:spcPts val="0"/>
                        </a:spcBef>
                        <a:spcAft>
                          <a:spcPts val="0"/>
                        </a:spcAft>
                      </a:pPr>
                      <a:r>
                        <a:rPr lang="en-GB" sz="900">
                          <a:effectLst/>
                        </a:rPr>
                        <a:t>Information sharing for platooning between UE supporting V2X application and RSU.</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spcBef>
                          <a:spcPts val="0"/>
                        </a:spcBef>
                        <a:spcAft>
                          <a:spcPts val="0"/>
                        </a:spcAft>
                      </a:pPr>
                      <a:r>
                        <a:rPr lang="en-GB" sz="900">
                          <a:effectLst/>
                        </a:rPr>
                        <a:t>Lower </a:t>
                      </a:r>
                      <a:br>
                        <a:rPr lang="en-GB" sz="900">
                          <a:effectLst/>
                        </a:rPr>
                      </a:br>
                      <a:r>
                        <a:rPr lang="en-GB" sz="900">
                          <a:effectLst/>
                        </a:rPr>
                        <a:t>degree of automation</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spcBef>
                          <a:spcPts val="0"/>
                        </a:spcBef>
                        <a:spcAft>
                          <a:spcPts val="0"/>
                        </a:spcAft>
                      </a:pPr>
                      <a:r>
                        <a:rPr lang="en-GB" sz="900">
                          <a:effectLst/>
                        </a:rPr>
                        <a:t>[R.5.2-009]</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lgn="ctr">
                        <a:spcBef>
                          <a:spcPts val="0"/>
                        </a:spcBef>
                        <a:spcAft>
                          <a:spcPts val="0"/>
                        </a:spcAft>
                      </a:pPr>
                      <a:r>
                        <a:rPr lang="en-GB" sz="900">
                          <a:solidFill>
                            <a:schemeClr val="tx1"/>
                          </a:solidFill>
                          <a:effectLst/>
                        </a:rPr>
                        <a:t>6000</a:t>
                      </a:r>
                      <a:endParaRPr lang="en-US" sz="900">
                        <a:solidFill>
                          <a:schemeClr val="tx1"/>
                        </a:solidFill>
                        <a:effectLst/>
                      </a:endParaRPr>
                    </a:p>
                    <a:p>
                      <a:pPr marL="0" marR="0" algn="ctr">
                        <a:spcBef>
                          <a:spcPts val="0"/>
                        </a:spcBef>
                        <a:spcAft>
                          <a:spcPts val="0"/>
                        </a:spcAft>
                      </a:pPr>
                      <a:r>
                        <a:rPr lang="en-GB" sz="900">
                          <a:solidFill>
                            <a:schemeClr val="tx1"/>
                          </a:solidFill>
                          <a:effectLst/>
                        </a:rPr>
                        <a:t>(NOTE 3)</a:t>
                      </a:r>
                      <a:endParaRPr lang="en-US" sz="9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lgn="ctr">
                        <a:spcBef>
                          <a:spcPts val="0"/>
                        </a:spcBef>
                        <a:spcAft>
                          <a:spcPts val="0"/>
                        </a:spcAft>
                      </a:pPr>
                      <a:r>
                        <a:rPr lang="en-GB" sz="900">
                          <a:solidFill>
                            <a:schemeClr val="tx1"/>
                          </a:solidFill>
                          <a:effectLst/>
                        </a:rPr>
                        <a:t>50</a:t>
                      </a:r>
                      <a:endParaRPr lang="en-US" sz="9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lgn="ctr">
                        <a:spcBef>
                          <a:spcPts val="0"/>
                        </a:spcBef>
                        <a:spcAft>
                          <a:spcPts val="0"/>
                        </a:spcAft>
                      </a:pPr>
                      <a:r>
                        <a:rPr lang="en-GB" sz="900">
                          <a:solidFill>
                            <a:schemeClr val="tx1"/>
                          </a:solidFill>
                          <a:effectLst/>
                        </a:rPr>
                        <a:t>20</a:t>
                      </a:r>
                      <a:endParaRPr lang="en-US" sz="9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lgn="ctr">
                        <a:spcBef>
                          <a:spcPts val="0"/>
                        </a:spcBef>
                        <a:spcAft>
                          <a:spcPts val="0"/>
                        </a:spcAft>
                      </a:pPr>
                      <a:r>
                        <a:rPr lang="en-GB" sz="900">
                          <a:solidFill>
                            <a:schemeClr val="tx1"/>
                          </a:solidFill>
                          <a:effectLst/>
                        </a:rPr>
                        <a:t> </a:t>
                      </a:r>
                      <a:endParaRPr lang="en-US" sz="9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lgn="ctr">
                        <a:spcBef>
                          <a:spcPts val="0"/>
                        </a:spcBef>
                        <a:spcAft>
                          <a:spcPts val="0"/>
                        </a:spcAft>
                      </a:pPr>
                      <a:r>
                        <a:rPr lang="en-GB" sz="900">
                          <a:solidFill>
                            <a:schemeClr val="tx1"/>
                          </a:solidFill>
                          <a:effectLst/>
                        </a:rPr>
                        <a:t> </a:t>
                      </a:r>
                      <a:endParaRPr lang="en-US" sz="9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lgn="ctr">
                        <a:spcBef>
                          <a:spcPts val="0"/>
                        </a:spcBef>
                        <a:spcAft>
                          <a:spcPts val="0"/>
                        </a:spcAft>
                      </a:pPr>
                      <a:r>
                        <a:rPr lang="en-GB" sz="900" b="1" dirty="0">
                          <a:solidFill>
                            <a:schemeClr val="tx1"/>
                          </a:solidFill>
                          <a:effectLst/>
                        </a:rPr>
                        <a:t>350</a:t>
                      </a:r>
                      <a:endParaRPr lang="en-US" sz="900" b="1" dirty="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r>
              <a:tr h="460113">
                <a:tc vMerge="1">
                  <a:txBody>
                    <a:bodyPr/>
                    <a:lstStyle/>
                    <a:p>
                      <a:endParaRPr lang="en-US"/>
                    </a:p>
                  </a:txBody>
                  <a:tcPr/>
                </a:tc>
                <a:tc>
                  <a:txBody>
                    <a:bodyPr/>
                    <a:lstStyle/>
                    <a:p>
                      <a:pPr marL="0" marR="0">
                        <a:spcBef>
                          <a:spcPts val="0"/>
                        </a:spcBef>
                        <a:spcAft>
                          <a:spcPts val="0"/>
                        </a:spcAft>
                      </a:pPr>
                      <a:r>
                        <a:rPr lang="en-GB" sz="900">
                          <a:effectLst/>
                        </a:rPr>
                        <a:t>Higher degree of automation</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spcBef>
                          <a:spcPts val="0"/>
                        </a:spcBef>
                        <a:spcAft>
                          <a:spcPts val="0"/>
                        </a:spcAft>
                      </a:pPr>
                      <a:r>
                        <a:rPr lang="en-GB" sz="900">
                          <a:effectLst/>
                        </a:rPr>
                        <a:t>[R.5.2-0010]</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lgn="ctr">
                        <a:spcBef>
                          <a:spcPts val="0"/>
                        </a:spcBef>
                        <a:spcAft>
                          <a:spcPts val="0"/>
                        </a:spcAft>
                      </a:pPr>
                      <a:r>
                        <a:rPr lang="en-GB" sz="900">
                          <a:effectLst/>
                        </a:rPr>
                        <a:t> </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lgn="ctr">
                        <a:spcBef>
                          <a:spcPts val="0"/>
                        </a:spcBef>
                        <a:spcAft>
                          <a:spcPts val="0"/>
                        </a:spcAft>
                      </a:pPr>
                      <a:r>
                        <a:rPr lang="en-GB" sz="900">
                          <a:effectLst/>
                        </a:rPr>
                        <a:t> </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lgn="ctr">
                        <a:spcBef>
                          <a:spcPts val="0"/>
                        </a:spcBef>
                        <a:spcAft>
                          <a:spcPts val="0"/>
                        </a:spcAft>
                      </a:pPr>
                      <a:r>
                        <a:rPr lang="en-GB" sz="900">
                          <a:effectLst/>
                        </a:rPr>
                        <a:t>20</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lgn="ctr">
                        <a:spcBef>
                          <a:spcPts val="0"/>
                        </a:spcBef>
                        <a:spcAft>
                          <a:spcPts val="0"/>
                        </a:spcAft>
                      </a:pPr>
                      <a:r>
                        <a:rPr lang="en-GB" sz="900">
                          <a:effectLst/>
                        </a:rPr>
                        <a:t> </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lgn="ctr">
                        <a:spcBef>
                          <a:spcPts val="0"/>
                        </a:spcBef>
                        <a:spcAft>
                          <a:spcPts val="0"/>
                        </a:spcAft>
                      </a:pPr>
                      <a:r>
                        <a:rPr lang="en-GB" sz="900">
                          <a:effectLst/>
                        </a:rPr>
                        <a:t>50</a:t>
                      </a:r>
                      <a:endParaRPr lang="en-US" sz="900">
                        <a:effectLst/>
                      </a:endParaRPr>
                    </a:p>
                    <a:p>
                      <a:pPr marL="0" marR="0" algn="ctr">
                        <a:spcBef>
                          <a:spcPts val="0"/>
                        </a:spcBef>
                        <a:spcAft>
                          <a:spcPts val="0"/>
                        </a:spcAft>
                      </a:pPr>
                      <a:r>
                        <a:rPr lang="en-GB" sz="900">
                          <a:effectLst/>
                        </a:rPr>
                        <a:t>(NOTE 3)</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a:txBody>
                    <a:bodyPr/>
                    <a:lstStyle/>
                    <a:p>
                      <a:pPr marL="0" marR="0" algn="ctr">
                        <a:spcBef>
                          <a:spcPts val="0"/>
                        </a:spcBef>
                        <a:spcAft>
                          <a:spcPts val="0"/>
                        </a:spcAft>
                      </a:pPr>
                      <a:r>
                        <a:rPr lang="en-GB" sz="900">
                          <a:effectLst/>
                        </a:rPr>
                        <a:t>180</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r>
              <a:tr h="805199">
                <a:tc gridSpan="9">
                  <a:txBody>
                    <a:bodyPr/>
                    <a:lstStyle/>
                    <a:p>
                      <a:pPr marL="540385" marR="0" indent="-540385">
                        <a:spcBef>
                          <a:spcPts val="0"/>
                        </a:spcBef>
                        <a:spcAft>
                          <a:spcPts val="0"/>
                        </a:spcAft>
                      </a:pPr>
                      <a:r>
                        <a:rPr lang="en-GB" sz="800" dirty="0">
                          <a:effectLst/>
                        </a:rPr>
                        <a:t>NOTE 2: This value is applicable for both triggered and periodic transmission of data packets.</a:t>
                      </a:r>
                      <a:endParaRPr lang="en-US" sz="800" dirty="0">
                        <a:effectLst/>
                      </a:endParaRPr>
                    </a:p>
                    <a:p>
                      <a:pPr marL="540385" marR="0" indent="-540385">
                        <a:spcBef>
                          <a:spcPts val="0"/>
                        </a:spcBef>
                        <a:spcAft>
                          <a:spcPts val="0"/>
                        </a:spcAft>
                      </a:pPr>
                      <a:r>
                        <a:rPr lang="en-GB" sz="800" dirty="0">
                          <a:effectLst/>
                        </a:rPr>
                        <a:t>NOTE 3: The data that is considered in this V2X scenario includes both cooperative manoeuvres and cooperative perception data that could be exchanged using two separate messages within the same period of time (e.g., required latency 20ms).</a:t>
                      </a:r>
                      <a:endParaRPr lang="en-US" sz="800" dirty="0">
                        <a:effectLst/>
                      </a:endParaRPr>
                    </a:p>
                    <a:p>
                      <a:pPr marL="540385" marR="0" indent="-540385">
                        <a:spcBef>
                          <a:spcPts val="0"/>
                        </a:spcBef>
                        <a:spcAft>
                          <a:spcPts val="0"/>
                        </a:spcAft>
                      </a:pPr>
                      <a:r>
                        <a:rPr lang="en-GB" sz="800" dirty="0">
                          <a:effectLst/>
                        </a:rPr>
                        <a:t>NOTE 4: This value does not including security related messages component.</a:t>
                      </a:r>
                      <a:endParaRPr lang="en-US" sz="800" dirty="0">
                        <a:effectLst/>
                      </a:endParaRPr>
                    </a:p>
                    <a:p>
                      <a:pPr marL="540385" marR="0" indent="-540385">
                        <a:spcBef>
                          <a:spcPts val="0"/>
                        </a:spcBef>
                        <a:spcAft>
                          <a:spcPts val="0"/>
                        </a:spcAft>
                      </a:pPr>
                      <a:r>
                        <a:rPr lang="en-GB" sz="800" dirty="0">
                          <a:effectLst/>
                        </a:rPr>
                        <a:t>NOTE 5: Sufficient reliability should be provided even for cells having no value in this table </a:t>
                      </a:r>
                      <a:endParaRPr lang="en-US" sz="800" dirty="0">
                        <a:effectLst/>
                      </a:endParaRPr>
                    </a:p>
                    <a:p>
                      <a:pPr marL="540385" marR="0" indent="-540385">
                        <a:spcBef>
                          <a:spcPts val="0"/>
                        </a:spcBef>
                        <a:spcAft>
                          <a:spcPts val="0"/>
                        </a:spcAft>
                      </a:pPr>
                      <a:r>
                        <a:rPr lang="en-GB" sz="800" dirty="0">
                          <a:effectLst/>
                        </a:rPr>
                        <a:t> </a:t>
                      </a:r>
                      <a:endParaRPr lang="en-US" sz="800" dirty="0">
                        <a:effectLst/>
                      </a:endParaRPr>
                    </a:p>
                    <a:p>
                      <a:pPr marL="540385" marR="0" indent="-540385">
                        <a:spcBef>
                          <a:spcPts val="0"/>
                        </a:spcBef>
                        <a:spcAft>
                          <a:spcPts val="0"/>
                        </a:spcAft>
                      </a:pPr>
                      <a:r>
                        <a:rPr lang="en-GB" sz="800" dirty="0">
                          <a:effectLst/>
                        </a:rPr>
                        <a:t>NOTE 6: This is obtained considering UE speed of 130km/h. All vehicles in a platoon are driving in the same direction.</a:t>
                      </a:r>
                      <a:endParaRPr lang="en-US" sz="800" dirty="0">
                        <a:effectLst/>
                        <a:latin typeface="Arial" panose="020B0604020202020204" pitchFamily="34" charset="0"/>
                        <a:ea typeface="Malgun Gothic" panose="020B0503020000020004" pitchFamily="34" charset="-127"/>
                        <a:cs typeface="Times New Roman" panose="02020603050405020304" pitchFamily="18" charset="0"/>
                      </a:endParaRPr>
                    </a:p>
                  </a:txBody>
                  <a:tcPr marL="41127" marR="41127"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3" name="Title 2"/>
          <p:cNvSpPr>
            <a:spLocks noGrp="1"/>
          </p:cNvSpPr>
          <p:nvPr>
            <p:ph type="title"/>
          </p:nvPr>
        </p:nvSpPr>
        <p:spPr>
          <a:xfrm>
            <a:off x="524937" y="438629"/>
            <a:ext cx="9992783" cy="1085371"/>
          </a:xfrm>
        </p:spPr>
        <p:txBody>
          <a:bodyPr/>
          <a:lstStyle/>
          <a:p>
            <a:r>
              <a:rPr lang="en-US" dirty="0" smtClean="0"/>
              <a:t>Platooning</a:t>
            </a:r>
            <a:endParaRPr lang="en-US" dirty="0"/>
          </a:p>
        </p:txBody>
      </p:sp>
      <p:sp>
        <p:nvSpPr>
          <p:cNvPr id="5" name="TextBox 4"/>
          <p:cNvSpPr txBox="1"/>
          <p:nvPr/>
        </p:nvSpPr>
        <p:spPr>
          <a:xfrm>
            <a:off x="647676" y="1386833"/>
            <a:ext cx="10159833" cy="225767"/>
          </a:xfrm>
          <a:prstGeom prst="rect">
            <a:avLst/>
          </a:prstGeom>
          <a:noFill/>
        </p:spPr>
        <p:txBody>
          <a:bodyPr vert="horz" wrap="none" lIns="0" tIns="0" rIns="0" bIns="0" rtlCol="0">
            <a:spAutoFit/>
          </a:bodyPr>
          <a:lstStyle/>
          <a:p>
            <a:r>
              <a:rPr lang="en-US" sz="1467" dirty="0">
                <a:solidFill>
                  <a:schemeClr val="tx2"/>
                </a:solidFill>
              </a:rPr>
              <a:t>5 </a:t>
            </a:r>
            <a:r>
              <a:rPr lang="en-US" sz="1467" dirty="0" smtClean="0">
                <a:solidFill>
                  <a:schemeClr val="tx2"/>
                </a:solidFill>
              </a:rPr>
              <a:t>UEs </a:t>
            </a:r>
            <a:r>
              <a:rPr lang="en-US" sz="1467" dirty="0">
                <a:solidFill>
                  <a:schemeClr val="tx2"/>
                </a:solidFill>
              </a:rPr>
              <a:t>in a group , </a:t>
            </a:r>
            <a:r>
              <a:rPr lang="en-GB" sz="1467" dirty="0">
                <a:solidFill>
                  <a:schemeClr val="tx2"/>
                </a:solidFill>
              </a:rPr>
              <a:t>relative longitudinal position accuracy of less than </a:t>
            </a:r>
            <a:r>
              <a:rPr lang="en-GB" sz="1467" dirty="0" smtClean="0">
                <a:solidFill>
                  <a:schemeClr val="tx2"/>
                </a:solidFill>
              </a:rPr>
              <a:t>0.5m, </a:t>
            </a:r>
            <a:r>
              <a:rPr lang="en-GB" sz="1467" dirty="0">
                <a:solidFill>
                  <a:schemeClr val="tx2"/>
                </a:solidFill>
              </a:rPr>
              <a:t>for platooning reliable </a:t>
            </a:r>
            <a:r>
              <a:rPr lang="en-GB" sz="1467" dirty="0" err="1">
                <a:solidFill>
                  <a:schemeClr val="tx2"/>
                </a:solidFill>
              </a:rPr>
              <a:t>comm</a:t>
            </a:r>
            <a:r>
              <a:rPr lang="en-GB" sz="1467" dirty="0">
                <a:solidFill>
                  <a:schemeClr val="tx2"/>
                </a:solidFill>
              </a:rPr>
              <a:t> between a UE and 19 others </a:t>
            </a:r>
            <a:endParaRPr lang="en-US" sz="1467" dirty="0" err="1">
              <a:solidFill>
                <a:schemeClr val="tx2"/>
              </a:solidFill>
            </a:endParaRPr>
          </a:p>
        </p:txBody>
      </p:sp>
    </p:spTree>
    <p:extLst>
      <p:ext uri="{BB962C8B-B14F-4D97-AF65-F5344CB8AC3E}">
        <p14:creationId xmlns:p14="http://schemas.microsoft.com/office/powerpoint/2010/main" val="3221822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0"/>
            <p:extLst>
              <p:ext uri="{D42A27DB-BD31-4B8C-83A1-F6EECF244321}">
                <p14:modId xmlns:p14="http://schemas.microsoft.com/office/powerpoint/2010/main" val="1709277525"/>
              </p:ext>
            </p:extLst>
          </p:nvPr>
        </p:nvGraphicFramePr>
        <p:xfrm>
          <a:off x="335545" y="1838751"/>
          <a:ext cx="11667066" cy="4562049"/>
        </p:xfrm>
        <a:graphic>
          <a:graphicData uri="http://schemas.openxmlformats.org/drawingml/2006/table">
            <a:tbl>
              <a:tblPr firstRow="1" firstCol="1" bandRow="1">
                <a:tableStyleId>{5940675A-B579-460E-94D1-54222C63F5DA}</a:tableStyleId>
              </a:tblPr>
              <a:tblGrid>
                <a:gridCol w="1554163"/>
                <a:gridCol w="1172600"/>
                <a:gridCol w="1172600"/>
                <a:gridCol w="1025767"/>
                <a:gridCol w="1172600"/>
                <a:gridCol w="1172600"/>
                <a:gridCol w="1172600"/>
                <a:gridCol w="1612068"/>
                <a:gridCol w="1612068"/>
              </a:tblGrid>
              <a:tr h="249841">
                <a:tc gridSpan="2">
                  <a:txBody>
                    <a:bodyPr/>
                    <a:lstStyle/>
                    <a:p>
                      <a:pPr marL="0" marR="0" algn="ctr" fontAlgn="base" hangingPunct="0">
                        <a:spcBef>
                          <a:spcPts val="0"/>
                        </a:spcBef>
                        <a:spcAft>
                          <a:spcPts val="0"/>
                        </a:spcAft>
                      </a:pPr>
                      <a:r>
                        <a:rPr lang="en-GB" sz="900" b="1" dirty="0">
                          <a:effectLst/>
                        </a:rPr>
                        <a:t>Communication scenario description</a:t>
                      </a:r>
                      <a:endParaRPr lang="en-US" sz="1100" b="1" dirty="0">
                        <a:effectLst/>
                        <a:latin typeface="Times New Roman" panose="02020603050405020304" pitchFamily="18" charset="0"/>
                        <a:ea typeface="Malgun Gothic" panose="020B0503020000020004" pitchFamily="34" charset="-127"/>
                      </a:endParaRPr>
                    </a:p>
                  </a:txBody>
                  <a:tcPr marL="41236" marR="41236" marT="0" marB="0" anchor="ctr"/>
                </a:tc>
                <a:tc hMerge="1">
                  <a:txBody>
                    <a:bodyPr/>
                    <a:lstStyle/>
                    <a:p>
                      <a:endParaRPr lang="en-US"/>
                    </a:p>
                  </a:txBody>
                  <a:tcPr/>
                </a:tc>
                <a:tc rowSpan="2">
                  <a:txBody>
                    <a:bodyPr/>
                    <a:lstStyle/>
                    <a:p>
                      <a:pPr marL="0" marR="0" algn="ctr" fontAlgn="base" hangingPunct="0">
                        <a:spcBef>
                          <a:spcPts val="0"/>
                        </a:spcBef>
                        <a:spcAft>
                          <a:spcPts val="0"/>
                        </a:spcAft>
                      </a:pPr>
                      <a:r>
                        <a:rPr lang="en-GB" sz="900" b="1">
                          <a:effectLst/>
                        </a:rPr>
                        <a:t>Req #</a:t>
                      </a:r>
                      <a:endParaRPr lang="en-US" sz="1100" b="1">
                        <a:effectLst/>
                        <a:latin typeface="Times New Roman" panose="02020603050405020304" pitchFamily="18" charset="0"/>
                        <a:ea typeface="Malgun Gothic" panose="020B0503020000020004" pitchFamily="34" charset="-127"/>
                      </a:endParaRPr>
                    </a:p>
                  </a:txBody>
                  <a:tcPr marL="41236" marR="41236" marT="0" marB="0" anchor="ctr"/>
                </a:tc>
                <a:tc rowSpan="2">
                  <a:txBody>
                    <a:bodyPr/>
                    <a:lstStyle/>
                    <a:p>
                      <a:pPr marL="0" marR="0" algn="ctr" fontAlgn="base" hangingPunct="0">
                        <a:spcBef>
                          <a:spcPts val="0"/>
                        </a:spcBef>
                        <a:spcAft>
                          <a:spcPts val="0"/>
                        </a:spcAft>
                      </a:pPr>
                      <a:r>
                        <a:rPr lang="en-GB" sz="900" b="1">
                          <a:effectLst/>
                        </a:rPr>
                        <a:t>Payload (Bytes)</a:t>
                      </a:r>
                      <a:endParaRPr lang="en-US" sz="1100" b="1">
                        <a:effectLst/>
                        <a:latin typeface="Times New Roman" panose="02020603050405020304" pitchFamily="18" charset="0"/>
                        <a:ea typeface="Malgun Gothic" panose="020B0503020000020004" pitchFamily="34" charset="-127"/>
                      </a:endParaRPr>
                    </a:p>
                  </a:txBody>
                  <a:tcPr marL="41236" marR="41236" marT="0" marB="0" anchor="ctr"/>
                </a:tc>
                <a:tc rowSpan="2">
                  <a:txBody>
                    <a:bodyPr/>
                    <a:lstStyle/>
                    <a:p>
                      <a:pPr marL="0" marR="0" algn="ctr" fontAlgn="base" hangingPunct="0">
                        <a:spcBef>
                          <a:spcPts val="0"/>
                        </a:spcBef>
                        <a:spcAft>
                          <a:spcPts val="0"/>
                        </a:spcAft>
                      </a:pPr>
                      <a:r>
                        <a:rPr lang="en-GB" sz="900" b="1">
                          <a:effectLst/>
                        </a:rPr>
                        <a:t>Tx rate (Message/Sec)</a:t>
                      </a:r>
                      <a:endParaRPr lang="en-US" sz="1100" b="1">
                        <a:effectLst/>
                        <a:latin typeface="Times New Roman" panose="02020603050405020304" pitchFamily="18" charset="0"/>
                        <a:ea typeface="Malgun Gothic" panose="020B0503020000020004" pitchFamily="34" charset="-127"/>
                      </a:endParaRPr>
                    </a:p>
                  </a:txBody>
                  <a:tcPr marL="41236" marR="41236" marT="0" marB="0" anchor="ctr"/>
                </a:tc>
                <a:tc rowSpan="2">
                  <a:txBody>
                    <a:bodyPr/>
                    <a:lstStyle/>
                    <a:p>
                      <a:pPr marL="0" marR="0" algn="ctr" fontAlgn="base" hangingPunct="0">
                        <a:spcBef>
                          <a:spcPts val="0"/>
                        </a:spcBef>
                        <a:spcAft>
                          <a:spcPts val="0"/>
                        </a:spcAft>
                      </a:pPr>
                      <a:r>
                        <a:rPr lang="en-GB" sz="900" b="1">
                          <a:effectLst/>
                        </a:rPr>
                        <a:t>Max</a:t>
                      </a:r>
                      <a:br>
                        <a:rPr lang="en-GB" sz="900" b="1">
                          <a:effectLst/>
                        </a:rPr>
                      </a:br>
                      <a:r>
                        <a:rPr lang="en-GB" sz="900" b="1">
                          <a:effectLst/>
                        </a:rPr>
                        <a:t>end-to-end latency</a:t>
                      </a:r>
                      <a:endParaRPr lang="en-US" sz="1100" b="1">
                        <a:effectLst/>
                      </a:endParaRPr>
                    </a:p>
                    <a:p>
                      <a:pPr marL="0" marR="0" algn="ctr" fontAlgn="base" hangingPunct="0">
                        <a:spcBef>
                          <a:spcPts val="0"/>
                        </a:spcBef>
                        <a:spcAft>
                          <a:spcPts val="0"/>
                        </a:spcAft>
                      </a:pPr>
                      <a:r>
                        <a:rPr lang="en-GB" sz="900" b="1">
                          <a:effectLst/>
                        </a:rPr>
                        <a:t>(ms)</a:t>
                      </a:r>
                      <a:endParaRPr lang="en-US" sz="1100" b="1">
                        <a:effectLst/>
                      </a:endParaRPr>
                    </a:p>
                    <a:p>
                      <a:pPr marL="0" marR="0" fontAlgn="base" hangingPunct="0">
                        <a:spcBef>
                          <a:spcPts val="0"/>
                        </a:spcBef>
                        <a:spcAft>
                          <a:spcPts val="0"/>
                        </a:spcAft>
                      </a:pPr>
                      <a:r>
                        <a:rPr lang="en-GB" sz="900" b="1">
                          <a:effectLst/>
                        </a:rPr>
                        <a:t> </a:t>
                      </a:r>
                      <a:endParaRPr lang="en-US" sz="1100" b="1">
                        <a:effectLst/>
                        <a:latin typeface="Times New Roman" panose="02020603050405020304" pitchFamily="18" charset="0"/>
                        <a:ea typeface="Malgun Gothic" panose="020B0503020000020004" pitchFamily="34" charset="-127"/>
                      </a:endParaRPr>
                    </a:p>
                  </a:txBody>
                  <a:tcPr marL="41236" marR="41236" marT="0" marB="0" anchor="ctr"/>
                </a:tc>
                <a:tc rowSpan="2">
                  <a:txBody>
                    <a:bodyPr/>
                    <a:lstStyle/>
                    <a:p>
                      <a:pPr marL="0" marR="0" algn="ctr" fontAlgn="base" hangingPunct="0">
                        <a:spcBef>
                          <a:spcPts val="0"/>
                        </a:spcBef>
                        <a:spcAft>
                          <a:spcPts val="0"/>
                        </a:spcAft>
                      </a:pPr>
                      <a:r>
                        <a:rPr lang="en-GB" sz="900" b="1">
                          <a:effectLst/>
                        </a:rPr>
                        <a:t>Reliability (%)</a:t>
                      </a:r>
                      <a:endParaRPr lang="en-US" sz="1100" b="1">
                        <a:effectLst/>
                      </a:endParaRPr>
                    </a:p>
                    <a:p>
                      <a:pPr marL="0" marR="0" algn="ctr" fontAlgn="base" hangingPunct="0">
                        <a:spcBef>
                          <a:spcPts val="0"/>
                        </a:spcBef>
                        <a:spcAft>
                          <a:spcPts val="0"/>
                        </a:spcAft>
                      </a:pPr>
                      <a:r>
                        <a:rPr lang="en-GB" sz="900" b="1">
                          <a:effectLst/>
                        </a:rPr>
                        <a:t>(NOTE3)</a:t>
                      </a:r>
                      <a:endParaRPr lang="en-US" sz="1100" b="1">
                        <a:effectLst/>
                        <a:latin typeface="Times New Roman" panose="02020603050405020304" pitchFamily="18" charset="0"/>
                        <a:ea typeface="Malgun Gothic" panose="020B0503020000020004" pitchFamily="34" charset="-127"/>
                      </a:endParaRPr>
                    </a:p>
                  </a:txBody>
                  <a:tcPr marL="41236" marR="41236" marT="0" marB="0" anchor="ctr"/>
                </a:tc>
                <a:tc rowSpan="2">
                  <a:txBody>
                    <a:bodyPr/>
                    <a:lstStyle/>
                    <a:p>
                      <a:pPr marL="0" marR="0" algn="ctr" fontAlgn="base" hangingPunct="0">
                        <a:spcBef>
                          <a:spcPts val="0"/>
                        </a:spcBef>
                        <a:spcAft>
                          <a:spcPts val="0"/>
                        </a:spcAft>
                      </a:pPr>
                      <a:r>
                        <a:rPr lang="en-GB" sz="900" b="1">
                          <a:effectLst/>
                        </a:rPr>
                        <a:t>Data rate (Mbps)</a:t>
                      </a:r>
                      <a:endParaRPr lang="en-US" sz="1100" b="1">
                        <a:effectLst/>
                        <a:latin typeface="Times New Roman" panose="02020603050405020304" pitchFamily="18" charset="0"/>
                        <a:ea typeface="Malgun Gothic" panose="020B0503020000020004" pitchFamily="34" charset="-127"/>
                      </a:endParaRPr>
                    </a:p>
                  </a:txBody>
                  <a:tcPr marL="41236" marR="41236" marT="0" marB="0" anchor="ctr"/>
                </a:tc>
                <a:tc rowSpan="2">
                  <a:txBody>
                    <a:bodyPr/>
                    <a:lstStyle/>
                    <a:p>
                      <a:pPr marL="0" marR="0" algn="ctr" fontAlgn="base" hangingPunct="0">
                        <a:spcBef>
                          <a:spcPts val="0"/>
                        </a:spcBef>
                        <a:spcAft>
                          <a:spcPts val="0"/>
                        </a:spcAft>
                      </a:pPr>
                      <a:r>
                        <a:rPr lang="en-GB" sz="900" b="1" dirty="0">
                          <a:effectLst/>
                        </a:rPr>
                        <a:t>Min required Communication range (meters) </a:t>
                      </a:r>
                      <a:endParaRPr lang="en-US" sz="1100" b="1" dirty="0">
                        <a:effectLst/>
                      </a:endParaRPr>
                    </a:p>
                    <a:p>
                      <a:pPr marL="0" marR="0" algn="ctr" fontAlgn="base" hangingPunct="0">
                        <a:spcBef>
                          <a:spcPts val="0"/>
                        </a:spcBef>
                        <a:spcAft>
                          <a:spcPts val="0"/>
                        </a:spcAft>
                      </a:pPr>
                      <a:r>
                        <a:rPr lang="en-GB" sz="900" b="1" dirty="0">
                          <a:effectLst/>
                        </a:rPr>
                        <a:t>(NOTE 4)</a:t>
                      </a:r>
                      <a:endParaRPr lang="en-US" sz="1100" b="1" dirty="0">
                        <a:effectLst/>
                        <a:latin typeface="Times New Roman" panose="02020603050405020304" pitchFamily="18" charset="0"/>
                        <a:ea typeface="Malgun Gothic" panose="020B0503020000020004" pitchFamily="34" charset="-127"/>
                      </a:endParaRPr>
                    </a:p>
                  </a:txBody>
                  <a:tcPr marL="41236" marR="41236" marT="0" marB="0" anchor="ctr"/>
                </a:tc>
              </a:tr>
              <a:tr h="319119">
                <a:tc>
                  <a:txBody>
                    <a:bodyPr/>
                    <a:lstStyle/>
                    <a:p>
                      <a:pPr marL="0" marR="0" algn="ctr" fontAlgn="base" hangingPunct="0">
                        <a:spcBef>
                          <a:spcPts val="0"/>
                        </a:spcBef>
                        <a:spcAft>
                          <a:spcPts val="0"/>
                        </a:spcAft>
                      </a:pPr>
                      <a:r>
                        <a:rPr lang="en-GB" sz="900" b="1" dirty="0">
                          <a:effectLst/>
                        </a:rPr>
                        <a:t>Scenario</a:t>
                      </a:r>
                      <a:endParaRPr lang="en-US" sz="1100" b="1" dirty="0">
                        <a:effectLst/>
                        <a:latin typeface="Times New Roman" panose="02020603050405020304" pitchFamily="18" charset="0"/>
                        <a:ea typeface="Malgun Gothic" panose="020B0503020000020004" pitchFamily="34" charset="-127"/>
                      </a:endParaRPr>
                    </a:p>
                  </a:txBody>
                  <a:tcPr marL="41236" marR="41236" marT="0" marB="0" anchor="ctr"/>
                </a:tc>
                <a:tc>
                  <a:txBody>
                    <a:bodyPr/>
                    <a:lstStyle/>
                    <a:p>
                      <a:pPr marL="0" marR="0" algn="ctr" fontAlgn="base" hangingPunct="0">
                        <a:spcBef>
                          <a:spcPts val="0"/>
                        </a:spcBef>
                        <a:spcAft>
                          <a:spcPts val="0"/>
                        </a:spcAft>
                      </a:pPr>
                      <a:r>
                        <a:rPr lang="en-GB" sz="900" b="1" dirty="0">
                          <a:effectLst/>
                        </a:rPr>
                        <a:t>Degree</a:t>
                      </a:r>
                      <a:endParaRPr lang="en-US" sz="1100" b="1" dirty="0">
                        <a:effectLst/>
                        <a:latin typeface="Times New Roman" panose="02020603050405020304" pitchFamily="18" charset="0"/>
                        <a:ea typeface="Malgun Gothic" panose="020B0503020000020004" pitchFamily="34" charset="-127"/>
                      </a:endParaRPr>
                    </a:p>
                  </a:txBody>
                  <a:tcPr marL="41236" marR="41236" marT="0" marB="0" anchor="ct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314363">
                <a:tc gridSpan="2">
                  <a:txBody>
                    <a:bodyPr/>
                    <a:lstStyle/>
                    <a:p>
                      <a:pPr marL="0" marR="0">
                        <a:spcBef>
                          <a:spcPts val="0"/>
                        </a:spcBef>
                        <a:spcAft>
                          <a:spcPts val="0"/>
                        </a:spcAft>
                      </a:pPr>
                      <a:r>
                        <a:rPr lang="en-GB" sz="900">
                          <a:effectLst/>
                        </a:rPr>
                        <a:t>Cooperative collision avoidance  between UEs supporting V2X applications.</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hMerge="1">
                  <a:txBody>
                    <a:bodyPr/>
                    <a:lstStyle/>
                    <a:p>
                      <a:endParaRPr lang="en-US"/>
                    </a:p>
                  </a:txBody>
                  <a:tcPr/>
                </a:tc>
                <a:tc>
                  <a:txBody>
                    <a:bodyPr/>
                    <a:lstStyle/>
                    <a:p>
                      <a:pPr marL="0" marR="0">
                        <a:spcBef>
                          <a:spcPts val="0"/>
                        </a:spcBef>
                        <a:spcAft>
                          <a:spcPts val="0"/>
                        </a:spcAft>
                      </a:pPr>
                      <a:r>
                        <a:rPr lang="en-GB" sz="900">
                          <a:effectLst/>
                        </a:rPr>
                        <a:t>[R.5.3-001]</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effectLst/>
                        </a:rPr>
                        <a:t>2000</a:t>
                      </a:r>
                      <a:endParaRPr lang="en-US" sz="1100">
                        <a:effectLst/>
                      </a:endParaRPr>
                    </a:p>
                    <a:p>
                      <a:pPr marL="0" marR="0" algn="ctr">
                        <a:spcBef>
                          <a:spcPts val="0"/>
                        </a:spcBef>
                        <a:spcAft>
                          <a:spcPts val="0"/>
                        </a:spcAft>
                      </a:pPr>
                      <a:r>
                        <a:rPr lang="en-GB" sz="900">
                          <a:effectLst/>
                        </a:rPr>
                        <a:t>(NOTE 5)</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b="1" dirty="0">
                          <a:solidFill>
                            <a:schemeClr val="tx1"/>
                          </a:solidFill>
                          <a:effectLst/>
                        </a:rPr>
                        <a:t>100</a:t>
                      </a:r>
                      <a:br>
                        <a:rPr lang="en-GB" sz="900" b="1" dirty="0">
                          <a:solidFill>
                            <a:schemeClr val="tx1"/>
                          </a:solidFill>
                          <a:effectLst/>
                        </a:rPr>
                      </a:br>
                      <a:r>
                        <a:rPr lang="en-GB" sz="900" dirty="0">
                          <a:solidFill>
                            <a:schemeClr val="tx1"/>
                          </a:solidFill>
                          <a:effectLst/>
                        </a:rPr>
                        <a:t>(NOTE 5)</a:t>
                      </a:r>
                      <a:endParaRPr lang="en-US" sz="900" dirty="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a:solidFill>
                            <a:schemeClr val="tx1"/>
                          </a:solidFill>
                          <a:effectLst/>
                        </a:rPr>
                        <a:t>10</a:t>
                      </a:r>
                      <a:endParaRPr lang="en-US" sz="9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a:solidFill>
                            <a:schemeClr val="tx1"/>
                          </a:solidFill>
                          <a:effectLst/>
                        </a:rPr>
                        <a:t>99.99</a:t>
                      </a:r>
                      <a:endParaRPr lang="en-US" sz="9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solidFill>
                            <a:schemeClr val="tx1"/>
                          </a:solidFill>
                          <a:effectLst/>
                        </a:rPr>
                        <a:t>10</a:t>
                      </a:r>
                      <a:endParaRPr lang="en-US" sz="1100">
                        <a:solidFill>
                          <a:schemeClr val="tx1"/>
                        </a:solidFill>
                        <a:effectLst/>
                      </a:endParaRPr>
                    </a:p>
                    <a:p>
                      <a:pPr marL="0" marR="0" algn="ctr">
                        <a:spcBef>
                          <a:spcPts val="0"/>
                        </a:spcBef>
                        <a:spcAft>
                          <a:spcPts val="0"/>
                        </a:spcAft>
                      </a:pPr>
                      <a:r>
                        <a:rPr lang="en-GB" sz="900">
                          <a:solidFill>
                            <a:schemeClr val="tx1"/>
                          </a:solidFill>
                          <a:effectLst/>
                        </a:rPr>
                        <a:t>(NOTE 1)</a:t>
                      </a:r>
                      <a:endParaRPr lang="en-US" sz="9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a:solidFill>
                            <a:schemeClr val="tx1"/>
                          </a:solidFill>
                          <a:effectLst/>
                        </a:rPr>
                        <a:t> </a:t>
                      </a:r>
                      <a:endParaRPr lang="en-US" sz="9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r>
              <a:tr h="314363">
                <a:tc rowSpan="2">
                  <a:txBody>
                    <a:bodyPr/>
                    <a:lstStyle/>
                    <a:p>
                      <a:pPr marL="0" marR="0">
                        <a:spcBef>
                          <a:spcPts val="0"/>
                        </a:spcBef>
                        <a:spcAft>
                          <a:spcPts val="0"/>
                        </a:spcAft>
                      </a:pPr>
                      <a:r>
                        <a:rPr lang="en-GB" sz="900">
                          <a:effectLst/>
                        </a:rPr>
                        <a:t>Information sharing for automated driving between UEs supporting V2X application.</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spcBef>
                          <a:spcPts val="0"/>
                        </a:spcBef>
                        <a:spcAft>
                          <a:spcPts val="0"/>
                        </a:spcAft>
                      </a:pPr>
                      <a:r>
                        <a:rPr lang="en-GB" sz="900">
                          <a:effectLst/>
                        </a:rPr>
                        <a:t>Lower </a:t>
                      </a:r>
                      <a:br>
                        <a:rPr lang="en-GB" sz="900">
                          <a:effectLst/>
                        </a:rPr>
                      </a:br>
                      <a:r>
                        <a:rPr lang="en-GB" sz="900">
                          <a:effectLst/>
                        </a:rPr>
                        <a:t>degree of automation</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spcBef>
                          <a:spcPts val="0"/>
                        </a:spcBef>
                        <a:spcAft>
                          <a:spcPts val="0"/>
                        </a:spcAft>
                      </a:pPr>
                      <a:r>
                        <a:rPr lang="en-GB" sz="900">
                          <a:effectLst/>
                        </a:rPr>
                        <a:t>[R.5.3-002]</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a:effectLst/>
                        </a:rPr>
                        <a:t>6500</a:t>
                      </a:r>
                      <a:endParaRPr lang="en-US" sz="900">
                        <a:effectLst/>
                      </a:endParaRPr>
                    </a:p>
                    <a:p>
                      <a:pPr marL="0" marR="0" algn="ctr">
                        <a:spcBef>
                          <a:spcPts val="0"/>
                        </a:spcBef>
                        <a:spcAft>
                          <a:spcPts val="0"/>
                        </a:spcAft>
                      </a:pPr>
                      <a:r>
                        <a:rPr lang="en-GB" sz="900">
                          <a:effectLst/>
                        </a:rPr>
                        <a:t>(NOTE 1)</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a:solidFill>
                            <a:schemeClr val="tx1"/>
                          </a:solidFill>
                          <a:effectLst/>
                        </a:rPr>
                        <a:t>10</a:t>
                      </a:r>
                      <a:endParaRPr lang="en-US" sz="9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a:solidFill>
                            <a:schemeClr val="tx1"/>
                          </a:solidFill>
                          <a:effectLst/>
                        </a:rPr>
                        <a:t>100</a:t>
                      </a:r>
                      <a:endParaRPr lang="en-US" sz="9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a:solidFill>
                            <a:schemeClr val="tx1"/>
                          </a:solidFill>
                          <a:effectLst/>
                        </a:rPr>
                        <a:t> </a:t>
                      </a:r>
                      <a:endParaRPr lang="en-US" sz="9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a:solidFill>
                            <a:schemeClr val="tx1"/>
                          </a:solidFill>
                          <a:effectLst/>
                        </a:rPr>
                        <a:t> </a:t>
                      </a:r>
                      <a:endParaRPr lang="en-US" sz="9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a:solidFill>
                            <a:schemeClr val="tx1"/>
                          </a:solidFill>
                          <a:effectLst/>
                        </a:rPr>
                        <a:t>700</a:t>
                      </a:r>
                      <a:endParaRPr lang="en-US" sz="9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r>
              <a:tr h="314363">
                <a:tc vMerge="1">
                  <a:txBody>
                    <a:bodyPr/>
                    <a:lstStyle/>
                    <a:p>
                      <a:endParaRPr lang="en-US"/>
                    </a:p>
                  </a:txBody>
                  <a:tcPr/>
                </a:tc>
                <a:tc>
                  <a:txBody>
                    <a:bodyPr/>
                    <a:lstStyle/>
                    <a:p>
                      <a:pPr marL="0" marR="0">
                        <a:spcBef>
                          <a:spcPts val="0"/>
                        </a:spcBef>
                        <a:spcAft>
                          <a:spcPts val="0"/>
                        </a:spcAft>
                      </a:pPr>
                      <a:r>
                        <a:rPr lang="en-GB" sz="900">
                          <a:effectLst/>
                        </a:rPr>
                        <a:t>Higher degree of automation</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spcBef>
                          <a:spcPts val="0"/>
                        </a:spcBef>
                        <a:spcAft>
                          <a:spcPts val="0"/>
                        </a:spcAft>
                      </a:pPr>
                      <a:r>
                        <a:rPr lang="en-GB" sz="900">
                          <a:effectLst/>
                        </a:rPr>
                        <a:t>[R.5.3-003]</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a:effectLst/>
                        </a:rPr>
                        <a:t> </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a:solidFill>
                            <a:schemeClr val="tx1"/>
                          </a:solidFill>
                          <a:effectLst/>
                        </a:rPr>
                        <a:t> </a:t>
                      </a:r>
                      <a:endParaRPr lang="en-US" sz="9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a:solidFill>
                            <a:schemeClr val="tx1"/>
                          </a:solidFill>
                          <a:effectLst/>
                        </a:rPr>
                        <a:t>100</a:t>
                      </a:r>
                      <a:endParaRPr lang="en-US" sz="9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a:solidFill>
                            <a:schemeClr val="tx1"/>
                          </a:solidFill>
                          <a:effectLst/>
                        </a:rPr>
                        <a:t> </a:t>
                      </a:r>
                      <a:endParaRPr lang="en-US" sz="9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b="1" dirty="0">
                          <a:solidFill>
                            <a:schemeClr val="tx1"/>
                          </a:solidFill>
                          <a:effectLst/>
                        </a:rPr>
                        <a:t>53</a:t>
                      </a:r>
                      <a:endParaRPr lang="en-US" sz="900" b="1" dirty="0">
                        <a:solidFill>
                          <a:schemeClr val="tx1"/>
                        </a:solidFill>
                        <a:effectLst/>
                      </a:endParaRPr>
                    </a:p>
                    <a:p>
                      <a:pPr marL="0" marR="0" algn="ctr">
                        <a:spcBef>
                          <a:spcPts val="0"/>
                        </a:spcBef>
                        <a:spcAft>
                          <a:spcPts val="0"/>
                        </a:spcAft>
                      </a:pPr>
                      <a:r>
                        <a:rPr lang="en-GB" sz="900" dirty="0">
                          <a:solidFill>
                            <a:schemeClr val="tx1"/>
                          </a:solidFill>
                          <a:effectLst/>
                        </a:rPr>
                        <a:t>(NOTE 1)</a:t>
                      </a:r>
                      <a:endParaRPr lang="en-US" sz="900" dirty="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a:solidFill>
                            <a:schemeClr val="tx1"/>
                          </a:solidFill>
                          <a:effectLst/>
                        </a:rPr>
                        <a:t>360</a:t>
                      </a:r>
                      <a:endParaRPr lang="en-US" sz="9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r>
              <a:tr h="314363">
                <a:tc rowSpan="2">
                  <a:txBody>
                    <a:bodyPr/>
                    <a:lstStyle/>
                    <a:p>
                      <a:pPr marL="0" marR="0">
                        <a:spcBef>
                          <a:spcPts val="0"/>
                        </a:spcBef>
                        <a:spcAft>
                          <a:spcPts val="0"/>
                        </a:spcAft>
                      </a:pPr>
                      <a:r>
                        <a:rPr lang="en-GB" sz="900">
                          <a:effectLst/>
                        </a:rPr>
                        <a:t>Information sharing for automated driving between UE supporting V2X application and RSU</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spcBef>
                          <a:spcPts val="0"/>
                        </a:spcBef>
                        <a:spcAft>
                          <a:spcPts val="0"/>
                        </a:spcAft>
                      </a:pPr>
                      <a:r>
                        <a:rPr lang="en-GB" sz="900">
                          <a:effectLst/>
                        </a:rPr>
                        <a:t>Lower </a:t>
                      </a:r>
                      <a:br>
                        <a:rPr lang="en-GB" sz="900">
                          <a:effectLst/>
                        </a:rPr>
                      </a:br>
                      <a:r>
                        <a:rPr lang="en-GB" sz="900">
                          <a:effectLst/>
                        </a:rPr>
                        <a:t>degree of automation</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spcBef>
                          <a:spcPts val="0"/>
                        </a:spcBef>
                        <a:spcAft>
                          <a:spcPts val="0"/>
                        </a:spcAft>
                      </a:pPr>
                      <a:r>
                        <a:rPr lang="en-GB" sz="900">
                          <a:effectLst/>
                        </a:rPr>
                        <a:t>[R.5.3-004]</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a:effectLst/>
                        </a:rPr>
                        <a:t>6000</a:t>
                      </a:r>
                      <a:endParaRPr lang="en-US" sz="900">
                        <a:effectLst/>
                      </a:endParaRPr>
                    </a:p>
                    <a:p>
                      <a:pPr marL="0" marR="0" algn="ctr">
                        <a:spcBef>
                          <a:spcPts val="0"/>
                        </a:spcBef>
                        <a:spcAft>
                          <a:spcPts val="0"/>
                        </a:spcAft>
                      </a:pPr>
                      <a:r>
                        <a:rPr lang="en-GB" sz="900">
                          <a:effectLst/>
                        </a:rPr>
                        <a:t>(NOTE 1)</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a:solidFill>
                            <a:schemeClr val="tx1"/>
                          </a:solidFill>
                          <a:effectLst/>
                        </a:rPr>
                        <a:t>10</a:t>
                      </a:r>
                      <a:endParaRPr lang="en-US" sz="9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a:solidFill>
                            <a:schemeClr val="tx1"/>
                          </a:solidFill>
                          <a:effectLst/>
                        </a:rPr>
                        <a:t>100</a:t>
                      </a:r>
                      <a:endParaRPr lang="en-US" sz="9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a:solidFill>
                            <a:schemeClr val="tx1"/>
                          </a:solidFill>
                          <a:effectLst/>
                        </a:rPr>
                        <a:t> </a:t>
                      </a:r>
                      <a:endParaRPr lang="en-US" sz="9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a:solidFill>
                            <a:schemeClr val="tx1"/>
                          </a:solidFill>
                          <a:effectLst/>
                        </a:rPr>
                        <a:t> </a:t>
                      </a:r>
                      <a:endParaRPr lang="en-US" sz="9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b="1" dirty="0">
                          <a:solidFill>
                            <a:schemeClr val="tx1"/>
                          </a:solidFill>
                          <a:effectLst/>
                        </a:rPr>
                        <a:t>700</a:t>
                      </a:r>
                      <a:endParaRPr lang="en-US" sz="900" b="1" dirty="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r>
              <a:tr h="419151">
                <a:tc vMerge="1">
                  <a:txBody>
                    <a:bodyPr/>
                    <a:lstStyle/>
                    <a:p>
                      <a:endParaRPr lang="en-US"/>
                    </a:p>
                  </a:txBody>
                  <a:tcPr/>
                </a:tc>
                <a:tc>
                  <a:txBody>
                    <a:bodyPr/>
                    <a:lstStyle/>
                    <a:p>
                      <a:pPr marL="0" marR="0">
                        <a:spcBef>
                          <a:spcPts val="0"/>
                        </a:spcBef>
                        <a:spcAft>
                          <a:spcPts val="0"/>
                        </a:spcAft>
                      </a:pPr>
                      <a:r>
                        <a:rPr lang="en-GB" sz="900">
                          <a:effectLst/>
                        </a:rPr>
                        <a:t>Higher degree of automation</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spcBef>
                          <a:spcPts val="0"/>
                        </a:spcBef>
                        <a:spcAft>
                          <a:spcPts val="0"/>
                        </a:spcAft>
                      </a:pPr>
                      <a:r>
                        <a:rPr lang="en-GB" sz="900" dirty="0">
                          <a:effectLst/>
                        </a:rPr>
                        <a:t>[R.5.3-005]</a:t>
                      </a:r>
                      <a:endParaRPr lang="en-US" sz="900" dirty="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a:effectLst/>
                        </a:rPr>
                        <a:t> </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a:solidFill>
                            <a:schemeClr val="tx1"/>
                          </a:solidFill>
                          <a:effectLst/>
                        </a:rPr>
                        <a:t> </a:t>
                      </a:r>
                      <a:endParaRPr lang="en-US" sz="9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dirty="0">
                          <a:solidFill>
                            <a:schemeClr val="tx1"/>
                          </a:solidFill>
                          <a:effectLst/>
                        </a:rPr>
                        <a:t>100</a:t>
                      </a:r>
                      <a:endParaRPr lang="en-US" sz="900" dirty="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a:solidFill>
                            <a:schemeClr val="tx1"/>
                          </a:solidFill>
                          <a:effectLst/>
                        </a:rPr>
                        <a:t> </a:t>
                      </a:r>
                      <a:endParaRPr lang="en-US" sz="9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a:solidFill>
                            <a:schemeClr val="tx1"/>
                          </a:solidFill>
                          <a:effectLst/>
                        </a:rPr>
                        <a:t>50</a:t>
                      </a:r>
                      <a:endParaRPr lang="en-US" sz="900">
                        <a:solidFill>
                          <a:schemeClr val="tx1"/>
                        </a:solidFill>
                        <a:effectLst/>
                      </a:endParaRPr>
                    </a:p>
                    <a:p>
                      <a:pPr marL="0" marR="0" algn="ctr">
                        <a:spcBef>
                          <a:spcPts val="0"/>
                        </a:spcBef>
                        <a:spcAft>
                          <a:spcPts val="0"/>
                        </a:spcAft>
                      </a:pPr>
                      <a:r>
                        <a:rPr lang="en-GB" sz="900">
                          <a:solidFill>
                            <a:schemeClr val="tx1"/>
                          </a:solidFill>
                          <a:effectLst/>
                        </a:rPr>
                        <a:t>(NOTE 1)</a:t>
                      </a:r>
                      <a:endParaRPr lang="en-US" sz="9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a:solidFill>
                            <a:schemeClr val="tx1"/>
                          </a:solidFill>
                          <a:effectLst/>
                        </a:rPr>
                        <a:t>360</a:t>
                      </a:r>
                      <a:endParaRPr lang="en-US" sz="9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r>
              <a:tr h="325521">
                <a:tc gridSpan="2">
                  <a:txBody>
                    <a:bodyPr/>
                    <a:lstStyle/>
                    <a:p>
                      <a:pPr marL="0" marR="0">
                        <a:spcBef>
                          <a:spcPts val="0"/>
                        </a:spcBef>
                        <a:spcAft>
                          <a:spcPts val="0"/>
                        </a:spcAft>
                      </a:pPr>
                      <a:r>
                        <a:rPr lang="en-GB" sz="900">
                          <a:effectLst/>
                        </a:rPr>
                        <a:t>Emergency trajectory alignment between UEs supporting V2X application.</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hMerge="1">
                  <a:txBody>
                    <a:bodyPr/>
                    <a:lstStyle/>
                    <a:p>
                      <a:endParaRPr lang="en-US"/>
                    </a:p>
                  </a:txBody>
                  <a:tcPr/>
                </a:tc>
                <a:tc>
                  <a:txBody>
                    <a:bodyPr/>
                    <a:lstStyle/>
                    <a:p>
                      <a:pPr marL="0" marR="0">
                        <a:spcBef>
                          <a:spcPts val="0"/>
                        </a:spcBef>
                        <a:spcAft>
                          <a:spcPts val="0"/>
                        </a:spcAft>
                      </a:pPr>
                      <a:r>
                        <a:rPr lang="en-GB" sz="900" dirty="0">
                          <a:effectLst/>
                        </a:rPr>
                        <a:t>[R.5.3-006]</a:t>
                      </a:r>
                      <a:endParaRPr lang="en-US" sz="900" dirty="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a:effectLst/>
                        </a:rPr>
                        <a:t>2000</a:t>
                      </a:r>
                      <a:endParaRPr lang="en-US" sz="900">
                        <a:effectLst/>
                      </a:endParaRPr>
                    </a:p>
                    <a:p>
                      <a:pPr marL="0" marR="0" algn="ctr">
                        <a:spcBef>
                          <a:spcPts val="0"/>
                        </a:spcBef>
                        <a:spcAft>
                          <a:spcPts val="0"/>
                        </a:spcAft>
                      </a:pPr>
                      <a:r>
                        <a:rPr lang="en-GB" sz="900">
                          <a:effectLst/>
                        </a:rPr>
                        <a:t>(NOTE 5)</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a:solidFill>
                            <a:schemeClr val="tx1"/>
                          </a:solidFill>
                          <a:effectLst/>
                        </a:rPr>
                        <a:t> </a:t>
                      </a:r>
                      <a:endParaRPr lang="en-US" sz="9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b="1" dirty="0">
                          <a:solidFill>
                            <a:schemeClr val="tx1"/>
                          </a:solidFill>
                          <a:effectLst/>
                        </a:rPr>
                        <a:t>3</a:t>
                      </a:r>
                      <a:endParaRPr lang="en-US" sz="900" b="1" dirty="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a:solidFill>
                            <a:schemeClr val="tx1"/>
                          </a:solidFill>
                          <a:effectLst/>
                        </a:rPr>
                        <a:t>99.999</a:t>
                      </a:r>
                      <a:endParaRPr lang="en-US" sz="9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a:solidFill>
                            <a:schemeClr val="tx1"/>
                          </a:solidFill>
                          <a:effectLst/>
                        </a:rPr>
                        <a:t>30</a:t>
                      </a:r>
                      <a:endParaRPr lang="en-US" sz="9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a:solidFill>
                            <a:schemeClr val="tx1"/>
                          </a:solidFill>
                          <a:effectLst/>
                        </a:rPr>
                        <a:t>500</a:t>
                      </a:r>
                      <a:endParaRPr lang="en-US" sz="9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r>
              <a:tr h="314363">
                <a:tc gridSpan="2">
                  <a:txBody>
                    <a:bodyPr/>
                    <a:lstStyle/>
                    <a:p>
                      <a:pPr marL="0" marR="0">
                        <a:spcBef>
                          <a:spcPts val="0"/>
                        </a:spcBef>
                        <a:spcAft>
                          <a:spcPts val="0"/>
                        </a:spcAft>
                      </a:pPr>
                      <a:r>
                        <a:rPr lang="en-GB" sz="900">
                          <a:effectLst/>
                        </a:rPr>
                        <a:t>Intersection safety information between an RSU and UEs supporting V2X application.</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hMerge="1">
                  <a:txBody>
                    <a:bodyPr/>
                    <a:lstStyle/>
                    <a:p>
                      <a:endParaRPr lang="en-US"/>
                    </a:p>
                  </a:txBody>
                  <a:tcPr/>
                </a:tc>
                <a:tc>
                  <a:txBody>
                    <a:bodyPr/>
                    <a:lstStyle/>
                    <a:p>
                      <a:pPr marL="0" marR="0">
                        <a:spcBef>
                          <a:spcPts val="0"/>
                        </a:spcBef>
                        <a:spcAft>
                          <a:spcPts val="0"/>
                        </a:spcAft>
                      </a:pPr>
                      <a:r>
                        <a:rPr lang="en-GB" sz="900" dirty="0">
                          <a:effectLst/>
                        </a:rPr>
                        <a:t>[R.5.3-007]</a:t>
                      </a:r>
                      <a:endParaRPr lang="en-US" sz="900" dirty="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a:effectLst/>
                        </a:rPr>
                        <a:t>UL: 450</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a:solidFill>
                            <a:schemeClr val="tx1"/>
                          </a:solidFill>
                          <a:effectLst/>
                        </a:rPr>
                        <a:t>UL: 50</a:t>
                      </a:r>
                      <a:endParaRPr lang="en-US" sz="9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a:solidFill>
                            <a:schemeClr val="tx1"/>
                          </a:solidFill>
                          <a:effectLst/>
                        </a:rPr>
                        <a:t> </a:t>
                      </a:r>
                      <a:endParaRPr lang="en-US" sz="9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dirty="0">
                          <a:solidFill>
                            <a:schemeClr val="tx1"/>
                          </a:solidFill>
                          <a:effectLst/>
                        </a:rPr>
                        <a:t> </a:t>
                      </a:r>
                      <a:endParaRPr lang="en-US" sz="900" dirty="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dirty="0">
                          <a:solidFill>
                            <a:schemeClr val="tx1"/>
                          </a:solidFill>
                          <a:effectLst/>
                        </a:rPr>
                        <a:t>UL: 0. 25 DL: 50</a:t>
                      </a:r>
                      <a:endParaRPr lang="en-US" sz="900" dirty="0">
                        <a:solidFill>
                          <a:schemeClr val="tx1"/>
                        </a:solidFill>
                        <a:effectLst/>
                      </a:endParaRPr>
                    </a:p>
                    <a:p>
                      <a:pPr marL="0" marR="0" algn="ctr">
                        <a:spcBef>
                          <a:spcPts val="0"/>
                        </a:spcBef>
                        <a:spcAft>
                          <a:spcPts val="0"/>
                        </a:spcAft>
                      </a:pPr>
                      <a:r>
                        <a:rPr lang="en-GB" sz="900" dirty="0">
                          <a:solidFill>
                            <a:schemeClr val="tx1"/>
                          </a:solidFill>
                          <a:effectLst/>
                        </a:rPr>
                        <a:t>(NOTE 2)</a:t>
                      </a:r>
                      <a:endParaRPr lang="en-US" sz="900" dirty="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dirty="0">
                          <a:solidFill>
                            <a:schemeClr val="tx1"/>
                          </a:solidFill>
                          <a:effectLst/>
                        </a:rPr>
                        <a:t> </a:t>
                      </a:r>
                      <a:endParaRPr lang="en-US" sz="900" dirty="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r>
              <a:tr h="314363">
                <a:tc rowSpan="2">
                  <a:txBody>
                    <a:bodyPr/>
                    <a:lstStyle/>
                    <a:p>
                      <a:pPr marL="0" marR="0">
                        <a:spcBef>
                          <a:spcPts val="0"/>
                        </a:spcBef>
                        <a:spcAft>
                          <a:spcPts val="0"/>
                        </a:spcAft>
                      </a:pPr>
                      <a:r>
                        <a:rPr lang="en-GB" sz="900">
                          <a:effectLst/>
                        </a:rPr>
                        <a:t>Cooperative lane change between UEs supporting V2X applications.</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spcBef>
                          <a:spcPts val="0"/>
                        </a:spcBef>
                        <a:spcAft>
                          <a:spcPts val="0"/>
                        </a:spcAft>
                      </a:pPr>
                      <a:r>
                        <a:rPr lang="en-GB" sz="900">
                          <a:effectLst/>
                        </a:rPr>
                        <a:t>Lower </a:t>
                      </a:r>
                      <a:br>
                        <a:rPr lang="en-GB" sz="900">
                          <a:effectLst/>
                        </a:rPr>
                      </a:br>
                      <a:r>
                        <a:rPr lang="en-GB" sz="900">
                          <a:effectLst/>
                        </a:rPr>
                        <a:t>degree of automation</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spcBef>
                          <a:spcPts val="0"/>
                        </a:spcBef>
                        <a:spcAft>
                          <a:spcPts val="0"/>
                        </a:spcAft>
                      </a:pPr>
                      <a:r>
                        <a:rPr lang="en-GB" sz="900" dirty="0">
                          <a:effectLst/>
                        </a:rPr>
                        <a:t>[R.5.3-008]</a:t>
                      </a:r>
                      <a:endParaRPr lang="en-US" sz="900" dirty="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a:effectLst/>
                        </a:rPr>
                        <a:t>300-400</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a:effectLst/>
                        </a:rPr>
                        <a:t> </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a:effectLst/>
                        </a:rPr>
                        <a:t>25</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dirty="0">
                          <a:effectLst/>
                        </a:rPr>
                        <a:t>90</a:t>
                      </a:r>
                      <a:endParaRPr lang="en-US" sz="900" dirty="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dirty="0">
                          <a:effectLst/>
                        </a:rPr>
                        <a:t> </a:t>
                      </a:r>
                      <a:endParaRPr lang="en-US" sz="900" dirty="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a:effectLst/>
                        </a:rPr>
                        <a:t> </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r>
              <a:tr h="314363">
                <a:tc vMerge="1">
                  <a:txBody>
                    <a:bodyPr/>
                    <a:lstStyle/>
                    <a:p>
                      <a:endParaRPr lang="en-US"/>
                    </a:p>
                  </a:txBody>
                  <a:tcPr/>
                </a:tc>
                <a:tc>
                  <a:txBody>
                    <a:bodyPr/>
                    <a:lstStyle/>
                    <a:p>
                      <a:pPr marL="0" marR="0">
                        <a:spcBef>
                          <a:spcPts val="0"/>
                        </a:spcBef>
                        <a:spcAft>
                          <a:spcPts val="0"/>
                        </a:spcAft>
                      </a:pPr>
                      <a:r>
                        <a:rPr lang="en-GB" sz="900">
                          <a:effectLst/>
                        </a:rPr>
                        <a:t>Higher degree of automation</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spcBef>
                          <a:spcPts val="0"/>
                        </a:spcBef>
                        <a:spcAft>
                          <a:spcPts val="0"/>
                        </a:spcAft>
                      </a:pPr>
                      <a:r>
                        <a:rPr lang="en-GB" sz="900" dirty="0">
                          <a:effectLst/>
                        </a:rPr>
                        <a:t>[R.5.3-009]</a:t>
                      </a:r>
                      <a:endParaRPr lang="en-US" sz="900" dirty="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b="1" dirty="0">
                          <a:solidFill>
                            <a:schemeClr val="tx1"/>
                          </a:solidFill>
                          <a:effectLst/>
                        </a:rPr>
                        <a:t>12000</a:t>
                      </a:r>
                      <a:endParaRPr lang="en-US" sz="900" b="1" dirty="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a:effectLst/>
                        </a:rPr>
                        <a:t> </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a:effectLst/>
                        </a:rPr>
                        <a:t>10</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a:effectLst/>
                        </a:rPr>
                        <a:t>99.99</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a:effectLst/>
                        </a:rPr>
                        <a:t> </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a:effectLst/>
                        </a:rPr>
                        <a:t> </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r>
              <a:tr h="314363">
                <a:tc gridSpan="2">
                  <a:txBody>
                    <a:bodyPr/>
                    <a:lstStyle/>
                    <a:p>
                      <a:pPr marL="0" marR="0">
                        <a:spcBef>
                          <a:spcPts val="0"/>
                        </a:spcBef>
                        <a:spcAft>
                          <a:spcPts val="0"/>
                        </a:spcAft>
                      </a:pPr>
                      <a:r>
                        <a:rPr lang="en-GB" sz="900">
                          <a:effectLst/>
                        </a:rPr>
                        <a:t>Video sharing between a UE supporting V2X application and a V2X application server. </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hMerge="1">
                  <a:txBody>
                    <a:bodyPr/>
                    <a:lstStyle/>
                    <a:p>
                      <a:endParaRPr lang="en-US"/>
                    </a:p>
                  </a:txBody>
                  <a:tcPr/>
                </a:tc>
                <a:tc>
                  <a:txBody>
                    <a:bodyPr/>
                    <a:lstStyle/>
                    <a:p>
                      <a:pPr marL="0" marR="0">
                        <a:spcBef>
                          <a:spcPts val="0"/>
                        </a:spcBef>
                        <a:spcAft>
                          <a:spcPts val="0"/>
                        </a:spcAft>
                      </a:pPr>
                      <a:r>
                        <a:rPr lang="en-GB" sz="900" dirty="0">
                          <a:effectLst/>
                        </a:rPr>
                        <a:t>[R.5.3-010]</a:t>
                      </a:r>
                      <a:endParaRPr lang="en-US" sz="900" dirty="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a:effectLst/>
                        </a:rPr>
                        <a:t> </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a:effectLst/>
                        </a:rPr>
                        <a:t> </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a:effectLst/>
                        </a:rPr>
                        <a:t> </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a:effectLst/>
                        </a:rPr>
                        <a:t> </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a:effectLst/>
                        </a:rPr>
                        <a:t>UL: 10</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900">
                          <a:effectLst/>
                        </a:rPr>
                        <a:t> </a:t>
                      </a:r>
                      <a:endParaRPr lang="en-US" sz="9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r>
              <a:tr h="733513">
                <a:tc gridSpan="9">
                  <a:txBody>
                    <a:bodyPr/>
                    <a:lstStyle/>
                    <a:p>
                      <a:pPr marL="540385" marR="0" indent="-540385" fontAlgn="base" hangingPunct="0">
                        <a:spcBef>
                          <a:spcPts val="0"/>
                        </a:spcBef>
                        <a:spcAft>
                          <a:spcPts val="0"/>
                        </a:spcAft>
                      </a:pPr>
                      <a:r>
                        <a:rPr lang="en-GB" sz="900" dirty="0">
                          <a:effectLst/>
                        </a:rPr>
                        <a:t>NOTE 1:	This includes both cooperative manoeuvers and cooperative perception data that could be exchanged using two separate messages within the same period of time (e.g., required latency 100ms). </a:t>
                      </a:r>
                      <a:endParaRPr lang="en-US" sz="1100" dirty="0">
                        <a:effectLst/>
                      </a:endParaRPr>
                    </a:p>
                    <a:p>
                      <a:pPr marL="540385" marR="0" indent="-540385" fontAlgn="base" hangingPunct="0">
                        <a:spcBef>
                          <a:spcPts val="0"/>
                        </a:spcBef>
                        <a:spcAft>
                          <a:spcPts val="0"/>
                        </a:spcAft>
                      </a:pPr>
                      <a:r>
                        <a:rPr lang="en-GB" sz="900" dirty="0">
                          <a:effectLst/>
                        </a:rPr>
                        <a:t>NOTE 2:	This value is referring to a maximum number of 200 UEs. The value of 50 Mbps DL is applicable to broadcast or is the maximum aggregated bitrate of the all UEs for unicast.</a:t>
                      </a:r>
                      <a:endParaRPr lang="en-US" sz="1100" dirty="0">
                        <a:effectLst/>
                      </a:endParaRPr>
                    </a:p>
                    <a:p>
                      <a:pPr marL="540385" marR="0" indent="-540385" fontAlgn="base" hangingPunct="0">
                        <a:spcBef>
                          <a:spcPts val="0"/>
                        </a:spcBef>
                        <a:spcAft>
                          <a:spcPts val="0"/>
                        </a:spcAft>
                      </a:pPr>
                      <a:r>
                        <a:rPr lang="en-GB" sz="900" dirty="0">
                          <a:effectLst/>
                        </a:rPr>
                        <a:t>NOTE 3: 	Sufficient reliability should be provided even for cells having no values in  this table </a:t>
                      </a:r>
                      <a:endParaRPr lang="en-US" sz="1100" dirty="0">
                        <a:effectLst/>
                      </a:endParaRPr>
                    </a:p>
                    <a:p>
                      <a:pPr marL="540385" marR="0" indent="-540385" fontAlgn="base" hangingPunct="0">
                        <a:spcBef>
                          <a:spcPts val="0"/>
                        </a:spcBef>
                        <a:spcAft>
                          <a:spcPts val="0"/>
                        </a:spcAft>
                      </a:pPr>
                      <a:r>
                        <a:rPr lang="en-GB" sz="900" dirty="0">
                          <a:effectLst/>
                        </a:rPr>
                        <a:t>NOTE 4:   This is obtained considering UE speed of 130km/h. Vehicles may move in different directions. </a:t>
                      </a:r>
                      <a:endParaRPr lang="en-US" sz="1100" dirty="0">
                        <a:effectLst/>
                      </a:endParaRPr>
                    </a:p>
                    <a:p>
                      <a:pPr marL="540385" marR="0" indent="-540385" fontAlgn="base" hangingPunct="0">
                        <a:spcBef>
                          <a:spcPts val="0"/>
                        </a:spcBef>
                        <a:spcAft>
                          <a:spcPts val="0"/>
                        </a:spcAft>
                      </a:pPr>
                      <a:r>
                        <a:rPr lang="en-GB" sz="900" dirty="0">
                          <a:effectLst/>
                        </a:rPr>
                        <a:t>NOTE 5: 	These values are based on calculations for cooperative </a:t>
                      </a:r>
                      <a:r>
                        <a:rPr lang="en-GB" sz="900" dirty="0" err="1">
                          <a:effectLst/>
                        </a:rPr>
                        <a:t>maneuvers</a:t>
                      </a:r>
                      <a:r>
                        <a:rPr lang="en-GB" sz="900" dirty="0">
                          <a:effectLst/>
                        </a:rPr>
                        <a:t> only.</a:t>
                      </a:r>
                      <a:endParaRPr lang="en-US" sz="1100" dirty="0">
                        <a:effectLst/>
                        <a:latin typeface="Times New Roman" panose="02020603050405020304" pitchFamily="18" charset="0"/>
                        <a:ea typeface="Malgun Gothic" panose="020B0503020000020004" pitchFamily="34" charset="-127"/>
                      </a:endParaRPr>
                    </a:p>
                  </a:txBody>
                  <a:tcPr marL="41236" marR="41236"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3" name="Title 2"/>
          <p:cNvSpPr>
            <a:spLocks noGrp="1"/>
          </p:cNvSpPr>
          <p:nvPr>
            <p:ph type="title"/>
          </p:nvPr>
        </p:nvSpPr>
        <p:spPr>
          <a:xfrm>
            <a:off x="903817" y="591029"/>
            <a:ext cx="9992783" cy="1085371"/>
          </a:xfrm>
        </p:spPr>
        <p:txBody>
          <a:bodyPr/>
          <a:lstStyle/>
          <a:p>
            <a:r>
              <a:rPr lang="en-US" dirty="0" smtClean="0"/>
              <a:t>Advanced Driving</a:t>
            </a:r>
            <a:endParaRPr lang="en-US" dirty="0"/>
          </a:p>
        </p:txBody>
      </p:sp>
    </p:spTree>
    <p:extLst>
      <p:ext uri="{BB962C8B-B14F-4D97-AF65-F5344CB8AC3E}">
        <p14:creationId xmlns:p14="http://schemas.microsoft.com/office/powerpoint/2010/main" val="29242147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0"/>
            <p:extLst>
              <p:ext uri="{D42A27DB-BD31-4B8C-83A1-F6EECF244321}">
                <p14:modId xmlns:p14="http://schemas.microsoft.com/office/powerpoint/2010/main" val="3465477785"/>
              </p:ext>
            </p:extLst>
          </p:nvPr>
        </p:nvGraphicFramePr>
        <p:xfrm>
          <a:off x="311871" y="1595096"/>
          <a:ext cx="11205429" cy="4805704"/>
        </p:xfrm>
        <a:graphic>
          <a:graphicData uri="http://schemas.openxmlformats.org/drawingml/2006/table">
            <a:tbl>
              <a:tblPr firstRow="1" firstCol="1" bandRow="1">
                <a:tableStyleId>{5940675A-B579-460E-94D1-54222C63F5DA}</a:tableStyleId>
              </a:tblPr>
              <a:tblGrid>
                <a:gridCol w="1492668"/>
                <a:gridCol w="1126203"/>
                <a:gridCol w="1126203"/>
                <a:gridCol w="985180"/>
                <a:gridCol w="1126203"/>
                <a:gridCol w="1126203"/>
                <a:gridCol w="1126203"/>
                <a:gridCol w="1548283"/>
                <a:gridCol w="1548283"/>
              </a:tblGrid>
              <a:tr h="244901">
                <a:tc gridSpan="2">
                  <a:txBody>
                    <a:bodyPr/>
                    <a:lstStyle/>
                    <a:p>
                      <a:pPr marL="0" marR="0" algn="ctr">
                        <a:spcBef>
                          <a:spcPts val="0"/>
                        </a:spcBef>
                        <a:spcAft>
                          <a:spcPts val="0"/>
                        </a:spcAft>
                      </a:pPr>
                      <a:r>
                        <a:rPr lang="en-GB" sz="1100" b="1" dirty="0">
                          <a:effectLst/>
                        </a:rPr>
                        <a:t>Communication scenario description</a:t>
                      </a:r>
                      <a:endParaRPr lang="en-US" sz="1100" b="1" dirty="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hMerge="1">
                  <a:txBody>
                    <a:bodyPr/>
                    <a:lstStyle/>
                    <a:p>
                      <a:endParaRPr lang="en-US"/>
                    </a:p>
                  </a:txBody>
                  <a:tcPr/>
                </a:tc>
                <a:tc rowSpan="2">
                  <a:txBody>
                    <a:bodyPr/>
                    <a:lstStyle/>
                    <a:p>
                      <a:pPr marL="0" marR="0" algn="ctr">
                        <a:spcBef>
                          <a:spcPts val="0"/>
                        </a:spcBef>
                        <a:spcAft>
                          <a:spcPts val="0"/>
                        </a:spcAft>
                      </a:pPr>
                      <a:r>
                        <a:rPr lang="en-GB" sz="1100" b="1">
                          <a:effectLst/>
                        </a:rPr>
                        <a:t>Req #</a:t>
                      </a:r>
                      <a:endParaRPr lang="en-US" sz="1100" b="1">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rowSpan="2">
                  <a:txBody>
                    <a:bodyPr/>
                    <a:lstStyle/>
                    <a:p>
                      <a:pPr marL="0" marR="0" algn="ctr">
                        <a:spcBef>
                          <a:spcPts val="0"/>
                        </a:spcBef>
                        <a:spcAft>
                          <a:spcPts val="0"/>
                        </a:spcAft>
                      </a:pPr>
                      <a:r>
                        <a:rPr lang="en-GB" sz="1100" b="1">
                          <a:effectLst/>
                        </a:rPr>
                        <a:t>Payload (Bytes)</a:t>
                      </a:r>
                      <a:endParaRPr lang="en-US" sz="1100" b="1">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rowSpan="2">
                  <a:txBody>
                    <a:bodyPr/>
                    <a:lstStyle/>
                    <a:p>
                      <a:pPr marL="0" marR="0" algn="ctr">
                        <a:spcBef>
                          <a:spcPts val="0"/>
                        </a:spcBef>
                        <a:spcAft>
                          <a:spcPts val="0"/>
                        </a:spcAft>
                      </a:pPr>
                      <a:r>
                        <a:rPr lang="en-GB" sz="1100" b="1">
                          <a:effectLst/>
                        </a:rPr>
                        <a:t>Tx rate (Message /Sec)</a:t>
                      </a:r>
                      <a:endParaRPr lang="en-US" sz="1100" b="1">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rowSpan="2">
                  <a:txBody>
                    <a:bodyPr/>
                    <a:lstStyle/>
                    <a:p>
                      <a:pPr marL="0" marR="0" algn="ctr">
                        <a:spcBef>
                          <a:spcPts val="0"/>
                        </a:spcBef>
                        <a:spcAft>
                          <a:spcPts val="0"/>
                        </a:spcAft>
                      </a:pPr>
                      <a:r>
                        <a:rPr lang="en-GB" sz="1100" b="1">
                          <a:effectLst/>
                        </a:rPr>
                        <a:t>Max </a:t>
                      </a:r>
                      <a:br>
                        <a:rPr lang="en-GB" sz="1100" b="1">
                          <a:effectLst/>
                        </a:rPr>
                      </a:br>
                      <a:r>
                        <a:rPr lang="en-GB" sz="1100" b="1">
                          <a:effectLst/>
                        </a:rPr>
                        <a:t>end-to-end</a:t>
                      </a:r>
                      <a:endParaRPr lang="en-US" sz="1100" b="1">
                        <a:effectLst/>
                      </a:endParaRPr>
                    </a:p>
                    <a:p>
                      <a:pPr marL="0" marR="0" algn="ctr">
                        <a:spcBef>
                          <a:spcPts val="0"/>
                        </a:spcBef>
                        <a:spcAft>
                          <a:spcPts val="0"/>
                        </a:spcAft>
                      </a:pPr>
                      <a:r>
                        <a:rPr lang="en-GB" sz="1100" b="1">
                          <a:effectLst/>
                        </a:rPr>
                        <a:t>latency</a:t>
                      </a:r>
                      <a:endParaRPr lang="en-US" sz="1100" b="1">
                        <a:effectLst/>
                      </a:endParaRPr>
                    </a:p>
                    <a:p>
                      <a:pPr marL="0" marR="0" algn="ctr">
                        <a:spcBef>
                          <a:spcPts val="0"/>
                        </a:spcBef>
                        <a:spcAft>
                          <a:spcPts val="0"/>
                        </a:spcAft>
                      </a:pPr>
                      <a:r>
                        <a:rPr lang="en-GB" sz="1100" b="1">
                          <a:effectLst/>
                        </a:rPr>
                        <a:t>(ms)</a:t>
                      </a:r>
                      <a:endParaRPr lang="en-US" sz="1100" b="1">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rowSpan="2">
                  <a:txBody>
                    <a:bodyPr/>
                    <a:lstStyle/>
                    <a:p>
                      <a:pPr marL="0" marR="0" algn="ctr">
                        <a:spcBef>
                          <a:spcPts val="0"/>
                        </a:spcBef>
                        <a:spcAft>
                          <a:spcPts val="0"/>
                        </a:spcAft>
                      </a:pPr>
                      <a:r>
                        <a:rPr lang="en-GB" sz="1100" b="1">
                          <a:effectLst/>
                        </a:rPr>
                        <a:t>Reliability (%)</a:t>
                      </a:r>
                      <a:endParaRPr lang="en-US" sz="1100" b="1">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rowSpan="2">
                  <a:txBody>
                    <a:bodyPr/>
                    <a:lstStyle/>
                    <a:p>
                      <a:pPr marL="0" marR="0" algn="ctr">
                        <a:spcBef>
                          <a:spcPts val="0"/>
                        </a:spcBef>
                        <a:spcAft>
                          <a:spcPts val="0"/>
                        </a:spcAft>
                      </a:pPr>
                      <a:r>
                        <a:rPr lang="en-GB" sz="1100" b="1">
                          <a:effectLst/>
                        </a:rPr>
                        <a:t>Data rate (Mbps)</a:t>
                      </a:r>
                      <a:endParaRPr lang="en-US" sz="1100" b="1">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rowSpan="2">
                  <a:txBody>
                    <a:bodyPr/>
                    <a:lstStyle/>
                    <a:p>
                      <a:pPr marL="0" marR="0" algn="ctr">
                        <a:spcBef>
                          <a:spcPts val="0"/>
                        </a:spcBef>
                        <a:spcAft>
                          <a:spcPts val="0"/>
                        </a:spcAft>
                      </a:pPr>
                      <a:r>
                        <a:rPr lang="en-GB" sz="1100" b="1" dirty="0">
                          <a:effectLst/>
                        </a:rPr>
                        <a:t>Min required communication range (meters)</a:t>
                      </a:r>
                      <a:endParaRPr lang="en-US" sz="1100" b="1" dirty="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r>
              <a:tr h="405339">
                <a:tc>
                  <a:txBody>
                    <a:bodyPr/>
                    <a:lstStyle/>
                    <a:p>
                      <a:pPr marL="0" marR="0" algn="ctr">
                        <a:spcBef>
                          <a:spcPts val="0"/>
                        </a:spcBef>
                        <a:spcAft>
                          <a:spcPts val="0"/>
                        </a:spcAft>
                      </a:pPr>
                      <a:r>
                        <a:rPr lang="en-GB" sz="1100" b="1">
                          <a:effectLst/>
                        </a:rPr>
                        <a:t>Scenario</a:t>
                      </a:r>
                      <a:endParaRPr lang="en-US" sz="1100" b="1">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b="1" dirty="0">
                          <a:effectLst/>
                        </a:rPr>
                        <a:t>Degree</a:t>
                      </a:r>
                      <a:endParaRPr lang="en-US" sz="1100" b="1" dirty="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487680">
                <a:tc rowSpan="6">
                  <a:txBody>
                    <a:bodyPr/>
                    <a:lstStyle/>
                    <a:p>
                      <a:pPr marL="0" marR="0">
                        <a:spcBef>
                          <a:spcPts val="0"/>
                        </a:spcBef>
                        <a:spcAft>
                          <a:spcPts val="0"/>
                        </a:spcAft>
                      </a:pPr>
                      <a:r>
                        <a:rPr lang="en-GB" sz="1100">
                          <a:effectLst/>
                        </a:rPr>
                        <a:t>Sensor information sharing between UEs supporting V2X application</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spcBef>
                          <a:spcPts val="0"/>
                        </a:spcBef>
                        <a:spcAft>
                          <a:spcPts val="0"/>
                        </a:spcAft>
                      </a:pPr>
                      <a:r>
                        <a:rPr lang="en-GB" sz="1100">
                          <a:effectLst/>
                        </a:rPr>
                        <a:t>Lower </a:t>
                      </a:r>
                      <a:br>
                        <a:rPr lang="en-GB" sz="1100">
                          <a:effectLst/>
                        </a:rPr>
                      </a:br>
                      <a:r>
                        <a:rPr lang="en-GB" sz="1100">
                          <a:effectLst/>
                        </a:rPr>
                        <a:t>degree of automation</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spcBef>
                          <a:spcPts val="0"/>
                        </a:spcBef>
                        <a:spcAft>
                          <a:spcPts val="0"/>
                        </a:spcAft>
                      </a:pPr>
                      <a:r>
                        <a:rPr lang="en-GB" sz="1100">
                          <a:effectLst/>
                        </a:rPr>
                        <a:t>[R.5.4-001]</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b="1" dirty="0">
                          <a:solidFill>
                            <a:schemeClr val="tx1"/>
                          </a:solidFill>
                          <a:effectLst/>
                        </a:rPr>
                        <a:t>1600</a:t>
                      </a:r>
                      <a:endParaRPr lang="en-US" sz="1100" b="1" dirty="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b="1" dirty="0">
                          <a:solidFill>
                            <a:schemeClr val="tx1"/>
                          </a:solidFill>
                          <a:effectLst/>
                        </a:rPr>
                        <a:t>10</a:t>
                      </a:r>
                      <a:endParaRPr lang="en-US" sz="1100" b="1" dirty="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b="1" dirty="0">
                          <a:solidFill>
                            <a:schemeClr val="tx1"/>
                          </a:solidFill>
                          <a:effectLst/>
                        </a:rPr>
                        <a:t>100</a:t>
                      </a:r>
                      <a:endParaRPr lang="en-US" sz="1100" b="1" dirty="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solidFill>
                            <a:schemeClr val="tx1"/>
                          </a:solidFill>
                          <a:effectLst/>
                        </a:rPr>
                        <a:t>99</a:t>
                      </a:r>
                      <a:endParaRPr lang="en-US" sz="11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solidFill>
                            <a:schemeClr val="tx1"/>
                          </a:solidFill>
                          <a:effectLst/>
                        </a:rPr>
                        <a:t> </a:t>
                      </a:r>
                      <a:endParaRPr lang="en-US" sz="110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b="1" dirty="0">
                          <a:solidFill>
                            <a:schemeClr val="tx1"/>
                          </a:solidFill>
                          <a:effectLst/>
                        </a:rPr>
                        <a:t>1000</a:t>
                      </a:r>
                      <a:endParaRPr lang="en-US" sz="1100" b="1" dirty="0">
                        <a:solidFill>
                          <a:schemeClr val="tx1"/>
                        </a:solidFill>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r>
              <a:tr h="391163">
                <a:tc vMerge="1">
                  <a:txBody>
                    <a:bodyPr/>
                    <a:lstStyle/>
                    <a:p>
                      <a:endParaRPr lang="en-US"/>
                    </a:p>
                  </a:txBody>
                  <a:tcPr/>
                </a:tc>
                <a:tc rowSpan="5">
                  <a:txBody>
                    <a:bodyPr/>
                    <a:lstStyle/>
                    <a:p>
                      <a:pPr marL="0" marR="0">
                        <a:spcBef>
                          <a:spcPts val="0"/>
                        </a:spcBef>
                        <a:spcAft>
                          <a:spcPts val="0"/>
                        </a:spcAft>
                      </a:pPr>
                      <a:r>
                        <a:rPr lang="en-GB" sz="1100">
                          <a:effectLst/>
                        </a:rPr>
                        <a:t>Higher degree of automation</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spcBef>
                          <a:spcPts val="0"/>
                        </a:spcBef>
                        <a:spcAft>
                          <a:spcPts val="0"/>
                        </a:spcAft>
                      </a:pPr>
                      <a:r>
                        <a:rPr lang="en-GB" sz="1100">
                          <a:effectLst/>
                        </a:rPr>
                        <a:t>[R.5.4-002]</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effectLst/>
                        </a:rPr>
                        <a:t> </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effectLst/>
                        </a:rPr>
                        <a:t> </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effectLst/>
                        </a:rPr>
                        <a:t>10</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effectLst/>
                        </a:rPr>
                        <a:t>95</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effectLst/>
                        </a:rPr>
                        <a:t>25</a:t>
                      </a:r>
                      <a:endParaRPr lang="en-US" sz="1100">
                        <a:effectLst/>
                      </a:endParaRPr>
                    </a:p>
                    <a:p>
                      <a:pPr marL="0" marR="0" algn="ctr">
                        <a:spcBef>
                          <a:spcPts val="0"/>
                        </a:spcBef>
                        <a:spcAft>
                          <a:spcPts val="0"/>
                        </a:spcAft>
                      </a:pPr>
                      <a:r>
                        <a:rPr lang="en-GB" sz="1100">
                          <a:effectLst/>
                        </a:rPr>
                        <a:t>(NOTE 1)</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effectLst/>
                        </a:rPr>
                        <a:t> </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r>
              <a:tr h="391163">
                <a:tc vMerge="1">
                  <a:txBody>
                    <a:bodyPr/>
                    <a:lstStyle/>
                    <a:p>
                      <a:endParaRPr lang="en-US"/>
                    </a:p>
                  </a:txBody>
                  <a:tcPr/>
                </a:tc>
                <a:tc vMerge="1">
                  <a:txBody>
                    <a:bodyPr/>
                    <a:lstStyle/>
                    <a:p>
                      <a:endParaRPr lang="en-US"/>
                    </a:p>
                  </a:txBody>
                  <a:tcPr/>
                </a:tc>
                <a:tc>
                  <a:txBody>
                    <a:bodyPr/>
                    <a:lstStyle/>
                    <a:p>
                      <a:pPr marL="0" marR="0">
                        <a:spcBef>
                          <a:spcPts val="0"/>
                        </a:spcBef>
                        <a:spcAft>
                          <a:spcPts val="0"/>
                        </a:spcAft>
                      </a:pPr>
                      <a:r>
                        <a:rPr lang="en-GB" sz="1100">
                          <a:effectLst/>
                        </a:rPr>
                        <a:t>[R.5.4-003]</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effectLst/>
                        </a:rPr>
                        <a:t> </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effectLst/>
                        </a:rPr>
                        <a:t> </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effectLst/>
                        </a:rPr>
                        <a:t>3</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effectLst/>
                        </a:rPr>
                        <a:t>99.999</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effectLst/>
                        </a:rPr>
                        <a:t>50</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effectLst/>
                        </a:rPr>
                        <a:t>200</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r>
              <a:tr h="391163">
                <a:tc vMerge="1">
                  <a:txBody>
                    <a:bodyPr/>
                    <a:lstStyle/>
                    <a:p>
                      <a:endParaRPr lang="en-US"/>
                    </a:p>
                  </a:txBody>
                  <a:tcPr/>
                </a:tc>
                <a:tc vMerge="1">
                  <a:txBody>
                    <a:bodyPr/>
                    <a:lstStyle/>
                    <a:p>
                      <a:endParaRPr lang="en-US"/>
                    </a:p>
                  </a:txBody>
                  <a:tcPr/>
                </a:tc>
                <a:tc>
                  <a:txBody>
                    <a:bodyPr/>
                    <a:lstStyle/>
                    <a:p>
                      <a:pPr marL="0" marR="0">
                        <a:spcBef>
                          <a:spcPts val="0"/>
                        </a:spcBef>
                        <a:spcAft>
                          <a:spcPts val="0"/>
                        </a:spcAft>
                      </a:pPr>
                      <a:r>
                        <a:rPr lang="en-GB" sz="1100">
                          <a:effectLst/>
                        </a:rPr>
                        <a:t>[R.5.4-004]</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effectLst/>
                        </a:rPr>
                        <a:t> </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effectLst/>
                        </a:rPr>
                        <a:t> </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effectLst/>
                        </a:rPr>
                        <a:t>10</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effectLst/>
                        </a:rPr>
                        <a:t>99.99</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effectLst/>
                        </a:rPr>
                        <a:t>25</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effectLst/>
                        </a:rPr>
                        <a:t>500</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r>
              <a:tr h="391163">
                <a:tc vMerge="1">
                  <a:txBody>
                    <a:bodyPr/>
                    <a:lstStyle/>
                    <a:p>
                      <a:endParaRPr lang="en-US"/>
                    </a:p>
                  </a:txBody>
                  <a:tcPr/>
                </a:tc>
                <a:tc vMerge="1">
                  <a:txBody>
                    <a:bodyPr/>
                    <a:lstStyle/>
                    <a:p>
                      <a:endParaRPr lang="en-US"/>
                    </a:p>
                  </a:txBody>
                  <a:tcPr/>
                </a:tc>
                <a:tc>
                  <a:txBody>
                    <a:bodyPr/>
                    <a:lstStyle/>
                    <a:p>
                      <a:pPr marL="0" marR="0">
                        <a:spcBef>
                          <a:spcPts val="0"/>
                        </a:spcBef>
                        <a:spcAft>
                          <a:spcPts val="0"/>
                        </a:spcAft>
                      </a:pPr>
                      <a:r>
                        <a:rPr lang="en-GB" sz="1100">
                          <a:effectLst/>
                        </a:rPr>
                        <a:t>[R.5.4-005]</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effectLst/>
                        </a:rPr>
                        <a:t> </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effectLst/>
                        </a:rPr>
                        <a:t> </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effectLst/>
                        </a:rPr>
                        <a:t>50</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effectLst/>
                        </a:rPr>
                        <a:t>99</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effectLst/>
                        </a:rPr>
                        <a:t>10</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effectLst/>
                        </a:rPr>
                        <a:t>1000</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r>
              <a:tr h="391163">
                <a:tc vMerge="1">
                  <a:txBody>
                    <a:bodyPr/>
                    <a:lstStyle/>
                    <a:p>
                      <a:endParaRPr lang="en-US"/>
                    </a:p>
                  </a:txBody>
                  <a:tcPr/>
                </a:tc>
                <a:tc vMerge="1">
                  <a:txBody>
                    <a:bodyPr/>
                    <a:lstStyle/>
                    <a:p>
                      <a:endParaRPr lang="en-US"/>
                    </a:p>
                  </a:txBody>
                  <a:tcPr/>
                </a:tc>
                <a:tc>
                  <a:txBody>
                    <a:bodyPr/>
                    <a:lstStyle/>
                    <a:p>
                      <a:pPr marL="0" marR="0">
                        <a:spcBef>
                          <a:spcPts val="0"/>
                        </a:spcBef>
                        <a:spcAft>
                          <a:spcPts val="0"/>
                        </a:spcAft>
                      </a:pPr>
                      <a:r>
                        <a:rPr lang="en-GB" sz="1100">
                          <a:effectLst/>
                        </a:rPr>
                        <a:t>[R.5.4-006]</a:t>
                      </a:r>
                      <a:endParaRPr lang="en-US" sz="1100">
                        <a:effectLst/>
                      </a:endParaRPr>
                    </a:p>
                    <a:p>
                      <a:pPr marL="0" marR="0">
                        <a:spcBef>
                          <a:spcPts val="0"/>
                        </a:spcBef>
                        <a:spcAft>
                          <a:spcPts val="0"/>
                        </a:spcAft>
                      </a:pPr>
                      <a:r>
                        <a:rPr lang="en-GB" sz="1100">
                          <a:effectLst/>
                        </a:rPr>
                        <a:t>(NOTE 2)</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effectLst/>
                        </a:rPr>
                        <a:t> </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effectLst/>
                        </a:rPr>
                        <a:t> </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effectLst/>
                        </a:rPr>
                        <a:t>10</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effectLst/>
                        </a:rPr>
                        <a:t>99.99</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effectLst/>
                        </a:rPr>
                        <a:t>1000</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effectLst/>
                        </a:rPr>
                        <a:t>50</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r>
              <a:tr h="487680">
                <a:tc rowSpan="3">
                  <a:txBody>
                    <a:bodyPr/>
                    <a:lstStyle/>
                    <a:p>
                      <a:pPr marL="0" marR="0">
                        <a:spcBef>
                          <a:spcPts val="0"/>
                        </a:spcBef>
                        <a:spcAft>
                          <a:spcPts val="0"/>
                        </a:spcAft>
                      </a:pPr>
                      <a:r>
                        <a:rPr lang="en-GB" sz="1100">
                          <a:effectLst/>
                        </a:rPr>
                        <a:t>Video sharing between UEs supporting V2X application</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spcBef>
                          <a:spcPts val="0"/>
                        </a:spcBef>
                        <a:spcAft>
                          <a:spcPts val="0"/>
                        </a:spcAft>
                      </a:pPr>
                      <a:r>
                        <a:rPr lang="en-GB" sz="1100">
                          <a:effectLst/>
                        </a:rPr>
                        <a:t>Lower </a:t>
                      </a:r>
                      <a:br>
                        <a:rPr lang="en-GB" sz="1100">
                          <a:effectLst/>
                        </a:rPr>
                      </a:br>
                      <a:r>
                        <a:rPr lang="en-GB" sz="1100">
                          <a:effectLst/>
                        </a:rPr>
                        <a:t>degree of automation</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spcBef>
                          <a:spcPts val="0"/>
                        </a:spcBef>
                        <a:spcAft>
                          <a:spcPts val="0"/>
                        </a:spcAft>
                      </a:pPr>
                      <a:r>
                        <a:rPr lang="en-GB" sz="1100">
                          <a:effectLst/>
                        </a:rPr>
                        <a:t>[R.5.4-007]</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effectLst/>
                        </a:rPr>
                        <a:t> </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effectLst/>
                        </a:rPr>
                        <a:t> </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effectLst/>
                        </a:rPr>
                        <a:t>50</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effectLst/>
                        </a:rPr>
                        <a:t>90</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effectLst/>
                        </a:rPr>
                        <a:t>10</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effectLst/>
                        </a:rPr>
                        <a:t>100</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r>
              <a:tr h="391163">
                <a:tc vMerge="1">
                  <a:txBody>
                    <a:bodyPr/>
                    <a:lstStyle/>
                    <a:p>
                      <a:endParaRPr lang="en-US"/>
                    </a:p>
                  </a:txBody>
                  <a:tcPr/>
                </a:tc>
                <a:tc rowSpan="2">
                  <a:txBody>
                    <a:bodyPr/>
                    <a:lstStyle/>
                    <a:p>
                      <a:pPr marL="0" marR="0">
                        <a:spcBef>
                          <a:spcPts val="0"/>
                        </a:spcBef>
                        <a:spcAft>
                          <a:spcPts val="0"/>
                        </a:spcAft>
                      </a:pPr>
                      <a:r>
                        <a:rPr lang="en-GB" sz="1100">
                          <a:effectLst/>
                        </a:rPr>
                        <a:t>Higher degree of automation</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spcBef>
                          <a:spcPts val="0"/>
                        </a:spcBef>
                        <a:spcAft>
                          <a:spcPts val="0"/>
                        </a:spcAft>
                      </a:pPr>
                      <a:r>
                        <a:rPr lang="en-GB" sz="1100">
                          <a:effectLst/>
                        </a:rPr>
                        <a:t>[R.5.4-008]</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effectLst/>
                        </a:rPr>
                        <a:t> </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effectLst/>
                        </a:rPr>
                        <a:t> </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effectLst/>
                        </a:rPr>
                        <a:t>10</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effectLst/>
                        </a:rPr>
                        <a:t>99.99</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effectLst/>
                        </a:rPr>
                        <a:t>700</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effectLst/>
                        </a:rPr>
                        <a:t>200</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r>
              <a:tr h="391163">
                <a:tc vMerge="1">
                  <a:txBody>
                    <a:bodyPr/>
                    <a:lstStyle/>
                    <a:p>
                      <a:endParaRPr lang="en-US"/>
                    </a:p>
                  </a:txBody>
                  <a:tcPr/>
                </a:tc>
                <a:tc vMerge="1">
                  <a:txBody>
                    <a:bodyPr/>
                    <a:lstStyle/>
                    <a:p>
                      <a:endParaRPr lang="en-US"/>
                    </a:p>
                  </a:txBody>
                  <a:tcPr/>
                </a:tc>
                <a:tc>
                  <a:txBody>
                    <a:bodyPr/>
                    <a:lstStyle/>
                    <a:p>
                      <a:pPr marL="0" marR="0">
                        <a:spcBef>
                          <a:spcPts val="0"/>
                        </a:spcBef>
                        <a:spcAft>
                          <a:spcPts val="0"/>
                        </a:spcAft>
                      </a:pPr>
                      <a:r>
                        <a:rPr lang="en-GB" sz="1100">
                          <a:effectLst/>
                        </a:rPr>
                        <a:t>[R.5.4-009]</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effectLst/>
                        </a:rPr>
                        <a:t> </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effectLst/>
                        </a:rPr>
                        <a:t> </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effectLst/>
                        </a:rPr>
                        <a:t>10</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effectLst/>
                        </a:rPr>
                        <a:t>99.99</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effectLst/>
                        </a:rPr>
                        <a:t>90</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a:txBody>
                    <a:bodyPr/>
                    <a:lstStyle/>
                    <a:p>
                      <a:pPr marL="0" marR="0" algn="ctr">
                        <a:spcBef>
                          <a:spcPts val="0"/>
                        </a:spcBef>
                        <a:spcAft>
                          <a:spcPts val="0"/>
                        </a:spcAft>
                      </a:pPr>
                      <a:r>
                        <a:rPr lang="en-GB" sz="1100">
                          <a:effectLst/>
                        </a:rPr>
                        <a:t>400</a:t>
                      </a:r>
                      <a:endParaRPr lang="en-US" sz="110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r>
              <a:tr h="391163">
                <a:tc gridSpan="9">
                  <a:txBody>
                    <a:bodyPr/>
                    <a:lstStyle/>
                    <a:p>
                      <a:pPr marL="540385" marR="0" indent="-540385">
                        <a:spcBef>
                          <a:spcPts val="0"/>
                        </a:spcBef>
                        <a:spcAft>
                          <a:spcPts val="0"/>
                        </a:spcAft>
                      </a:pPr>
                      <a:r>
                        <a:rPr lang="en-GB" sz="1100" dirty="0">
                          <a:effectLst/>
                        </a:rPr>
                        <a:t>NOTE 1: This is peak data rate.</a:t>
                      </a:r>
                      <a:endParaRPr lang="en-US" sz="1100" dirty="0">
                        <a:effectLst/>
                      </a:endParaRPr>
                    </a:p>
                    <a:p>
                      <a:pPr marL="540385" marR="0" indent="-540385">
                        <a:spcBef>
                          <a:spcPts val="0"/>
                        </a:spcBef>
                        <a:spcAft>
                          <a:spcPts val="0"/>
                        </a:spcAft>
                      </a:pPr>
                      <a:r>
                        <a:rPr lang="en-GB" sz="1100" dirty="0">
                          <a:effectLst/>
                        </a:rPr>
                        <a:t>NOTE 2: This is for imminent collision scenario.</a:t>
                      </a:r>
                      <a:endParaRPr lang="en-US" sz="1100" dirty="0">
                        <a:effectLst/>
                        <a:latin typeface="Arial" panose="020B0604020202020204" pitchFamily="34" charset="0"/>
                        <a:ea typeface="Malgun Gothic" panose="020B0503020000020004" pitchFamily="34" charset="-127"/>
                        <a:cs typeface="Times New Roman" panose="02020603050405020304" pitchFamily="18" charset="0"/>
                      </a:endParaRPr>
                    </a:p>
                  </a:txBody>
                  <a:tcPr marL="41236" marR="41236"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3" name="Title 2"/>
          <p:cNvSpPr>
            <a:spLocks noGrp="1"/>
          </p:cNvSpPr>
          <p:nvPr>
            <p:ph type="title"/>
          </p:nvPr>
        </p:nvSpPr>
        <p:spPr>
          <a:xfrm>
            <a:off x="903817" y="438629"/>
            <a:ext cx="9992783" cy="1085371"/>
          </a:xfrm>
        </p:spPr>
        <p:txBody>
          <a:bodyPr/>
          <a:lstStyle/>
          <a:p>
            <a:r>
              <a:rPr lang="en-US" dirty="0" smtClean="0"/>
              <a:t>Extended Sensors</a:t>
            </a:r>
            <a:endParaRPr lang="en-US" dirty="0"/>
          </a:p>
        </p:txBody>
      </p:sp>
    </p:spTree>
    <p:extLst>
      <p:ext uri="{BB962C8B-B14F-4D97-AF65-F5344CB8AC3E}">
        <p14:creationId xmlns:p14="http://schemas.microsoft.com/office/powerpoint/2010/main" val="925596747"/>
      </p:ext>
    </p:extLst>
  </p:cSld>
  <p:clrMapOvr>
    <a:masterClrMapping/>
  </p:clrMapOvr>
</p:sld>
</file>

<file path=ppt/theme/theme1.xml><?xml version="1.0" encoding="utf-8"?>
<a:theme xmlns:a="http://schemas.openxmlformats.org/drawingml/2006/main" name="Exten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Extend Submission Template</Template>
  <TotalTime>121149</TotalTime>
  <Words>1488</Words>
  <Application>Microsoft Office PowerPoint</Application>
  <PresentationFormat>Widescreen</PresentationFormat>
  <Paragraphs>382</Paragraphs>
  <Slides>11</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굴림</vt:lpstr>
      <vt:lpstr>Malgun Gothic</vt:lpstr>
      <vt:lpstr>宋体</vt:lpstr>
      <vt:lpstr>Arial</vt:lpstr>
      <vt:lpstr>Calibri</vt:lpstr>
      <vt:lpstr>Times New Roman</vt:lpstr>
      <vt:lpstr>Extend Submission Template</vt:lpstr>
      <vt:lpstr>PowerPoint Presentation</vt:lpstr>
      <vt:lpstr>Abstract</vt:lpstr>
      <vt:lpstr>Rel 14 (TS 22.185)</vt:lpstr>
      <vt:lpstr>Requirements</vt:lpstr>
      <vt:lpstr>Rel 15 (TS 22.186)</vt:lpstr>
      <vt:lpstr>General Requirements  (not a complete list) </vt:lpstr>
      <vt:lpstr>Platooning</vt:lpstr>
      <vt:lpstr>Advanced Driving</vt:lpstr>
      <vt:lpstr>Extended Sensors</vt:lpstr>
      <vt:lpstr>Remote Driving</vt:lpstr>
      <vt:lpstr>Summary</vt:lpstr>
    </vt:vector>
  </TitlesOfParts>
  <Company>NEWRACOM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aiden.m@newracom.com</dc:creator>
  <cp:lastModifiedBy>Sadeghi, Bahareh</cp:lastModifiedBy>
  <cp:revision>3893</cp:revision>
  <cp:lastPrinted>1998-02-10T13:28:06Z</cp:lastPrinted>
  <dcterms:created xsi:type="dcterms:W3CDTF">2009-12-02T19:05:24Z</dcterms:created>
  <dcterms:modified xsi:type="dcterms:W3CDTF">2018-05-07T15:35:42Z</dcterms:modified>
</cp:coreProperties>
</file>