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6" r:id="rId3"/>
    <p:sldId id="267" r:id="rId4"/>
    <p:sldId id="268" r:id="rId5"/>
    <p:sldId id="269" r:id="rId6"/>
    <p:sldId id="265" r:id="rId7"/>
    <p:sldId id="263" r:id="rId8"/>
    <p:sldId id="270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0" autoAdjust="0"/>
    <p:restoredTop sz="94660"/>
  </p:normalViewPr>
  <p:slideViewPr>
    <p:cSldViewPr>
      <p:cViewPr varScale="1">
        <p:scale>
          <a:sx n="107" d="100"/>
          <a:sy n="107" d="100"/>
        </p:scale>
        <p:origin x="65" y="83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802.11-18/0896r0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Issues on the Frame Body with multiple WIDs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B3817464-61BE-47BD-ADCE-3DD9E79EEC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256162"/>
              </p:ext>
            </p:extLst>
          </p:nvPr>
        </p:nvGraphicFramePr>
        <p:xfrm>
          <a:off x="2027237" y="1981200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4" imgW="8245941" imgH="2914052" progId="Word.Document.8">
                  <p:embed/>
                </p:oleObj>
              </mc:Choice>
              <mc:Fallback>
                <p:oleObj name="Document" r:id="rId4" imgW="8245941" imgH="2914052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7" y="1981200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AEA73-35AD-4D42-9508-2AA7BFFAC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52EB2-F231-46C0-82C5-6E0D5C9E5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have discussed that the units and the maximum size of Frame Body are 2 octets and 16 octets respectively [1]</a:t>
            </a:r>
          </a:p>
          <a:p>
            <a:pPr lvl="1"/>
            <a:r>
              <a:rPr lang="en-US" dirty="0"/>
              <a:t>The size is indicated by 3-bit Length field</a:t>
            </a:r>
          </a:p>
          <a:p>
            <a:r>
              <a:rPr lang="en-US" dirty="0"/>
              <a:t>If the Frame Body field is present in Wake-up frame, multiple WIDs can be included</a:t>
            </a:r>
          </a:p>
          <a:p>
            <a:endParaRPr lang="en-US" dirty="0"/>
          </a:p>
          <a:p>
            <a:r>
              <a:rPr lang="en-US" dirty="0"/>
              <a:t>This contribution:</a:t>
            </a:r>
          </a:p>
          <a:p>
            <a:pPr lvl="1"/>
            <a:r>
              <a:rPr lang="en-US" dirty="0"/>
              <a:t>Addresses issues on the Frame Body with multiple WIDs regarding padding</a:t>
            </a:r>
          </a:p>
          <a:p>
            <a:pPr lvl="1"/>
            <a:r>
              <a:rPr lang="en-US" dirty="0"/>
              <a:t>Proposes truncation of the Frame Body in order to solve the issues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93589-0EF3-443B-81D0-4E8632E4A8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286E9-7672-4AA4-BEC0-C8F6F3F9B3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43ECD9-BCB9-402B-B2D2-BC06FBD065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7195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86730-A963-4D43-9064-42EA82E8F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on the Frame Body with multiple WIDs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43E72-AA9A-4388-8A41-B156E9D97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29717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When multiple WIDs are present in the Frame body, padding of different lengths may occur depending on the number of WIDs</a:t>
            </a:r>
          </a:p>
          <a:p>
            <a:pPr lvl="1"/>
            <a:r>
              <a:rPr lang="en-US" dirty="0"/>
              <a:t>While the Frame Body is in octet unit, the length of WUR ID is 12-bit</a:t>
            </a:r>
          </a:p>
          <a:p>
            <a:pPr lvl="1"/>
            <a:r>
              <a:rPr lang="en-US" dirty="0"/>
              <a:t>The medium time of padding can be up to 192 us in LDR case</a:t>
            </a:r>
          </a:p>
          <a:p>
            <a:r>
              <a:rPr lang="en-US" dirty="0"/>
              <a:t>When the length of the FB is 48 (or 96) bits, different numbers of WIDs can be included in the FB</a:t>
            </a:r>
          </a:p>
          <a:p>
            <a:pPr lvl="1"/>
            <a:r>
              <a:rPr lang="en-US" dirty="0"/>
              <a:t>In some cases, WUR STA might confuse 12-bit padding with WID</a:t>
            </a:r>
          </a:p>
          <a:p>
            <a:pPr lvl="2"/>
            <a:r>
              <a:rPr lang="en-US" dirty="0"/>
              <a:t>Any 12-bit value can be used for WUR ID including 0x000 and 0xFFF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02CC76-FA76-4301-9572-3FD3898EB1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660C2-9D10-4E9E-8B41-0845458E42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4FB608-23E6-4E91-9ADA-7C3A0DDB3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E476BE-8B65-4D06-B875-73121C71001D}"/>
              </a:ext>
            </a:extLst>
          </p:cNvPr>
          <p:cNvSpPr txBox="1"/>
          <p:nvPr/>
        </p:nvSpPr>
        <p:spPr>
          <a:xfrm>
            <a:off x="9389293" y="3805203"/>
            <a:ext cx="2421707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atinLnBrk="0"/>
            <a:r>
              <a:rPr lang="en-US" sz="1000" b="1" u="sng" dirty="0">
                <a:solidFill>
                  <a:schemeClr val="tx1"/>
                </a:solidFill>
              </a:rPr>
              <a:t>Frame Body Size:</a:t>
            </a:r>
          </a:p>
          <a:p>
            <a:pPr latinLnBrk="0"/>
            <a:r>
              <a:rPr lang="en-US" sz="1000" dirty="0">
                <a:solidFill>
                  <a:schemeClr val="tx1"/>
                </a:solidFill>
              </a:rPr>
              <a:t>If the value of Length field is L</a:t>
            </a:r>
          </a:p>
          <a:p>
            <a:pPr latinLnBrk="0"/>
            <a:r>
              <a:rPr lang="en-US" sz="1000" dirty="0">
                <a:solidFill>
                  <a:schemeClr val="tx1"/>
                </a:solidFill>
              </a:rPr>
              <a:t>FB size = 2(L+1) (Byte)</a:t>
            </a:r>
          </a:p>
          <a:p>
            <a:pPr algn="l" latinLnBrk="0"/>
            <a:endParaRPr lang="en-US" sz="1000" dirty="0">
              <a:solidFill>
                <a:schemeClr val="tx1"/>
              </a:solidFill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6159C7A-CB9C-43A9-8609-7A13DDBAD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670913"/>
              </p:ext>
            </p:extLst>
          </p:nvPr>
        </p:nvGraphicFramePr>
        <p:xfrm>
          <a:off x="9067800" y="4367178"/>
          <a:ext cx="2819401" cy="1958576"/>
        </p:xfrm>
        <a:graphic>
          <a:graphicData uri="http://schemas.openxmlformats.org/drawingml/2006/table">
            <a:tbl>
              <a:tblPr firstRow="1" bandRow="1"/>
              <a:tblGrid>
                <a:gridCol w="186185">
                  <a:extLst>
                    <a:ext uri="{9D8B030D-6E8A-4147-A177-3AD203B41FA5}">
                      <a16:colId xmlns:a16="http://schemas.microsoft.com/office/drawing/2014/main" val="3823347249"/>
                    </a:ext>
                  </a:extLst>
                </a:gridCol>
                <a:gridCol w="520662">
                  <a:extLst>
                    <a:ext uri="{9D8B030D-6E8A-4147-A177-3AD203B41FA5}">
                      <a16:colId xmlns:a16="http://schemas.microsoft.com/office/drawing/2014/main" val="915105479"/>
                    </a:ext>
                  </a:extLst>
                </a:gridCol>
                <a:gridCol w="501441">
                  <a:extLst>
                    <a:ext uri="{9D8B030D-6E8A-4147-A177-3AD203B41FA5}">
                      <a16:colId xmlns:a16="http://schemas.microsoft.com/office/drawing/2014/main" val="4173489638"/>
                    </a:ext>
                  </a:extLst>
                </a:gridCol>
                <a:gridCol w="716344">
                  <a:extLst>
                    <a:ext uri="{9D8B030D-6E8A-4147-A177-3AD203B41FA5}">
                      <a16:colId xmlns:a16="http://schemas.microsoft.com/office/drawing/2014/main" val="2109727736"/>
                    </a:ext>
                  </a:extLst>
                </a:gridCol>
                <a:gridCol w="894769">
                  <a:extLst>
                    <a:ext uri="{9D8B030D-6E8A-4147-A177-3AD203B41FA5}">
                      <a16:colId xmlns:a16="http://schemas.microsoft.com/office/drawing/2014/main" val="3737863483"/>
                    </a:ext>
                  </a:extLst>
                </a:gridCol>
              </a:tblGrid>
              <a:tr h="273170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FB size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(bits)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# of 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WIDs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Padding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(bits)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Medium time of padding (us)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461863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HDR:16, LDR: 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793173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32, 128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529037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1" u="sng" dirty="0">
                          <a:solidFill>
                            <a:schemeClr val="tx1"/>
                          </a:solidFill>
                        </a:rPr>
                        <a:t>3 or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1" u="sng" dirty="0">
                          <a:solidFill>
                            <a:schemeClr val="tx1"/>
                          </a:solidFill>
                        </a:rPr>
                        <a:t>12 or 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48, 192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330759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16, 64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151490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32, 128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877001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1" u="sng" dirty="0">
                          <a:solidFill>
                            <a:schemeClr val="tx1"/>
                          </a:solidFill>
                        </a:rPr>
                        <a:t>7 or 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1" u="sng" dirty="0">
                          <a:solidFill>
                            <a:schemeClr val="tx1"/>
                          </a:solidFill>
                        </a:rPr>
                        <a:t>12 or 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48, 192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742524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16, 64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957194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32, 128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24761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17B6AB6-E636-4C84-81EC-D7A200A40E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640481"/>
              </p:ext>
            </p:extLst>
          </p:nvPr>
        </p:nvGraphicFramePr>
        <p:xfrm>
          <a:off x="2214000" y="4953000"/>
          <a:ext cx="5253600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700">
                  <a:extLst>
                    <a:ext uri="{9D8B030D-6E8A-4147-A177-3AD203B41FA5}">
                      <a16:colId xmlns:a16="http://schemas.microsoft.com/office/drawing/2014/main" val="421166214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854637896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168797951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569464309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660248722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95474564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2655993030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719505504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Type</a:t>
                      </a:r>
                      <a:b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(Wake-Up)</a:t>
                      </a: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Length Present</a:t>
                      </a:r>
                    </a:p>
                    <a:p>
                      <a:pPr algn="ctr" latinLnBrk="0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(1)</a:t>
                      </a: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Length</a:t>
                      </a:r>
                    </a:p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(2)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Address</a:t>
                      </a:r>
                      <a:b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(0)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TD Control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Frame Body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FCS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7451977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endParaRPr lang="en-US" sz="800" dirty="0"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8372849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7776F86E-6E65-41B6-AEC3-013CDE804F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855237"/>
              </p:ext>
            </p:extLst>
          </p:nvPr>
        </p:nvGraphicFramePr>
        <p:xfrm>
          <a:off x="3690900" y="5786196"/>
          <a:ext cx="3283500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700">
                  <a:extLst>
                    <a:ext uri="{9D8B030D-6E8A-4147-A177-3AD203B41FA5}">
                      <a16:colId xmlns:a16="http://schemas.microsoft.com/office/drawing/2014/main" val="1883762722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33183362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872325892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795601052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251291307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WID1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WID2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WID3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WID4 </a:t>
                      </a:r>
                      <a:b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</a:t>
                      </a:r>
                      <a:b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padding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3007951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bits</a:t>
                      </a:r>
                    </a:p>
                  </a:txBody>
                  <a:tcPr marL="12355" marR="12355" marT="10945" marB="10945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2355" marR="12355" marT="10945" marB="10945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291020"/>
                  </a:ext>
                </a:extLst>
              </a:tr>
            </a:tbl>
          </a:graphicData>
        </a:graphic>
      </p:graphicFrame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BE5DD1C-B66F-4049-87BF-41A33F5271C6}"/>
              </a:ext>
            </a:extLst>
          </p:cNvPr>
          <p:cNvCxnSpPr>
            <a:cxnSpLocks/>
          </p:cNvCxnSpPr>
          <p:nvPr/>
        </p:nvCxnSpPr>
        <p:spPr bwMode="auto">
          <a:xfrm flipH="1">
            <a:off x="4376700" y="5405196"/>
            <a:ext cx="1759225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BDAF2B0-15FC-499A-B2E7-32327A678B7C}"/>
              </a:ext>
            </a:extLst>
          </p:cNvPr>
          <p:cNvCxnSpPr>
            <a:cxnSpLocks/>
          </p:cNvCxnSpPr>
          <p:nvPr/>
        </p:nvCxnSpPr>
        <p:spPr bwMode="auto">
          <a:xfrm>
            <a:off x="6815100" y="5405196"/>
            <a:ext cx="15930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12938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FF505-BE83-4248-9FD2-D5A1AEED1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24744-B5CB-451B-B334-553EA5D37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US" dirty="0"/>
              <a:t>In order to reduce the padding and to avoid ambiguity in the number of WIDs in the Frame Body, unnecessary part of the Frame Body can be truncated by 1 octet</a:t>
            </a:r>
          </a:p>
          <a:p>
            <a:pPr lvl="1"/>
            <a:r>
              <a:rPr lang="en-US" dirty="0"/>
              <a:t>In case the size of padding is greater than or equal to 8 bits</a:t>
            </a:r>
          </a:p>
          <a:p>
            <a:r>
              <a:rPr lang="en-US" dirty="0"/>
              <a:t>1-bit control information can be used to indicate the truncation of the FB</a:t>
            </a:r>
          </a:p>
          <a:p>
            <a:pPr lvl="1"/>
            <a:r>
              <a:rPr lang="en-US" dirty="0"/>
              <a:t>The control bit is present in the TD Control, when the Frame Body is present in Wake-up frame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6E1E04-C35B-4423-82E7-AF3B8C391B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500A7-71F9-44F0-B04F-4463FA8D81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A7656F-6DCF-41D4-A133-EFB87D9A45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DC162E2-A448-45AE-B039-630E28A290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103828"/>
              </p:ext>
            </p:extLst>
          </p:nvPr>
        </p:nvGraphicFramePr>
        <p:xfrm>
          <a:off x="2630335" y="4698824"/>
          <a:ext cx="5253600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700">
                  <a:extLst>
                    <a:ext uri="{9D8B030D-6E8A-4147-A177-3AD203B41FA5}">
                      <a16:colId xmlns:a16="http://schemas.microsoft.com/office/drawing/2014/main" val="421166214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854637896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168797951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569464309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660248722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95474564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2655993030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719505504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Type</a:t>
                      </a:r>
                      <a:b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(Wake-Up)</a:t>
                      </a: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Length Present</a:t>
                      </a:r>
                    </a:p>
                    <a:p>
                      <a:pPr algn="ctr" latinLnBrk="0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(1)</a:t>
                      </a: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Length</a:t>
                      </a:r>
                    </a:p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(2)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Address</a:t>
                      </a:r>
                      <a:b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(0)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TD Control</a:t>
                      </a:r>
                      <a:b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kumimoji="0" lang="en-US" sz="700" b="1" i="0" u="sng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(Truncation: 1)</a:t>
                      </a:r>
                      <a:endParaRPr kumimoji="0" lang="en-US" sz="800" b="1" i="0" u="sng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Frame Body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FCS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7451977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endParaRPr lang="en-US" sz="800" dirty="0"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837284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26E9CD3-537A-4994-9F37-ADF980670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860950"/>
              </p:ext>
            </p:extLst>
          </p:nvPr>
        </p:nvGraphicFramePr>
        <p:xfrm>
          <a:off x="4572000" y="5532020"/>
          <a:ext cx="3283500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700">
                  <a:extLst>
                    <a:ext uri="{9D8B030D-6E8A-4147-A177-3AD203B41FA5}">
                      <a16:colId xmlns:a16="http://schemas.microsoft.com/office/drawing/2014/main" val="1883762722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33183362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872325892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795601052"/>
                    </a:ext>
                  </a:extLst>
                </a:gridCol>
                <a:gridCol w="192600">
                  <a:extLst>
                    <a:ext uri="{9D8B030D-6E8A-4147-A177-3AD203B41FA5}">
                      <a16:colId xmlns:a16="http://schemas.microsoft.com/office/drawing/2014/main" val="251291307"/>
                    </a:ext>
                  </a:extLst>
                </a:gridCol>
                <a:gridCol w="37755">
                  <a:extLst>
                    <a:ext uri="{9D8B030D-6E8A-4147-A177-3AD203B41FA5}">
                      <a16:colId xmlns:a16="http://schemas.microsoft.com/office/drawing/2014/main" val="401302062"/>
                    </a:ext>
                  </a:extLst>
                </a:gridCol>
                <a:gridCol w="426345">
                  <a:extLst>
                    <a:ext uri="{9D8B030D-6E8A-4147-A177-3AD203B41FA5}">
                      <a16:colId xmlns:a16="http://schemas.microsoft.com/office/drawing/2014/main" val="3327172794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WID1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WID2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WID3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padding</a:t>
                      </a:r>
                    </a:p>
                  </a:txBody>
                  <a:tcPr marL="12355" marR="12355" marT="10945" marB="10945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truncated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007951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bits</a:t>
                      </a:r>
                    </a:p>
                  </a:txBody>
                  <a:tcPr marL="12355" marR="12355" marT="10945" marB="10945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2355" marR="12355" marT="10945" marB="10945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sng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291020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21ACC-FE67-4589-B1BB-3A0A7BC079EC}"/>
              </a:ext>
            </a:extLst>
          </p:cNvPr>
          <p:cNvCxnSpPr>
            <a:cxnSpLocks/>
          </p:cNvCxnSpPr>
          <p:nvPr/>
        </p:nvCxnSpPr>
        <p:spPr bwMode="auto">
          <a:xfrm flipH="1">
            <a:off x="5257800" y="5151020"/>
            <a:ext cx="1302026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A289D63-F46E-4BFC-AA52-1396ACB7C12A}"/>
              </a:ext>
            </a:extLst>
          </p:cNvPr>
          <p:cNvCxnSpPr>
            <a:cxnSpLocks/>
          </p:cNvCxnSpPr>
          <p:nvPr/>
        </p:nvCxnSpPr>
        <p:spPr bwMode="auto">
          <a:xfrm>
            <a:off x="7239000" y="5151020"/>
            <a:ext cx="15930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44410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8DCEA-9F55-4E37-A7B2-F203E8926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the Frame Body truncation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62146-205F-4AB0-AF53-0988DF9AC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8077199" cy="4113213"/>
          </a:xfrm>
        </p:spPr>
        <p:txBody>
          <a:bodyPr/>
          <a:lstStyle/>
          <a:p>
            <a:r>
              <a:rPr lang="en-US" dirty="0"/>
              <a:t>The medium of Wake-up frame can be decreased</a:t>
            </a:r>
          </a:p>
          <a:p>
            <a:pPr lvl="1"/>
            <a:r>
              <a:rPr lang="en-US" dirty="0"/>
              <a:t>By 32 us (HDR), 128 us (LDR)</a:t>
            </a:r>
          </a:p>
          <a:p>
            <a:r>
              <a:rPr lang="en-US" dirty="0"/>
              <a:t>No ambiguity on the number of WIDs in the Frame Body</a:t>
            </a:r>
          </a:p>
          <a:p>
            <a:r>
              <a:rPr lang="en-US" dirty="0"/>
              <a:t>The size of padding in the Frame Body, if present, is fixed to 4 bits</a:t>
            </a:r>
          </a:p>
          <a:p>
            <a:pPr lvl="1"/>
            <a:r>
              <a:rPr lang="en-US" dirty="0"/>
              <a:t>As the padding is distinguished clearly from WUR IDs, any 4-bit value can be used for the padding</a:t>
            </a:r>
          </a:p>
          <a:p>
            <a:r>
              <a:rPr lang="en-US" dirty="0"/>
              <a:t>No change on the Frame Control field</a:t>
            </a:r>
          </a:p>
          <a:p>
            <a:pPr lvl="1"/>
            <a:r>
              <a:rPr lang="en-US" dirty="0"/>
              <a:t>Since the Frame Control field is common for every type of WUR frame, having another bit for Length field is not recommended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D78042-3E6C-4BA5-B3FC-13639AC847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B61751-D86F-4D52-B78C-9AE8168E23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9C02E2-098C-4052-992E-E8C847556F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D25199E-A1A8-4522-9912-8E9A386B8D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673680"/>
              </p:ext>
            </p:extLst>
          </p:nvPr>
        </p:nvGraphicFramePr>
        <p:xfrm>
          <a:off x="8991600" y="2514600"/>
          <a:ext cx="3047999" cy="2514603"/>
        </p:xfrm>
        <a:graphic>
          <a:graphicData uri="http://schemas.openxmlformats.org/drawingml/2006/table">
            <a:tbl>
              <a:tblPr firstRow="1" bandRow="1"/>
              <a:tblGrid>
                <a:gridCol w="188811">
                  <a:extLst>
                    <a:ext uri="{9D8B030D-6E8A-4147-A177-3AD203B41FA5}">
                      <a16:colId xmlns:a16="http://schemas.microsoft.com/office/drawing/2014/main" val="3823347249"/>
                    </a:ext>
                  </a:extLst>
                </a:gridCol>
                <a:gridCol w="188811">
                  <a:extLst>
                    <a:ext uri="{9D8B030D-6E8A-4147-A177-3AD203B41FA5}">
                      <a16:colId xmlns:a16="http://schemas.microsoft.com/office/drawing/2014/main" val="1984627959"/>
                    </a:ext>
                  </a:extLst>
                </a:gridCol>
                <a:gridCol w="598461">
                  <a:extLst>
                    <a:ext uri="{9D8B030D-6E8A-4147-A177-3AD203B41FA5}">
                      <a16:colId xmlns:a16="http://schemas.microsoft.com/office/drawing/2014/main" val="915105479"/>
                    </a:ext>
                  </a:extLst>
                </a:gridCol>
                <a:gridCol w="569383">
                  <a:extLst>
                    <a:ext uri="{9D8B030D-6E8A-4147-A177-3AD203B41FA5}">
                      <a16:colId xmlns:a16="http://schemas.microsoft.com/office/drawing/2014/main" val="4173489638"/>
                    </a:ext>
                  </a:extLst>
                </a:gridCol>
                <a:gridCol w="642842">
                  <a:extLst>
                    <a:ext uri="{9D8B030D-6E8A-4147-A177-3AD203B41FA5}">
                      <a16:colId xmlns:a16="http://schemas.microsoft.com/office/drawing/2014/main" val="2109727736"/>
                    </a:ext>
                  </a:extLst>
                </a:gridCol>
                <a:gridCol w="859691">
                  <a:extLst>
                    <a:ext uri="{9D8B030D-6E8A-4147-A177-3AD203B41FA5}">
                      <a16:colId xmlns:a16="http://schemas.microsoft.com/office/drawing/2014/main" val="3737863483"/>
                    </a:ext>
                  </a:extLst>
                </a:gridCol>
              </a:tblGrid>
              <a:tr h="288803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1" u="none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1" u="none" dirty="0">
                          <a:solidFill>
                            <a:schemeClr val="tx1"/>
                          </a:solidFill>
                        </a:rPr>
                        <a:t>FB size</a:t>
                      </a:r>
                      <a:br>
                        <a:rPr lang="en-US" sz="900" b="1" u="none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b="1" u="none" dirty="0">
                          <a:solidFill>
                            <a:schemeClr val="tx1"/>
                          </a:solidFill>
                        </a:rPr>
                        <a:t>(bits)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1" u="none" dirty="0">
                          <a:solidFill>
                            <a:schemeClr val="tx1"/>
                          </a:solidFill>
                        </a:rPr>
                        <a:t># of </a:t>
                      </a:r>
                      <a:br>
                        <a:rPr lang="en-US" sz="900" b="1" u="none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b="1" u="none" dirty="0">
                          <a:solidFill>
                            <a:schemeClr val="tx1"/>
                          </a:solidFill>
                        </a:rPr>
                        <a:t>WIDs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1" u="none" dirty="0">
                          <a:solidFill>
                            <a:schemeClr val="tx1"/>
                          </a:solidFill>
                        </a:rPr>
                        <a:t>Padding</a:t>
                      </a:r>
                      <a:br>
                        <a:rPr lang="en-US" sz="900" b="1" u="none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b="1" u="none" dirty="0">
                          <a:solidFill>
                            <a:schemeClr val="tx1"/>
                          </a:solidFill>
                        </a:rPr>
                        <a:t>(bits)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chemeClr val="tx1"/>
                          </a:solidFill>
                        </a:rPr>
                        <a:t>Medium time of padding (us)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461863"/>
                  </a:ext>
                </a:extLst>
              </a:tr>
              <a:tr h="222580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HDR:16, LDR: 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793173"/>
                  </a:ext>
                </a:extLst>
              </a:tr>
              <a:tr h="222580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1" u="sng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u="sng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32</a:t>
                      </a:r>
                      <a:r>
                        <a:rPr lang="en-US" sz="900" b="0" u="none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900" b="1" u="sng" dirty="0">
                          <a:solidFill>
                            <a:srgbClr val="FF0000"/>
                          </a:solidFill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1" u="sng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1" u="sng" dirty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en-US" sz="900" b="0" u="none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900" b="1" u="sng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900" b="1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32</a:t>
                      </a:r>
                      <a:r>
                        <a:rPr lang="en-US" sz="900" b="0" u="none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0</a:t>
                      </a:r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, 128</a:t>
                      </a:r>
                      <a:r>
                        <a:rPr lang="en-US" sz="900" b="0" u="none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0</a:t>
                      </a:r>
                      <a:endParaRPr lang="en-US" sz="900" b="0" u="none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529037"/>
                  </a:ext>
                </a:extLst>
              </a:tr>
              <a:tr h="222580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1" u="sng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u="sng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48</a:t>
                      </a:r>
                      <a:r>
                        <a:rPr lang="en-US" sz="900" b="0" u="none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900" b="1" u="sng" dirty="0">
                          <a:solidFill>
                            <a:srgbClr val="FF0000"/>
                          </a:solidFill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1" u="sng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1" u="sng" dirty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en-US" sz="900" b="0" u="none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900" b="1" u="sng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900" b="1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48</a:t>
                      </a:r>
                      <a:r>
                        <a:rPr lang="en-US" sz="900" b="0" u="none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16</a:t>
                      </a:r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, 192</a:t>
                      </a:r>
                      <a:r>
                        <a:rPr lang="en-US" sz="900" b="0" u="none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32</a:t>
                      </a:r>
                      <a:endParaRPr lang="en-US" sz="900" b="0" u="none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330759"/>
                  </a:ext>
                </a:extLst>
              </a:tr>
              <a:tr h="222580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822126"/>
                  </a:ext>
                </a:extLst>
              </a:tr>
              <a:tr h="222580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16, 64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151490"/>
                  </a:ext>
                </a:extLst>
              </a:tr>
              <a:tr h="222580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1" u="sng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u="sng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en-US" sz="900" b="0" u="none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900" b="1" u="sng" dirty="0">
                          <a:solidFill>
                            <a:srgbClr val="FF0000"/>
                          </a:solidFill>
                        </a:rPr>
                        <a:t>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1" u="sng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1" u="sng" dirty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en-US" sz="900" b="0" u="none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900" b="1" u="sng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900" b="1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32</a:t>
                      </a:r>
                      <a:r>
                        <a:rPr lang="en-US" sz="900" b="0" u="none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0</a:t>
                      </a:r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, 128</a:t>
                      </a:r>
                      <a:r>
                        <a:rPr lang="en-US" sz="900" b="0" u="none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0</a:t>
                      </a:r>
                      <a:endParaRPr lang="en-US" sz="900" b="0" u="none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877001"/>
                  </a:ext>
                </a:extLst>
              </a:tr>
              <a:tr h="222580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1" u="sng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u="sng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96</a:t>
                      </a:r>
                      <a:r>
                        <a:rPr lang="en-US" sz="900" b="0" u="none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900" b="1" u="sng" dirty="0">
                          <a:solidFill>
                            <a:srgbClr val="FF0000"/>
                          </a:solidFill>
                        </a:rPr>
                        <a:t>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1" u="sng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1" u="sng" dirty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en-US" sz="900" b="0" u="none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900" b="1" u="sng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900" b="1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48</a:t>
                      </a:r>
                      <a:r>
                        <a:rPr lang="en-US" sz="900" b="0" u="none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16</a:t>
                      </a:r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, 192</a:t>
                      </a:r>
                      <a:r>
                        <a:rPr lang="en-US" sz="900" b="0" u="none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32</a:t>
                      </a:r>
                      <a:endParaRPr lang="en-US" sz="900" b="0" u="none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742524"/>
                  </a:ext>
                </a:extLst>
              </a:tr>
              <a:tr h="222580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981600"/>
                  </a:ext>
                </a:extLst>
              </a:tr>
              <a:tr h="222580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16, 64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957194"/>
                  </a:ext>
                </a:extLst>
              </a:tr>
              <a:tr h="222580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1" u="sng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u="sng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128</a:t>
                      </a:r>
                      <a:r>
                        <a:rPr lang="en-US" sz="900" b="0" u="none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900" b="1" u="sng" dirty="0">
                          <a:solidFill>
                            <a:srgbClr val="FF0000"/>
                          </a:solidFill>
                        </a:rPr>
                        <a:t>120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1" u="sng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ctr" defTabSz="36574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sng" dirty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en-US" sz="900" b="0" u="none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900" b="1" u="sng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900" b="1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32</a:t>
                      </a:r>
                      <a:r>
                        <a:rPr lang="en-US" sz="900" b="0" u="none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0</a:t>
                      </a:r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, 128</a:t>
                      </a:r>
                      <a:r>
                        <a:rPr lang="en-US" sz="900" b="0" u="none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0</a:t>
                      </a:r>
                      <a:endParaRPr lang="en-US" sz="900" b="0" u="none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247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138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79B4A-55E5-41D6-AFD6-A4D97798B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60593-D627-48CE-8D7D-855980BFC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 we have proposed to enable truncation of the Frame Body field containing multiple WIDs</a:t>
            </a:r>
          </a:p>
          <a:p>
            <a:pPr lvl="1"/>
            <a:r>
              <a:rPr lang="en-US" dirty="0"/>
              <a:t>To increase the efficiency of the Frame Body</a:t>
            </a:r>
          </a:p>
          <a:p>
            <a:pPr lvl="1"/>
            <a:r>
              <a:rPr lang="en-US" dirty="0"/>
              <a:t>To remove the ambiguity on the number of WIDs in the Frame Body</a:t>
            </a:r>
          </a:p>
          <a:p>
            <a:r>
              <a:rPr lang="en-US" dirty="0"/>
              <a:t>Whether the Frame Body is truncated is indicated by an 1-bit control information in the TD Control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548AF-2103-41A4-8581-5D7E833B8E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4B1B2-6DBC-4CF1-9842-FDBB494DA0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05EA29-5DA3-42E6-A1AB-BBBEF6FD5E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97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Strawpoll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agree the following?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When the Frame Body field is present in the Wake-up frame, the Truncation subfield is present in the TD Control field</a:t>
            </a:r>
          </a:p>
          <a:p>
            <a:pPr lvl="2"/>
            <a:r>
              <a:rPr lang="en-GB" dirty="0"/>
              <a:t>When the Truncation subfield is set to 1, the length of the Frame Body is reduced by 1 octet from </a:t>
            </a:r>
            <a:r>
              <a:rPr lang="en-US" dirty="0"/>
              <a:t>the size indicated by the Length field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41BC6-E1B9-4DE4-A6BF-EB981205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FF36D-B7DB-4A20-9833-AD19D0550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11-18-0836-01-00ba-draft-text-for-wur-frame-format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D3ED54-A5D4-4262-B1AA-CAF6A6696D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EC6F8-93F8-48DE-806F-BDA03BB41D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B63ADB-308C-4D48-A604-E93B02FC9DE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5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943</TotalTime>
  <Words>877</Words>
  <Application>Microsoft Office PowerPoint</Application>
  <PresentationFormat>Widescreen</PresentationFormat>
  <Paragraphs>227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Issues on the Frame Body with multiple WIDs</vt:lpstr>
      <vt:lpstr>Introduction</vt:lpstr>
      <vt:lpstr>Issues on the Frame Body with multiple WIDs</vt:lpstr>
      <vt:lpstr>Proposal</vt:lpstr>
      <vt:lpstr>Benefits of the Frame Body truncation</vt:lpstr>
      <vt:lpstr>Summary</vt:lpstr>
      <vt:lpstr>Strawpoll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Aaron</cp:lastModifiedBy>
  <cp:revision>40</cp:revision>
  <cp:lastPrinted>1601-01-01T00:00:00Z</cp:lastPrinted>
  <dcterms:created xsi:type="dcterms:W3CDTF">2018-05-03T08:10:59Z</dcterms:created>
  <dcterms:modified xsi:type="dcterms:W3CDTF">2018-05-08T13:08:28Z</dcterms:modified>
</cp:coreProperties>
</file>