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7" r:id="rId4"/>
    <p:sldId id="268" r:id="rId5"/>
    <p:sldId id="269" r:id="rId6"/>
    <p:sldId id="274" r:id="rId7"/>
    <p:sldId id="273" r:id="rId8"/>
    <p:sldId id="263" r:id="rId9"/>
    <p:sldId id="275" r:id="rId10"/>
    <p:sldId id="27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>
      <p:cViewPr varScale="1">
        <p:scale>
          <a:sx n="104" d="100"/>
          <a:sy n="104" d="100"/>
        </p:scale>
        <p:origin x="79" y="7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802.11-18/0895r3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Addressing in VL Wake-up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CC503-395F-4060-ACAA-56A81DC05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7C65-E3DE-4EEF-A13B-78E89AD95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Move to incorporate the following changes in the next version of </a:t>
            </a:r>
            <a:r>
              <a:rPr lang="en-US" dirty="0" err="1"/>
              <a:t>TGba</a:t>
            </a:r>
            <a:r>
              <a:rPr lang="en-US" dirty="0"/>
              <a:t> draft spec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—The WUR ID when the frame is individually addressed </a:t>
            </a:r>
            <a:r>
              <a:rPr lang="en-US" u="sng" dirty="0"/>
              <a:t>and does not have Frame Body field</a:t>
            </a:r>
          </a:p>
          <a:p>
            <a:pPr marL="457200" lvl="1" indent="0">
              <a:buNone/>
            </a:pPr>
            <a:r>
              <a:rPr lang="en-US" dirty="0"/>
              <a:t>—The group ID when the frame is group addressed</a:t>
            </a:r>
          </a:p>
          <a:p>
            <a:pPr marL="457200" lvl="1" indent="0">
              <a:buNone/>
            </a:pPr>
            <a:r>
              <a:rPr lang="en-US" dirty="0"/>
              <a:t>—The transmit ID when the frame is broadcast addressed</a:t>
            </a:r>
          </a:p>
          <a:p>
            <a:pPr marL="457200" lvl="1" indent="0">
              <a:buNone/>
            </a:pPr>
            <a:r>
              <a:rPr lang="en-US" dirty="0"/>
              <a:t>—</a:t>
            </a:r>
            <a:r>
              <a:rPr lang="en-US" strike="sngStrike" dirty="0"/>
              <a:t>0</a:t>
            </a:r>
            <a:r>
              <a:rPr lang="en-US" u="sng" dirty="0"/>
              <a:t>The first WUR ID</a:t>
            </a:r>
            <a:r>
              <a:rPr lang="en-US" dirty="0"/>
              <a:t> when multiple W</a:t>
            </a:r>
            <a:r>
              <a:rPr lang="en-US" u="sng" dirty="0"/>
              <a:t>UR </a:t>
            </a:r>
            <a:r>
              <a:rPr lang="en-US" dirty="0"/>
              <a:t>IDs are included in the Frame Body field of the frame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b="1" dirty="0"/>
              <a:t>Move:</a:t>
            </a:r>
          </a:p>
          <a:p>
            <a:pPr marL="457200" lvl="1" indent="0">
              <a:buNone/>
            </a:pPr>
            <a:r>
              <a:rPr lang="en-GB" b="1" dirty="0"/>
              <a:t>Second: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Result: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D0F07-6D09-44BC-8382-E4233690BA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A96DD-1E3A-414B-AAF7-6014454D5A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27301A-0C66-492F-8FC9-AFBA3B5FC7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35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A04B-27F9-4ED3-8991-8AC899AE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CD30-7B36-4A47-B58F-98803323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receiving a WUR frame, WUR STA obtains information in the order of the frame format</a:t>
            </a:r>
          </a:p>
          <a:p>
            <a:r>
              <a:rPr lang="en-US" dirty="0"/>
              <a:t>As soon as the STA recognizes that the receiving frame is not intended to it, it can simply stop receiving and discard the frame before it checks the FCS</a:t>
            </a:r>
          </a:p>
          <a:p>
            <a:pPr lvl="1"/>
            <a:r>
              <a:rPr lang="en-US" dirty="0"/>
              <a:t>E.g., address mismatch, protocol mismatch</a:t>
            </a:r>
          </a:p>
          <a:p>
            <a:r>
              <a:rPr lang="en-US" dirty="0"/>
              <a:t>Early discarding of unintended WUR frame is beneficial for WUR STAs</a:t>
            </a:r>
          </a:p>
          <a:p>
            <a:pPr lvl="1"/>
            <a:r>
              <a:rPr lang="en-US" dirty="0"/>
              <a:t>Avoiding power consumption on receiving and processing WUR frame</a:t>
            </a:r>
          </a:p>
          <a:p>
            <a:pPr lvl="2"/>
            <a:r>
              <a:rPr lang="en-US" dirty="0"/>
              <a:t>The airtime of the Frame Body could range from 32us to 2ms</a:t>
            </a:r>
          </a:p>
          <a:p>
            <a:pPr lvl="1"/>
            <a:r>
              <a:rPr lang="en-US" dirty="0"/>
              <a:t>Increasing chance to resynchronize to intra BSS WUR frames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86D2-5422-473A-B20D-2CC802F6D8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E94C-D1D2-4A0E-BA82-F29ED222D5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4E269B-3E16-4771-BCE9-D6899549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BBA-AA0E-45EF-AD5F-A11A58C7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addressing of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7621-0A6F-4124-AA7C-D58F602A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86301" cy="4419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current draft spec,</a:t>
            </a:r>
          </a:p>
          <a:p>
            <a:pPr lvl="1"/>
            <a:r>
              <a:rPr lang="en-US" i="1" dirty="0"/>
              <a:t>The Address field of the WUR wake-up frame is set to 0 when multiple WIDs are included in the frame body of the frame</a:t>
            </a:r>
          </a:p>
          <a:p>
            <a:r>
              <a:rPr lang="en-US" dirty="0"/>
              <a:t>Since all WUR APs set the same address value for VL Wake-up frame, WUR STA cannot distinguish whether the receiving VL Wake-up frame is sent from the associated AP or OBSS AP</a:t>
            </a:r>
          </a:p>
          <a:p>
            <a:pPr lvl="1"/>
            <a:r>
              <a:rPr lang="en-US" dirty="0"/>
              <a:t>Whenever an AP transmits a VL Wake-up frame, all VL-capable OBSS STAs should check the Frame Body field </a:t>
            </a:r>
          </a:p>
          <a:p>
            <a:r>
              <a:rPr lang="en-US" dirty="0"/>
              <a:t>The power consumption of OBSS STA will increase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477BD-4FD7-408E-AC0B-31345951A6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0DEFE-3B95-42CE-BB72-475284518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64DDF-7355-425F-A61E-9613A252D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452A39-80B5-4444-B45F-01895CC5C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57" y="2350466"/>
            <a:ext cx="2972687" cy="118403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4386FD0-54FB-48A6-A1CB-064EE4A7474E}"/>
              </a:ext>
            </a:extLst>
          </p:cNvPr>
          <p:cNvSpPr/>
          <p:nvPr/>
        </p:nvSpPr>
        <p:spPr bwMode="auto">
          <a:xfrm>
            <a:off x="10048812" y="3029211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0137BCF-0519-4380-8857-55EFAAA160B1}"/>
              </a:ext>
            </a:extLst>
          </p:cNvPr>
          <p:cNvCxnSpPr>
            <a:cxnSpLocks/>
          </p:cNvCxnSpPr>
          <p:nvPr/>
        </p:nvCxnSpPr>
        <p:spPr bwMode="auto">
          <a:xfrm>
            <a:off x="9523436" y="2887010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4157FC-7E6D-4CAA-BFFE-F6A25E4A8902}"/>
              </a:ext>
            </a:extLst>
          </p:cNvPr>
          <p:cNvSpPr/>
          <p:nvPr/>
        </p:nvSpPr>
        <p:spPr bwMode="auto">
          <a:xfrm>
            <a:off x="8321984" y="416070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5AA2A-176D-408D-BCE3-BFC6C6329DF2}"/>
              </a:ext>
            </a:extLst>
          </p:cNvPr>
          <p:cNvSpPr/>
          <p:nvPr/>
        </p:nvSpPr>
        <p:spPr bwMode="auto">
          <a:xfrm>
            <a:off x="8882980" y="416019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C6B2EE-9925-42FC-A23F-712F50D5B19C}"/>
              </a:ext>
            </a:extLst>
          </p:cNvPr>
          <p:cNvSpPr/>
          <p:nvPr/>
        </p:nvSpPr>
        <p:spPr>
          <a:xfrm>
            <a:off x="9868480" y="3100600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A82F1B7-5297-4893-A8D0-6F782EF33388}"/>
              </a:ext>
            </a:extLst>
          </p:cNvPr>
          <p:cNvSpPr/>
          <p:nvPr/>
        </p:nvSpPr>
        <p:spPr bwMode="auto">
          <a:xfrm>
            <a:off x="8371288" y="4572000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1D95D2-6867-475C-8F4E-26F39D0A928A}"/>
              </a:ext>
            </a:extLst>
          </p:cNvPr>
          <p:cNvSpPr/>
          <p:nvPr/>
        </p:nvSpPr>
        <p:spPr bwMode="auto">
          <a:xfrm>
            <a:off x="10007318" y="416019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9D7F46-1094-4A58-B5B7-5EED2C902DFF}"/>
              </a:ext>
            </a:extLst>
          </p:cNvPr>
          <p:cNvSpPr/>
          <p:nvPr/>
        </p:nvSpPr>
        <p:spPr bwMode="auto">
          <a:xfrm>
            <a:off x="9445756" y="416070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CAA10-DCAF-4F3C-8442-B1542B395350}"/>
              </a:ext>
            </a:extLst>
          </p:cNvPr>
          <p:cNvSpPr/>
          <p:nvPr/>
        </p:nvSpPr>
        <p:spPr bwMode="auto">
          <a:xfrm>
            <a:off x="11432400" y="415968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5C4ECB3-C970-40F5-BB20-6A894F0A5404}"/>
              </a:ext>
            </a:extLst>
          </p:cNvPr>
          <p:cNvSpPr/>
          <p:nvPr/>
        </p:nvSpPr>
        <p:spPr bwMode="auto">
          <a:xfrm>
            <a:off x="9274422" y="3284949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AF6EA5-66B3-43FB-BBAC-BC5D1FD0F4A0}"/>
              </a:ext>
            </a:extLst>
          </p:cNvPr>
          <p:cNvSpPr/>
          <p:nvPr/>
        </p:nvSpPr>
        <p:spPr bwMode="auto">
          <a:xfrm>
            <a:off x="8867278" y="2926923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E69721-CB4A-4DF5-89F7-94C73DA3F823}"/>
              </a:ext>
            </a:extLst>
          </p:cNvPr>
          <p:cNvCxnSpPr>
            <a:cxnSpLocks/>
          </p:cNvCxnSpPr>
          <p:nvPr/>
        </p:nvCxnSpPr>
        <p:spPr bwMode="auto">
          <a:xfrm flipH="1">
            <a:off x="8930253" y="2887010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769D62-738C-4E56-99D9-3ECE963B278F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7397" y="2989898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52FDB81-E6E6-4C89-A1BD-370F87A421D4}"/>
              </a:ext>
            </a:extLst>
          </p:cNvPr>
          <p:cNvSpPr/>
          <p:nvPr/>
        </p:nvSpPr>
        <p:spPr>
          <a:xfrm>
            <a:off x="9080686" y="3343341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789297-EF09-48CC-8F87-B494D7039A1D}"/>
              </a:ext>
            </a:extLst>
          </p:cNvPr>
          <p:cNvSpPr/>
          <p:nvPr/>
        </p:nvSpPr>
        <p:spPr>
          <a:xfrm>
            <a:off x="8677125" y="2980546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6D37F1-E2B5-4761-A896-610D8FEFB8B3}"/>
              </a:ext>
            </a:extLst>
          </p:cNvPr>
          <p:cNvSpPr/>
          <p:nvPr/>
        </p:nvSpPr>
        <p:spPr>
          <a:xfrm>
            <a:off x="9235669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E29F4A-A71E-49CA-82C9-76474BC194C3}"/>
              </a:ext>
            </a:extLst>
          </p:cNvPr>
          <p:cNvSpPr/>
          <p:nvPr/>
        </p:nvSpPr>
        <p:spPr>
          <a:xfrm>
            <a:off x="10495785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990817-3AB5-4085-A40B-FEDDF1EC774D}"/>
              </a:ext>
            </a:extLst>
          </p:cNvPr>
          <p:cNvSpPr/>
          <p:nvPr/>
        </p:nvSpPr>
        <p:spPr>
          <a:xfrm>
            <a:off x="8264755" y="3846657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94D619-E5CC-4A17-8E18-6D575E89B016}"/>
              </a:ext>
            </a:extLst>
          </p:cNvPr>
          <p:cNvSpPr/>
          <p:nvPr/>
        </p:nvSpPr>
        <p:spPr bwMode="auto">
          <a:xfrm>
            <a:off x="9982667" y="272539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B20B3A-05A4-48FE-8EB3-7212358BCA05}"/>
              </a:ext>
            </a:extLst>
          </p:cNvPr>
          <p:cNvSpPr/>
          <p:nvPr/>
        </p:nvSpPr>
        <p:spPr bwMode="auto">
          <a:xfrm>
            <a:off x="10152906" y="2867563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70869E-A0B3-4CB1-95E1-E453324B50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523436" y="2886499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323A5E-7217-4146-BE42-30265943E6E9}"/>
              </a:ext>
            </a:extLst>
          </p:cNvPr>
          <p:cNvCxnSpPr>
            <a:cxnSpLocks/>
          </p:cNvCxnSpPr>
          <p:nvPr/>
        </p:nvCxnSpPr>
        <p:spPr bwMode="auto">
          <a:xfrm flipV="1">
            <a:off x="9567362" y="2773222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3F62214-A3C9-4166-BC16-07851F3C80CF}"/>
              </a:ext>
            </a:extLst>
          </p:cNvPr>
          <p:cNvSpPr/>
          <p:nvPr/>
        </p:nvSpPr>
        <p:spPr>
          <a:xfrm>
            <a:off x="10569313" y="4610100"/>
            <a:ext cx="15464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found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FE19-CFEF-47F5-AC32-375383A0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5177"/>
            <a:ext cx="10361084" cy="1065213"/>
          </a:xfrm>
        </p:spPr>
        <p:txBody>
          <a:bodyPr/>
          <a:lstStyle/>
          <a:p>
            <a:r>
              <a:rPr lang="en-US" dirty="0"/>
              <a:t>Proposed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80E9-582D-4E44-8205-35CEF99A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54129" cy="4113213"/>
          </a:xfrm>
        </p:spPr>
        <p:txBody>
          <a:bodyPr>
            <a:normAutofit/>
          </a:bodyPr>
          <a:lstStyle/>
          <a:p>
            <a:r>
              <a:rPr lang="en-US" dirty="0"/>
              <a:t>Using a common address value for VL Wake-up frame has no benefit</a:t>
            </a:r>
          </a:p>
          <a:p>
            <a:pPr lvl="1"/>
            <a:r>
              <a:rPr lang="en-US" dirty="0"/>
              <a:t>Address 0 does not give any information on identification</a:t>
            </a:r>
          </a:p>
          <a:p>
            <a:pPr lvl="1"/>
            <a:r>
              <a:rPr lang="en-US" dirty="0"/>
              <a:t>WUR STA can be informed that multiple WIDs are included in the Frame Body using the Type field and Length Present field </a:t>
            </a:r>
          </a:p>
          <a:p>
            <a:r>
              <a:rPr lang="en-US" dirty="0"/>
              <a:t>We propose to use the TXID for the Address field of VL Wake-up frame </a:t>
            </a:r>
          </a:p>
          <a:p>
            <a:pPr lvl="1"/>
            <a:r>
              <a:rPr lang="en-US" dirty="0"/>
              <a:t>An OBSS STA can discard the frame as soon as it gets the Address field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43AB-A090-472D-9611-B35466592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EAA81-1213-4EE7-8B22-6C6CBBC8F5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DD526-44D7-487E-8E4F-FF0CB94AB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EF63EC-893F-4145-86D1-A04321ED5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851" y="2016903"/>
            <a:ext cx="2972687" cy="118403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51E7919-A694-4656-91B7-062D9FE1009D}"/>
              </a:ext>
            </a:extLst>
          </p:cNvPr>
          <p:cNvSpPr/>
          <p:nvPr/>
        </p:nvSpPr>
        <p:spPr bwMode="auto">
          <a:xfrm>
            <a:off x="9232706" y="2695648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F2DD40-0B23-451B-982E-8D3869BF2AEB}"/>
              </a:ext>
            </a:extLst>
          </p:cNvPr>
          <p:cNvCxnSpPr>
            <a:cxnSpLocks/>
          </p:cNvCxnSpPr>
          <p:nvPr/>
        </p:nvCxnSpPr>
        <p:spPr bwMode="auto">
          <a:xfrm>
            <a:off x="8707330" y="2553447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B1DADEE-80CE-4888-822E-0CEAC050ECE4}"/>
              </a:ext>
            </a:extLst>
          </p:cNvPr>
          <p:cNvSpPr/>
          <p:nvPr/>
        </p:nvSpPr>
        <p:spPr bwMode="auto">
          <a:xfrm>
            <a:off x="7505878" y="3827141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9D2665-9098-4C7C-A048-508FFF80040C}"/>
              </a:ext>
            </a:extLst>
          </p:cNvPr>
          <p:cNvSpPr/>
          <p:nvPr/>
        </p:nvSpPr>
        <p:spPr bwMode="auto">
          <a:xfrm>
            <a:off x="8066874" y="3826630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8CE190-41B3-4615-96F7-4CBA65E52161}"/>
              </a:ext>
            </a:extLst>
          </p:cNvPr>
          <p:cNvSpPr/>
          <p:nvPr/>
        </p:nvSpPr>
        <p:spPr>
          <a:xfrm>
            <a:off x="9052374" y="2767037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38776E9-9238-4ECA-8F32-ABF030ED015A}"/>
              </a:ext>
            </a:extLst>
          </p:cNvPr>
          <p:cNvSpPr/>
          <p:nvPr/>
        </p:nvSpPr>
        <p:spPr bwMode="auto">
          <a:xfrm>
            <a:off x="7555182" y="4238437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02B137-2427-482F-ABA0-ABAA74654B50}"/>
              </a:ext>
            </a:extLst>
          </p:cNvPr>
          <p:cNvSpPr/>
          <p:nvPr/>
        </p:nvSpPr>
        <p:spPr>
          <a:xfrm>
            <a:off x="10573678" y="4173899"/>
            <a:ext cx="1567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354E08-893F-413F-A49E-0FD1FB4B0B3B}"/>
              </a:ext>
            </a:extLst>
          </p:cNvPr>
          <p:cNvSpPr/>
          <p:nvPr/>
        </p:nvSpPr>
        <p:spPr bwMode="auto">
          <a:xfrm>
            <a:off x="9191212" y="3826630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924E79-D29F-4EB7-A7F7-82D752374C60}"/>
              </a:ext>
            </a:extLst>
          </p:cNvPr>
          <p:cNvSpPr/>
          <p:nvPr/>
        </p:nvSpPr>
        <p:spPr bwMode="auto">
          <a:xfrm>
            <a:off x="8629650" y="3827141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ABB916-FAE3-4F7E-91EF-02786290D619}"/>
              </a:ext>
            </a:extLst>
          </p:cNvPr>
          <p:cNvSpPr/>
          <p:nvPr/>
        </p:nvSpPr>
        <p:spPr bwMode="auto">
          <a:xfrm>
            <a:off x="10616294" y="382611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8F434F-8419-451A-8E85-59A8EF84FB4B}"/>
              </a:ext>
            </a:extLst>
          </p:cNvPr>
          <p:cNvSpPr/>
          <p:nvPr/>
        </p:nvSpPr>
        <p:spPr bwMode="auto">
          <a:xfrm>
            <a:off x="8458316" y="295138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CF272B-EF3F-48BD-A6F0-65F01D883F6B}"/>
              </a:ext>
            </a:extLst>
          </p:cNvPr>
          <p:cNvSpPr/>
          <p:nvPr/>
        </p:nvSpPr>
        <p:spPr bwMode="auto">
          <a:xfrm>
            <a:off x="8051172" y="2593360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5CC63D-F442-4F9E-AC96-6492E9750DBF}"/>
              </a:ext>
            </a:extLst>
          </p:cNvPr>
          <p:cNvCxnSpPr>
            <a:cxnSpLocks/>
          </p:cNvCxnSpPr>
          <p:nvPr/>
        </p:nvCxnSpPr>
        <p:spPr bwMode="auto">
          <a:xfrm flipH="1">
            <a:off x="8114147" y="2553447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C6B79-E30B-4A9F-A4CA-8C968E283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21291" y="2656335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493F5BE-450A-4A1F-A140-F6C64390059F}"/>
              </a:ext>
            </a:extLst>
          </p:cNvPr>
          <p:cNvSpPr/>
          <p:nvPr/>
        </p:nvSpPr>
        <p:spPr>
          <a:xfrm>
            <a:off x="8264580" y="3009778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ACC38E-D42A-4112-B20F-5C6F05722323}"/>
              </a:ext>
            </a:extLst>
          </p:cNvPr>
          <p:cNvSpPr/>
          <p:nvPr/>
        </p:nvSpPr>
        <p:spPr>
          <a:xfrm>
            <a:off x="7861019" y="264698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617194-318D-4AE4-AA26-5857A80BBC51}"/>
              </a:ext>
            </a:extLst>
          </p:cNvPr>
          <p:cNvSpPr/>
          <p:nvPr/>
        </p:nvSpPr>
        <p:spPr>
          <a:xfrm>
            <a:off x="8397750" y="2065671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C18A1A-36BD-4730-B588-5DDF15AE9A47}"/>
              </a:ext>
            </a:extLst>
          </p:cNvPr>
          <p:cNvSpPr/>
          <p:nvPr/>
        </p:nvSpPr>
        <p:spPr>
          <a:xfrm>
            <a:off x="9686680" y="2098652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(TXID2)</a:t>
            </a:r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FC934-CED3-4A34-96D4-08536784E2B0}"/>
              </a:ext>
            </a:extLst>
          </p:cNvPr>
          <p:cNvSpPr/>
          <p:nvPr/>
        </p:nvSpPr>
        <p:spPr>
          <a:xfrm>
            <a:off x="7448649" y="3513094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E4040B-2889-4F90-BFD9-5209087B4ABD}"/>
              </a:ext>
            </a:extLst>
          </p:cNvPr>
          <p:cNvSpPr/>
          <p:nvPr/>
        </p:nvSpPr>
        <p:spPr bwMode="auto">
          <a:xfrm>
            <a:off x="7491062" y="4760229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608BD3-043D-4899-A6B4-E32079513EAD}"/>
              </a:ext>
            </a:extLst>
          </p:cNvPr>
          <p:cNvSpPr/>
          <p:nvPr/>
        </p:nvSpPr>
        <p:spPr bwMode="auto">
          <a:xfrm>
            <a:off x="8052058" y="4759718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5FB460D-34A5-4A15-A34A-8A3B3D33D5B1}"/>
              </a:ext>
            </a:extLst>
          </p:cNvPr>
          <p:cNvSpPr/>
          <p:nvPr/>
        </p:nvSpPr>
        <p:spPr bwMode="auto">
          <a:xfrm>
            <a:off x="7540366" y="5171525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BE3248-8709-4176-BE3B-C000DC011BC0}"/>
              </a:ext>
            </a:extLst>
          </p:cNvPr>
          <p:cNvSpPr/>
          <p:nvPr/>
        </p:nvSpPr>
        <p:spPr>
          <a:xfrm>
            <a:off x="8610600" y="5106987"/>
            <a:ext cx="18683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as an OBSS frame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16BF40-9C40-41AB-9B85-78A725717689}"/>
              </a:ext>
            </a:extLst>
          </p:cNvPr>
          <p:cNvSpPr/>
          <p:nvPr/>
        </p:nvSpPr>
        <p:spPr bwMode="auto">
          <a:xfrm>
            <a:off x="9176396" y="4759718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8B426E-A64C-4AB3-AE54-BAB409C22B61}"/>
              </a:ext>
            </a:extLst>
          </p:cNvPr>
          <p:cNvSpPr/>
          <p:nvPr/>
        </p:nvSpPr>
        <p:spPr bwMode="auto">
          <a:xfrm>
            <a:off x="8614834" y="476022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E81490-99E4-4F6A-9E81-B2344E651E8D}"/>
              </a:ext>
            </a:extLst>
          </p:cNvPr>
          <p:cNvSpPr/>
          <p:nvPr/>
        </p:nvSpPr>
        <p:spPr bwMode="auto">
          <a:xfrm>
            <a:off x="10601478" y="4759207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6F66821-A52F-4DF4-9F47-4B0A06AC98B1}"/>
              </a:ext>
            </a:extLst>
          </p:cNvPr>
          <p:cNvSpPr/>
          <p:nvPr/>
        </p:nvSpPr>
        <p:spPr bwMode="auto">
          <a:xfrm>
            <a:off x="9166561" y="2391836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2280881-0468-4F3D-BA3E-1FEA4B098D2A}"/>
              </a:ext>
            </a:extLst>
          </p:cNvPr>
          <p:cNvSpPr/>
          <p:nvPr/>
        </p:nvSpPr>
        <p:spPr bwMode="auto">
          <a:xfrm>
            <a:off x="9336800" y="2534000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6A2824-3F96-46CA-95A7-CA1F04490DD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7330" y="2552936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AAF4F7-57BD-4515-A5E7-C6B6942F8F7B}"/>
              </a:ext>
            </a:extLst>
          </p:cNvPr>
          <p:cNvCxnSpPr>
            <a:cxnSpLocks/>
          </p:cNvCxnSpPr>
          <p:nvPr/>
        </p:nvCxnSpPr>
        <p:spPr bwMode="auto">
          <a:xfrm flipV="1">
            <a:off x="8751256" y="2439659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970AAD7-177C-4A1A-9A6F-5A23174D2537}"/>
              </a:ext>
            </a:extLst>
          </p:cNvPr>
          <p:cNvSpPr/>
          <p:nvPr/>
        </p:nvSpPr>
        <p:spPr>
          <a:xfrm>
            <a:off x="7433991" y="4327602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0EB842F-9A91-4336-B4E4-DF283E93A1D0}"/>
              </a:ext>
            </a:extLst>
          </p:cNvPr>
          <p:cNvSpPr/>
          <p:nvPr/>
        </p:nvSpPr>
        <p:spPr>
          <a:xfrm>
            <a:off x="7442544" y="529339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0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D7B3-F846-4FF7-AC19-FF4207F4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Addressing rule for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99D-4CC5-456C-A73D-584EC5469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15199" cy="4113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all WUR STAs listed in the Frame Body belong to the same Group ID, AP can set the Address field of the Wake-up frame to that Group ID</a:t>
            </a:r>
          </a:p>
          <a:p>
            <a:pPr lvl="1"/>
            <a:r>
              <a:rPr lang="en-US" dirty="0"/>
              <a:t>Intra BSS STA not identified by the Group ID can discard the Wake-up frame as soon as it checks the Address field</a:t>
            </a:r>
          </a:p>
          <a:p>
            <a:pPr lvl="1"/>
            <a:r>
              <a:rPr lang="en-US" dirty="0"/>
              <a:t>In such case, the overall power consumption of intra BSS STAs can be greatly reduced</a:t>
            </a:r>
          </a:p>
          <a:p>
            <a:endParaRPr lang="en-US" dirty="0"/>
          </a:p>
          <a:p>
            <a:r>
              <a:rPr lang="en-US" dirty="0"/>
              <a:t>Also, the utility of Group ID can be improved</a:t>
            </a:r>
          </a:p>
          <a:p>
            <a:pPr lvl="1"/>
            <a:r>
              <a:rPr lang="en-US" dirty="0"/>
              <a:t>AP can wake up a part of STAs in the same group</a:t>
            </a:r>
          </a:p>
          <a:p>
            <a:pPr lvl="1"/>
            <a:r>
              <a:rPr lang="en-US" dirty="0"/>
              <a:t>More flexible Group ID assignment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99473-4F25-4D36-897D-32DB55AF2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7BA1-4F74-43F3-BAC9-E1568F719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4FAD7B-0095-4DAB-9163-BC6480DC85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F67FC2-EE76-4C5D-8A67-78C9C9DF295D}"/>
              </a:ext>
            </a:extLst>
          </p:cNvPr>
          <p:cNvSpPr/>
          <p:nvPr/>
        </p:nvSpPr>
        <p:spPr bwMode="auto">
          <a:xfrm>
            <a:off x="9067800" y="1839817"/>
            <a:ext cx="1828800" cy="1184036"/>
          </a:xfrm>
          <a:prstGeom prst="ellipse">
            <a:avLst/>
          </a:prstGeom>
          <a:solidFill>
            <a:srgbClr val="FFC000">
              <a:alpha val="43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33AB39-7581-42C5-A528-B40DAB644FC1}"/>
              </a:ext>
            </a:extLst>
          </p:cNvPr>
          <p:cNvSpPr/>
          <p:nvPr/>
        </p:nvSpPr>
        <p:spPr bwMode="auto">
          <a:xfrm>
            <a:off x="10236617" y="2769612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5FD47F-B035-4016-8D4D-C0CD84EC1245}"/>
              </a:ext>
            </a:extLst>
          </p:cNvPr>
          <p:cNvCxnSpPr>
            <a:cxnSpLocks/>
          </p:cNvCxnSpPr>
          <p:nvPr/>
        </p:nvCxnSpPr>
        <p:spPr bwMode="auto">
          <a:xfrm flipH="1">
            <a:off x="9773178" y="2507323"/>
            <a:ext cx="176451" cy="2298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8A673E9-E252-4E03-B736-7C2A88082CBA}"/>
              </a:ext>
            </a:extLst>
          </p:cNvPr>
          <p:cNvSpPr/>
          <p:nvPr/>
        </p:nvSpPr>
        <p:spPr bwMode="auto">
          <a:xfrm>
            <a:off x="8243384" y="3711406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687BB2-5436-480E-A2D5-617E48C993A5}"/>
              </a:ext>
            </a:extLst>
          </p:cNvPr>
          <p:cNvSpPr/>
          <p:nvPr/>
        </p:nvSpPr>
        <p:spPr bwMode="auto">
          <a:xfrm>
            <a:off x="8804380" y="3710895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91ADBB-784B-4F3F-B67F-26E345FED04F}"/>
              </a:ext>
            </a:extLst>
          </p:cNvPr>
          <p:cNvSpPr/>
          <p:nvPr/>
        </p:nvSpPr>
        <p:spPr>
          <a:xfrm>
            <a:off x="10153922" y="2795410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STA6</a:t>
            </a:r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71F8A0-AD53-427A-A8A1-034812079955}"/>
              </a:ext>
            </a:extLst>
          </p:cNvPr>
          <p:cNvSpPr/>
          <p:nvPr/>
        </p:nvSpPr>
        <p:spPr bwMode="auto">
          <a:xfrm>
            <a:off x="9928718" y="3710895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014838-A735-4874-83B2-C89F00DBFDE2}"/>
              </a:ext>
            </a:extLst>
          </p:cNvPr>
          <p:cNvSpPr/>
          <p:nvPr/>
        </p:nvSpPr>
        <p:spPr bwMode="auto">
          <a:xfrm>
            <a:off x="9367156" y="3711406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BD000-B0E7-4E0F-96AE-3CA2A9C86EDF}"/>
              </a:ext>
            </a:extLst>
          </p:cNvPr>
          <p:cNvSpPr/>
          <p:nvPr/>
        </p:nvSpPr>
        <p:spPr bwMode="auto">
          <a:xfrm>
            <a:off x="11353800" y="371038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008C26-ABA0-4C2F-AFB6-6AB46E403C85}"/>
              </a:ext>
            </a:extLst>
          </p:cNvPr>
          <p:cNvSpPr/>
          <p:nvPr/>
        </p:nvSpPr>
        <p:spPr bwMode="auto">
          <a:xfrm>
            <a:off x="9517070" y="2035082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A8BCF-058B-4C7D-A061-B127B9FA65DE}"/>
              </a:ext>
            </a:extLst>
          </p:cNvPr>
          <p:cNvSpPr/>
          <p:nvPr/>
        </p:nvSpPr>
        <p:spPr bwMode="auto">
          <a:xfrm>
            <a:off x="9407956" y="241742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943B72A-1534-47AD-BE69-5C02EDF2B4E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470931" y="2431835"/>
            <a:ext cx="409510" cy="35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9EC607-5A27-42A1-B96A-8A8190D3A28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618065" y="2064208"/>
            <a:ext cx="310653" cy="3133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2073085-990A-455A-89EC-62D5868C880E}"/>
              </a:ext>
            </a:extLst>
          </p:cNvPr>
          <p:cNvSpPr/>
          <p:nvPr/>
        </p:nvSpPr>
        <p:spPr>
          <a:xfrm>
            <a:off x="9323334" y="2093474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091078-815E-4A9D-9696-D504B5B4FC6B}"/>
              </a:ext>
            </a:extLst>
          </p:cNvPr>
          <p:cNvSpPr/>
          <p:nvPr/>
        </p:nvSpPr>
        <p:spPr>
          <a:xfrm>
            <a:off x="9217803" y="2471049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5CA496-691F-4C7C-BACB-E2C5FA1C2A9B}"/>
              </a:ext>
            </a:extLst>
          </p:cNvPr>
          <p:cNvSpPr/>
          <p:nvPr/>
        </p:nvSpPr>
        <p:spPr>
          <a:xfrm>
            <a:off x="9776347" y="2019275"/>
            <a:ext cx="4764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TXID1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D3D16-28A7-42B9-9609-B22A101C66F5}"/>
              </a:ext>
            </a:extLst>
          </p:cNvPr>
          <p:cNvSpPr/>
          <p:nvPr/>
        </p:nvSpPr>
        <p:spPr>
          <a:xfrm>
            <a:off x="8186154" y="3397359"/>
            <a:ext cx="255804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receive procedure</a:t>
            </a:r>
            <a:endParaRPr lang="en-US" sz="28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51F6BD-E53E-4C5C-9927-17BAC3C7B11E}"/>
              </a:ext>
            </a:extLst>
          </p:cNvPr>
          <p:cNvSpPr/>
          <p:nvPr/>
        </p:nvSpPr>
        <p:spPr bwMode="auto">
          <a:xfrm>
            <a:off x="8243384" y="489044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90DE24-0628-4F29-8DC8-315063A2B752}"/>
              </a:ext>
            </a:extLst>
          </p:cNvPr>
          <p:cNvSpPr/>
          <p:nvPr/>
        </p:nvSpPr>
        <p:spPr bwMode="auto">
          <a:xfrm>
            <a:off x="8804380" y="488993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24CB025-4B8E-4D7D-B9F4-6838A08930C4}"/>
              </a:ext>
            </a:extLst>
          </p:cNvPr>
          <p:cNvSpPr/>
          <p:nvPr/>
        </p:nvSpPr>
        <p:spPr bwMode="auto">
          <a:xfrm>
            <a:off x="8292688" y="5301740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713A62-FE1D-4366-BD68-A6D70DD53420}"/>
              </a:ext>
            </a:extLst>
          </p:cNvPr>
          <p:cNvSpPr/>
          <p:nvPr/>
        </p:nvSpPr>
        <p:spPr>
          <a:xfrm>
            <a:off x="9362922" y="5237202"/>
            <a:ext cx="19908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intended to other STAs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2ADAFD-61A7-4C07-91A7-4534D2D2C08C}"/>
              </a:ext>
            </a:extLst>
          </p:cNvPr>
          <p:cNvSpPr/>
          <p:nvPr/>
        </p:nvSpPr>
        <p:spPr bwMode="auto">
          <a:xfrm>
            <a:off x="9928718" y="488993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BF216C-23A8-4777-A3D8-362324F4E990}"/>
              </a:ext>
            </a:extLst>
          </p:cNvPr>
          <p:cNvSpPr/>
          <p:nvPr/>
        </p:nvSpPr>
        <p:spPr bwMode="auto">
          <a:xfrm>
            <a:off x="9367156" y="489044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B56052-191C-4638-A45C-3F7B15CD4BA8}"/>
              </a:ext>
            </a:extLst>
          </p:cNvPr>
          <p:cNvSpPr/>
          <p:nvPr/>
        </p:nvSpPr>
        <p:spPr bwMode="auto">
          <a:xfrm>
            <a:off x="11353800" y="488942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DAE636A-5B63-49BE-82F5-0FBE8AF618C2}"/>
              </a:ext>
            </a:extLst>
          </p:cNvPr>
          <p:cNvSpPr/>
          <p:nvPr/>
        </p:nvSpPr>
        <p:spPr bwMode="auto">
          <a:xfrm>
            <a:off x="9710202" y="2705725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689BF8-8FC6-4377-BB52-685A1CDBCF15}"/>
              </a:ext>
            </a:extLst>
          </p:cNvPr>
          <p:cNvSpPr/>
          <p:nvPr/>
        </p:nvSpPr>
        <p:spPr bwMode="auto">
          <a:xfrm>
            <a:off x="9880441" y="284788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C3A739E-BF95-4C87-8B8B-7E4EB8474075}"/>
              </a:ext>
            </a:extLst>
          </p:cNvPr>
          <p:cNvCxnSpPr>
            <a:cxnSpLocks/>
            <a:endCxn id="34" idx="7"/>
          </p:cNvCxnSpPr>
          <p:nvPr/>
        </p:nvCxnSpPr>
        <p:spPr bwMode="auto">
          <a:xfrm flipH="1">
            <a:off x="9934194" y="2501034"/>
            <a:ext cx="77642" cy="356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96F6AB-E9B3-4A77-AD46-6604EDA0D929}"/>
              </a:ext>
            </a:extLst>
          </p:cNvPr>
          <p:cNvCxnSpPr>
            <a:cxnSpLocks/>
          </p:cNvCxnSpPr>
          <p:nvPr/>
        </p:nvCxnSpPr>
        <p:spPr bwMode="auto">
          <a:xfrm>
            <a:off x="10055086" y="2495521"/>
            <a:ext cx="197673" cy="264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7E04B291-5633-4F36-920F-EAF8ACD9454F}"/>
              </a:ext>
            </a:extLst>
          </p:cNvPr>
          <p:cNvSpPr/>
          <p:nvPr/>
        </p:nvSpPr>
        <p:spPr bwMode="auto">
          <a:xfrm>
            <a:off x="9936713" y="2196164"/>
            <a:ext cx="105880" cy="239226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A56BDF-D08A-43ED-A535-DFB1378C3B2A}"/>
              </a:ext>
            </a:extLst>
          </p:cNvPr>
          <p:cNvSpPr/>
          <p:nvPr/>
        </p:nvSpPr>
        <p:spPr>
          <a:xfrm>
            <a:off x="9084979" y="3060958"/>
            <a:ext cx="14334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GID1: {STA1, STA2, STA3}</a:t>
            </a:r>
            <a:endParaRPr lang="en-US" sz="1800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D10ED6F-7EFB-4C9D-A928-8B8E4C39DB5C}"/>
              </a:ext>
            </a:extLst>
          </p:cNvPr>
          <p:cNvSpPr/>
          <p:nvPr/>
        </p:nvSpPr>
        <p:spPr bwMode="auto">
          <a:xfrm>
            <a:off x="8256836" y="4108658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A29CBF2-0616-4CD5-B989-5CDA0906624E}"/>
              </a:ext>
            </a:extLst>
          </p:cNvPr>
          <p:cNvSpPr/>
          <p:nvPr/>
        </p:nvSpPr>
        <p:spPr>
          <a:xfrm>
            <a:off x="10820400" y="4165748"/>
            <a:ext cx="1295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27A08-2555-46D0-B51D-6DEB6C9B08E2}"/>
              </a:ext>
            </a:extLst>
          </p:cNvPr>
          <p:cNvSpPr/>
          <p:nvPr/>
        </p:nvSpPr>
        <p:spPr>
          <a:xfrm>
            <a:off x="8135645" y="419782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5B96D9-C5E2-4629-9A29-1E89FA16FCA2}"/>
              </a:ext>
            </a:extLst>
          </p:cNvPr>
          <p:cNvSpPr/>
          <p:nvPr/>
        </p:nvSpPr>
        <p:spPr>
          <a:xfrm>
            <a:off x="9385655" y="2754667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sz="1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440AF8-87BD-453A-97A9-43F9C0E3E4B9}"/>
              </a:ext>
            </a:extLst>
          </p:cNvPr>
          <p:cNvSpPr/>
          <p:nvPr/>
        </p:nvSpPr>
        <p:spPr>
          <a:xfrm>
            <a:off x="9768278" y="287405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089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CFF7E-1DFA-45AC-BB3E-22C6D488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AP/STA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08955-FE45-4699-9CC3-41390D8C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has pending buffered BU for multiple WUR STAs</a:t>
            </a:r>
          </a:p>
          <a:p>
            <a:pPr lvl="1"/>
            <a:r>
              <a:rPr lang="en-US" dirty="0"/>
              <a:t>If the WUR STAs have a common GID, AP sets the Address field of VL Wake-up frame to the GID</a:t>
            </a:r>
          </a:p>
          <a:p>
            <a:pPr lvl="2"/>
            <a:r>
              <a:rPr lang="en-US" dirty="0"/>
              <a:t>Only the STAs with the same GID will process the Frame Body </a:t>
            </a:r>
          </a:p>
          <a:p>
            <a:pPr lvl="1"/>
            <a:r>
              <a:rPr lang="en-US" dirty="0"/>
              <a:t>Otherwise, the Address field is set to the TXID</a:t>
            </a:r>
          </a:p>
          <a:p>
            <a:pPr lvl="2"/>
            <a:r>
              <a:rPr lang="en-US" dirty="0"/>
              <a:t>All WUR STAs in the BSS will process the Frame Body</a:t>
            </a:r>
          </a:p>
          <a:p>
            <a:r>
              <a:rPr lang="en-US" dirty="0"/>
              <a:t>A STA receives a VL Wake-up frame</a:t>
            </a:r>
          </a:p>
          <a:p>
            <a:pPr lvl="1"/>
            <a:r>
              <a:rPr lang="en-US" dirty="0"/>
              <a:t>The STA match the Address field with its TXID and GIDs assigned by the AP</a:t>
            </a:r>
          </a:p>
          <a:p>
            <a:pPr lvl="2"/>
            <a:r>
              <a:rPr lang="en-US" dirty="0"/>
              <a:t>Same requirement with ML Wake-up frame reception</a:t>
            </a:r>
          </a:p>
          <a:p>
            <a:pPr lvl="1"/>
            <a:r>
              <a:rPr lang="en-US" dirty="0"/>
              <a:t>If not matched, discard the frame</a:t>
            </a:r>
          </a:p>
          <a:p>
            <a:pPr lvl="1"/>
            <a:r>
              <a:rPr lang="en-US" dirty="0"/>
              <a:t>If matched, process the Frame Body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B4FB6-0536-4945-80BF-4D6AE49EE7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FD02-AA63-4FF8-A04F-F8DF8DCC64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1D156F-E02B-4493-9940-D758FD39D1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36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2466-BB54-404A-9BA5-A6AB01B6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FAF6-966A-42F8-A279-8599D3718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addressing rule of VL Wake-up frame causes unnecessary processing of Wake-up frame from OBSS AP </a:t>
            </a:r>
          </a:p>
          <a:p>
            <a:r>
              <a:rPr lang="en-US" dirty="0"/>
              <a:t>In order to reduce the power consumption of WUR STA, we proposed that</a:t>
            </a:r>
          </a:p>
          <a:p>
            <a:pPr lvl="1"/>
            <a:r>
              <a:rPr lang="en-US" dirty="0"/>
              <a:t>The Address field of VL Wake-up frame is set to the transmit ID </a:t>
            </a:r>
          </a:p>
          <a:p>
            <a:r>
              <a:rPr lang="en-US" dirty="0"/>
              <a:t>Also, to achieve additional power saving gain, we proposed that</a:t>
            </a:r>
          </a:p>
          <a:p>
            <a:pPr lvl="1"/>
            <a:r>
              <a:rPr lang="en-US" dirty="0"/>
              <a:t>The Address field of VL Wake-up frame is set to the group ID if all WUR STAs listed in the Frame Body belong to that group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D624-F260-4005-8174-293F9E177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58D4-287F-44EF-B159-501A93CF75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F406D-4A98-4278-ADB8-A40FB3719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788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 change?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- </a:t>
            </a:r>
            <a:r>
              <a:rPr lang="en-US" strike="sngStrike" dirty="0"/>
              <a:t>0</a:t>
            </a:r>
            <a:r>
              <a:rPr lang="en-US" u="sng" dirty="0"/>
              <a:t>the Transmit ID</a:t>
            </a:r>
            <a:r>
              <a:rPr lang="en-US" dirty="0"/>
              <a:t> when multiple WIDs are included in the Frame Body field of the frame</a:t>
            </a:r>
          </a:p>
          <a:p>
            <a:pPr marL="457200" lvl="1" indent="0">
              <a:buNone/>
            </a:pPr>
            <a:br>
              <a:rPr lang="en-GB" dirty="0"/>
            </a:br>
            <a:br>
              <a:rPr lang="en-GB" dirty="0"/>
            </a:br>
            <a:r>
              <a:rPr lang="en-GB" dirty="0"/>
              <a:t>Y/N/A:4/0/10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4058-821C-4A3D-B40B-28E64B81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D612-4AAE-4286-A996-FA34E951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Do you agree the following change?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—The WUR ID when the frame is individually addressed </a:t>
            </a:r>
            <a:r>
              <a:rPr lang="en-US" u="sng" dirty="0"/>
              <a:t>and does not have Frame Body field</a:t>
            </a:r>
          </a:p>
          <a:p>
            <a:pPr marL="457200" lvl="1" indent="0">
              <a:buNone/>
            </a:pPr>
            <a:r>
              <a:rPr lang="en-US" dirty="0"/>
              <a:t>—The group ID when the frame is group addressed</a:t>
            </a:r>
          </a:p>
          <a:p>
            <a:pPr marL="457200" lvl="1" indent="0">
              <a:buNone/>
            </a:pPr>
            <a:r>
              <a:rPr lang="en-US" dirty="0"/>
              <a:t>—The transmit ID when the frame is broadcast addressed</a:t>
            </a:r>
          </a:p>
          <a:p>
            <a:pPr marL="457200" lvl="1" indent="0">
              <a:buNone/>
            </a:pPr>
            <a:r>
              <a:rPr lang="en-US" dirty="0"/>
              <a:t>—</a:t>
            </a:r>
            <a:r>
              <a:rPr lang="en-US" strike="sngStrike" dirty="0"/>
              <a:t>0</a:t>
            </a:r>
            <a:r>
              <a:rPr lang="en-US" u="sng" dirty="0"/>
              <a:t>The first WUR ID</a:t>
            </a:r>
            <a:r>
              <a:rPr lang="en-US" dirty="0"/>
              <a:t> when multiple W</a:t>
            </a:r>
            <a:r>
              <a:rPr lang="en-US" u="sng" dirty="0"/>
              <a:t>UR </a:t>
            </a:r>
            <a:r>
              <a:rPr lang="en-US" dirty="0"/>
              <a:t>IDs are included in the Frame Body field of the frame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Y/N/A: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7CE6E-D90C-4860-A3C3-C349468200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0939E-F13A-48C5-B18A-11A08057A6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546D90-410B-4B2B-9897-E9731270BD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5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6088</TotalTime>
  <Words>1024</Words>
  <Application>Microsoft Office PowerPoint</Application>
  <PresentationFormat>Widescreen</PresentationFormat>
  <Paragraphs>181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Addressing in VL Wake-up frame</vt:lpstr>
      <vt:lpstr>Background</vt:lpstr>
      <vt:lpstr>Inefficiency in addressing of VL Wake-up frame</vt:lpstr>
      <vt:lpstr>Proposed modification</vt:lpstr>
      <vt:lpstr>Additional Addressing rule for VL Wake-up frame</vt:lpstr>
      <vt:lpstr>Example of AP/STA behavior</vt:lpstr>
      <vt:lpstr>Conclusion</vt:lpstr>
      <vt:lpstr>Strawpoll</vt:lpstr>
      <vt:lpstr>Strawpoll2</vt:lpstr>
      <vt:lpstr>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65</cp:revision>
  <cp:lastPrinted>1601-01-01T00:00:00Z</cp:lastPrinted>
  <dcterms:created xsi:type="dcterms:W3CDTF">2018-04-20T06:36:40Z</dcterms:created>
  <dcterms:modified xsi:type="dcterms:W3CDTF">2018-07-12T21:00:59Z</dcterms:modified>
</cp:coreProperties>
</file>