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269" r:id="rId3"/>
    <p:sldId id="370" r:id="rId4"/>
    <p:sldId id="381" r:id="rId5"/>
    <p:sldId id="379" r:id="rId6"/>
    <p:sldId id="371" r:id="rId7"/>
    <p:sldId id="372" r:id="rId8"/>
    <p:sldId id="373" r:id="rId9"/>
    <p:sldId id="374" r:id="rId10"/>
    <p:sldId id="375" r:id="rId11"/>
    <p:sldId id="377" r:id="rId12"/>
    <p:sldId id="380" r:id="rId13"/>
    <p:sldId id="376" r:id="rId14"/>
    <p:sldId id="382" r:id="rId15"/>
    <p:sldId id="378" r:id="rId16"/>
  </p:sldIdLst>
  <p:sldSz cx="10080625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CC"/>
    <a:srgbClr val="00CC99"/>
    <a:srgbClr val="FFFFCC"/>
    <a:srgbClr val="FF97DA"/>
    <a:srgbClr val="99FF66"/>
    <a:srgbClr val="99CCFF"/>
    <a:srgbClr val="85FFE0"/>
    <a:srgbClr val="FFCC00"/>
    <a:srgbClr val="86A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37" autoAdjust="0"/>
    <p:restoredTop sz="86605" autoAdjust="0"/>
  </p:normalViewPr>
  <p:slideViewPr>
    <p:cSldViewPr>
      <p:cViewPr varScale="1">
        <p:scale>
          <a:sx n="75" d="100"/>
          <a:sy n="75" d="100"/>
        </p:scale>
        <p:origin x="-456" y="-72"/>
      </p:cViewPr>
      <p:guideLst>
        <p:guide orient="horz" pos="2160"/>
        <p:guide pos="3175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506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5100" y="174625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802.11-16/1066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4625"/>
            <a:ext cx="712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2364F18D-6796-4527-858C-05238C0F4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973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802.11-16/1066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 2016</a:t>
            </a: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01675"/>
            <a:ext cx="511175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73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802.11-16/1066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 2016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6CBAD885-81A5-421E-8FC3-B2D944C8FA29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01675"/>
            <a:ext cx="5111750" cy="3476625"/>
          </a:xfrm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9671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130429"/>
            <a:ext cx="856853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886200"/>
            <a:ext cx="705643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E4280C-3A59-4198-A7DE-FA7B3A6AA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7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6B9EB7-CFDB-421C-9291-7404600A2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7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2445" y="685800"/>
            <a:ext cx="2142133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047" y="685800"/>
            <a:ext cx="6258388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2966A0-9A2D-41E1-9C0A-3CC67CD8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685800"/>
            <a:ext cx="8568531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6047" y="1981200"/>
            <a:ext cx="8568531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8FAED2-464C-4508-9182-2C89713D0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685800"/>
            <a:ext cx="8568531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6047" y="1981200"/>
            <a:ext cx="420026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981200"/>
            <a:ext cx="420026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F753E77-0536-4BA7-8BC7-B6C83BF0A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130429"/>
            <a:ext cx="856853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886200"/>
            <a:ext cx="705643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B694-6003-476A-AD0A-04ECA0BF6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33C4-EA37-4FEE-ABBA-AD5AF8A8B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6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B195-1E86-4412-872A-C335EA4EB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00204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00204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5CCF-C7C8-48B4-965B-D0A9EA5F4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6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1535113"/>
            <a:ext cx="44540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2" y="2174875"/>
            <a:ext cx="44540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20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20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33D3-F4C0-4433-AACB-27CD43B5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95BF-24A0-4B2C-8AF1-9E6D68A2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756047" y="609600"/>
            <a:ext cx="86612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8299" y="332605"/>
            <a:ext cx="1182055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A6AD-89E4-46DF-BC99-139DEED0F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1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4" y="273054"/>
            <a:ext cx="5635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CF3E-69AC-4C3A-9E89-B6DE6D2F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3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12775"/>
            <a:ext cx="604837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4CA1-87EA-4327-97D7-AF7D29D98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BCA0-18D3-4AF6-9970-92B477AE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80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74642"/>
            <a:ext cx="226814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74642"/>
            <a:ext cx="663641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5195-963D-48D7-A6D0-9055F096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4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047" y="1981200"/>
            <a:ext cx="420026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981200"/>
            <a:ext cx="420026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A65C0B-5E3D-4C40-AD73-3536A14C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1535113"/>
            <a:ext cx="44540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2" y="2174875"/>
            <a:ext cx="44540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20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20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07CA113-D3E1-4D93-9585-B8CFAFF54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FBD1F51-5136-477F-A21E-BB3B46CB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537A71-55E9-47A7-9FE1-4FF47A259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4" y="273054"/>
            <a:ext cx="5635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0304A0-4CD5-4ECE-A0A5-AD40B25F9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B007BB-E901-4378-AA7C-98707073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6047" y="685800"/>
            <a:ext cx="856853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047" y="1981200"/>
            <a:ext cx="856853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8299" y="332605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51826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14616" y="6475413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42981" y="332601"/>
            <a:ext cx="31675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defRPr/>
            </a:pPr>
            <a:r>
              <a:rPr lang="en-US" sz="1800" dirty="0" smtClean="0"/>
              <a:t>doc.: IEEE 802.11-18/892r0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6047" y="609600"/>
            <a:ext cx="85685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56049" y="6475413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56047" y="6477000"/>
            <a:ext cx="86525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5" r:id="rId1"/>
    <p:sldLayoutId id="2147485548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  <p:sldLayoutId id="2147485536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031" y="274638"/>
            <a:ext cx="9072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031" y="1600204"/>
            <a:ext cx="9072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6356354"/>
            <a:ext cx="2352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6356354"/>
            <a:ext cx="31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6356354"/>
            <a:ext cx="235214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3A8551-48C1-4729-80EE-98522A3CE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38" r:id="rId2"/>
    <p:sldLayoutId id="2147485539" r:id="rId3"/>
    <p:sldLayoutId id="2147485540" r:id="rId4"/>
    <p:sldLayoutId id="2147485541" r:id="rId5"/>
    <p:sldLayoutId id="2147485542" r:id="rId6"/>
    <p:sldLayoutId id="2147485543" r:id="rId7"/>
    <p:sldLayoutId id="2147485544" r:id="rId8"/>
    <p:sldLayoutId id="2147485545" r:id="rId9"/>
    <p:sldLayoutId id="2147485546" r:id="rId10"/>
    <p:sldLayoutId id="2147485547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ctionary.com/browse/exhor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Working Group May 2018</a:t>
            </a:r>
            <a:br>
              <a:rPr lang="en-US" dirty="0" smtClean="0"/>
            </a:br>
            <a:r>
              <a:rPr lang="en-US" dirty="0" smtClean="0"/>
              <a:t> Ex Chair’s Extended Statistics Report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2018-05-09</a:t>
            </a:r>
            <a:endParaRPr lang="en-US" sz="20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 dirty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19577"/>
              </p:ext>
            </p:extLst>
          </p:nvPr>
        </p:nvGraphicFramePr>
        <p:xfrm>
          <a:off x="776288" y="3048000"/>
          <a:ext cx="8774112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1" name="Document" r:id="rId4" imgW="8267790" imgH="2787625" progId="Word.Document.8">
                  <p:embed/>
                </p:oleObj>
              </mc:Choice>
              <mc:Fallback>
                <p:oleObj name="Document" r:id="rId4" imgW="8267790" imgH="278762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048000"/>
                        <a:ext cx="8774112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1701106" y="1939925"/>
            <a:ext cx="11970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685800"/>
            <a:ext cx="8568531" cy="685165"/>
          </a:xfrm>
        </p:spPr>
        <p:txBody>
          <a:bodyPr/>
          <a:lstStyle/>
          <a:p>
            <a:r>
              <a:rPr lang="en-GB" dirty="0" smtClean="0"/>
              <a:t>Personal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12" y="1332864"/>
            <a:ext cx="9499500" cy="2019936"/>
          </a:xfrm>
        </p:spPr>
        <p:txBody>
          <a:bodyPr/>
          <a:lstStyle/>
          <a:p>
            <a:r>
              <a:rPr lang="en-GB" sz="2000" dirty="0" smtClean="0"/>
              <a:t>This standards group has proven to be an opportunity for me to develop from someone whose focus was entirely technical to a leadership position.</a:t>
            </a:r>
          </a:p>
          <a:p>
            <a:r>
              <a:rPr lang="en-GB" sz="2000" dirty="0" smtClean="0"/>
              <a:t>It is immensely rewarding to engineers (such, I still classify myself) to see the result of our work in people’s hands, in this case, billions of them.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6947" y="3200400"/>
            <a:ext cx="4772455" cy="292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/>
              <a:t>It is also immensely rewording to see the impact that improved communications can make to improve people’s lives</a:t>
            </a:r>
            <a:r>
              <a:rPr lang="en-GB" sz="2000" dirty="0" smtClean="0"/>
              <a:t>.</a:t>
            </a:r>
            <a:endParaRPr lang="en-GB" sz="2000" kern="0" dirty="0" smtClean="0"/>
          </a:p>
          <a:p>
            <a:r>
              <a:rPr lang="en-GB" sz="2000" kern="0" dirty="0" smtClean="0"/>
              <a:t>Perhaps the most personally rewarding thing of all is are the friendships forged among people of like mind – friendships that survive being </a:t>
            </a:r>
            <a:r>
              <a:rPr lang="en-GB" sz="2000" kern="0" dirty="0"/>
              <a:t>o</a:t>
            </a:r>
            <a:r>
              <a:rPr lang="en-GB" sz="2000" kern="0" dirty="0" smtClean="0"/>
              <a:t>n opposite sides</a:t>
            </a:r>
            <a:endParaRPr lang="en-GB" sz="20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978" y="3476978"/>
            <a:ext cx="4824962" cy="28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FAQ: What’s </a:t>
            </a:r>
            <a:r>
              <a:rPr lang="en-GB" dirty="0" smtClean="0"/>
              <a:t>next for Adrian?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47" y="1752600"/>
            <a:ext cx="8568531" cy="4343400"/>
          </a:xfrm>
        </p:spPr>
        <p:txBody>
          <a:bodyPr/>
          <a:lstStyle/>
          <a:p>
            <a:r>
              <a:rPr lang="en-GB" sz="2800" dirty="0" smtClean="0"/>
              <a:t>Family:  son (1), husband (1), father (3), grandfather (5 or 7, according </a:t>
            </a:r>
            <a:r>
              <a:rPr lang="en-GB" sz="2800" smtClean="0"/>
              <a:t>to definition)</a:t>
            </a:r>
            <a:endParaRPr lang="en-GB" sz="2800" dirty="0" smtClean="0"/>
          </a:p>
          <a:p>
            <a:r>
              <a:rPr lang="en-GB" sz="2800" dirty="0" smtClean="0"/>
              <a:t>Music – classical piano.   Church,  keyboard player.</a:t>
            </a:r>
          </a:p>
          <a:p>
            <a:r>
              <a:rPr lang="en-GB" sz="2800" dirty="0" smtClean="0"/>
              <a:t>Tinkering with IT/networking stuff at home</a:t>
            </a:r>
          </a:p>
          <a:p>
            <a:r>
              <a:rPr lang="en-GB" sz="2800" dirty="0" smtClean="0"/>
              <a:t>Gardening.  Woodwork.  Photography.</a:t>
            </a:r>
          </a:p>
          <a:p>
            <a:r>
              <a:rPr lang="en-GB" sz="2800" dirty="0" smtClean="0"/>
              <a:t>Editor of local community association magazine</a:t>
            </a:r>
          </a:p>
          <a:p>
            <a:r>
              <a:rPr lang="en-GB" sz="2800" dirty="0" smtClean="0"/>
              <a:t>Some consultancy on 802.11-related matters</a:t>
            </a:r>
          </a:p>
          <a:p>
            <a:r>
              <a:rPr lang="en-GB" sz="2800" dirty="0" smtClean="0"/>
              <a:t>Only travel for pleasure – no more 802.11 meetings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685800"/>
            <a:ext cx="8568531" cy="685800"/>
          </a:xfrm>
        </p:spPr>
        <p:txBody>
          <a:bodyPr/>
          <a:lstStyle/>
          <a:p>
            <a:r>
              <a:rPr lang="en-GB" dirty="0" smtClean="0"/>
              <a:t>Exhortations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371600"/>
            <a:ext cx="8568531" cy="4114800"/>
          </a:xfrm>
        </p:spPr>
        <p:txBody>
          <a:bodyPr/>
          <a:lstStyle/>
          <a:p>
            <a:r>
              <a:rPr lang="en-GB" sz="2800" dirty="0"/>
              <a:t>Don’t be afraid of engaging in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public </a:t>
            </a:r>
            <a:r>
              <a:rPr lang="en-GB" sz="2800" dirty="0"/>
              <a:t>debate</a:t>
            </a:r>
          </a:p>
          <a:p>
            <a:r>
              <a:rPr lang="en-GB" sz="2800" dirty="0" smtClean="0"/>
              <a:t>Persist - keep at it!</a:t>
            </a:r>
          </a:p>
          <a:p>
            <a:r>
              <a:rPr lang="en-GB" sz="2800" dirty="0" smtClean="0"/>
              <a:t>If you want to have influence – serve</a:t>
            </a:r>
          </a:p>
          <a:p>
            <a:r>
              <a:rPr lang="en-GB" sz="2800" dirty="0" smtClean="0"/>
              <a:t>Keep it simple</a:t>
            </a:r>
          </a:p>
          <a:p>
            <a:pPr lvl="1"/>
            <a:r>
              <a:rPr lang="en-GB" sz="2400" dirty="0" smtClean="0"/>
              <a:t>Everybody in the room will usually agree to keep it simple “as long as I can get my unique/cool feature in”.  </a:t>
            </a:r>
          </a:p>
          <a:p>
            <a:pPr lvl="1"/>
            <a:r>
              <a:rPr lang="en-GB" sz="2400" dirty="0" smtClean="0"/>
              <a:t>You must do better than that – group consensus about expected timing &amp; stick to it.</a:t>
            </a:r>
            <a:endParaRPr lang="en-GB" sz="2400" dirty="0"/>
          </a:p>
          <a:p>
            <a:r>
              <a:rPr lang="en-GB" sz="2800" dirty="0" smtClean="0"/>
              <a:t>I am confident that this group is in very safe hands and I wish success to you all in the future.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40512" y="6858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 smtClean="0">
                <a:solidFill>
                  <a:srgbClr val="979797"/>
                </a:solidFill>
                <a:latin typeface="Arial" panose="020B0604020202020204" pitchFamily="34" charset="0"/>
              </a:rPr>
              <a:t>Exhortation</a:t>
            </a:r>
          </a:p>
          <a:p>
            <a:pPr lvl="0"/>
            <a:r>
              <a:rPr lang="en-US" altLang="en-US" b="0" dirty="0">
                <a:solidFill>
                  <a:srgbClr val="666666"/>
                </a:solidFill>
                <a:latin typeface="Verdana" panose="020B0604030504040204" pitchFamily="34" charset="0"/>
              </a:rPr>
              <a:t>noun</a:t>
            </a:r>
            <a:endParaRPr lang="en-US" altLang="en-US" sz="1600" b="0" dirty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pPr lvl="0"/>
            <a:r>
              <a:rPr lang="en-US" altLang="en-US" sz="1600" b="0" dirty="0">
                <a:solidFill>
                  <a:srgbClr val="666666"/>
                </a:solidFill>
                <a:latin typeface="Verdana" panose="020B0604030504040204" pitchFamily="34" charset="0"/>
              </a:rPr>
              <a:t>1.</a:t>
            </a:r>
          </a:p>
          <a:p>
            <a:pPr lvl="0"/>
            <a:r>
              <a:rPr lang="en-US" altLang="en-US" sz="1600" b="0" dirty="0">
                <a:solidFill>
                  <a:srgbClr val="666666"/>
                </a:solidFill>
                <a:latin typeface="Verdana" panose="020B0604030504040204" pitchFamily="34" charset="0"/>
              </a:rPr>
              <a:t>the act or process of </a:t>
            </a:r>
            <a:r>
              <a:rPr lang="en-US" altLang="en-US" sz="1600" b="0" dirty="0">
                <a:solidFill>
                  <a:srgbClr val="307DBC"/>
                </a:solidFill>
                <a:latin typeface="Verdana" panose="020B0604030504040204" pitchFamily="34" charset="0"/>
                <a:hlinkClick r:id="rId2"/>
              </a:rPr>
              <a:t>exhorting</a:t>
            </a:r>
            <a:r>
              <a:rPr lang="en-US" altLang="en-US" sz="1600" b="0" dirty="0">
                <a:solidFill>
                  <a:srgbClr val="666666"/>
                </a:solidFill>
                <a:latin typeface="Verdana" panose="020B0604030504040204" pitchFamily="34" charset="0"/>
              </a:rPr>
              <a:t>.</a:t>
            </a:r>
          </a:p>
          <a:p>
            <a:pPr lvl="0"/>
            <a:r>
              <a:rPr lang="en-US" altLang="en-US" sz="1600" b="0" dirty="0">
                <a:solidFill>
                  <a:srgbClr val="666666"/>
                </a:solidFill>
                <a:latin typeface="Verdana" panose="020B0604030504040204" pitchFamily="34" charset="0"/>
              </a:rPr>
              <a:t>2.</a:t>
            </a:r>
          </a:p>
          <a:p>
            <a:pPr lvl="0"/>
            <a:r>
              <a:rPr lang="en-US" altLang="en-US" sz="1600" b="0" dirty="0">
                <a:solidFill>
                  <a:srgbClr val="666666"/>
                </a:solidFill>
                <a:latin typeface="Verdana" panose="020B0604030504040204" pitchFamily="34" charset="0"/>
              </a:rPr>
              <a:t>an utterance, discourse, or address </a:t>
            </a:r>
            <a:endParaRPr lang="en-US" altLang="en-US" sz="1600" b="0" dirty="0" smtClean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pPr lvl="0"/>
            <a:r>
              <a:rPr lang="en-US" altLang="en-US" sz="1600" b="0" dirty="0" smtClean="0">
                <a:solidFill>
                  <a:srgbClr val="666666"/>
                </a:solidFill>
                <a:latin typeface="Verdana" panose="020B0604030504040204" pitchFamily="34" charset="0"/>
              </a:rPr>
              <a:t>conveying</a:t>
            </a:r>
            <a:r>
              <a:rPr lang="en-US" altLang="en-US" sz="1600" b="0" dirty="0">
                <a:solidFill>
                  <a:srgbClr val="666666"/>
                </a:solidFill>
                <a:latin typeface="Verdana" panose="020B0604030504040204" pitchFamily="34" charset="0"/>
              </a:rPr>
              <a:t> urgent advice </a:t>
            </a:r>
            <a:r>
              <a:rPr lang="en-US" altLang="en-US" sz="1600" b="0" dirty="0" smtClean="0">
                <a:solidFill>
                  <a:srgbClr val="666666"/>
                </a:solidFill>
                <a:latin typeface="Verdana" panose="020B0604030504040204" pitchFamily="34" charset="0"/>
              </a:rPr>
              <a:t>or recommendations</a:t>
            </a:r>
            <a:r>
              <a:rPr lang="en-US" altLang="en-US" sz="1600" b="0" dirty="0">
                <a:solidFill>
                  <a:srgbClr val="666666"/>
                </a:solidFill>
                <a:latin typeface="Verdana" panose="020B0604030504040204" pitchFamily="34" charset="0"/>
              </a:rPr>
              <a:t>.</a:t>
            </a:r>
            <a:endParaRPr lang="en-US" altLang="en-US" sz="2800" b="0" dirty="0">
              <a:latin typeface="Arial" panose="020B0604020202020204" pitchFamily="34" charset="0"/>
            </a:endParaRPr>
          </a:p>
          <a:p>
            <a:endParaRPr lang="en-US" altLang="en-US" b="0" dirty="0">
              <a:solidFill>
                <a:srgbClr val="979797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4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2" y="2819400"/>
            <a:ext cx="8568531" cy="1066800"/>
          </a:xfrm>
        </p:spPr>
        <p:txBody>
          <a:bodyPr/>
          <a:lstStyle/>
          <a:p>
            <a:r>
              <a:rPr lang="en-GB" sz="6600" dirty="0" smtClean="0"/>
              <a:t>Thank you</a:t>
            </a:r>
            <a:endParaRPr lang="en-GB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That’s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Exeunt Adrian stage left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9220" name="Picture 4" descr="Image result for exeunt stage 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2" y="2994391"/>
            <a:ext cx="31242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 (very)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56047" y="1828800"/>
            <a:ext cx="8568531" cy="4267200"/>
          </a:xfrm>
        </p:spPr>
        <p:txBody>
          <a:bodyPr/>
          <a:lstStyle/>
          <a:p>
            <a:r>
              <a:rPr lang="en-GB" sz="3600" b="0" i="1" dirty="0"/>
              <a:t>This </a:t>
            </a:r>
            <a:r>
              <a:rPr lang="en-GB" sz="3600" b="0" i="1" dirty="0" smtClean="0"/>
              <a:t>presentation</a:t>
            </a:r>
            <a:r>
              <a:rPr lang="en-GB" sz="3600" b="0" i="1" dirty="0"/>
              <a:t> </a:t>
            </a:r>
            <a:r>
              <a:rPr lang="en-GB" sz="3600" b="0" i="1" dirty="0" smtClean="0"/>
              <a:t>is an extension of the WG chair’s statistics report presented at the closing plenary.</a:t>
            </a:r>
          </a:p>
          <a:p>
            <a:r>
              <a:rPr lang="en-GB" sz="3600" b="0" dirty="0" smtClean="0"/>
              <a:t>Statistics</a:t>
            </a:r>
          </a:p>
          <a:p>
            <a:r>
              <a:rPr lang="en-GB" sz="3600" b="0" dirty="0" smtClean="0"/>
              <a:t>Observations</a:t>
            </a:r>
          </a:p>
          <a:p>
            <a:r>
              <a:rPr lang="en-GB" sz="3600" b="0" dirty="0"/>
              <a:t>What’s next</a:t>
            </a:r>
          </a:p>
          <a:p>
            <a:r>
              <a:rPr lang="en-GB" sz="3600" b="0" dirty="0" smtClean="0"/>
              <a:t>Exhortations</a:t>
            </a:r>
            <a:endParaRPr lang="en-GB" sz="3600" b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i="1" dirty="0" smtClean="0"/>
              <a:t>There </a:t>
            </a:r>
            <a:r>
              <a:rPr lang="en-GB" sz="3600" i="1" dirty="0"/>
              <a:t>are three kinds of lies: lies, damned lies, and </a:t>
            </a:r>
            <a:r>
              <a:rPr lang="en-GB" sz="3600" i="1" dirty="0" smtClean="0"/>
              <a:t>statistics.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Attributed (probably wrongly) to Benjamin Disraeli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The search for the right metric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600200"/>
            <a:ext cx="9198570" cy="4114800"/>
          </a:xfrm>
        </p:spPr>
        <p:txBody>
          <a:bodyPr/>
          <a:lstStyle/>
          <a:p>
            <a:r>
              <a:rPr lang="en-GB" sz="3200" dirty="0" smtClean="0"/>
              <a:t>Has always been key to </a:t>
            </a:r>
            <a:r>
              <a:rPr lang="en-GB" sz="3200" dirty="0"/>
              <a:t>our work – “</a:t>
            </a:r>
            <a:r>
              <a:rPr lang="en-GB" sz="3200" i="1" dirty="0"/>
              <a:t>You can't control what you can't measure</a:t>
            </a:r>
            <a:r>
              <a:rPr lang="en-GB" sz="3200" dirty="0" smtClean="0"/>
              <a:t>” (Tom de Marco, 1982)</a:t>
            </a:r>
          </a:p>
          <a:p>
            <a:r>
              <a:rPr lang="en-GB" sz="3200" dirty="0" smtClean="0"/>
              <a:t>Possible metrics</a:t>
            </a:r>
          </a:p>
          <a:p>
            <a:pPr lvl="1"/>
            <a:r>
              <a:rPr lang="en-GB" sz="2400" dirty="0" smtClean="0"/>
              <a:t>Comment resolutions per hour of committee time (R/t = 10-20)</a:t>
            </a:r>
          </a:p>
          <a:p>
            <a:pPr lvl="1"/>
            <a:r>
              <a:rPr lang="en-GB" sz="2400" dirty="0" smtClean="0"/>
              <a:t>New denial-of-service attacks per amendment (A/A)</a:t>
            </a:r>
          </a:p>
          <a:p>
            <a:pPr lvl="1"/>
            <a:r>
              <a:rPr lang="en-GB" sz="2400" dirty="0" smtClean="0"/>
              <a:t>New power-saving mechanisms per MAC engineer (PS/ME)</a:t>
            </a:r>
          </a:p>
          <a:p>
            <a:pPr lvl="1"/>
            <a:r>
              <a:rPr lang="en-GB" sz="2400" dirty="0" smtClean="0"/>
              <a:t>Nano-decibels </a:t>
            </a:r>
            <a:r>
              <a:rPr lang="en-GB" sz="2400" dirty="0" smtClean="0"/>
              <a:t>of </a:t>
            </a:r>
            <a:r>
              <a:rPr lang="en-GB" sz="2400" dirty="0" smtClean="0"/>
              <a:t>additional diversity </a:t>
            </a:r>
            <a:r>
              <a:rPr lang="en-GB" sz="2400" dirty="0" smtClean="0"/>
              <a:t>gain per new interleaving feature (</a:t>
            </a:r>
            <a:r>
              <a:rPr lang="en-GB" sz="2400" dirty="0" err="1" smtClean="0"/>
              <a:t>ndB</a:t>
            </a:r>
            <a:r>
              <a:rPr lang="en-GB" sz="2400" dirty="0" smtClean="0"/>
              <a:t>/</a:t>
            </a:r>
            <a:r>
              <a:rPr lang="en-GB" sz="2400" dirty="0" err="1" smtClean="0"/>
              <a:t>Int</a:t>
            </a:r>
            <a:r>
              <a:rPr lang="en-GB" sz="2400" dirty="0" smtClean="0"/>
              <a:t>)</a:t>
            </a:r>
          </a:p>
          <a:p>
            <a:pPr lvl="1"/>
            <a:r>
              <a:rPr lang="en-GB" sz="2400" dirty="0" smtClean="0"/>
              <a:t>Number of cans of diet cola per career (c/c)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685800"/>
            <a:ext cx="8568531" cy="782524"/>
          </a:xfrm>
        </p:spPr>
        <p:txBody>
          <a:bodyPr/>
          <a:lstStyle/>
          <a:p>
            <a:r>
              <a:rPr lang="en-GB" dirty="0" smtClean="0"/>
              <a:t>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17" y="1468324"/>
            <a:ext cx="3873894" cy="4114800"/>
          </a:xfrm>
        </p:spPr>
        <p:txBody>
          <a:bodyPr/>
          <a:lstStyle/>
          <a:p>
            <a:r>
              <a:rPr lang="en-GB" sz="2800" dirty="0" smtClean="0"/>
              <a:t>First attendance January 2001.</a:t>
            </a:r>
          </a:p>
          <a:p>
            <a:r>
              <a:rPr lang="en-GB" sz="2800" dirty="0" smtClean="0"/>
              <a:t>Missed 3 sessions due to an illness in the family.</a:t>
            </a:r>
          </a:p>
          <a:p>
            <a:r>
              <a:rPr lang="en-GB" sz="2800" dirty="0" smtClean="0"/>
              <a:t>A total of ~99 sessions</a:t>
            </a:r>
          </a:p>
          <a:p>
            <a:r>
              <a:rPr lang="en-GB" sz="2800" dirty="0" smtClean="0"/>
              <a:t>Which,  consuming 1 cookie per session day results in 495 cookies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11" y="1687399"/>
            <a:ext cx="2836923" cy="3943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835" y="1201624"/>
            <a:ext cx="2954278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712" y="1371600"/>
            <a:ext cx="5040288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117" y="585517"/>
            <a:ext cx="6363395" cy="540512"/>
          </a:xfrm>
        </p:spPr>
        <p:txBody>
          <a:bodyPr/>
          <a:lstStyle/>
          <a:p>
            <a:r>
              <a:rPr lang="en-GB" dirty="0" smtClean="0"/>
              <a:t>Weight / Mass (for the purists)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31" y="1676400"/>
            <a:ext cx="5418336" cy="5181600"/>
          </a:xfrm>
        </p:spPr>
        <p:txBody>
          <a:bodyPr/>
          <a:lstStyle/>
          <a:p>
            <a:r>
              <a:rPr lang="en-GB" dirty="0" smtClean="0"/>
              <a:t>In January 2001,  Adrian weighed 533 cookies (147 lb, 66.7 kg)</a:t>
            </a:r>
          </a:p>
          <a:p>
            <a:r>
              <a:rPr lang="en-GB" dirty="0" smtClean="0"/>
              <a:t>In March 2018, Adrian weighed 635 cookies (175 lb, 79.4 kg)</a:t>
            </a:r>
          </a:p>
          <a:p>
            <a:r>
              <a:rPr lang="en-GB" dirty="0" smtClean="0"/>
              <a:t>The increase in weight is 102 cookies</a:t>
            </a:r>
          </a:p>
          <a:p>
            <a:endParaRPr lang="en-GB" dirty="0"/>
          </a:p>
          <a:p>
            <a:r>
              <a:rPr lang="en-GB" dirty="0" smtClean="0"/>
              <a:t>The Weight Gained Ratio (WGR),  defined as the number of cookies consumed versus the increase in weight is 102 / 495**,</a:t>
            </a:r>
            <a:br>
              <a:rPr lang="en-GB" dirty="0" smtClean="0"/>
            </a:br>
            <a:r>
              <a:rPr lang="en-GB" dirty="0" smtClean="0"/>
              <a:t>which is 0.2 cookies/cookie</a:t>
            </a:r>
          </a:p>
          <a:p>
            <a:r>
              <a:rPr lang="en-GB" dirty="0" smtClean="0"/>
              <a:t>WGR = 0.2</a:t>
            </a:r>
          </a:p>
          <a:p>
            <a:r>
              <a:rPr lang="en-GB" sz="2000" b="0" i="1" dirty="0" smtClean="0"/>
              <a:t>** Includes fudge factor and chip factor</a:t>
            </a:r>
            <a:endParaRPr lang="en-GB" sz="2000" b="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7170" name="Picture 2" descr="Image result for cook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01" y="2055025"/>
            <a:ext cx="4044851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7035" y="1066800"/>
            <a:ext cx="90725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A “meeting standard” 125 mm cookie weighs about 125 g (~4.5 </a:t>
            </a:r>
            <a:r>
              <a:rPr lang="en-GB" kern="0" dirty="0" err="1" smtClean="0"/>
              <a:t>oz</a:t>
            </a:r>
            <a:r>
              <a:rPr lang="en-GB" kern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82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ile of 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85" y="1752600"/>
            <a:ext cx="2890662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27" y="1600200"/>
            <a:ext cx="6867426" cy="4648200"/>
          </a:xfrm>
        </p:spPr>
        <p:txBody>
          <a:bodyPr/>
          <a:lstStyle/>
          <a:p>
            <a:r>
              <a:rPr lang="en-GB" sz="2000" dirty="0" smtClean="0"/>
              <a:t>First contribution (as a non-attendee) was to provide the Ad-hoc power saving text in about 1991.</a:t>
            </a:r>
          </a:p>
          <a:p>
            <a:r>
              <a:rPr lang="en-GB" sz="2000" dirty="0" smtClean="0"/>
              <a:t>Adrian has posted 2002 document revisions,  which is 3.7% of the total number of documents since 2000 (54614 at the time of writing).</a:t>
            </a:r>
          </a:p>
          <a:p>
            <a:r>
              <a:rPr lang="en-GB" sz="2000" dirty="0" smtClean="0"/>
              <a:t>Assuming an average of 10 pages per document,  that’s 20,020 pages.</a:t>
            </a:r>
          </a:p>
          <a:p>
            <a:r>
              <a:rPr lang="en-GB" sz="2000" dirty="0" smtClean="0"/>
              <a:t>A sheet of 80 gsm A4 weighs 5 g,  or 40 </a:t>
            </a:r>
            <a:r>
              <a:rPr lang="en-GB" sz="2000" dirty="0" err="1" smtClean="0"/>
              <a:t>milli</a:t>
            </a:r>
            <a:r>
              <a:rPr lang="en-GB" sz="2000" dirty="0" smtClean="0"/>
              <a:t>-cookies</a:t>
            </a:r>
          </a:p>
          <a:p>
            <a:r>
              <a:rPr lang="en-GB" sz="2000" dirty="0" smtClean="0"/>
              <a:t>The total weight of documentation produced is 800 cookies, or 1.3 fat-adrians</a:t>
            </a:r>
          </a:p>
          <a:p>
            <a:r>
              <a:rPr lang="en-GB" sz="2000" dirty="0" smtClean="0"/>
              <a:t>The Document Production Ratio (DPR), defined as the weight of documents to the weight of cookies consumed is 800/495,  or 1.6 cookies/cookie</a:t>
            </a:r>
          </a:p>
          <a:p>
            <a:r>
              <a:rPr lang="en-GB" sz="2000" dirty="0" smtClean="0"/>
              <a:t>DPR = 1.6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Pages edited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524000"/>
            <a:ext cx="4536281" cy="4114800"/>
          </a:xfrm>
        </p:spPr>
        <p:txBody>
          <a:bodyPr/>
          <a:lstStyle/>
          <a:p>
            <a:r>
              <a:rPr lang="en-GB" dirty="0" err="1" smtClean="0"/>
              <a:t>TGn</a:t>
            </a:r>
            <a:r>
              <a:rPr lang="en-GB" dirty="0" smtClean="0"/>
              <a:t> ~ 600 pages</a:t>
            </a:r>
          </a:p>
          <a:p>
            <a:r>
              <a:rPr lang="en-GB" dirty="0" err="1" smtClean="0"/>
              <a:t>REVmb</a:t>
            </a:r>
            <a:r>
              <a:rPr lang="en-GB" dirty="0" smtClean="0"/>
              <a:t> ~ 3000 pages</a:t>
            </a:r>
          </a:p>
          <a:p>
            <a:r>
              <a:rPr lang="en-GB" dirty="0" err="1" smtClean="0"/>
              <a:t>REVmc</a:t>
            </a:r>
            <a:r>
              <a:rPr lang="en-GB" dirty="0" smtClean="0"/>
              <a:t> ~ 3000 pages</a:t>
            </a:r>
          </a:p>
          <a:p>
            <a:r>
              <a:rPr lang="en-GB" dirty="0" smtClean="0"/>
              <a:t>Total is ~ 6.3 </a:t>
            </a:r>
            <a:r>
              <a:rPr lang="en-GB" dirty="0" err="1" smtClean="0"/>
              <a:t>kpages</a:t>
            </a:r>
            <a:r>
              <a:rPr lang="en-GB" dirty="0" smtClean="0"/>
              <a:t>, or 252 cookies.</a:t>
            </a:r>
          </a:p>
          <a:p>
            <a:r>
              <a:rPr lang="en-GB" dirty="0" smtClean="0"/>
              <a:t>The pages edited ratio (PER), defines as the weight of the pages edited divided by the weight of the cookies consumed is 252/495 = 0.51 cookies/cookie</a:t>
            </a:r>
            <a:endParaRPr lang="en-GB" dirty="0"/>
          </a:p>
          <a:p>
            <a:r>
              <a:rPr lang="en-GB" dirty="0" smtClean="0"/>
              <a:t>PER = 0.51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87700" y="1962151"/>
            <a:ext cx="3567596" cy="3700165"/>
            <a:chOff x="6999926" y="1962150"/>
            <a:chExt cx="4314825" cy="37001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9926" y="1962150"/>
              <a:ext cx="4314825" cy="32385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99926" y="5200650"/>
              <a:ext cx="4277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Frame-maker V0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7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ile of 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4" y="1752601"/>
            <a:ext cx="2688171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former chair’s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47" y="1981200"/>
            <a:ext cx="8568531" cy="2362200"/>
          </a:xfrm>
        </p:spPr>
        <p:txBody>
          <a:bodyPr/>
          <a:lstStyle/>
          <a:p>
            <a:r>
              <a:rPr lang="en-GB" dirty="0" smtClean="0"/>
              <a:t>DPR &gt; PER &gt; WGR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  &gt;                                              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12" y="2770664"/>
            <a:ext cx="2474583" cy="2246313"/>
          </a:xfrm>
          <a:prstGeom prst="rect">
            <a:avLst/>
          </a:prstGeom>
        </p:spPr>
      </p:pic>
      <p:pic>
        <p:nvPicPr>
          <p:cNvPr id="8" name="Picture 2" descr="Image result for cook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84" y="2883376"/>
            <a:ext cx="2302137" cy="21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96587</TotalTime>
  <Words>757</Words>
  <Application>Microsoft Office PowerPoint</Application>
  <PresentationFormat>Custom</PresentationFormat>
  <Paragraphs>120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Custom Design</vt:lpstr>
      <vt:lpstr>Microsoft Word 97 - 2003 Document</vt:lpstr>
      <vt:lpstr>802.11 Working Group May 2018  Ex Chair’s Extended Statistics Report</vt:lpstr>
      <vt:lpstr>Abstract (very)</vt:lpstr>
      <vt:lpstr>Quotation</vt:lpstr>
      <vt:lpstr>The search for the right metric</vt:lpstr>
      <vt:lpstr>Meetings</vt:lpstr>
      <vt:lpstr>Weight / Mass (for the purists)</vt:lpstr>
      <vt:lpstr>Documents</vt:lpstr>
      <vt:lpstr>Pages edited</vt:lpstr>
      <vt:lpstr>Summary of former chair’s statistics</vt:lpstr>
      <vt:lpstr>Personal observations</vt:lpstr>
      <vt:lpstr>FAQ: What’s next for Adrian?</vt:lpstr>
      <vt:lpstr>Exhortations</vt:lpstr>
      <vt:lpstr>Thank you</vt:lpstr>
      <vt:lpstr>That’s it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WG Opening Report</dc:title>
  <dc:creator>Adrian Stephens</dc:creator>
  <cp:lastModifiedBy>adrians</cp:lastModifiedBy>
  <cp:revision>1954</cp:revision>
  <cp:lastPrinted>1998-02-10T13:28:06Z</cp:lastPrinted>
  <dcterms:created xsi:type="dcterms:W3CDTF">1998-02-10T13:07:52Z</dcterms:created>
  <dcterms:modified xsi:type="dcterms:W3CDTF">2018-05-09T06:54:07Z</dcterms:modified>
  <cp:category>Adrian Stephens, Intel Corporation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2e11dcb0-d7ed-4597-914e-60a3142555f5</vt:lpwstr>
  </property>
</Properties>
</file>