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5" r:id="rId10"/>
    <p:sldId id="364" r:id="rId11"/>
    <p:sldId id="356" r:id="rId12"/>
    <p:sldId id="338" r:id="rId13"/>
    <p:sldId id="343" r:id="rId14"/>
    <p:sldId id="348" r:id="rId15"/>
    <p:sldId id="357" r:id="rId16"/>
    <p:sldId id="368" r:id="rId17"/>
    <p:sldId id="366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 autoAdjust="0"/>
    <p:restoredTop sz="50000" autoAdjust="0"/>
  </p:normalViewPr>
  <p:slideViewPr>
    <p:cSldViewPr>
      <p:cViewPr varScale="1">
        <p:scale>
          <a:sx n="131" d="100"/>
          <a:sy n="131" d="100"/>
        </p:scale>
        <p:origin x="1616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1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802.11-18/0891r0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802.11-18/0891r0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802.11-18/0891r0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53411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May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46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802.11-18/0891r0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tools.ietf.org/html/draft-ietf-6lo-ethertype-request-01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jjmb-v6ops-unique-ipv6-prefix-per-host-00" TargetMode="External"/><Relationship Id="rId5" Type="http://schemas.openxmlformats.org/officeDocument/2006/relationships/hyperlink" Target="https://mentor.ieee.org/802.11/dcn/15/11-15-1085-00-0wng-6lowpan-over-802-11.pptx" TargetMode="External"/><Relationship Id="rId4" Type="http://schemas.openxmlformats.org/officeDocument/2006/relationships/hyperlink" Target="https://tools.ietf.org/html/draft-ietf-6lo-rfc6775-update-19" TargetMode="External"/><Relationship Id="rId9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opsawg-mud/" TargetMode="External"/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www.ietf.org/topics/netmgm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7548/" TargetMode="External"/><Relationship Id="rId5" Type="http://schemas.openxmlformats.org/officeDocument/2006/relationships/hyperlink" Target="https://tools.ietf.org/html/rfc6632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tls13-vectors/" TargetMode="External"/><Relationship Id="rId5" Type="http://schemas.openxmlformats.org/officeDocument/2006/relationships/hyperlink" Target="https://datatracker.ietf.org/doc/draft-ietf-tls-dtls13/" TargetMode="External"/><Relationship Id="rId4" Type="http://schemas.openxmlformats.org/officeDocument/2006/relationships/hyperlink" Target="https://datatracker.ietf.org/doc/draft-ietf-tls-tls13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7" Type="http://schemas.openxmlformats.org/officeDocument/2006/relationships/hyperlink" Target="https://datatracker.ietf.org/doc/draft-ietf-detnet-problem-statement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use-cases/" TargetMode="External"/><Relationship Id="rId5" Type="http://schemas.openxmlformats.org/officeDocument/2006/relationships/hyperlink" Target="https://datatracker.ietf.org/doc/draft-ietf-detnet-architecture/" TargetMode="External"/><Relationship Id="rId4" Type="http://schemas.openxmlformats.org/officeDocument/2006/relationships/hyperlink" Target="https://datatracker.ietf.org/doc/draft-ietf-detnet-security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pwave/charter/" TargetMode="External"/><Relationship Id="rId5" Type="http://schemas.openxmlformats.org/officeDocument/2006/relationships/hyperlink" Target="https://datatracker.ietf.org/doc/rfc8350/" TargetMode="External"/><Relationship Id="rId4" Type="http://schemas.openxmlformats.org/officeDocument/2006/relationships/hyperlink" Target="https://datatracker.ietf.org/doc/draft-ietf-opsawg-capwap-alt-tunnel/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8/11-18-0354-00-000m-qos-mapping-comment.pptx" TargetMode="External"/><Relationship Id="rId3" Type="http://schemas.openxmlformats.org/officeDocument/2006/relationships/hyperlink" Target="https://www.ietf.org/blog/blind-men-and-elephant/" TargetMode="External"/><Relationship Id="rId7" Type="http://schemas.openxmlformats.org/officeDocument/2006/relationships/hyperlink" Target="https://tools.ietf.org/html/rfc832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ools.ietf.org/html/draft-deconinck-multipath-quic-00" TargetMode="External"/><Relationship Id="rId5" Type="http://schemas.openxmlformats.org/officeDocument/2006/relationships/hyperlink" Target="https://www.usenix.org/system/files/conference/atc17/atc17-hoiland-jorgensen.pdf" TargetMode="External"/><Relationship Id="rId4" Type="http://schemas.openxmlformats.org/officeDocument/2006/relationships/hyperlink" Target="https://tools.ietf.org/html/rfc829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ila/about/" TargetMode="External"/><Relationship Id="rId4" Type="http://schemas.openxmlformats.org/officeDocument/2006/relationships/hyperlink" Target="https://datatracker.ietf.org/wg/coms/about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wg/mls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charter-ietf-ipsecme/" TargetMode="External"/><Relationship Id="rId5" Type="http://schemas.openxmlformats.org/officeDocument/2006/relationships/hyperlink" Target="https://datatracker.ietf.org/doc/charter-ietf-iasa2/" TargetMode="External"/><Relationship Id="rId4" Type="http://schemas.openxmlformats.org/officeDocument/2006/relationships/hyperlink" Target="https://datatracker.ietf.org/doc/charter-ietf-bmwg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2017/04/yang-catalog-latest-development-ietf-98-hackathon/Insight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261-02-0arc-mulicast-performance-optimization-features-overview-for-ietf-nov-2015.ppt" TargetMode="External"/><Relationship Id="rId7" Type="http://schemas.openxmlformats.org/officeDocument/2006/relationships/hyperlink" Target="https://www.ietf.org/proceedings/98/slides/slides-98-intarea-80211-multicast-testbed-and-results-00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id/draft-mcbride-mboned-wifi-mcast-problem-statement-01.txt" TargetMode="External"/><Relationship Id="rId5" Type="http://schemas.openxmlformats.org/officeDocument/2006/relationships/hyperlink" Target="https://tools.ietf.org/html/draft-perkins-intarea-multicast-ieee802-03" TargetMode="External"/><Relationship Id="rId4" Type="http://schemas.openxmlformats.org/officeDocument/2006/relationships/hyperlink" Target="http://www.ieee802.org/11/email/stds-802-11/msg01838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2018-05-04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56181"/>
              </p:ext>
            </p:extLst>
          </p:nvPr>
        </p:nvGraphicFramePr>
        <p:xfrm>
          <a:off x="541506" y="2365578"/>
          <a:ext cx="8255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" name="Document" r:id="rId4" imgW="16510000" imgH="5334000" progId="Word.Document.8">
                  <p:embed/>
                </p:oleObj>
              </mc:Choice>
              <mc:Fallback>
                <p:oleObj name="Document" r:id="rId4" imgW="16510000" imgH="533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06" y="2365578"/>
                        <a:ext cx="8255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Approved for publications: IPv6 over Networks of Resource-constrained Nodes (6LO) draft: “An update to 6LO ND”, see </a:t>
            </a:r>
            <a:r>
              <a:rPr lang="en-US" sz="1400" dirty="0">
                <a:hlinkClick r:id="rId4"/>
              </a:rPr>
              <a:t>https://tools.ietf.org/html/draft-ietf-6lo-rfc6775-update-19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See WNG presentation: </a:t>
            </a:r>
            <a:r>
              <a:rPr lang="en-US" sz="1400" dirty="0">
                <a:hlinkClick r:id="rId5"/>
              </a:rPr>
              <a:t>https://mentor.ieee.org/802.11/dcn/15/11-15-1085-00-0wng-6lowpan-over-802-11.pptx</a:t>
            </a:r>
            <a:r>
              <a:rPr lang="en-US" sz="1400" dirty="0"/>
              <a:t> and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Unique IPv6 Prefix Per Host, </a:t>
            </a:r>
            <a:r>
              <a:rPr lang="en-US" sz="1400" dirty="0">
                <a:hlinkClick r:id="rId6"/>
              </a:rPr>
              <a:t>https://tools.ietf.org/html/draft-jjmb-v6ops-unique-ipv6-prefix-per-host-00</a:t>
            </a:r>
            <a:r>
              <a:rPr lang="en-US" sz="1400" dirty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/>
              <a:t>The concepts in this document were originally developed as part of a large scale, production deployment of IPv6 support for a community Wi-Fi service. </a:t>
            </a:r>
            <a:br>
              <a:rPr lang="en-US" sz="1400" i="1" dirty="0"/>
            </a:br>
            <a:endParaRPr lang="en-US" sz="1400" i="1" dirty="0"/>
          </a:p>
          <a:p>
            <a:pPr>
              <a:lnSpc>
                <a:spcPct val="80000"/>
              </a:lnSpc>
            </a:pPr>
            <a:r>
              <a:rPr lang="en-US" sz="1800" dirty="0"/>
              <a:t> 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7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pPr lvl="1"/>
            <a:r>
              <a:rPr lang="en-US" sz="1400" dirty="0"/>
              <a:t>Of interest: </a:t>
            </a:r>
            <a:r>
              <a:rPr lang="en-US" sz="1400" b="1" dirty="0">
                <a:hlinkClick r:id="rId8"/>
              </a:rPr>
              <a:t>https://tools.ietf.org/html/draft-ietf-6lo-ethertype-request-01</a:t>
            </a:r>
            <a:r>
              <a:rPr lang="en-US" sz="1400" b="1" dirty="0"/>
              <a:t> 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9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[May 2018]</a:t>
            </a:r>
          </a:p>
          <a:p>
            <a:pPr lvl="1"/>
            <a:r>
              <a:rPr lang="en-US" sz="1600" dirty="0"/>
              <a:t>Of interest: Captive Portal API, see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[May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Publication requested: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[May 2018] 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Published as RFC 8350 (Experimental): Alternate Tunnel Encapsulation for Data Frames in CAPWAP, see  </a:t>
            </a:r>
            <a:r>
              <a:rPr lang="en-US" sz="1600" dirty="0">
                <a:hlinkClick r:id="rId4"/>
              </a:rPr>
              <a:t>https://datatracker.ietf.org/doc/draft-ietf-opsawg-capwap-alt-tunnel/</a:t>
            </a:r>
            <a:br>
              <a:rPr lang="en-US" sz="1600" dirty="0"/>
            </a:b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5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7548, Management of Networks with Constrained Devices: Use Cases, see </a:t>
            </a:r>
            <a:r>
              <a:rPr lang="en-US" sz="1600" dirty="0">
                <a:hlinkClick r:id="rId6"/>
              </a:rPr>
              <a:t>https://datatracker.ietf.org/doc/rfc7548/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7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8"/>
              </a:rPr>
              <a:t>https://datatracker.ietf.org/doc/draft-ietf-opsawg-mud/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20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A new version of TLS (used in EAP methods): Transport Layer Security Protocol Version 1.3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[May 2018]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Approved for publication by the IESG: TLS version 1.3 </a:t>
            </a:r>
            <a:r>
              <a:rPr lang="en-US" sz="1600" u="sng" dirty="0">
                <a:hlinkClick r:id="rId4"/>
              </a:rPr>
              <a:t>https://datatracker.ietf.org/doc/draft-ietf-tls-tls13/</a:t>
            </a:r>
            <a:r>
              <a:rPr lang="en-US" sz="1600" u="sng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Datagram Transport Layer Security (DTLS) Protocol Version 1.3,see </a:t>
            </a:r>
            <a:r>
              <a:rPr lang="en-US" sz="1600" dirty="0">
                <a:hlinkClick r:id="rId5"/>
              </a:rPr>
              <a:t>https://datatracker.ietf.org/doc/draft-ietf-tls-dtls13/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Example Handshake Traces for TLS 1.3, see </a:t>
            </a:r>
            <a:r>
              <a:rPr lang="en-US" sz="1600" dirty="0">
                <a:hlinkClick r:id="rId6"/>
              </a:rPr>
              <a:t>https://datatracker.ietf.org/doc/draft-ietf-tls-tls13-vectors/</a:t>
            </a:r>
            <a:r>
              <a:rPr lang="en-US" sz="1600" dirty="0"/>
              <a:t>  </a:t>
            </a:r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Updated: </a:t>
            </a:r>
            <a:r>
              <a:rPr lang="en-US" sz="1400" dirty="0" err="1"/>
              <a:t>DetNet</a:t>
            </a:r>
            <a:r>
              <a:rPr lang="en-US" sz="1400" dirty="0"/>
              <a:t> Security Considerations, see </a:t>
            </a:r>
            <a:r>
              <a:rPr lang="en-US" sz="1400" dirty="0">
                <a:hlinkClick r:id="rId4"/>
              </a:rPr>
              <a:t>https://datatracker.ietf.org/doc/draft-ietf-detnet-security/</a:t>
            </a:r>
            <a:r>
              <a:rPr lang="en-US" sz="1400" dirty="0"/>
              <a:t>  </a:t>
            </a:r>
          </a:p>
          <a:p>
            <a:pPr lvl="1"/>
            <a:r>
              <a:rPr lang="en-US" sz="1400" dirty="0"/>
              <a:t>Updated: Deterministic Networking Architecture, see </a:t>
            </a:r>
            <a:r>
              <a:rPr lang="en-US" sz="1400" dirty="0">
                <a:hlinkClick r:id="rId5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Updated: Deterministic Networking Use Cases, see </a:t>
            </a:r>
            <a:r>
              <a:rPr lang="en-US" sz="1400" dirty="0">
                <a:hlinkClick r:id="rId6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</a:t>
            </a:r>
          </a:p>
          <a:p>
            <a:pPr lvl="1"/>
            <a:r>
              <a:rPr lang="en-US" sz="1400" dirty="0"/>
              <a:t>Updated: Deterministic Networking Problem Statement, see </a:t>
            </a:r>
            <a:r>
              <a:rPr lang="en-US" sz="1400" dirty="0">
                <a:hlinkClick r:id="rId7"/>
              </a:rPr>
              <a:t>https://datatracker.ietf.org/doc/draft-ietf-detnet-problem-statement/</a:t>
            </a:r>
            <a:endParaRPr lang="en-US" sz="14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</a:t>
            </a:r>
            <a:r>
              <a:rPr lang="en-US"/>
              <a:t>for May </a:t>
            </a:r>
            <a:r>
              <a:rPr lang="en-US" dirty="0"/>
              <a:t>2018.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July 14-20, 2018 –  Montreal</a:t>
            </a:r>
          </a:p>
          <a:p>
            <a:pPr lvl="1"/>
            <a:r>
              <a:rPr lang="en-US" dirty="0"/>
              <a:t>November 3-9, 2018 – Bangkok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- 1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Agenda topics included: YANG Models, Low Latency, Time Sensitive Networking/DETNET, </a:t>
            </a:r>
            <a:r>
              <a:rPr lang="en-US" sz="1600" dirty="0" err="1"/>
              <a:t>FlexE</a:t>
            </a:r>
            <a:r>
              <a:rPr lang="en-US" sz="1600" dirty="0"/>
              <a:t>, Networking Slicing, 48-bit and 64-bit MAC addresses interworking, 5G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Teleconference held 2018-02-12 – no new 802.11 items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Tracked: CAPWAP, one remaining experimental draft:  </a:t>
            </a:r>
            <a:r>
              <a:rPr lang="en-US" sz="1600" dirty="0">
                <a:hlinkClick r:id="rId4"/>
              </a:rPr>
              <a:t>https://datatracker.ietf.org/doc/draft-ietf-opsawg-capwap-alt-tunnel/</a:t>
            </a:r>
            <a:r>
              <a:rPr lang="en-US" sz="1600" dirty="0"/>
              <a:t> - published April 2018 as </a:t>
            </a:r>
            <a:r>
              <a:rPr lang="en-US" sz="1600" dirty="0">
                <a:hlinkClick r:id="rId5"/>
              </a:rPr>
              <a:t>RFC 8350</a:t>
            </a:r>
            <a:r>
              <a:rPr lang="en-US" sz="1600" dirty="0"/>
              <a:t>, so </a:t>
            </a:r>
            <a:r>
              <a:rPr lang="en-US" sz="1600" b="1" dirty="0"/>
              <a:t>this item is closed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>
                <a:hlinkClick r:id="rId6"/>
              </a:rPr>
              <a:t>ipwave</a:t>
            </a:r>
            <a:br>
              <a:rPr lang="en-GB" sz="1600" dirty="0"/>
            </a:br>
            <a:endParaRPr lang="en-GB" sz="1600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GB" b="0" dirty="0"/>
              <a:t>RFC 8290 and applicability of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Flow Control Controlled Delay (FC-</a:t>
            </a:r>
            <a:r>
              <a:rPr lang="en-US" b="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CoDel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) to Wi-Fi/802.11 systems for reduction of latency and jitter. </a:t>
            </a:r>
          </a:p>
          <a:p>
            <a:pPr lvl="1"/>
            <a:r>
              <a:rPr lang="en-GB" u="sng" dirty="0">
                <a:hlinkClick r:id="rId3"/>
              </a:rPr>
              <a:t>https://www.ietf.org/blog/blind-men-and-elephant/</a:t>
            </a:r>
            <a:r>
              <a:rPr lang="en-GB" dirty="0"/>
              <a:t> </a:t>
            </a:r>
          </a:p>
          <a:p>
            <a:pPr lvl="1"/>
            <a:r>
              <a:rPr lang="en-GB" u="sng" dirty="0">
                <a:hlinkClick r:id="rId4"/>
              </a:rPr>
              <a:t>https://tools.ietf.org/html/rfc8290</a:t>
            </a:r>
            <a:r>
              <a:rPr lang="en-GB" dirty="0"/>
              <a:t> </a:t>
            </a:r>
          </a:p>
          <a:p>
            <a:pPr lvl="1"/>
            <a:r>
              <a:rPr lang="en-GB" u="sng" dirty="0">
                <a:hlinkClick r:id="rId5"/>
              </a:rPr>
              <a:t>https://www.usenix.org/system/files/conference/atc17/atc17-hoiland-jorgensen.pdf</a:t>
            </a:r>
            <a:r>
              <a:rPr lang="en-GB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Multi-path extensions for QUIC – includes Wi-Fi and LTE QUIC flow example: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6"/>
              </a:rPr>
              <a:t>https://tools.ietf.org/html/draft-deconinck-multipath-quic-00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Published 2018 Feb: RFC8325: Mapping </a:t>
            </a:r>
            <a:r>
              <a:rPr lang="en-US" b="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Diffserv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to IEEE 802.11, see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7"/>
              </a:rPr>
              <a:t>https://tools.ietf.org/html/rfc8325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and 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8"/>
              </a:rPr>
              <a:t>https://mentor.ieee.org/802.11/dcn/18/11-18-0354-00-000m-qos-mapping-comment.pptx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GB" dirty="0"/>
            </a:br>
            <a:endParaRPr lang="en-GB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July 14-20, 2018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894605"/>
              </p:ext>
            </p:extLst>
          </p:nvPr>
        </p:nvGraphicFramePr>
        <p:xfrm>
          <a:off x="1066800" y="2875632"/>
          <a:ext cx="6977557" cy="1046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coms</a:t>
                      </a:r>
                      <a:endParaRPr lang="en-US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Common Operations and Management on network Slices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753817477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5"/>
                        </a:rPr>
                        <a:t>ila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Identifier Locator Addressing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DFAD8B1-6B1A-7545-9927-0C108734CAC1}"/>
              </a:ext>
            </a:extLst>
          </p:cNvPr>
          <p:cNvSpPr txBox="1"/>
          <p:nvPr/>
        </p:nvSpPr>
        <p:spPr>
          <a:xfrm>
            <a:off x="1066801" y="6060332"/>
            <a:ext cx="6977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NB: BOF proposals for the July meeting are due June 1</a:t>
            </a:r>
            <a:r>
              <a:rPr lang="en-US" baseline="30000" dirty="0"/>
              <a:t>st</a:t>
            </a:r>
            <a:r>
              <a:rPr lang="en-US" dirty="0"/>
              <a:t>, so the final set of BOFs may be different</a:t>
            </a:r>
          </a:p>
        </p:txBody>
      </p:sp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601338"/>
              </p:ext>
            </p:extLst>
          </p:nvPr>
        </p:nvGraphicFramePr>
        <p:xfrm>
          <a:off x="1066800" y="2875632"/>
          <a:ext cx="6977557" cy="22323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bmwg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Benchmarking Methodology (</a:t>
                      </a:r>
                      <a:r>
                        <a:rPr lang="en-US" dirty="0" err="1"/>
                        <a:t>recharter</a:t>
                      </a:r>
                      <a:r>
                        <a:rPr lang="en-US" dirty="0"/>
                        <a:t>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5"/>
                        </a:rPr>
                        <a:t>iasa2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IETF Administrative Support Activity 2 (newly chartered)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9420755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6"/>
                        </a:rPr>
                        <a:t>ipsecme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IP Security Maintenance and Extensions (informal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7"/>
                        </a:rPr>
                        <a:t>mls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Messaging Layer Security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93262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https://www.ietf.org/blog/2017/04/yang-catalog-latest-development-ietf-98-hackathon/Insights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May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/>
              <a:t>Multicast Topics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05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2000" dirty="0"/>
              <a:t>Multicast issues were discussed at the IETF-IEEE 802 meeting Sept 29</a:t>
            </a:r>
            <a:r>
              <a:rPr lang="en-US" sz="2000" baseline="30000" dirty="0"/>
              <a:t>th</a:t>
            </a:r>
            <a:r>
              <a:rPr lang="en-US" sz="2000" dirty="0"/>
              <a:t> 2015 and a presentation given at the November 2015 IETF meeting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https://mentor.ieee.org/802.11/dcn/15/11-15-1261-02-0arc-mulicast-performance-optimization-features-overview-for-ietf-nov-2015.ppt</a:t>
            </a:r>
            <a:r>
              <a:rPr lang="en-US" sz="1600" dirty="0"/>
              <a:t> 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Further actions: </a:t>
            </a:r>
            <a:r>
              <a:rPr lang="en-US" sz="1600" dirty="0" err="1"/>
              <a:t>ietf</a:t>
            </a:r>
            <a:r>
              <a:rPr lang="en-US" sz="1600" dirty="0"/>
              <a:t> mailing list has been established for ongoing discussion, will include additional 802. wireless groups, see </a:t>
            </a:r>
            <a:r>
              <a:rPr lang="en-US" sz="1600" dirty="0">
                <a:hlinkClick r:id="rId4"/>
              </a:rPr>
              <a:t>http://www.ieee802.org/11/email/stds-802-11/msg01838.html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Multicast considerations Internet draft describing use cases, issues, etc. under development, see </a:t>
            </a:r>
            <a:r>
              <a:rPr lang="en-US" sz="1600" dirty="0">
                <a:hlinkClick r:id="rId5"/>
              </a:rPr>
              <a:t>https://tools.ietf.org/html/draft-perkins-intarea-multicast-ieee802-03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and </a:t>
            </a:r>
            <a:r>
              <a:rPr lang="en-GB" sz="1600" u="sng" dirty="0">
                <a:hlinkClick r:id="rId6"/>
              </a:rPr>
              <a:t>https://www.ietf.org/id/draft-mcbride-mboned-wifi-mcast-problem-statement-01.txt</a:t>
            </a:r>
            <a:endParaRPr lang="en-GB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/>
              <a:t>See</a:t>
            </a:r>
            <a:r>
              <a:rPr lang="en-US" sz="2000" b="1" dirty="0"/>
              <a:t> </a:t>
            </a:r>
            <a:r>
              <a:rPr lang="en-GB" sz="2000" dirty="0">
                <a:hlinkClick r:id="rId7"/>
              </a:rPr>
              <a:t>https://www.ietf.org/proceedings/98/slides/slides-98-intarea-80211-multicast-testbed-and-results-00.pdf</a:t>
            </a:r>
            <a:r>
              <a:rPr lang="en-GB" sz="2000" dirty="0"/>
              <a:t> ; </a:t>
            </a:r>
          </a:p>
          <a:p>
            <a:pPr lvl="1">
              <a:lnSpc>
                <a:spcPct val="80000"/>
              </a:lnSpc>
            </a:pPr>
            <a:r>
              <a:rPr lang="en-GB" sz="1600" dirty="0" err="1"/>
              <a:t>TGmd</a:t>
            </a:r>
            <a:r>
              <a:rPr lang="en-GB" sz="1600" dirty="0"/>
              <a:t> teleconference held with the authors 2017-05-30</a:t>
            </a:r>
          </a:p>
          <a:p>
            <a:pPr lvl="1">
              <a:lnSpc>
                <a:spcPct val="80000"/>
              </a:lnSpc>
            </a:pPr>
            <a:endParaRPr lang="en-US" sz="1600" b="1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799037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112126</TotalTime>
  <Words>1876</Words>
  <Application>Microsoft Macintosh PowerPoint</Application>
  <PresentationFormat>On-screen Show (4:3)</PresentationFormat>
  <Paragraphs>343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- 1  </vt:lpstr>
      <vt:lpstr>IETF protocol use with 802.11 technology</vt:lpstr>
      <vt:lpstr>IETF BOFs IETF July 14-20, 2018</vt:lpstr>
      <vt:lpstr>IETF New groups being chartered</vt:lpstr>
      <vt:lpstr>YANG Model Catalog</vt:lpstr>
      <vt:lpstr>Multicast Topics</vt:lpstr>
      <vt:lpstr>IoT related work</vt:lpstr>
      <vt:lpstr>CAPPORT WG</vt:lpstr>
      <vt:lpstr>RADEXT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References</vt:lpstr>
    </vt:vector>
  </TitlesOfParts>
  <Company>Aruba Networks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creator>Dorothy Stanley</dc:creator>
  <cp:lastModifiedBy>Peter Yee</cp:lastModifiedBy>
  <cp:revision>717</cp:revision>
  <cp:lastPrinted>1998-02-10T13:28:06Z</cp:lastPrinted>
  <dcterms:created xsi:type="dcterms:W3CDTF">2005-01-04T21:26:55Z</dcterms:created>
  <dcterms:modified xsi:type="dcterms:W3CDTF">2018-05-08T08:43:53Z</dcterms:modified>
</cp:coreProperties>
</file>