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81" r:id="rId2"/>
    <p:sldId id="282" r:id="rId3"/>
    <p:sldId id="318" r:id="rId4"/>
    <p:sldId id="324" r:id="rId5"/>
    <p:sldId id="319" r:id="rId6"/>
    <p:sldId id="328" r:id="rId7"/>
    <p:sldId id="325" r:id="rId8"/>
    <p:sldId id="331" r:id="rId9"/>
    <p:sldId id="329" r:id="rId10"/>
    <p:sldId id="326" r:id="rId11"/>
    <p:sldId id="320" r:id="rId12"/>
    <p:sldId id="332" r:id="rId13"/>
    <p:sldId id="270" r:id="rId14"/>
    <p:sldId id="292" r:id="rId15"/>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A16D51-96B7-40D2-B8CF-25542A2F2290}" v="46" dt="2018-05-07T00:17:33.143"/>
  </p1510:revLst>
</p1510:revInfo>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91" autoAdjust="0"/>
    <p:restoredTop sz="94660"/>
  </p:normalViewPr>
  <p:slideViewPr>
    <p:cSldViewPr snapToGrid="0">
      <p:cViewPr varScale="1">
        <p:scale>
          <a:sx n="103" d="100"/>
          <a:sy n="103" d="100"/>
        </p:scale>
        <p:origin x="933" y="45"/>
      </p:cViewPr>
      <p:guideLst/>
    </p:cSldViewPr>
  </p:slideViewPr>
  <p:notesTextViewPr>
    <p:cViewPr>
      <p:scale>
        <a:sx n="1" d="1"/>
        <a:sy n="1" d="1"/>
      </p:scale>
      <p:origin x="0" y="0"/>
    </p:cViewPr>
  </p:notesTextViewPr>
  <p:notesViewPr>
    <p:cSldViewPr snapToGrid="0">
      <p:cViewPr varScale="1">
        <p:scale>
          <a:sx n="82" d="100"/>
          <a:sy n="82" d="100"/>
        </p:scale>
        <p:origin x="2682" y="3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진수 안" userId="ecebe57a9cd41047" providerId="LiveId" clId="{FDA16D51-96B7-40D2-B8CF-25542A2F2290}"/>
    <pc:docChg chg="modSld">
      <pc:chgData name="진수 안" userId="ecebe57a9cd41047" providerId="LiveId" clId="{FDA16D51-96B7-40D2-B8CF-25542A2F2290}" dt="2018-05-07T00:17:33.143" v="45" actId="20577"/>
      <pc:docMkLst>
        <pc:docMk/>
      </pc:docMkLst>
      <pc:sldChg chg="modSp">
        <pc:chgData name="진수 안" userId="ecebe57a9cd41047" providerId="LiveId" clId="{FDA16D51-96B7-40D2-B8CF-25542A2F2290}" dt="2018-05-07T00:17:33.143" v="45" actId="20577"/>
        <pc:sldMkLst>
          <pc:docMk/>
          <pc:sldMk cId="2234076841" sldId="282"/>
        </pc:sldMkLst>
        <pc:spChg chg="mod">
          <ac:chgData name="진수 안" userId="ecebe57a9cd41047" providerId="LiveId" clId="{FDA16D51-96B7-40D2-B8CF-25542A2F2290}" dt="2018-05-07T00:17:33.143" v="45" actId="20577"/>
          <ac:spMkLst>
            <pc:docMk/>
            <pc:sldMk cId="2234076841" sldId="282"/>
            <ac:spMk id="5" creationId="{00000000-0000-0000-0000-000000000000}"/>
          </ac:spMkLst>
        </pc:spChg>
      </pc:sldChg>
      <pc:sldChg chg="modSp">
        <pc:chgData name="진수 안" userId="ecebe57a9cd41047" providerId="LiveId" clId="{FDA16D51-96B7-40D2-B8CF-25542A2F2290}" dt="2018-05-07T00:17:11.562" v="27" actId="20577"/>
        <pc:sldMkLst>
          <pc:docMk/>
          <pc:sldMk cId="1660284584" sldId="320"/>
        </pc:sldMkLst>
        <pc:spChg chg="mod">
          <ac:chgData name="진수 안" userId="ecebe57a9cd41047" providerId="LiveId" clId="{FDA16D51-96B7-40D2-B8CF-25542A2F2290}" dt="2018-05-07T00:17:11.562" v="27" actId="20577"/>
          <ac:spMkLst>
            <pc:docMk/>
            <pc:sldMk cId="1660284584" sldId="320"/>
            <ac:spMk id="6" creationId="{00000000-0000-0000-0000-000000000000}"/>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EC64F1-CDB8-4BFC-8509-3A8474E73007}" type="datetimeFigureOut">
              <a:rPr lang="ko-KR" altLang="en-US" smtClean="0"/>
              <a:t>2018-05-07</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01AFE9-7123-4EE6-94AE-47BB843F54D8}" type="slidenum">
              <a:rPr lang="ko-KR" altLang="en-US" smtClean="0"/>
              <a:t>‹#›</a:t>
            </a:fld>
            <a:endParaRPr lang="ko-KR" altLang="en-US"/>
          </a:p>
        </p:txBody>
      </p:sp>
    </p:spTree>
    <p:extLst>
      <p:ext uri="{BB962C8B-B14F-4D97-AF65-F5344CB8AC3E}">
        <p14:creationId xmlns:p14="http://schemas.microsoft.com/office/powerpoint/2010/main" val="3670825635"/>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1</a:t>
            </a:fld>
            <a:endParaRPr lang="ko-KR" altLang="en-US"/>
          </a:p>
        </p:txBody>
      </p:sp>
    </p:spTree>
    <p:extLst>
      <p:ext uri="{BB962C8B-B14F-4D97-AF65-F5344CB8AC3E}">
        <p14:creationId xmlns:p14="http://schemas.microsoft.com/office/powerpoint/2010/main" val="2733456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a:p>
        </p:txBody>
      </p:sp>
      <p:sp>
        <p:nvSpPr>
          <p:cNvPr id="4" name="슬라이드 번호 개체 틀 3"/>
          <p:cNvSpPr>
            <a:spLocks noGrp="1"/>
          </p:cNvSpPr>
          <p:nvPr>
            <p:ph type="sldNum" sz="quarter" idx="10"/>
          </p:nvPr>
        </p:nvSpPr>
        <p:spPr/>
        <p:txBody>
          <a:bodyPr/>
          <a:lstStyle/>
          <a:p>
            <a:fld id="{D6F683F6-2109-4E05-8E30-4C3A2EA96C86}" type="slidenum">
              <a:rPr lang="ko-KR" altLang="en-US" smtClean="0"/>
              <a:t>14</a:t>
            </a:fld>
            <a:endParaRPr lang="ko-KR" altLang="en-US"/>
          </a:p>
        </p:txBody>
      </p:sp>
    </p:spTree>
    <p:extLst>
      <p:ext uri="{BB962C8B-B14F-4D97-AF65-F5344CB8AC3E}">
        <p14:creationId xmlns:p14="http://schemas.microsoft.com/office/powerpoint/2010/main" val="1367115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a:prstGeom prst="rect">
            <a:avLst/>
          </a:prstGeom>
        </p:spPr>
        <p:txBody>
          <a:bodyPr/>
          <a:lstStyle/>
          <a:p>
            <a:r>
              <a:rPr lang="ko-KR" altLang="en-US"/>
              <a:t>마스터 제목 스타일 편집</a:t>
            </a:r>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a:t>마스터 부제목 스타일 편집</a:t>
            </a:r>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966615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a:t>마스터 제목 스타일 편집</a:t>
            </a:r>
          </a:p>
        </p:txBody>
      </p:sp>
      <p:sp>
        <p:nvSpPr>
          <p:cNvPr id="3" name="세로 텍스트 개체 틀 2"/>
          <p:cNvSpPr>
            <a:spLocks noGrp="1"/>
          </p:cNvSpPr>
          <p:nvPr>
            <p:ph type="body" orient="vert" idx="1"/>
          </p:nvPr>
        </p:nvSpPr>
        <p:spPr>
          <a:xfrm>
            <a:off x="457200" y="1600200"/>
            <a:ext cx="8229600" cy="4525963"/>
          </a:xfrm>
          <a:prstGeom prst="rect">
            <a:avLst/>
          </a:prstGeo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2018-05-07</a:t>
            </a:fld>
            <a:endParaRPr lang="ko-KR" altLang="en-US"/>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332894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a:prstGeom prst="rect">
            <a:avLst/>
          </a:prstGeo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457200" y="274638"/>
            <a:ext cx="6019800" cy="5851525"/>
          </a:xfrm>
          <a:prstGeom prst="rect">
            <a:avLst/>
          </a:prstGeo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2018-05-07</a:t>
            </a:fld>
            <a:endParaRPr lang="ko-KR" altLang="en-US"/>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799334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620688"/>
            <a:ext cx="8229600" cy="1143000"/>
          </a:xfrm>
          <a:prstGeom prst="rect">
            <a:avLst/>
          </a:prstGeom>
        </p:spPr>
        <p:txBody>
          <a:bodyPr/>
          <a:lstStyle/>
          <a:p>
            <a:r>
              <a:rPr lang="ko-KR" altLang="en-US" dirty="0"/>
              <a:t>마스터 제목 스타일 편집</a:t>
            </a:r>
          </a:p>
        </p:txBody>
      </p:sp>
      <p:sp>
        <p:nvSpPr>
          <p:cNvPr id="3" name="내용 개체 틀 2"/>
          <p:cNvSpPr>
            <a:spLocks noGrp="1"/>
          </p:cNvSpPr>
          <p:nvPr>
            <p:ph idx="1"/>
          </p:nvPr>
        </p:nvSpPr>
        <p:spPr>
          <a:xfrm>
            <a:off x="457200" y="1946250"/>
            <a:ext cx="8229600" cy="4525963"/>
          </a:xfrm>
          <a:prstGeom prst="rect">
            <a:avLst/>
          </a:prstGeo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8" name="Rectangle 4"/>
          <p:cNvSpPr txBox="1">
            <a:spLocks noChangeArrowheads="1"/>
          </p:cNvSpPr>
          <p:nvPr userDrawn="1"/>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ko-KR"/>
            </a:defPPr>
            <a:lvl1pPr marL="0" algn="r" defTabSz="914400" rtl="0" eaLnBrk="1" latin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n-ea"/>
                <a:cs typeface="Times New Roman" panose="02020603050405020304" pitchFamily="18" charset="0"/>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GB" dirty="0" err="1"/>
              <a:t>Jinsoo</a:t>
            </a:r>
            <a:r>
              <a:rPr lang="en-GB" dirty="0"/>
              <a:t> </a:t>
            </a:r>
            <a:r>
              <a:rPr lang="en-GB" dirty="0" err="1"/>
              <a:t>Ahn</a:t>
            </a:r>
            <a:r>
              <a:rPr lang="en-GB" dirty="0"/>
              <a:t>, </a:t>
            </a:r>
            <a:r>
              <a:rPr lang="en-GB" dirty="0" err="1"/>
              <a:t>Yonsei</a:t>
            </a:r>
            <a:r>
              <a:rPr lang="en-GB" dirty="0"/>
              <a:t> University</a:t>
            </a:r>
          </a:p>
        </p:txBody>
      </p:sp>
      <p:sp>
        <p:nvSpPr>
          <p:cNvPr id="9" name="Rectangle 5"/>
          <p:cNvSpPr txBox="1">
            <a:spLocks noChangeArrowheads="1"/>
          </p:cNvSpPr>
          <p:nvPr userDrawn="1"/>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ko-KR"/>
            </a:defPPr>
            <a:lvl1pPr marL="0" algn="ctr" defTabSz="914400" rtl="0" eaLnBrk="1" latin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n-ea"/>
                <a:cs typeface="Times New Roman" panose="02020603050405020304" pitchFamily="18" charset="0"/>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GB"/>
              <a:t>Slide </a:t>
            </a:r>
            <a:fld id="{D09C756B-EB39-4236-ADBB-73052B179AE4}" type="slidenum">
              <a:rPr lang="en-GB" smtClean="0"/>
              <a:pPr/>
              <a:t>‹#›</a:t>
            </a:fld>
            <a:endParaRPr lang="en-GB"/>
          </a:p>
        </p:txBody>
      </p:sp>
    </p:spTree>
    <p:extLst>
      <p:ext uri="{BB962C8B-B14F-4D97-AF65-F5344CB8AC3E}">
        <p14:creationId xmlns:p14="http://schemas.microsoft.com/office/powerpoint/2010/main" val="737723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ko-KR" altLang="en-US"/>
              <a:t>마스터 제목 스타일 편집</a:t>
            </a:r>
          </a:p>
        </p:txBody>
      </p:sp>
      <p:sp>
        <p:nvSpPr>
          <p:cNvPr id="3" name="텍스트 개체 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a:t>마스터 텍스트 스타일을 편집합니다</a:t>
            </a:r>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299391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a:t>마스터 제목 스타일 편집</a:t>
            </a:r>
          </a:p>
        </p:txBody>
      </p:sp>
      <p:sp>
        <p:nvSpPr>
          <p:cNvPr id="3" name="내용 개체 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781105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lvl1pPr>
              <a:defRPr/>
            </a:lvl1pPr>
          </a:lstStyle>
          <a:p>
            <a:r>
              <a:rPr lang="ko-KR" altLang="en-US"/>
              <a:t>마스터 제목 스타일 편집</a:t>
            </a:r>
          </a:p>
        </p:txBody>
      </p:sp>
      <p:sp>
        <p:nvSpPr>
          <p:cNvPr id="3" name="텍스트 개체 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내용 개체 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내용 개체 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2018-05-07</a:t>
            </a:fld>
            <a:endParaRPr lang="ko-KR" altLang="en-US" dirty="0"/>
          </a:p>
        </p:txBody>
      </p:sp>
      <p:sp>
        <p:nvSpPr>
          <p:cNvPr id="8" name="바닥글 개체 틀 7"/>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9" name="슬라이드 번호 개체 틀 8"/>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69411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a:t>마스터 제목 스타일 편집</a:t>
            </a:r>
          </a:p>
        </p:txBody>
      </p:sp>
      <p:sp>
        <p:nvSpPr>
          <p:cNvPr id="4" name="바닥글 개체 틀 3"/>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5" name="슬라이드 번호 개체 틀 4"/>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3193394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2018-05-07</a:t>
            </a:fld>
            <a:endParaRPr lang="ko-KR" altLang="en-US"/>
          </a:p>
        </p:txBody>
      </p:sp>
      <p:sp>
        <p:nvSpPr>
          <p:cNvPr id="3" name="바닥글 개체 틀 2"/>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4" name="슬라이드 번호 개체 틀 3"/>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779245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a:prstGeom prst="rect">
            <a:avLst/>
          </a:prstGeom>
        </p:spPr>
        <p:txBody>
          <a:bodyPr anchor="b"/>
          <a:lstStyle>
            <a:lvl1pPr algn="l">
              <a:defRPr sz="2000" b="1"/>
            </a:lvl1pPr>
          </a:lstStyle>
          <a:p>
            <a:r>
              <a:rPr lang="ko-KR" altLang="en-US"/>
              <a:t>마스터 제목 스타일 편집</a:t>
            </a:r>
          </a:p>
        </p:txBody>
      </p:sp>
      <p:sp>
        <p:nvSpPr>
          <p:cNvPr id="3" name="내용 개체 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2018-05-07</a:t>
            </a:fld>
            <a:endParaRPr lang="ko-KR" altLang="en-US" dirty="0"/>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307964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a:prstGeom prst="rect">
            <a:avLst/>
          </a:prstGeom>
        </p:spPr>
        <p:txBody>
          <a:bodyPr anchor="b"/>
          <a:lstStyle>
            <a:lvl1pPr algn="l">
              <a:defRPr sz="2000" b="1"/>
            </a:lvl1pPr>
          </a:lstStyle>
          <a:p>
            <a:r>
              <a:rPr lang="ko-KR" altLang="en-US"/>
              <a:t>마스터 제목 스타일 편집</a:t>
            </a:r>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2018-05-07</a:t>
            </a:fld>
            <a:endParaRPr lang="ko-KR" altLang="en-US"/>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216619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8"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 name="Rectangle 4"/>
          <p:cNvSpPr>
            <a:spLocks noGrp="1" noChangeArrowheads="1"/>
          </p:cNvSpPr>
          <p:nvPr>
            <p:ph type="ftr" idx="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cs typeface="Times New Roman" panose="02020603050405020304" pitchFamily="18" charset="0"/>
              </a:defRPr>
            </a:lvl1pPr>
          </a:lstStyle>
          <a:p>
            <a:r>
              <a:rPr lang="en-GB" dirty="0" err="1"/>
              <a:t>Jinsoo</a:t>
            </a:r>
            <a:r>
              <a:rPr lang="en-GB" dirty="0"/>
              <a:t> </a:t>
            </a:r>
            <a:r>
              <a:rPr lang="en-GB" dirty="0" err="1"/>
              <a:t>Ahn</a:t>
            </a:r>
            <a:r>
              <a:rPr lang="en-GB" dirty="0"/>
              <a:t>, </a:t>
            </a:r>
            <a:r>
              <a:rPr lang="en-GB" dirty="0" err="1"/>
              <a:t>Yonsei</a:t>
            </a:r>
            <a:r>
              <a:rPr lang="en-GB" dirty="0"/>
              <a:t> University</a:t>
            </a:r>
          </a:p>
        </p:txBody>
      </p:sp>
      <p:sp>
        <p:nvSpPr>
          <p:cNvPr id="11" name="Rectangle 5"/>
          <p:cNvSpPr>
            <a:spLocks noGrp="1" noChangeArrowheads="1"/>
          </p:cNvSpPr>
          <p:nvPr>
            <p:ph type="sldNum" idx="4"/>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cs typeface="Times New Roman" panose="02020603050405020304" pitchFamily="18" charset="0"/>
              </a:defRPr>
            </a:lvl1pPr>
          </a:lstStyle>
          <a:p>
            <a:r>
              <a:rPr lang="en-GB"/>
              <a:t>Slide </a:t>
            </a:r>
            <a:fld id="{D09C756B-EB39-4236-ADBB-73052B179AE4}" type="slidenum">
              <a:rPr lang="en-GB" smtClean="0"/>
              <a:pPr/>
              <a:t>‹#›</a:t>
            </a:fld>
            <a:endParaRPr lang="en-GB"/>
          </a:p>
        </p:txBody>
      </p:sp>
      <p:sp>
        <p:nvSpPr>
          <p:cNvPr id="12" name="Line 6"/>
          <p:cNvSpPr>
            <a:spLocks noChangeShapeType="1"/>
          </p:cNvSpPr>
          <p:nvPr userDrawn="1"/>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latin typeface="Times New Roman" panose="02020603050405020304" pitchFamily="18" charset="0"/>
              <a:cs typeface="Times New Roman" panose="02020603050405020304" pitchFamily="18" charset="0"/>
            </a:endParaRPr>
          </a:p>
        </p:txBody>
      </p:sp>
      <p:sp>
        <p:nvSpPr>
          <p:cNvPr id="13" name="Rectangle 7"/>
          <p:cNvSpPr>
            <a:spLocks noChangeArrowheads="1"/>
          </p:cNvSpPr>
          <p:nvPr userDrawn="1"/>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latin typeface="Times New Roman" panose="02020603050405020304" pitchFamily="18" charset="0"/>
                <a:cs typeface="Times New Roman" panose="02020603050405020304" pitchFamily="18" charset="0"/>
              </a:rPr>
              <a:t>Submission</a:t>
            </a:r>
          </a:p>
        </p:txBody>
      </p:sp>
      <p:sp>
        <p:nvSpPr>
          <p:cNvPr id="14" name="Line 8"/>
          <p:cNvSpPr>
            <a:spLocks noChangeShapeType="1"/>
          </p:cNvSpPr>
          <p:nvPr userDrawn="1"/>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latin typeface="Times New Roman" panose="02020603050405020304" pitchFamily="18" charset="0"/>
              <a:cs typeface="Times New Roman" panose="02020603050405020304" pitchFamily="18" charset="0"/>
            </a:endParaRPr>
          </a:p>
        </p:txBody>
      </p:sp>
      <p:sp>
        <p:nvSpPr>
          <p:cNvPr id="15"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charset="-128"/>
                <a:cs typeface="Times New Roman" panose="02020603050405020304" pitchFamily="18" charset="0"/>
              </a:rPr>
              <a:t>doc.: IEEE 802.11-18/0883r0</a:t>
            </a:r>
          </a:p>
        </p:txBody>
      </p:sp>
      <p:sp>
        <p:nvSpPr>
          <p:cNvPr id="19" name="직사각형 18"/>
          <p:cNvSpPr/>
          <p:nvPr userDrawn="1"/>
        </p:nvSpPr>
        <p:spPr>
          <a:xfrm>
            <a:off x="603396" y="290708"/>
            <a:ext cx="1152880" cy="369332"/>
          </a:xfrm>
          <a:prstGeom prst="rect">
            <a:avLst/>
          </a:prstGeom>
        </p:spPr>
        <p:txBody>
          <a:bodyPr wrap="none">
            <a:spAutoFit/>
          </a:bodyPr>
          <a:lstStyle/>
          <a:p>
            <a:pPr marL="0" marR="0" lvl="0" indent="0" algn="l" defTabSz="914400" rtl="0" eaLnBrk="1" fontAlgn="auto" latinLnBrk="1"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May 2018</a:t>
            </a:r>
          </a:p>
        </p:txBody>
      </p:sp>
    </p:spTree>
    <p:extLst>
      <p:ext uri="{BB962C8B-B14F-4D97-AF65-F5344CB8AC3E}">
        <p14:creationId xmlns:p14="http://schemas.microsoft.com/office/powerpoint/2010/main" val="39133562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1" hangingPunct="1">
        <a:spcBef>
          <a:spcPct val="0"/>
        </a:spcBef>
        <a:buNone/>
        <a:defRPr sz="3200" b="1" kern="1200">
          <a:solidFill>
            <a:schemeClr val="tx1"/>
          </a:solidFill>
          <a:latin typeface="Times New Roman" panose="02020603050405020304" pitchFamily="18" charset="0"/>
          <a:ea typeface="+mj-ea"/>
          <a:cs typeface="Times New Roman" panose="02020603050405020304" pitchFamily="18" charset="0"/>
        </a:defRPr>
      </a:lvl1pPr>
    </p:titleStyle>
    <p:body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685800" y="685800"/>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ltLang="ko-KR" kern="0" dirty="0">
                <a:solidFill>
                  <a:schemeClr val="tx1"/>
                </a:solidFill>
                <a:latin typeface="Times New Roman"/>
                <a:ea typeface="MS Gothic"/>
              </a:rPr>
              <a:t>Subcarrier Structure for WUR Frames</a:t>
            </a:r>
          </a:p>
        </p:txBody>
      </p:sp>
      <p:sp>
        <p:nvSpPr>
          <p:cNvPr id="5" name="Rectangle 2"/>
          <p:cNvSpPr txBox="1">
            <a:spLocks noChangeArrowheads="1"/>
          </p:cNvSpPr>
          <p:nvPr/>
        </p:nvSpPr>
        <p:spPr bwMode="auto">
          <a:xfrm>
            <a:off x="685800" y="2062708"/>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lgn="ctr" defTabSz="449263" rtl="0" eaLnBrk="1" fontAlgn="base" latinLnBrk="1" hangingPunct="1">
              <a:lnSpc>
                <a:spcPct val="100000"/>
              </a:lnSpc>
              <a:spcBef>
                <a:spcPts val="500"/>
              </a:spcBef>
              <a:spcAft>
                <a:spcPct val="0"/>
              </a:spcAft>
              <a:buClr>
                <a:srgbClr val="000000"/>
              </a:buClr>
              <a:buSzPct val="100000"/>
              <a:buFont typeface="Times New Roman" pitchFamily="16" charset="0"/>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kumimoji="0" lang="en-GB" sz="2000" b="1" i="0" u="none" strike="noStrike" kern="0" cap="none" spc="0" normalizeH="0" baseline="0" noProof="0" dirty="0">
                <a:ln>
                  <a:noFill/>
                </a:ln>
                <a:solidFill>
                  <a:srgbClr val="000000"/>
                </a:solidFill>
                <a:effectLst/>
                <a:uLnTx/>
                <a:uFillTx/>
                <a:latin typeface="Times New Roman"/>
                <a:ea typeface="MS Gothic"/>
                <a:cs typeface="+mn-cs"/>
              </a:rPr>
              <a:t>Date:</a:t>
            </a:r>
            <a:r>
              <a:rPr kumimoji="0" lang="en-GB" sz="2000" b="0" i="0" u="none" strike="noStrike" kern="0" cap="none" spc="0" normalizeH="0" baseline="0" noProof="0" dirty="0">
                <a:ln>
                  <a:noFill/>
                </a:ln>
                <a:solidFill>
                  <a:srgbClr val="000000"/>
                </a:solidFill>
                <a:effectLst/>
                <a:uLnTx/>
                <a:uFillTx/>
                <a:latin typeface="Times New Roman"/>
                <a:ea typeface="MS Gothic"/>
                <a:cs typeface="+mn-cs"/>
              </a:rPr>
              <a:t> 2018-05-06</a:t>
            </a:r>
          </a:p>
        </p:txBody>
      </p:sp>
      <p:graphicFrame>
        <p:nvGraphicFramePr>
          <p:cNvPr id="6" name="Object 3"/>
          <p:cNvGraphicFramePr>
            <a:graphicFrameLocks noChangeAspect="1"/>
          </p:cNvGraphicFramePr>
          <p:nvPr>
            <p:extLst>
              <p:ext uri="{D42A27DB-BD31-4B8C-83A1-F6EECF244321}">
                <p14:modId xmlns:p14="http://schemas.microsoft.com/office/powerpoint/2010/main" val="1811082259"/>
              </p:ext>
            </p:extLst>
          </p:nvPr>
        </p:nvGraphicFramePr>
        <p:xfrm>
          <a:off x="515938" y="2820988"/>
          <a:ext cx="7747000" cy="3487737"/>
        </p:xfrm>
        <a:graphic>
          <a:graphicData uri="http://schemas.openxmlformats.org/presentationml/2006/ole">
            <mc:AlternateContent xmlns:mc="http://schemas.openxmlformats.org/markup-compatibility/2006">
              <mc:Choice xmlns:v="urn:schemas-microsoft-com:vml" Requires="v">
                <p:oleObj spid="_x0000_s1026" name="Document" r:id="rId4" imgW="8249468" imgH="3714930" progId="Word.Document.8">
                  <p:embed/>
                </p:oleObj>
              </mc:Choice>
              <mc:Fallback>
                <p:oleObj name="Document" r:id="rId4" imgW="8249468" imgH="3714930" progId="Word.Document.8">
                  <p:embed/>
                  <p:pic>
                    <p:nvPicPr>
                      <p:cNvPr id="6" name="Object 3"/>
                      <p:cNvPicPr>
                        <a:picLocks noChangeAspect="1" noChangeArrowheads="1"/>
                      </p:cNvPicPr>
                      <p:nvPr/>
                    </p:nvPicPr>
                    <p:blipFill>
                      <a:blip r:embed="rId5"/>
                      <a:srcRect/>
                      <a:stretch>
                        <a:fillRect/>
                      </a:stretch>
                    </p:blipFill>
                    <p:spPr bwMode="auto">
                      <a:xfrm>
                        <a:off x="515938" y="2820988"/>
                        <a:ext cx="7747000" cy="34877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7" name="Rectangle 4"/>
          <p:cNvSpPr>
            <a:spLocks noChangeArrowheads="1"/>
          </p:cNvSpPr>
          <p:nvPr/>
        </p:nvSpPr>
        <p:spPr bwMode="auto">
          <a:xfrm>
            <a:off x="533400" y="2478633"/>
            <a:ext cx="1447800" cy="381000"/>
          </a:xfrm>
          <a:prstGeom prst="rect">
            <a:avLst/>
          </a:prstGeom>
          <a:noFill/>
          <a:ln w="9525">
            <a:noFill/>
            <a:round/>
            <a:headEnd/>
            <a:tailEnd/>
          </a:ln>
          <a:effectLst/>
        </p:spPr>
        <p:txBody>
          <a:bodyPr lIns="92160" tIns="46080" rIns="92160" bIns="46080"/>
          <a:lstStyle/>
          <a:p>
            <a:pPr defTabSz="449263" eaLnBrk="0" fontAlgn="base" latinLnBrk="0" hangingPunct="0">
              <a:spcBef>
                <a:spcPts val="500"/>
              </a:spcBef>
              <a:spcAft>
                <a:spcPct val="0"/>
              </a:spcAft>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Times New Roman" pitchFamily="16" charset="0"/>
                <a:ea typeface="MS Gothic" charset="-128"/>
              </a:rPr>
              <a:t>Authors:</a:t>
            </a:r>
          </a:p>
        </p:txBody>
      </p:sp>
    </p:spTree>
    <p:extLst>
      <p:ext uri="{BB962C8B-B14F-4D97-AF65-F5344CB8AC3E}">
        <p14:creationId xmlns:p14="http://schemas.microsoft.com/office/powerpoint/2010/main" val="298869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WUR frame not requiring PCR operation</a:t>
            </a:r>
            <a:endParaRPr lang="ko-KR" altLang="en-US" dirty="0"/>
          </a:p>
        </p:txBody>
      </p:sp>
      <p:sp>
        <p:nvSpPr>
          <p:cNvPr id="6" name="내용 개체 틀 2"/>
          <p:cNvSpPr txBox="1">
            <a:spLocks/>
          </p:cNvSpPr>
          <p:nvPr/>
        </p:nvSpPr>
        <p:spPr bwMode="auto">
          <a:xfrm>
            <a:off x="457200" y="1946251"/>
            <a:ext cx="8229600" cy="44872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ko-KR" sz="2000" dirty="0"/>
              <a:t>In addition to basic ‘Wake-up Frame’, 11ba has been developing some WUR procedures using a WUR frame which does not wake up PCR</a:t>
            </a:r>
          </a:p>
          <a:p>
            <a:pPr lvl="1"/>
            <a:r>
              <a:rPr lang="en-US" altLang="ko-KR" sz="1600" dirty="0"/>
              <a:t>Some WUR Frames may not require any PCR procedures of target STAs after the WUR frame transmission</a:t>
            </a:r>
          </a:p>
          <a:p>
            <a:pPr lvl="1"/>
            <a:r>
              <a:rPr lang="en-US" altLang="ko-KR" sz="1600" dirty="0"/>
              <a:t>In this cases, not only transmission range requirement between WUR and PCR is not a priority we should consider but also longer range is meaningful</a:t>
            </a:r>
          </a:p>
          <a:p>
            <a:pPr lvl="1"/>
            <a:r>
              <a:rPr lang="en-US" altLang="ko-KR" sz="1400" dirty="0"/>
              <a:t>The WUR frames may not be transmitted frequently so that the CCA problem situation may hardly occur</a:t>
            </a:r>
          </a:p>
          <a:p>
            <a:pPr lvl="2"/>
            <a:r>
              <a:rPr lang="en-US" altLang="ko-KR" sz="1200" dirty="0"/>
              <a:t>WUR Beacon</a:t>
            </a:r>
          </a:p>
          <a:p>
            <a:pPr lvl="2"/>
            <a:r>
              <a:rPr lang="en-US" altLang="ko-KR" sz="1200" dirty="0"/>
              <a:t>WUR Discovery</a:t>
            </a:r>
          </a:p>
          <a:p>
            <a:pPr lvl="2"/>
            <a:r>
              <a:rPr lang="en-US" altLang="ko-KR" sz="1200" dirty="0"/>
              <a:t>Etc.</a:t>
            </a:r>
          </a:p>
          <a:p>
            <a:r>
              <a:rPr lang="en-US" altLang="ko-KR" sz="1800" dirty="0"/>
              <a:t>Additional indication and complexity are not required on receiver side</a:t>
            </a:r>
          </a:p>
          <a:p>
            <a:pPr lvl="1"/>
            <a:r>
              <a:rPr lang="en-US" altLang="ko-KR" sz="1600" dirty="0"/>
              <a:t>WUR STAs don’t need to know whether the receiving frame is Full-band WUR PPDU or not</a:t>
            </a:r>
          </a:p>
          <a:p>
            <a:pPr lvl="1"/>
            <a:r>
              <a:rPr lang="en-US" altLang="ko-KR" sz="1600" dirty="0"/>
              <a:t>Decoding capability on narrow band signal (4MHz) is mandatory, receiving extended tone is optional</a:t>
            </a:r>
          </a:p>
          <a:p>
            <a:pPr lvl="1"/>
            <a:r>
              <a:rPr lang="en-US" altLang="ko-KR" sz="1600" dirty="0"/>
              <a:t>Specific sequence for extended tones could be either a spec issue or not</a:t>
            </a:r>
          </a:p>
        </p:txBody>
      </p:sp>
    </p:spTree>
    <p:extLst>
      <p:ext uri="{BB962C8B-B14F-4D97-AF65-F5344CB8AC3E}">
        <p14:creationId xmlns:p14="http://schemas.microsoft.com/office/powerpoint/2010/main" val="4102336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WUR frame not requiring PCR operation</a:t>
            </a:r>
            <a:endParaRPr lang="ko-KR" altLang="en-US" dirty="0"/>
          </a:p>
        </p:txBody>
      </p:sp>
      <p:sp>
        <p:nvSpPr>
          <p:cNvPr id="6" name="내용 개체 틀 2"/>
          <p:cNvSpPr txBox="1">
            <a:spLocks/>
          </p:cNvSpPr>
          <p:nvPr/>
        </p:nvSpPr>
        <p:spPr bwMode="auto">
          <a:xfrm>
            <a:off x="457200" y="1946251"/>
            <a:ext cx="8229600" cy="44872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ko-KR" sz="2000" dirty="0"/>
              <a:t>WUR Frame for special purpose</a:t>
            </a:r>
          </a:p>
          <a:p>
            <a:endParaRPr lang="en-US" altLang="ko-KR" sz="2000" dirty="0"/>
          </a:p>
          <a:p>
            <a:endParaRPr lang="en-US" altLang="ko-KR" sz="2000" dirty="0"/>
          </a:p>
          <a:p>
            <a:endParaRPr lang="en-US" altLang="ko-KR" sz="2000" dirty="0"/>
          </a:p>
          <a:p>
            <a:endParaRPr lang="en-US" altLang="ko-KR" sz="2000" dirty="0"/>
          </a:p>
          <a:p>
            <a:endParaRPr lang="en-US" altLang="ko-KR" sz="2000" dirty="0"/>
          </a:p>
          <a:p>
            <a:endParaRPr lang="en-US" altLang="ko-KR" sz="2000" dirty="0"/>
          </a:p>
          <a:p>
            <a:endParaRPr lang="en-US" altLang="ko-KR" sz="2000" dirty="0"/>
          </a:p>
          <a:p>
            <a:pPr lvl="1"/>
            <a:r>
              <a:rPr lang="en-US" altLang="ko-KR" sz="1400" dirty="0"/>
              <a:t>WUR beacon, WUR discovery and some vendor-specific WUR frames may not require PCR operation after WUR </a:t>
            </a:r>
            <a:r>
              <a:rPr lang="en-US" altLang="ko-KR" sz="1400" dirty="0" err="1"/>
              <a:t>Tx&amp;Rx</a:t>
            </a:r>
            <a:endParaRPr lang="en-US" altLang="ko-KR" sz="1400" dirty="0"/>
          </a:p>
          <a:p>
            <a:pPr lvl="1"/>
            <a:r>
              <a:rPr lang="en-US" altLang="ko-KR" sz="1400" dirty="0"/>
              <a:t>These WUR frames are considered as information carriers or a parameter update indicator frames.</a:t>
            </a:r>
          </a:p>
          <a:p>
            <a:pPr lvl="1"/>
            <a:r>
              <a:rPr lang="en-US" altLang="ko-KR" sz="1400" dirty="0"/>
              <a:t>In many cases, these frames are not transmitted frequently</a:t>
            </a:r>
          </a:p>
          <a:p>
            <a:pPr lvl="1"/>
            <a:r>
              <a:rPr lang="en-US" altLang="ko-KR" sz="1400" dirty="0"/>
              <a:t>Therefore, in order to maximize information delivery rate of these frames, using long range WUR PPDU format is more beneficial even though the long range PPDU format may cause CCA problem</a:t>
            </a:r>
          </a:p>
        </p:txBody>
      </p:sp>
      <p:pic>
        <p:nvPicPr>
          <p:cNvPr id="5" name="그림 4"/>
          <p:cNvPicPr>
            <a:picLocks noChangeAspect="1"/>
          </p:cNvPicPr>
          <p:nvPr/>
        </p:nvPicPr>
        <p:blipFill>
          <a:blip r:embed="rId2"/>
          <a:stretch>
            <a:fillRect/>
          </a:stretch>
        </p:blipFill>
        <p:spPr>
          <a:xfrm>
            <a:off x="0" y="2311640"/>
            <a:ext cx="8940619" cy="2766308"/>
          </a:xfrm>
          <a:prstGeom prst="rect">
            <a:avLst/>
          </a:prstGeom>
        </p:spPr>
      </p:pic>
    </p:spTree>
    <p:extLst>
      <p:ext uri="{BB962C8B-B14F-4D97-AF65-F5344CB8AC3E}">
        <p14:creationId xmlns:p14="http://schemas.microsoft.com/office/powerpoint/2010/main" val="1660284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2 types of WUR PPDU tones for different usage</a:t>
            </a:r>
            <a:endParaRPr lang="ko-KR" altLang="en-US" dirty="0"/>
          </a:p>
        </p:txBody>
      </p:sp>
      <p:pic>
        <p:nvPicPr>
          <p:cNvPr id="4" name="그림 3"/>
          <p:cNvPicPr>
            <a:picLocks noChangeAspect="1"/>
          </p:cNvPicPr>
          <p:nvPr/>
        </p:nvPicPr>
        <p:blipFill>
          <a:blip r:embed="rId2"/>
          <a:stretch>
            <a:fillRect/>
          </a:stretch>
        </p:blipFill>
        <p:spPr>
          <a:xfrm>
            <a:off x="2179320" y="1664628"/>
            <a:ext cx="6251075" cy="4680000"/>
          </a:xfrm>
          <a:prstGeom prst="rect">
            <a:avLst/>
          </a:prstGeom>
        </p:spPr>
      </p:pic>
    </p:spTree>
    <p:extLst>
      <p:ext uri="{BB962C8B-B14F-4D97-AF65-F5344CB8AC3E}">
        <p14:creationId xmlns:p14="http://schemas.microsoft.com/office/powerpoint/2010/main" val="4293113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Conclusions</a:t>
            </a:r>
            <a:endParaRPr lang="ko-KR" altLang="en-US" dirty="0"/>
          </a:p>
        </p:txBody>
      </p:sp>
      <p:sp>
        <p:nvSpPr>
          <p:cNvPr id="3" name="내용 개체 틀 2"/>
          <p:cNvSpPr>
            <a:spLocks noGrp="1"/>
          </p:cNvSpPr>
          <p:nvPr>
            <p:ph idx="1"/>
          </p:nvPr>
        </p:nvSpPr>
        <p:spPr>
          <a:xfrm>
            <a:off x="446157" y="1881810"/>
            <a:ext cx="8240643" cy="4590404"/>
          </a:xfrm>
        </p:spPr>
        <p:txBody>
          <a:bodyPr/>
          <a:lstStyle/>
          <a:p>
            <a:r>
              <a:rPr lang="en-US" altLang="ko-KR" dirty="0"/>
              <a:t>Narrow band signal part of WUR PPDU can cause CCA problem on legacy STAs</a:t>
            </a:r>
          </a:p>
          <a:p>
            <a:r>
              <a:rPr lang="en-US" altLang="ko-KR" dirty="0"/>
              <a:t>However, narrow band WUR PPDU has the advantage of long range information delivery</a:t>
            </a:r>
          </a:p>
          <a:p>
            <a:r>
              <a:rPr lang="en-US" altLang="ko-KR" dirty="0"/>
              <a:t>Long range delivery is suitable for some types of WUR frame that does not require PCR operation</a:t>
            </a:r>
          </a:p>
          <a:p>
            <a:r>
              <a:rPr lang="en-US" altLang="ko-KR" dirty="0"/>
              <a:t>Using full-band WUR PPDU format for for normal Wake-up packet and narrow-band(long range) WUR PPDU format for others could be a good solution</a:t>
            </a:r>
          </a:p>
          <a:p>
            <a:r>
              <a:rPr lang="en-US" altLang="ko-KR" dirty="0"/>
              <a:t>Specific wave form generation method is TBD (e.g., Full-band 64FFT + time masking, 32 FFT, etc.)</a:t>
            </a:r>
          </a:p>
        </p:txBody>
      </p:sp>
    </p:spTree>
    <p:extLst>
      <p:ext uri="{BB962C8B-B14F-4D97-AF65-F5344CB8AC3E}">
        <p14:creationId xmlns:p14="http://schemas.microsoft.com/office/powerpoint/2010/main" val="1918964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dirty="0"/>
          </a:p>
        </p:txBody>
      </p:sp>
      <p:sp>
        <p:nvSpPr>
          <p:cNvPr id="3" name="내용 개체 틀 2"/>
          <p:cNvSpPr>
            <a:spLocks noGrp="1"/>
          </p:cNvSpPr>
          <p:nvPr>
            <p:ph idx="1"/>
          </p:nvPr>
        </p:nvSpPr>
        <p:spPr/>
        <p:txBody>
          <a:bodyPr/>
          <a:lstStyle/>
          <a:p>
            <a:pPr marL="0" indent="0">
              <a:buNone/>
            </a:pPr>
            <a:r>
              <a:rPr lang="en-US" altLang="ko-KR" sz="2000" dirty="0"/>
              <a:t>[1] 11-17-0575-11 “Specification Framework for </a:t>
            </a:r>
            <a:r>
              <a:rPr lang="en-US" altLang="ko-KR" sz="2000" dirty="0" err="1"/>
              <a:t>TGba</a:t>
            </a:r>
            <a:r>
              <a:rPr lang="en-US" altLang="ko-KR" sz="2000" dirty="0"/>
              <a:t>”</a:t>
            </a:r>
          </a:p>
          <a:p>
            <a:pPr marL="0" indent="0">
              <a:buNone/>
            </a:pPr>
            <a:r>
              <a:rPr lang="en-US" altLang="ko-KR" sz="2000" dirty="0"/>
              <a:t>[2] 11-17-1608-00 “WUR Discovery Frame for Smart Scanning”</a:t>
            </a:r>
          </a:p>
          <a:p>
            <a:pPr marL="0" indent="0">
              <a:buNone/>
            </a:pPr>
            <a:r>
              <a:rPr lang="en-US" altLang="ko-KR" sz="2000" dirty="0"/>
              <a:t>[3] 11-17-1334-00 “Vendor Specific WUR Frame Follow Up</a:t>
            </a:r>
            <a:r>
              <a:rPr lang="en-GB" altLang="ko-KR" sz="2000" dirty="0"/>
              <a:t>”</a:t>
            </a:r>
            <a:endParaRPr lang="en-US" altLang="ko-KR" sz="2000" dirty="0"/>
          </a:p>
          <a:p>
            <a:pPr marL="0" indent="0">
              <a:buNone/>
            </a:pPr>
            <a:r>
              <a:rPr lang="en-US" altLang="ko-KR" sz="2000" dirty="0"/>
              <a:t>[4] 11-17-1426-00 “WUP CCA Problem</a:t>
            </a:r>
            <a:r>
              <a:rPr lang="en-GB" altLang="ko-KR" sz="2000" dirty="0"/>
              <a:t>”</a:t>
            </a:r>
          </a:p>
          <a:p>
            <a:pPr marL="0" indent="0">
              <a:buNone/>
            </a:pPr>
            <a:r>
              <a:rPr lang="en-US" altLang="ko-KR" sz="2000" dirty="0"/>
              <a:t>[5] 11-16-1045-09 “A PAR Proposal for Wake-up Radio</a:t>
            </a:r>
            <a:r>
              <a:rPr lang="en-GB" altLang="ko-KR" sz="2000" dirty="0"/>
              <a:t>”</a:t>
            </a:r>
            <a:endParaRPr lang="en-US" altLang="ko-KR" sz="2000" dirty="0"/>
          </a:p>
        </p:txBody>
      </p:sp>
    </p:spTree>
    <p:extLst>
      <p:ext uri="{BB962C8B-B14F-4D97-AF65-F5344CB8AC3E}">
        <p14:creationId xmlns:p14="http://schemas.microsoft.com/office/powerpoint/2010/main" val="32541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a:t>
            </a:r>
            <a:endParaRPr lang="ko-KR" altLang="en-US" dirty="0"/>
          </a:p>
        </p:txBody>
      </p:sp>
      <p:sp>
        <p:nvSpPr>
          <p:cNvPr id="5" name="내용 개체 틀 2"/>
          <p:cNvSpPr txBox="1">
            <a:spLocks/>
          </p:cNvSpPr>
          <p:nvPr/>
        </p:nvSpPr>
        <p:spPr bwMode="auto">
          <a:xfrm>
            <a:off x="457200" y="1946251"/>
            <a:ext cx="8229600" cy="44872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ko-KR" sz="2000" dirty="0" err="1"/>
              <a:t>TGba</a:t>
            </a:r>
            <a:r>
              <a:rPr lang="en-US" altLang="ko-KR" sz="2000" dirty="0"/>
              <a:t> has defined and is considering multiple types of WUR frame</a:t>
            </a:r>
          </a:p>
          <a:p>
            <a:pPr lvl="1"/>
            <a:r>
              <a:rPr lang="en-US" altLang="ko-KR" sz="1800" dirty="0"/>
              <a:t>Wake-up frame[1]</a:t>
            </a:r>
          </a:p>
          <a:p>
            <a:pPr lvl="2"/>
            <a:r>
              <a:rPr lang="en-US" altLang="ko-KR" sz="1600" dirty="0"/>
              <a:t>Unicast Wake-up frame which requires a response frame from target STA using its primary connectivity radio</a:t>
            </a:r>
          </a:p>
          <a:p>
            <a:pPr lvl="2"/>
            <a:r>
              <a:rPr lang="en-US" altLang="ko-KR" sz="1600" dirty="0"/>
              <a:t>Multicast Wake-up which does not require a response frame from target STAs and the AP can transmit broad cast/multicast frame after the preparation period</a:t>
            </a:r>
          </a:p>
          <a:p>
            <a:pPr lvl="1"/>
            <a:r>
              <a:rPr lang="en-US" altLang="ko-KR" sz="1800" dirty="0"/>
              <a:t>WUR Beacon[1]</a:t>
            </a:r>
          </a:p>
          <a:p>
            <a:pPr lvl="2"/>
            <a:r>
              <a:rPr lang="en-US" altLang="ko-KR" sz="1600" dirty="0"/>
              <a:t>May include WUR and PCR configuration parameters</a:t>
            </a:r>
          </a:p>
          <a:p>
            <a:pPr lvl="1"/>
            <a:r>
              <a:rPr lang="en-US" altLang="ko-KR" sz="1800" dirty="0"/>
              <a:t>WUR discovery frame[2]</a:t>
            </a:r>
          </a:p>
          <a:p>
            <a:pPr lvl="2"/>
            <a:r>
              <a:rPr lang="en-US" altLang="ko-KR" sz="1600" dirty="0"/>
              <a:t>May advertise BSS information without primary connectivity radio</a:t>
            </a:r>
          </a:p>
          <a:p>
            <a:pPr lvl="1"/>
            <a:r>
              <a:rPr lang="en-US" altLang="ko-KR" sz="1800" dirty="0"/>
              <a:t>Vendor specific WUR frame[3]</a:t>
            </a:r>
          </a:p>
          <a:p>
            <a:pPr lvl="2"/>
            <a:r>
              <a:rPr lang="en-US" altLang="ko-KR" sz="1600" dirty="0"/>
              <a:t>Variable length frame structure was considered</a:t>
            </a:r>
          </a:p>
          <a:p>
            <a:pPr lvl="2"/>
            <a:r>
              <a:rPr lang="en-US" altLang="ko-KR" sz="1600" dirty="0"/>
              <a:t>Based on its purpose, it may require primary connectivity radio to wake-up or not</a:t>
            </a:r>
          </a:p>
        </p:txBody>
      </p:sp>
    </p:spTree>
    <p:extLst>
      <p:ext uri="{BB962C8B-B14F-4D97-AF65-F5344CB8AC3E}">
        <p14:creationId xmlns:p14="http://schemas.microsoft.com/office/powerpoint/2010/main" val="2234076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11ba PPDU structure</a:t>
            </a:r>
            <a:endParaRPr lang="ko-KR" altLang="en-US" dirty="0"/>
          </a:p>
        </p:txBody>
      </p:sp>
      <p:sp>
        <p:nvSpPr>
          <p:cNvPr id="5" name="내용 개체 틀 2"/>
          <p:cNvSpPr txBox="1">
            <a:spLocks/>
          </p:cNvSpPr>
          <p:nvPr/>
        </p:nvSpPr>
        <p:spPr bwMode="auto">
          <a:xfrm>
            <a:off x="457200" y="1946251"/>
            <a:ext cx="8229600" cy="44872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ko-KR" sz="2000" dirty="0"/>
              <a:t>11ba is considering narrower bandwidth structure for WUR specific PPDU part</a:t>
            </a:r>
          </a:p>
          <a:p>
            <a:pPr lvl="1"/>
            <a:r>
              <a:rPr lang="en-US" altLang="ko-KR" sz="1800" dirty="0"/>
              <a:t>Non-HT preamble with 20MHz is reused before WUR specific PPDU part</a:t>
            </a:r>
          </a:p>
          <a:p>
            <a:pPr lvl="1"/>
            <a:r>
              <a:rPr lang="en-US" altLang="ko-KR" sz="1800" dirty="0"/>
              <a:t>WUR specific PPDU part utilizes 13 subcarriers with subcarrier spacing of 312.5kHz for narrow bandwidth WUR PPDU structure[1]</a:t>
            </a:r>
          </a:p>
          <a:p>
            <a:r>
              <a:rPr lang="en-US" altLang="ko-KR" sz="2000" dirty="0"/>
              <a:t>Narrow bandwidth WUR PPDU may cause mid packet CCA problem because of difference of 7dB power caused by -7dB of bandwidth[4]</a:t>
            </a:r>
          </a:p>
          <a:p>
            <a:pPr lvl="1"/>
            <a:r>
              <a:rPr lang="en-US" altLang="ko-KR" sz="1600" dirty="0"/>
              <a:t>WUR PPDU with 20MHz bandwidth could solve this problem</a:t>
            </a:r>
          </a:p>
          <a:p>
            <a:pPr lvl="1"/>
            <a:r>
              <a:rPr lang="en-US" altLang="ko-KR" sz="1600" dirty="0"/>
              <a:t>Specific subcarrier structure has bees discussed but more is needed (e.g., FDM structure, extended tone structure, dummy tone structure, etc.,)</a:t>
            </a:r>
          </a:p>
          <a:p>
            <a:r>
              <a:rPr lang="en-US" altLang="ko-KR" sz="2000" dirty="0"/>
              <a:t>However, still 7dB power spectral density margin is attractive for transmission range if there are no power spectral density restriction</a:t>
            </a:r>
          </a:p>
          <a:p>
            <a:r>
              <a:rPr lang="en-US" altLang="ko-KR" sz="2000" dirty="0"/>
              <a:t>In this presentation we want to examine this trade-off based on types of WUR frames</a:t>
            </a:r>
          </a:p>
          <a:p>
            <a:pPr lvl="1"/>
            <a:endParaRPr lang="en-US" altLang="ko-KR" sz="1600" dirty="0"/>
          </a:p>
        </p:txBody>
      </p:sp>
    </p:spTree>
    <p:extLst>
      <p:ext uri="{BB962C8B-B14F-4D97-AF65-F5344CB8AC3E}">
        <p14:creationId xmlns:p14="http://schemas.microsoft.com/office/powerpoint/2010/main" val="1358662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2"/>
          <p:cNvSpPr/>
          <p:nvPr/>
        </p:nvSpPr>
        <p:spPr>
          <a:xfrm>
            <a:off x="3065562" y="1992326"/>
            <a:ext cx="687600" cy="1657615"/>
          </a:xfrm>
          <a:prstGeom prst="rect">
            <a:avLst/>
          </a:prstGeom>
          <a:solidFill>
            <a:srgbClr val="FF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a:t>OFF</a:t>
            </a:r>
            <a:endParaRPr lang="ko-KR" altLang="en-US" dirty="0"/>
          </a:p>
        </p:txBody>
      </p:sp>
      <p:sp>
        <p:nvSpPr>
          <p:cNvPr id="15" name="직사각형 14"/>
          <p:cNvSpPr/>
          <p:nvPr/>
        </p:nvSpPr>
        <p:spPr>
          <a:xfrm>
            <a:off x="3753162" y="1992326"/>
            <a:ext cx="689021" cy="1657615"/>
          </a:xfrm>
          <a:prstGeom prst="rect">
            <a:avLst/>
          </a:prstGeom>
          <a:solidFill>
            <a:srgbClr val="0070C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a:t>ON</a:t>
            </a:r>
            <a:endParaRPr lang="ko-KR" altLang="en-US" dirty="0"/>
          </a:p>
        </p:txBody>
      </p:sp>
      <p:sp>
        <p:nvSpPr>
          <p:cNvPr id="19" name="직사각형 18"/>
          <p:cNvSpPr/>
          <p:nvPr/>
        </p:nvSpPr>
        <p:spPr>
          <a:xfrm>
            <a:off x="6500144" y="2002626"/>
            <a:ext cx="689021" cy="1657615"/>
          </a:xfrm>
          <a:prstGeom prst="rect">
            <a:avLst/>
          </a:prstGeom>
          <a:solidFill>
            <a:srgbClr val="0070C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a:t>ON</a:t>
            </a:r>
            <a:endParaRPr lang="ko-KR" altLang="en-US" dirty="0"/>
          </a:p>
        </p:txBody>
      </p:sp>
      <p:sp>
        <p:nvSpPr>
          <p:cNvPr id="24" name="직사각형 23"/>
          <p:cNvSpPr/>
          <p:nvPr/>
        </p:nvSpPr>
        <p:spPr>
          <a:xfrm>
            <a:off x="4442716" y="2004554"/>
            <a:ext cx="689021" cy="1657615"/>
          </a:xfrm>
          <a:prstGeom prst="rect">
            <a:avLst/>
          </a:prstGeom>
          <a:solidFill>
            <a:srgbClr val="0070C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a:t>ON</a:t>
            </a:r>
            <a:endParaRPr lang="ko-KR" altLang="en-US" dirty="0"/>
          </a:p>
        </p:txBody>
      </p:sp>
      <p:sp>
        <p:nvSpPr>
          <p:cNvPr id="25" name="직사각형 24"/>
          <p:cNvSpPr/>
          <p:nvPr/>
        </p:nvSpPr>
        <p:spPr>
          <a:xfrm>
            <a:off x="5129617" y="1992326"/>
            <a:ext cx="687600" cy="1657615"/>
          </a:xfrm>
          <a:prstGeom prst="rect">
            <a:avLst/>
          </a:prstGeom>
          <a:solidFill>
            <a:srgbClr val="FF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a:t>OFF</a:t>
            </a:r>
            <a:endParaRPr lang="ko-KR" altLang="en-US" dirty="0"/>
          </a:p>
        </p:txBody>
      </p:sp>
      <p:sp>
        <p:nvSpPr>
          <p:cNvPr id="26" name="직사각형 25"/>
          <p:cNvSpPr/>
          <p:nvPr/>
        </p:nvSpPr>
        <p:spPr>
          <a:xfrm>
            <a:off x="5817217" y="2004553"/>
            <a:ext cx="687600" cy="1657615"/>
          </a:xfrm>
          <a:prstGeom prst="rect">
            <a:avLst/>
          </a:prstGeom>
          <a:solidFill>
            <a:srgbClr val="FF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a:t>OFF</a:t>
            </a:r>
            <a:endParaRPr lang="ko-KR" altLang="en-US" dirty="0"/>
          </a:p>
        </p:txBody>
      </p:sp>
      <p:sp>
        <p:nvSpPr>
          <p:cNvPr id="2" name="제목 1"/>
          <p:cNvSpPr>
            <a:spLocks noGrp="1"/>
          </p:cNvSpPr>
          <p:nvPr>
            <p:ph type="title"/>
          </p:nvPr>
        </p:nvSpPr>
        <p:spPr/>
        <p:txBody>
          <a:bodyPr/>
          <a:lstStyle/>
          <a:p>
            <a:r>
              <a:rPr lang="en-US" altLang="ko-KR" dirty="0"/>
              <a:t>Extended WUR PPDU structure</a:t>
            </a:r>
            <a:endParaRPr lang="ko-KR" altLang="en-US" dirty="0"/>
          </a:p>
        </p:txBody>
      </p:sp>
      <p:sp>
        <p:nvSpPr>
          <p:cNvPr id="5" name="내용 개체 틀 2"/>
          <p:cNvSpPr txBox="1">
            <a:spLocks/>
          </p:cNvSpPr>
          <p:nvPr/>
        </p:nvSpPr>
        <p:spPr bwMode="auto">
          <a:xfrm>
            <a:off x="457200" y="3831845"/>
            <a:ext cx="8229600" cy="279005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ko-KR" sz="2000" dirty="0"/>
              <a:t>Full-band WUR PPDU may not cause the CCA problem and </a:t>
            </a:r>
            <a:r>
              <a:rPr lang="en-US" altLang="ko-KR" sz="2000" dirty="0" err="1"/>
              <a:t>WURx</a:t>
            </a:r>
            <a:r>
              <a:rPr lang="en-US" altLang="ko-KR" sz="2000" dirty="0"/>
              <a:t> could receive the signal with narrow bandwidth because the WUR PPDU is OOK modulated (WUR demodulator is an energy detector not an IFFT demodulator)</a:t>
            </a:r>
          </a:p>
          <a:p>
            <a:r>
              <a:rPr lang="en-US" altLang="ko-KR" sz="2000" dirty="0"/>
              <a:t>Extended tone is also “ON” if the narrow band signal is “ON”, otherwise, extended tone is “OFF”, too</a:t>
            </a:r>
          </a:p>
          <a:p>
            <a:r>
              <a:rPr lang="en-US" altLang="ko-KR" sz="2000" dirty="0"/>
              <a:t>Specific extended tone sequence or WUR Rx bandwidth could be either standard issue or implementation issue</a:t>
            </a:r>
          </a:p>
        </p:txBody>
      </p:sp>
      <p:sp>
        <p:nvSpPr>
          <p:cNvPr id="13" name="직사각형 12"/>
          <p:cNvSpPr/>
          <p:nvPr/>
        </p:nvSpPr>
        <p:spPr>
          <a:xfrm>
            <a:off x="1498019" y="1996014"/>
            <a:ext cx="1567543" cy="165432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ko-KR" dirty="0"/>
              <a:t>L-preamble</a:t>
            </a:r>
            <a:endParaRPr lang="ko-KR" altLang="en-US" dirty="0"/>
          </a:p>
        </p:txBody>
      </p:sp>
      <p:sp>
        <p:nvSpPr>
          <p:cNvPr id="14" name="직사각형 13"/>
          <p:cNvSpPr/>
          <p:nvPr/>
        </p:nvSpPr>
        <p:spPr>
          <a:xfrm>
            <a:off x="3065562" y="1992326"/>
            <a:ext cx="4123337" cy="586800"/>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lang="en-US" altLang="ko-KR" dirty="0"/>
              <a:t>Extended band signal</a:t>
            </a:r>
            <a:endParaRPr lang="ko-KR" altLang="en-US" dirty="0"/>
          </a:p>
        </p:txBody>
      </p:sp>
      <p:sp>
        <p:nvSpPr>
          <p:cNvPr id="22" name="직사각형 21"/>
          <p:cNvSpPr/>
          <p:nvPr/>
        </p:nvSpPr>
        <p:spPr>
          <a:xfrm>
            <a:off x="3065562" y="2579126"/>
            <a:ext cx="4123337" cy="482584"/>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lang="en-US" altLang="ko-KR" dirty="0"/>
              <a:t>4MHz WUR signal</a:t>
            </a:r>
            <a:endParaRPr lang="ko-KR" altLang="en-US" dirty="0"/>
          </a:p>
        </p:txBody>
      </p:sp>
      <p:sp>
        <p:nvSpPr>
          <p:cNvPr id="23" name="직사각형 22"/>
          <p:cNvSpPr/>
          <p:nvPr/>
        </p:nvSpPr>
        <p:spPr>
          <a:xfrm>
            <a:off x="3065562" y="3061711"/>
            <a:ext cx="4123337" cy="588230"/>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lang="en-US" altLang="ko-KR" dirty="0"/>
              <a:t>Extended band signal</a:t>
            </a:r>
            <a:endParaRPr lang="ko-KR" altLang="en-US" dirty="0"/>
          </a:p>
        </p:txBody>
      </p:sp>
      <p:cxnSp>
        <p:nvCxnSpPr>
          <p:cNvPr id="9" name="직선 연결선 8"/>
          <p:cNvCxnSpPr/>
          <p:nvPr/>
        </p:nvCxnSpPr>
        <p:spPr>
          <a:xfrm>
            <a:off x="4905829" y="2579126"/>
            <a:ext cx="3223274" cy="0"/>
          </a:xfrm>
          <a:prstGeom prst="line">
            <a:avLst/>
          </a:prstGeom>
          <a:ln w="38100">
            <a:solidFill>
              <a:schemeClr val="tx2"/>
            </a:solidFill>
          </a:ln>
        </p:spPr>
        <p:style>
          <a:lnRef idx="1">
            <a:schemeClr val="dk1"/>
          </a:lnRef>
          <a:fillRef idx="0">
            <a:schemeClr val="dk1"/>
          </a:fillRef>
          <a:effectRef idx="0">
            <a:schemeClr val="dk1"/>
          </a:effectRef>
          <a:fontRef idx="minor">
            <a:schemeClr val="tx1"/>
          </a:fontRef>
        </p:style>
      </p:cxnSp>
      <p:cxnSp>
        <p:nvCxnSpPr>
          <p:cNvPr id="10" name="직선 연결선 9"/>
          <p:cNvCxnSpPr/>
          <p:nvPr/>
        </p:nvCxnSpPr>
        <p:spPr>
          <a:xfrm>
            <a:off x="625217" y="3650339"/>
            <a:ext cx="4387050"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7" name="직선 연결선 16"/>
          <p:cNvCxnSpPr/>
          <p:nvPr/>
        </p:nvCxnSpPr>
        <p:spPr>
          <a:xfrm>
            <a:off x="625217" y="1995615"/>
            <a:ext cx="4387050" cy="0"/>
          </a:xfrm>
          <a:prstGeom prst="line">
            <a:avLst/>
          </a:prstGeom>
          <a:ln w="38100">
            <a:solidFill>
              <a:srgbClr val="FF0000"/>
            </a:solidFill>
          </a:ln>
        </p:spPr>
        <p:style>
          <a:lnRef idx="1">
            <a:schemeClr val="dk1"/>
          </a:lnRef>
          <a:fillRef idx="0">
            <a:schemeClr val="dk1"/>
          </a:fillRef>
          <a:effectRef idx="0">
            <a:schemeClr val="dk1"/>
          </a:effectRef>
          <a:fontRef idx="minor">
            <a:schemeClr val="tx1"/>
          </a:fontRef>
        </p:style>
      </p:cxnSp>
      <p:cxnSp>
        <p:nvCxnSpPr>
          <p:cNvPr id="18" name="직선 연결선 17"/>
          <p:cNvCxnSpPr/>
          <p:nvPr/>
        </p:nvCxnSpPr>
        <p:spPr>
          <a:xfrm>
            <a:off x="4905829" y="3061710"/>
            <a:ext cx="3223274" cy="0"/>
          </a:xfrm>
          <a:prstGeom prst="line">
            <a:avLst/>
          </a:prstGeom>
          <a:ln w="38100">
            <a:solidFill>
              <a:schemeClr val="tx2"/>
            </a:solidFill>
          </a:ln>
        </p:spPr>
        <p:style>
          <a:lnRef idx="1">
            <a:schemeClr val="dk1"/>
          </a:lnRef>
          <a:fillRef idx="0">
            <a:schemeClr val="dk1"/>
          </a:fillRef>
          <a:effectRef idx="0">
            <a:schemeClr val="dk1"/>
          </a:effectRef>
          <a:fontRef idx="minor">
            <a:schemeClr val="tx1"/>
          </a:fontRef>
        </p:style>
      </p:cxnSp>
      <p:sp>
        <p:nvSpPr>
          <p:cNvPr id="20" name="직사각형 19"/>
          <p:cNvSpPr/>
          <p:nvPr/>
        </p:nvSpPr>
        <p:spPr>
          <a:xfrm>
            <a:off x="0" y="2451950"/>
            <a:ext cx="1648925" cy="646331"/>
          </a:xfrm>
          <a:prstGeom prst="rect">
            <a:avLst/>
          </a:prstGeom>
        </p:spPr>
        <p:txBody>
          <a:bodyPr wrap="square">
            <a:spAutoFit/>
          </a:bodyPr>
          <a:lstStyle/>
          <a:p>
            <a:pPr algn="ctr"/>
            <a:r>
              <a:rPr lang="en-US" altLang="ko-KR" dirty="0"/>
              <a:t>WUR Tx Bandwidth</a:t>
            </a:r>
            <a:endParaRPr lang="ko-KR" altLang="en-US" dirty="0"/>
          </a:p>
        </p:txBody>
      </p:sp>
      <p:sp>
        <p:nvSpPr>
          <p:cNvPr id="21" name="직사각형 20"/>
          <p:cNvSpPr/>
          <p:nvPr/>
        </p:nvSpPr>
        <p:spPr>
          <a:xfrm>
            <a:off x="7583647" y="2497253"/>
            <a:ext cx="1648925" cy="646331"/>
          </a:xfrm>
          <a:prstGeom prst="rect">
            <a:avLst/>
          </a:prstGeom>
        </p:spPr>
        <p:txBody>
          <a:bodyPr wrap="square">
            <a:spAutoFit/>
          </a:bodyPr>
          <a:lstStyle/>
          <a:p>
            <a:pPr algn="ctr"/>
            <a:r>
              <a:rPr lang="en-US" altLang="ko-KR" dirty="0"/>
              <a:t>WUR Rx Bandwidth</a:t>
            </a:r>
            <a:endParaRPr lang="ko-KR" altLang="en-US" dirty="0"/>
          </a:p>
        </p:txBody>
      </p:sp>
    </p:spTree>
    <p:extLst>
      <p:ext uri="{BB962C8B-B14F-4D97-AF65-F5344CB8AC3E}">
        <p14:creationId xmlns:p14="http://schemas.microsoft.com/office/powerpoint/2010/main" val="820446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WUR frame requiring PCR operation</a:t>
            </a:r>
            <a:endParaRPr lang="ko-KR" altLang="en-US" dirty="0"/>
          </a:p>
        </p:txBody>
      </p:sp>
      <p:sp>
        <p:nvSpPr>
          <p:cNvPr id="6" name="내용 개체 틀 2"/>
          <p:cNvSpPr txBox="1">
            <a:spLocks/>
          </p:cNvSpPr>
          <p:nvPr/>
        </p:nvSpPr>
        <p:spPr bwMode="auto">
          <a:xfrm>
            <a:off x="457200" y="1946251"/>
            <a:ext cx="8229600" cy="44872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ko-KR" sz="2000" dirty="0"/>
              <a:t>Basic wake-up frame – Case I (PCR range ≈ WUR range)</a:t>
            </a:r>
          </a:p>
          <a:p>
            <a:endParaRPr lang="en-US" altLang="ko-KR" sz="2000" dirty="0"/>
          </a:p>
          <a:p>
            <a:endParaRPr lang="en-US" altLang="ko-KR" sz="2000" dirty="0"/>
          </a:p>
          <a:p>
            <a:endParaRPr lang="en-US" altLang="ko-KR" sz="2000" dirty="0"/>
          </a:p>
          <a:p>
            <a:endParaRPr lang="en-US" altLang="ko-KR" sz="2000" dirty="0"/>
          </a:p>
          <a:p>
            <a:endParaRPr lang="en-US" altLang="ko-KR" sz="2000" dirty="0"/>
          </a:p>
          <a:p>
            <a:endParaRPr lang="en-US" altLang="ko-KR" sz="2000" dirty="0"/>
          </a:p>
          <a:p>
            <a:endParaRPr lang="en-US" altLang="ko-KR" sz="2000" dirty="0"/>
          </a:p>
          <a:p>
            <a:endParaRPr lang="en-US" altLang="ko-KR" sz="2000" dirty="0"/>
          </a:p>
          <a:p>
            <a:endParaRPr lang="en-US" altLang="ko-KR" sz="2000" dirty="0"/>
          </a:p>
          <a:p>
            <a:pPr lvl="1"/>
            <a:r>
              <a:rPr lang="en-US" altLang="ko-KR" sz="1600" dirty="0"/>
              <a:t>If the distance between an AP and a STA is shorter than PCR range or WUR range, STA and AP can communicate with no problem. If the distance is larger than the range, the STA cannot be waken up by the wake-up frame</a:t>
            </a:r>
          </a:p>
          <a:p>
            <a:endParaRPr lang="en-US" altLang="ko-KR" sz="1600" dirty="0"/>
          </a:p>
        </p:txBody>
      </p:sp>
      <p:pic>
        <p:nvPicPr>
          <p:cNvPr id="3" name="그림 2"/>
          <p:cNvPicPr>
            <a:picLocks noChangeAspect="1"/>
          </p:cNvPicPr>
          <p:nvPr/>
        </p:nvPicPr>
        <p:blipFill>
          <a:blip r:embed="rId2"/>
          <a:stretch>
            <a:fillRect/>
          </a:stretch>
        </p:blipFill>
        <p:spPr>
          <a:xfrm>
            <a:off x="0" y="2343674"/>
            <a:ext cx="8817355" cy="3133560"/>
          </a:xfrm>
          <a:prstGeom prst="rect">
            <a:avLst/>
          </a:prstGeom>
        </p:spPr>
      </p:pic>
    </p:spTree>
    <p:extLst>
      <p:ext uri="{BB962C8B-B14F-4D97-AF65-F5344CB8AC3E}">
        <p14:creationId xmlns:p14="http://schemas.microsoft.com/office/powerpoint/2010/main" val="1996279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WUR frame requiring PCR operation</a:t>
            </a:r>
            <a:endParaRPr lang="ko-KR" altLang="en-US" dirty="0"/>
          </a:p>
        </p:txBody>
      </p:sp>
      <p:sp>
        <p:nvSpPr>
          <p:cNvPr id="6" name="내용 개체 틀 2"/>
          <p:cNvSpPr txBox="1">
            <a:spLocks/>
          </p:cNvSpPr>
          <p:nvPr/>
        </p:nvSpPr>
        <p:spPr bwMode="auto">
          <a:xfrm>
            <a:off x="457200" y="1946251"/>
            <a:ext cx="8229600" cy="44872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ko-KR" sz="2000" dirty="0"/>
              <a:t>Basic wake-up frame – Case II (PCR range &lt;&lt; WUR range)</a:t>
            </a:r>
          </a:p>
          <a:p>
            <a:endParaRPr lang="en-US" altLang="ko-KR" sz="2000" dirty="0"/>
          </a:p>
          <a:p>
            <a:endParaRPr lang="en-US" altLang="ko-KR" sz="2000" dirty="0"/>
          </a:p>
          <a:p>
            <a:endParaRPr lang="en-US" altLang="ko-KR" sz="2000" dirty="0"/>
          </a:p>
          <a:p>
            <a:endParaRPr lang="en-US" altLang="ko-KR" sz="2000" dirty="0"/>
          </a:p>
          <a:p>
            <a:endParaRPr lang="en-US" altLang="ko-KR" sz="2000" dirty="0"/>
          </a:p>
          <a:p>
            <a:endParaRPr lang="en-US" altLang="ko-KR" sz="2000" dirty="0"/>
          </a:p>
          <a:p>
            <a:endParaRPr lang="en-US" altLang="ko-KR" sz="2000" dirty="0"/>
          </a:p>
          <a:p>
            <a:endParaRPr lang="en-US" altLang="ko-KR" sz="2000" dirty="0"/>
          </a:p>
          <a:p>
            <a:pPr lvl="1"/>
            <a:r>
              <a:rPr lang="en-US" altLang="ko-KR" sz="1600" dirty="0"/>
              <a:t>If the distance between an AP and a STA is larger than PCR range but smaller than WUR range, meaningless wake up and transmission occurs</a:t>
            </a:r>
          </a:p>
          <a:p>
            <a:pPr lvl="1"/>
            <a:r>
              <a:rPr lang="en-US" altLang="ko-KR" sz="1600" dirty="0"/>
              <a:t>It causes power inefficiency on non-AP STAs</a:t>
            </a:r>
          </a:p>
          <a:p>
            <a:endParaRPr lang="en-US" altLang="ko-KR" sz="1600" dirty="0"/>
          </a:p>
        </p:txBody>
      </p:sp>
      <p:pic>
        <p:nvPicPr>
          <p:cNvPr id="4" name="그림 3"/>
          <p:cNvPicPr>
            <a:picLocks noChangeAspect="1"/>
          </p:cNvPicPr>
          <p:nvPr/>
        </p:nvPicPr>
        <p:blipFill>
          <a:blip r:embed="rId2"/>
          <a:stretch>
            <a:fillRect/>
          </a:stretch>
        </p:blipFill>
        <p:spPr>
          <a:xfrm>
            <a:off x="0" y="2274392"/>
            <a:ext cx="8812966" cy="3132000"/>
          </a:xfrm>
          <a:prstGeom prst="rect">
            <a:avLst/>
          </a:prstGeom>
        </p:spPr>
      </p:pic>
    </p:spTree>
    <p:extLst>
      <p:ext uri="{BB962C8B-B14F-4D97-AF65-F5344CB8AC3E}">
        <p14:creationId xmlns:p14="http://schemas.microsoft.com/office/powerpoint/2010/main" val="451192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PCR procedure after receiving WUR Frame</a:t>
            </a:r>
            <a:endParaRPr lang="ko-KR" altLang="en-US" dirty="0"/>
          </a:p>
        </p:txBody>
      </p:sp>
      <p:sp>
        <p:nvSpPr>
          <p:cNvPr id="6" name="내용 개체 틀 2"/>
          <p:cNvSpPr txBox="1">
            <a:spLocks/>
          </p:cNvSpPr>
          <p:nvPr/>
        </p:nvSpPr>
        <p:spPr bwMode="auto">
          <a:xfrm>
            <a:off x="457200" y="1946251"/>
            <a:ext cx="8229600" cy="44872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ko-KR" sz="2000" dirty="0"/>
              <a:t>Basically wake-up packet is considered to ‘wake’ STAs up.</a:t>
            </a:r>
          </a:p>
          <a:p>
            <a:r>
              <a:rPr lang="en-US" altLang="ko-KR" sz="2000" dirty="0"/>
              <a:t>Because of this property, we have agreed with the following statement in the PAR document</a:t>
            </a:r>
          </a:p>
          <a:p>
            <a:pPr lvl="1"/>
            <a:r>
              <a:rPr lang="en-US" altLang="ko-KR" sz="1600" dirty="0"/>
              <a:t>The WUR is a companion radio to the primary connectivity radio and meets the same range requirement as the primary connectivity radio[5]</a:t>
            </a:r>
          </a:p>
          <a:p>
            <a:pPr lvl="2"/>
            <a:r>
              <a:rPr lang="en-US" altLang="ko-KR" sz="1400" dirty="0"/>
              <a:t>In order to avoid cases that STAs wake up but cannot communicate with its PCR</a:t>
            </a:r>
          </a:p>
          <a:p>
            <a:r>
              <a:rPr lang="en-US" altLang="ko-KR" sz="2000" dirty="0"/>
              <a:t>There are 2 other solutions to meet the same range requirement between PCR and WUR</a:t>
            </a:r>
          </a:p>
          <a:p>
            <a:pPr lvl="1"/>
            <a:r>
              <a:rPr lang="en-US" altLang="ko-KR" sz="1600" dirty="0"/>
              <a:t>Use TPC for WUR specific signal part</a:t>
            </a:r>
          </a:p>
          <a:p>
            <a:pPr lvl="2"/>
            <a:r>
              <a:rPr lang="en-US" altLang="ko-KR" sz="1400" dirty="0"/>
              <a:t>Allocate lower transmit power for WUR specific 13 carriers</a:t>
            </a:r>
          </a:p>
          <a:p>
            <a:pPr lvl="2"/>
            <a:r>
              <a:rPr lang="en-US" altLang="ko-KR" sz="1400" dirty="0"/>
              <a:t>Range could be adjusted but CCA problem with legacy STAs cannot solved yet</a:t>
            </a:r>
          </a:p>
          <a:p>
            <a:pPr lvl="1"/>
            <a:r>
              <a:rPr lang="en-US" altLang="ko-KR" sz="1600" dirty="0"/>
              <a:t>Adjust Rx sensitivity of </a:t>
            </a:r>
            <a:r>
              <a:rPr lang="en-US" altLang="ko-KR" sz="1600" dirty="0" err="1"/>
              <a:t>WURx</a:t>
            </a:r>
            <a:endParaRPr lang="en-US" altLang="ko-KR" sz="1600" dirty="0"/>
          </a:p>
          <a:p>
            <a:pPr lvl="2"/>
            <a:r>
              <a:rPr lang="en-US" altLang="ko-KR" sz="1400" dirty="0"/>
              <a:t>No transmit power control for WUR specific 13 carriers but </a:t>
            </a:r>
            <a:r>
              <a:rPr lang="en-US" altLang="ko-KR" sz="1400" dirty="0" err="1"/>
              <a:t>WURx</a:t>
            </a:r>
            <a:r>
              <a:rPr lang="en-US" altLang="ko-KR" sz="1400" dirty="0"/>
              <a:t> STAs reject the WUR frame if the measured energy of received WUR frame does not exceed a certain higher threshold</a:t>
            </a:r>
          </a:p>
          <a:p>
            <a:pPr lvl="2"/>
            <a:r>
              <a:rPr lang="en-US" altLang="ko-KR" sz="1400" dirty="0"/>
              <a:t>Range could be adjusted but CCA problem with legacy STAs cannot solved yet</a:t>
            </a:r>
          </a:p>
        </p:txBody>
      </p:sp>
    </p:spTree>
    <p:extLst>
      <p:ext uri="{BB962C8B-B14F-4D97-AF65-F5344CB8AC3E}">
        <p14:creationId xmlns:p14="http://schemas.microsoft.com/office/powerpoint/2010/main" val="2378551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Extended WUR PPDU vs</a:t>
            </a:r>
            <a:br>
              <a:rPr lang="en-US" altLang="ko-KR" dirty="0"/>
            </a:br>
            <a:r>
              <a:rPr lang="en-US" altLang="ko-KR" dirty="0"/>
              <a:t>Rx sensitivity control</a:t>
            </a:r>
            <a:endParaRPr lang="ko-KR" altLang="en-US" dirty="0"/>
          </a:p>
        </p:txBody>
      </p:sp>
      <p:pic>
        <p:nvPicPr>
          <p:cNvPr id="3" name="그림 2"/>
          <p:cNvPicPr>
            <a:picLocks noChangeAspect="1"/>
          </p:cNvPicPr>
          <p:nvPr/>
        </p:nvPicPr>
        <p:blipFill>
          <a:blip r:embed="rId2"/>
          <a:stretch>
            <a:fillRect/>
          </a:stretch>
        </p:blipFill>
        <p:spPr>
          <a:xfrm>
            <a:off x="2225040" y="1557866"/>
            <a:ext cx="5499473" cy="4680000"/>
          </a:xfrm>
          <a:prstGeom prst="rect">
            <a:avLst/>
          </a:prstGeom>
        </p:spPr>
      </p:pic>
    </p:spTree>
    <p:extLst>
      <p:ext uri="{BB962C8B-B14F-4D97-AF65-F5344CB8AC3E}">
        <p14:creationId xmlns:p14="http://schemas.microsoft.com/office/powerpoint/2010/main" val="3840887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Extended WUR PPDU vs TPC</a:t>
            </a:r>
            <a:endParaRPr lang="ko-KR" altLang="en-US" dirty="0"/>
          </a:p>
        </p:txBody>
      </p:sp>
      <p:pic>
        <p:nvPicPr>
          <p:cNvPr id="4" name="그림 3"/>
          <p:cNvPicPr>
            <a:picLocks noChangeAspect="1"/>
          </p:cNvPicPr>
          <p:nvPr/>
        </p:nvPicPr>
        <p:blipFill>
          <a:blip r:embed="rId2"/>
          <a:stretch>
            <a:fillRect/>
          </a:stretch>
        </p:blipFill>
        <p:spPr>
          <a:xfrm>
            <a:off x="2239438" y="1512778"/>
            <a:ext cx="5391968" cy="4680000"/>
          </a:xfrm>
          <a:prstGeom prst="rect">
            <a:avLst/>
          </a:prstGeom>
        </p:spPr>
      </p:pic>
    </p:spTree>
    <p:extLst>
      <p:ext uri="{BB962C8B-B14F-4D97-AF65-F5344CB8AC3E}">
        <p14:creationId xmlns:p14="http://schemas.microsoft.com/office/powerpoint/2010/main" val="4293114993"/>
      </p:ext>
    </p:extLst>
  </p:cSld>
  <p:clrMapOvr>
    <a:masterClrMapping/>
  </p:clrMapOvr>
</p:sld>
</file>

<file path=ppt/theme/theme1.xml><?xml version="1.0" encoding="utf-8"?>
<a:theme xmlns:a="http://schemas.openxmlformats.org/drawingml/2006/main" name="2_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12951</TotalTime>
  <Words>1066</Words>
  <Application>Microsoft Office PowerPoint</Application>
  <PresentationFormat>화면 슬라이드 쇼(4:3)</PresentationFormat>
  <Paragraphs>118</Paragraphs>
  <Slides>14</Slides>
  <Notes>2</Notes>
  <HiddenSlides>0</HiddenSlides>
  <MMClips>0</MMClips>
  <ScaleCrop>false</ScaleCrop>
  <HeadingPairs>
    <vt:vector size="8" baseType="variant">
      <vt:variant>
        <vt:lpstr>사용한 글꼴</vt:lpstr>
      </vt:variant>
      <vt:variant>
        <vt:i4>4</vt:i4>
      </vt:variant>
      <vt:variant>
        <vt:lpstr>테마</vt:lpstr>
      </vt:variant>
      <vt:variant>
        <vt:i4>1</vt:i4>
      </vt:variant>
      <vt:variant>
        <vt:lpstr>포함된 OLE 서버</vt:lpstr>
      </vt:variant>
      <vt:variant>
        <vt:i4>1</vt:i4>
      </vt:variant>
      <vt:variant>
        <vt:lpstr>슬라이드 제목</vt:lpstr>
      </vt:variant>
      <vt:variant>
        <vt:i4>14</vt:i4>
      </vt:variant>
    </vt:vector>
  </HeadingPairs>
  <TitlesOfParts>
    <vt:vector size="20" baseType="lpstr">
      <vt:lpstr>MS Gothic</vt:lpstr>
      <vt:lpstr>맑은 고딕</vt:lpstr>
      <vt:lpstr>Arial</vt:lpstr>
      <vt:lpstr>Times New Roman</vt:lpstr>
      <vt:lpstr>2_Office 테마</vt:lpstr>
      <vt:lpstr>Document</vt:lpstr>
      <vt:lpstr>PowerPoint 프레젠테이션</vt:lpstr>
      <vt:lpstr>Introduction</vt:lpstr>
      <vt:lpstr>11ba PPDU structure</vt:lpstr>
      <vt:lpstr>Extended WUR PPDU structure</vt:lpstr>
      <vt:lpstr>WUR frame requiring PCR operation</vt:lpstr>
      <vt:lpstr>WUR frame requiring PCR operation</vt:lpstr>
      <vt:lpstr>PCR procedure after receiving WUR Frame</vt:lpstr>
      <vt:lpstr>Extended WUR PPDU vs Rx sensitivity control</vt:lpstr>
      <vt:lpstr>Extended WUR PPDU vs TPC</vt:lpstr>
      <vt:lpstr>WUR frame not requiring PCR operation</vt:lpstr>
      <vt:lpstr>WUR frame not requiring PCR operation</vt:lpstr>
      <vt:lpstr>2 types of WUR PPDU tones for different usage</vt:lpstr>
      <vt:lpstr>Conclusions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Subcarrier structure for WUR frames</dc:title>
  <dc:creator>안진수</dc:creator>
  <cp:lastModifiedBy>진수 안</cp:lastModifiedBy>
  <cp:revision>292</cp:revision>
  <dcterms:created xsi:type="dcterms:W3CDTF">2016-07-06T00:57:14Z</dcterms:created>
  <dcterms:modified xsi:type="dcterms:W3CDTF">2018-05-07T00:24:30Z</dcterms:modified>
</cp:coreProperties>
</file>