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370" r:id="rId2"/>
    <p:sldId id="436" r:id="rId3"/>
    <p:sldId id="467" r:id="rId4"/>
    <p:sldId id="479" r:id="rId5"/>
    <p:sldId id="480" r:id="rId6"/>
    <p:sldId id="476" r:id="rId7"/>
    <p:sldId id="477" r:id="rId8"/>
    <p:sldId id="481" r:id="rId9"/>
    <p:sldId id="464" r:id="rId10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3399FF"/>
    <a:srgbClr val="2F05E1"/>
    <a:srgbClr val="66CCFF"/>
    <a:srgbClr val="99CC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30" autoAdjust="0"/>
    <p:restoredTop sz="88136" autoAdjust="0"/>
  </p:normalViewPr>
  <p:slideViewPr>
    <p:cSldViewPr>
      <p:cViewPr varScale="1">
        <p:scale>
          <a:sx n="76" d="100"/>
          <a:sy n="76" d="100"/>
        </p:scale>
        <p:origin x="648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02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ea typeface="+mn-ea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100C35B6-0FBF-4896-BFA6-AD17EBE8DD6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ko-KR" smtClean="0"/>
              <a:t>Submission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9652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C56FB66B-A4AC-44E8-A56C-03079277F03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ko-KR" smtClean="0"/>
              <a:t>Submission</a:t>
            </a:r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73796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819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smtClean="0"/>
              <a:t>Page </a:t>
            </a:r>
            <a:fld id="{19A33B0A-A4A5-40D7-A321-3E6D6E9FD043}" type="slidenum">
              <a:rPr lang="en-US" altLang="zh-CN" smtClean="0"/>
              <a:pPr>
                <a:spcBef>
                  <a:spcPct val="0"/>
                </a:spcBef>
              </a:pPr>
              <a:t>2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1035451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C56FB66B-A4AC-44E8-A56C-03079277F037}" type="slidenum">
              <a:rPr lang="en-US" altLang="zh-CN" smtClean="0"/>
              <a:pPr>
                <a:defRPr/>
              </a:pPr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22501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C56FB66B-A4AC-44E8-A56C-03079277F037}" type="slidenum">
              <a:rPr lang="en-US" altLang="zh-CN" smtClean="0"/>
              <a:pPr>
                <a:defRPr/>
              </a:pPr>
              <a:t>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57029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C56FB66B-A4AC-44E8-A56C-03079277F037}" type="slidenum">
              <a:rPr lang="en-US" altLang="zh-CN" smtClean="0"/>
              <a:pPr>
                <a:defRPr/>
              </a:pPr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30327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8"/>
          <p:cNvSpPr>
            <a:spLocks noChangeShapeType="1"/>
          </p:cNvSpPr>
          <p:nvPr userDrawn="1"/>
        </p:nvSpPr>
        <p:spPr bwMode="auto">
          <a:xfrm>
            <a:off x="508000" y="609600"/>
            <a:ext cx="1107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31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084363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8310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765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156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685800"/>
            <a:ext cx="4011084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685801"/>
            <a:ext cx="6815667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6429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1108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48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77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685800"/>
            <a:ext cx="1107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828800"/>
            <a:ext cx="11074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>
            <a:off x="508000" y="609600"/>
            <a:ext cx="1107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>
              <a:latin typeface="+mj-lt"/>
            </a:endParaRPr>
          </a:p>
        </p:txBody>
      </p:sp>
      <p:sp>
        <p:nvSpPr>
          <p:cNvPr id="1031" name="Rectangle 9"/>
          <p:cNvSpPr>
            <a:spLocks noChangeArrowheads="1"/>
          </p:cNvSpPr>
          <p:nvPr userDrawn="1"/>
        </p:nvSpPr>
        <p:spPr bwMode="auto">
          <a:xfrm>
            <a:off x="5080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ko-KR" sz="1200" dirty="0" smtClean="0">
                <a:latin typeface="+mj-lt"/>
              </a:rPr>
              <a:t>Submission</a:t>
            </a:r>
          </a:p>
        </p:txBody>
      </p:sp>
      <p:sp>
        <p:nvSpPr>
          <p:cNvPr id="1030" name="Line 10"/>
          <p:cNvSpPr>
            <a:spLocks noChangeShapeType="1"/>
          </p:cNvSpPr>
          <p:nvPr/>
        </p:nvSpPr>
        <p:spPr bwMode="auto">
          <a:xfrm>
            <a:off x="508000" y="6477000"/>
            <a:ext cx="1107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>
              <a:latin typeface="+mj-lt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8839200" y="6483350"/>
            <a:ext cx="20486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ko-KR" sz="1200" dirty="0" smtClean="0">
                <a:latin typeface="+mj-lt"/>
              </a:rPr>
              <a:t>Bahar Sadeghi, Intel</a:t>
            </a:r>
            <a:r>
              <a:rPr lang="en-US" altLang="ko-KR" sz="1200" baseline="0" dirty="0" smtClean="0">
                <a:latin typeface="+mj-lt"/>
              </a:rPr>
              <a:t> Corporation</a:t>
            </a:r>
            <a:endParaRPr lang="en-US" altLang="ko-KR" sz="1200" dirty="0" smtClean="0">
              <a:latin typeface="+mj-lt"/>
            </a:endParaRPr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5687485" y="6483350"/>
            <a:ext cx="53540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zh-CN" sz="1200" dirty="0" smtClean="0">
                <a:latin typeface="+mj-lt"/>
              </a:rPr>
              <a:t>Slide </a:t>
            </a:r>
            <a:fld id="{1E6F8221-7D42-47C8-8226-2BDDEB866FE1}" type="slidenum">
              <a:rPr lang="en-US" altLang="zh-CN" sz="1200" smtClean="0">
                <a:latin typeface="+mj-lt"/>
              </a:rPr>
              <a:pPr>
                <a:defRPr/>
              </a:pPr>
              <a:t>‹#›</a:t>
            </a:fld>
            <a:endParaRPr lang="en-US" altLang="zh-CN" sz="1200" dirty="0">
              <a:latin typeface="+mj-lt"/>
            </a:endParaRPr>
          </a:p>
        </p:txBody>
      </p:sp>
      <p:sp>
        <p:nvSpPr>
          <p:cNvPr id="15" name="Rectangle 7"/>
          <p:cNvSpPr>
            <a:spLocks noChangeArrowheads="1"/>
          </p:cNvSpPr>
          <p:nvPr userDrawn="1"/>
        </p:nvSpPr>
        <p:spPr bwMode="auto">
          <a:xfrm>
            <a:off x="8299386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latin typeface="+mj-lt"/>
                <a:cs typeface="+mn-cs"/>
              </a:rPr>
              <a:t>doc.: </a:t>
            </a:r>
            <a:r>
              <a:rPr lang="en-US" sz="1800" b="1" dirty="0" smtClean="0">
                <a:latin typeface="+mj-lt"/>
                <a:cs typeface="+mn-cs"/>
              </a:rPr>
              <a:t>IEEE </a:t>
            </a:r>
            <a:r>
              <a:rPr lang="en-US" sz="1800" b="1" dirty="0" smtClean="0">
                <a:latin typeface="+mj-lt"/>
                <a:cs typeface="+mn-cs"/>
              </a:rPr>
              <a:t>802.11-18/0875r0</a:t>
            </a:r>
            <a:endParaRPr lang="en-US" sz="1800" b="1" dirty="0">
              <a:latin typeface="+mj-lt"/>
              <a:cs typeface="+mn-cs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52647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4" indent="0" algn="l" eaLnBrk="0" hangingPunct="0">
              <a:defRPr/>
            </a:pPr>
            <a:r>
              <a:rPr lang="en-US" sz="1800" b="1" dirty="0" smtClean="0">
                <a:latin typeface="+mj-lt"/>
                <a:cs typeface="+mn-cs"/>
              </a:rPr>
              <a:t>March 2018</a:t>
            </a:r>
            <a:endParaRPr lang="en-US" sz="1800" b="1" dirty="0">
              <a:latin typeface="+mj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Calibri" pitchFamily="34" charset="0"/>
          <a:cs typeface="Calibr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860715" y="658272"/>
            <a:ext cx="8305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ko-KR" kern="0" dirty="0" smtClean="0">
                <a:latin typeface="+mj-lt"/>
                <a:ea typeface="굴림" pitchFamily="50" charset="-127"/>
              </a:rPr>
              <a:t>Uplink Broadcast Service</a:t>
            </a:r>
            <a:endParaRPr lang="en-US" altLang="ko-KR" kern="0" dirty="0">
              <a:latin typeface="+mj-lt"/>
              <a:ea typeface="굴림" pitchFamily="50" charset="-127"/>
            </a:endParaRPr>
          </a:p>
        </p:txBody>
      </p:sp>
      <p:sp>
        <p:nvSpPr>
          <p:cNvPr id="5123" name="Rectangle 6"/>
          <p:cNvSpPr txBox="1">
            <a:spLocks noChangeArrowheads="1"/>
          </p:cNvSpPr>
          <p:nvPr/>
        </p:nvSpPr>
        <p:spPr bwMode="auto">
          <a:xfrm>
            <a:off x="2209800" y="1749425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ko-KR" sz="2000" dirty="0">
                <a:latin typeface="+mj-lt"/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latin typeface="+mj-lt"/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latin typeface="+mj-lt"/>
                <a:ea typeface="굴림" panose="020B0600000101010101" pitchFamily="50" charset="-127"/>
              </a:rPr>
              <a:t>2018-05-07</a:t>
            </a:r>
            <a:endParaRPr lang="en-US" altLang="ko-KR" sz="2000" b="0" dirty="0">
              <a:latin typeface="+mj-lt"/>
              <a:ea typeface="굴림" panose="020B0600000101010101" pitchFamily="50" charset="-127"/>
            </a:endParaRPr>
          </a:p>
          <a:p>
            <a:pPr algn="ctr">
              <a:buFontTx/>
              <a:buNone/>
            </a:pPr>
            <a:endParaRPr lang="en-US" altLang="ko-KR" sz="2000" b="0" dirty="0">
              <a:latin typeface="+mj-lt"/>
              <a:ea typeface="굴림" panose="020B0600000101010101" pitchFamily="50" charset="-127"/>
            </a:endParaRPr>
          </a:p>
        </p:txBody>
      </p:sp>
      <p:sp>
        <p:nvSpPr>
          <p:cNvPr id="5124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ko-KR" sz="2000">
                <a:latin typeface="+mj-lt"/>
                <a:ea typeface="宋体" panose="02010600030101010101" pitchFamily="2" charset="-122"/>
              </a:rPr>
              <a:t>Authors:</a:t>
            </a:r>
            <a:endParaRPr lang="en-US" altLang="ko-KR" sz="2000" b="0">
              <a:latin typeface="+mj-lt"/>
              <a:ea typeface="宋体" panose="02010600030101010101" pitchFamily="2" charset="-122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7026751"/>
              </p:ext>
            </p:extLst>
          </p:nvPr>
        </p:nvGraphicFramePr>
        <p:xfrm>
          <a:off x="2133601" y="2362201"/>
          <a:ext cx="8048625" cy="2292021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1524000"/>
                <a:gridCol w="1524000"/>
                <a:gridCol w="2409825"/>
              </a:tblGrid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Name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Affiliations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Address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Phone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email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Bahar Sadeghi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Laurent Cariou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Daniel Bravo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Robert Stacy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Farid Adrangi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INTEL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2111 NE 25</a:t>
                      </a:r>
                      <a:r>
                        <a:rPr kumimoji="0" lang="en-US" altLang="ko-KR" sz="1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Ave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Hillsboro, OR 97124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USA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+1-503-803-2471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Bahareh.Sadeghi@intel.com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[1 &amp; 2] outlined sensor data collection as a use case for broadcast service on WLAN</a:t>
            </a:r>
            <a:r>
              <a:rPr lang="en-US" dirty="0" smtClean="0">
                <a:ea typeface="굴림" panose="020B0600000101010101" pitchFamily="50" charset="-127"/>
              </a:rPr>
              <a:t>. </a:t>
            </a:r>
          </a:p>
          <a:p>
            <a:r>
              <a:rPr lang="en-US" altLang="ko-KR" dirty="0" smtClean="0">
                <a:ea typeface="굴림" panose="020B0600000101010101" pitchFamily="50" charset="-127"/>
              </a:rPr>
              <a:t>This contribution further develops the Uplink Broadcast Service and provides more information on</a:t>
            </a:r>
          </a:p>
          <a:p>
            <a:pPr lvl="1"/>
            <a:r>
              <a:rPr lang="en-US" dirty="0" smtClean="0"/>
              <a:t>Definition of UL BCS </a:t>
            </a:r>
            <a:endParaRPr lang="en-US" dirty="0"/>
          </a:p>
          <a:p>
            <a:pPr lvl="1"/>
            <a:r>
              <a:rPr lang="en-US" dirty="0"/>
              <a:t>I</a:t>
            </a:r>
            <a:r>
              <a:rPr lang="en-US" dirty="0" smtClean="0"/>
              <a:t>ts potential benefits</a:t>
            </a:r>
            <a:endParaRPr lang="en-US" dirty="0"/>
          </a:p>
          <a:p>
            <a:pPr lvl="1"/>
            <a:r>
              <a:rPr lang="en-US" dirty="0" smtClean="0"/>
              <a:t>Security considerations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609600"/>
            <a:ext cx="11074400" cy="914400"/>
          </a:xfrm>
        </p:spPr>
        <p:txBody>
          <a:bodyPr/>
          <a:lstStyle/>
          <a:p>
            <a:r>
              <a:rPr lang="en-US" dirty="0" smtClean="0"/>
              <a:t>Uplink Broadcast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447800"/>
            <a:ext cx="11988800" cy="6324600"/>
          </a:xfrm>
        </p:spPr>
        <p:txBody>
          <a:bodyPr/>
          <a:lstStyle/>
          <a:p>
            <a:r>
              <a:rPr lang="en-US" dirty="0" smtClean="0"/>
              <a:t>A mechanism to collect data from a STA targeted for a server in the cloud</a:t>
            </a:r>
          </a:p>
          <a:p>
            <a:pPr lvl="1"/>
            <a:r>
              <a:rPr lang="en-US" dirty="0" smtClean="0"/>
              <a:t>Does not matter which AP receives or forwards it</a:t>
            </a:r>
          </a:p>
          <a:p>
            <a:pPr lvl="1"/>
            <a:r>
              <a:rPr lang="en-US" dirty="0"/>
              <a:t>Applicability: applications with best effort, low throughput, and infrequent </a:t>
            </a:r>
            <a:r>
              <a:rPr lang="en-US" dirty="0" smtClean="0"/>
              <a:t>traffic</a:t>
            </a:r>
          </a:p>
          <a:p>
            <a:r>
              <a:rPr lang="en-US" dirty="0"/>
              <a:t>Packet is sent pre-association as either a broadcast or destined to a particular AP</a:t>
            </a:r>
          </a:p>
          <a:p>
            <a:pPr lvl="1"/>
            <a:r>
              <a:rPr lang="en-US" dirty="0"/>
              <a:t>STA may learn the AP address by </a:t>
            </a:r>
            <a:r>
              <a:rPr lang="en-US" dirty="0" smtClean="0"/>
              <a:t>listening</a:t>
            </a:r>
          </a:p>
          <a:p>
            <a:r>
              <a:rPr lang="en-US" dirty="0" smtClean="0"/>
              <a:t>Benefits:</a:t>
            </a:r>
          </a:p>
          <a:p>
            <a:pPr lvl="1"/>
            <a:r>
              <a:rPr lang="en-US" dirty="0" smtClean="0"/>
              <a:t>For STA when overhead of association is significant; power save</a:t>
            </a:r>
          </a:p>
          <a:p>
            <a:pPr lvl="1"/>
            <a:r>
              <a:rPr lang="en-US" dirty="0" smtClean="0"/>
              <a:t>For AP in dense environments </a:t>
            </a:r>
          </a:p>
          <a:p>
            <a:pPr lvl="2"/>
            <a:r>
              <a:rPr lang="en-US" dirty="0" smtClean="0"/>
              <a:t>Low provisioning overhead</a:t>
            </a:r>
          </a:p>
          <a:p>
            <a:pPr lvl="2"/>
            <a:r>
              <a:rPr lang="en-US" dirty="0" smtClean="0"/>
              <a:t>Low AP resources required 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or users: zero set-up; fast AP bring-up in case of dense deployment</a:t>
            </a:r>
          </a:p>
          <a:p>
            <a:pPr lvl="1"/>
            <a:r>
              <a:rPr lang="en-US" dirty="0" smtClean="0"/>
              <a:t>For Wi-Fi: </a:t>
            </a:r>
            <a:r>
              <a:rPr lang="en-US" dirty="0" smtClean="0"/>
              <a:t>enablement </a:t>
            </a:r>
            <a:r>
              <a:rPr lang="en-US" dirty="0" smtClean="0"/>
              <a:t>of constrained low power Wi-Fi </a:t>
            </a:r>
            <a:r>
              <a:rPr lang="en-US" dirty="0"/>
              <a:t>IoT devices with no IP support </a:t>
            </a:r>
            <a:r>
              <a:rPr lang="en-US" dirty="0" smtClean="0"/>
              <a:t>required</a:t>
            </a:r>
          </a:p>
        </p:txBody>
      </p:sp>
    </p:spTree>
    <p:extLst>
      <p:ext uri="{BB962C8B-B14F-4D97-AF65-F5344CB8AC3E}">
        <p14:creationId xmlns:p14="http://schemas.microsoft.com/office/powerpoint/2010/main" val="757840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600" y="609600"/>
            <a:ext cx="11074400" cy="914400"/>
          </a:xfrm>
        </p:spPr>
        <p:txBody>
          <a:bodyPr/>
          <a:lstStyle/>
          <a:p>
            <a:r>
              <a:rPr lang="en-US" dirty="0" smtClean="0"/>
              <a:t>More on Power Save Benefit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11099800" cy="5181600"/>
          </a:xfrm>
        </p:spPr>
        <p:txBody>
          <a:bodyPr/>
          <a:lstStyle/>
          <a:p>
            <a:r>
              <a:rPr lang="en-US" dirty="0"/>
              <a:t>Scenario of interest</a:t>
            </a:r>
          </a:p>
          <a:p>
            <a:pPr lvl="1"/>
            <a:r>
              <a:rPr lang="en-US" dirty="0"/>
              <a:t>STA is in power save most of the time</a:t>
            </a:r>
          </a:p>
          <a:p>
            <a:pPr lvl="1"/>
            <a:r>
              <a:rPr lang="en-US" dirty="0"/>
              <a:t>STA has small amount of infrequent </a:t>
            </a:r>
            <a:r>
              <a:rPr lang="en-US" dirty="0" smtClean="0"/>
              <a:t>traffic</a:t>
            </a:r>
          </a:p>
          <a:p>
            <a:pPr lvl="1"/>
            <a:r>
              <a:rPr lang="en-US" dirty="0" smtClean="0"/>
              <a:t>STA </a:t>
            </a:r>
            <a:r>
              <a:rPr lang="en-US" dirty="0"/>
              <a:t>may be mobile </a:t>
            </a:r>
            <a:endParaRPr lang="en-US" dirty="0" smtClean="0"/>
          </a:p>
          <a:p>
            <a:r>
              <a:rPr lang="en-US" dirty="0" smtClean="0"/>
              <a:t>Today: STA associates with an AP</a:t>
            </a:r>
          </a:p>
          <a:p>
            <a:pPr lvl="1"/>
            <a:r>
              <a:rPr lang="en-US" dirty="0" smtClean="0"/>
              <a:t>Option 1: STA wakes up every DTIM </a:t>
            </a:r>
          </a:p>
          <a:p>
            <a:pPr lvl="1"/>
            <a:r>
              <a:rPr lang="en-US" dirty="0" smtClean="0"/>
              <a:t>Option 2: STA wakes up when there is traffic to be sent and associates if association lost</a:t>
            </a:r>
          </a:p>
          <a:p>
            <a:pPr lvl="1"/>
            <a:r>
              <a:rPr lang="en-US" dirty="0" smtClean="0"/>
              <a:t>Option 3: AP Supports power saving features including BSS </a:t>
            </a:r>
            <a:r>
              <a:rPr lang="en-US" dirty="0"/>
              <a:t>Max Idle/Proxy </a:t>
            </a:r>
            <a:r>
              <a:rPr lang="en-US" dirty="0" smtClean="0"/>
              <a:t>ARP/DMS, STA maintains association and wakes up to transmit data when available</a:t>
            </a:r>
          </a:p>
          <a:p>
            <a:r>
              <a:rPr lang="en-US" dirty="0" smtClean="0"/>
              <a:t>Power save with UL BCS in Options 1 &amp; 2</a:t>
            </a:r>
          </a:p>
          <a:p>
            <a:pPr lvl="1"/>
            <a:r>
              <a:rPr lang="en-US" dirty="0" smtClean="0"/>
              <a:t>Power save negligible in option 3</a:t>
            </a:r>
          </a:p>
          <a:p>
            <a:pPr lvl="1"/>
            <a:r>
              <a:rPr lang="en-US" dirty="0" smtClean="0"/>
              <a:t>AP deployment of the full suite of power save features needed to enable option 3 has been slow and is a significant effort</a:t>
            </a:r>
          </a:p>
          <a:p>
            <a:pPr lvl="1"/>
            <a:r>
              <a:rPr lang="en-US" dirty="0" smtClean="0"/>
              <a:t>UL BCS can be enabled via SW upgrade of (a thin layer in) AP</a:t>
            </a:r>
          </a:p>
        </p:txBody>
      </p:sp>
    </p:spTree>
    <p:extLst>
      <p:ext uri="{BB962C8B-B14F-4D97-AF65-F5344CB8AC3E}">
        <p14:creationId xmlns:p14="http://schemas.microsoft.com/office/powerpoint/2010/main" val="2214701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Mechanism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 turns on / wakes up, transmits data following CSMA/CA</a:t>
            </a:r>
          </a:p>
          <a:p>
            <a:pPr lvl="1"/>
            <a:r>
              <a:rPr lang="en-US" dirty="0" smtClean="0"/>
              <a:t>On one or multiple channels</a:t>
            </a:r>
          </a:p>
          <a:p>
            <a:pPr lvl="1"/>
            <a:r>
              <a:rPr lang="en-US" dirty="0" smtClean="0"/>
              <a:t>May scan for a beacon before transmission</a:t>
            </a:r>
          </a:p>
          <a:p>
            <a:pPr lvl="1"/>
            <a:r>
              <a:rPr lang="en-US" dirty="0" smtClean="0"/>
              <a:t>Packet includes IP address of the cloud server</a:t>
            </a:r>
          </a:p>
          <a:p>
            <a:r>
              <a:rPr lang="en-US" dirty="0" smtClean="0"/>
              <a:t>AP forwards the packet to the IP address included</a:t>
            </a:r>
          </a:p>
          <a:p>
            <a:pPr lvl="1"/>
            <a:r>
              <a:rPr lang="en-US" dirty="0" smtClean="0"/>
              <a:t>It may announce its support for UL BCS in beacon</a:t>
            </a:r>
          </a:p>
          <a:p>
            <a:pPr lvl="1"/>
            <a:r>
              <a:rPr lang="en-US" dirty="0"/>
              <a:t>It may optionally implement a flow control policy and drop or delay UL BCS packets</a:t>
            </a:r>
          </a:p>
          <a:p>
            <a:pPr lvl="1"/>
            <a:r>
              <a:rPr lang="en-US" dirty="0"/>
              <a:t>It may optionally verify authentication of the sender with the server</a:t>
            </a:r>
          </a:p>
          <a:p>
            <a:pPr lvl="1"/>
            <a:r>
              <a:rPr lang="en-US" dirty="0" smtClean="0"/>
              <a:t>It may ACK the packet</a:t>
            </a:r>
          </a:p>
          <a:p>
            <a:r>
              <a:rPr lang="en-US" sz="2000" dirty="0"/>
              <a:t>Mechanisms to manage the UL channel access and </a:t>
            </a:r>
            <a:r>
              <a:rPr lang="en-US" sz="2000" dirty="0" smtClean="0"/>
              <a:t>limiting </a:t>
            </a:r>
            <a:r>
              <a:rPr lang="en-US" sz="2000" dirty="0"/>
              <a:t>CSMA contention by UL BCS STAs can also be </a:t>
            </a:r>
            <a:r>
              <a:rPr lang="en-US" sz="2000" dirty="0" smtClean="0"/>
              <a:t>considered</a:t>
            </a:r>
            <a:endParaRPr lang="en-US" sz="2000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389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483209"/>
            <a:ext cx="11074400" cy="914400"/>
          </a:xfrm>
        </p:spPr>
        <p:txBody>
          <a:bodyPr/>
          <a:lstStyle/>
          <a:p>
            <a:r>
              <a:rPr lang="en-US" dirty="0" smtClean="0"/>
              <a:t>Security Considerations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337" y="1400052"/>
            <a:ext cx="11074400" cy="5000747"/>
          </a:xfrm>
        </p:spPr>
        <p:txBody>
          <a:bodyPr/>
          <a:lstStyle/>
          <a:p>
            <a:r>
              <a:rPr lang="en-US" dirty="0" smtClean="0"/>
              <a:t>Credential and configuration provisioning </a:t>
            </a:r>
          </a:p>
          <a:p>
            <a:pPr lvl="1"/>
            <a:r>
              <a:rPr lang="en-US" dirty="0" smtClean="0"/>
              <a:t>Credentials: device identity, keys, server address, counter, etc.</a:t>
            </a:r>
          </a:p>
          <a:p>
            <a:pPr lvl="1"/>
            <a:r>
              <a:rPr lang="en-US" sz="2400" dirty="0" smtClean="0"/>
              <a:t>Can be provisioned at or post manufacturing </a:t>
            </a:r>
          </a:p>
          <a:p>
            <a:pPr lvl="2"/>
            <a:r>
              <a:rPr lang="en-US" dirty="0" smtClean="0"/>
              <a:t>Expected: at </a:t>
            </a:r>
            <a:r>
              <a:rPr lang="en-US" dirty="0" smtClean="0"/>
              <a:t>manufacturing </a:t>
            </a:r>
          </a:p>
          <a:p>
            <a:r>
              <a:rPr lang="en-US" dirty="0" smtClean="0"/>
              <a:t>Key types</a:t>
            </a:r>
          </a:p>
          <a:p>
            <a:pPr lvl="1"/>
            <a:r>
              <a:rPr lang="en-US" dirty="0"/>
              <a:t>Symmetric  (i.e., pre-shared keys) </a:t>
            </a:r>
            <a:r>
              <a:rPr lang="en-US" dirty="0" smtClean="0"/>
              <a:t>or </a:t>
            </a:r>
            <a:r>
              <a:rPr lang="en-US" dirty="0"/>
              <a:t>Asymmetric keys (</a:t>
            </a:r>
            <a:r>
              <a:rPr lang="en-US" dirty="0" smtClean="0"/>
              <a:t>public/private</a:t>
            </a:r>
            <a:r>
              <a:rPr lang="en-US" dirty="0"/>
              <a:t>)</a:t>
            </a:r>
          </a:p>
          <a:p>
            <a:pPr lvl="2"/>
            <a:r>
              <a:rPr lang="en-US" dirty="0" smtClean="0"/>
              <a:t>Expected: pre-shared </a:t>
            </a:r>
            <a:r>
              <a:rPr lang="en-US" dirty="0"/>
              <a:t>keys (between device </a:t>
            </a:r>
            <a:r>
              <a:rPr lang="en-US" dirty="0" smtClean="0"/>
              <a:t>and </a:t>
            </a:r>
            <a:r>
              <a:rPr lang="en-US" dirty="0"/>
              <a:t>server) </a:t>
            </a:r>
          </a:p>
          <a:p>
            <a:r>
              <a:rPr lang="en-US" dirty="0" smtClean="0"/>
              <a:t>Payload </a:t>
            </a:r>
            <a:r>
              <a:rPr lang="en-US" dirty="0"/>
              <a:t>security (between IoT device and Server)</a:t>
            </a:r>
          </a:p>
          <a:p>
            <a:pPr lvl="1"/>
            <a:r>
              <a:rPr lang="en-US" dirty="0"/>
              <a:t>Confidentiality and </a:t>
            </a:r>
            <a:r>
              <a:rPr lang="en-US" dirty="0" smtClean="0"/>
              <a:t>integrity </a:t>
            </a:r>
            <a:r>
              <a:rPr lang="en-US" dirty="0"/>
              <a:t>with </a:t>
            </a:r>
            <a:r>
              <a:rPr lang="en-US" dirty="0"/>
              <a:t>r</a:t>
            </a:r>
            <a:r>
              <a:rPr lang="en-US" dirty="0" smtClean="0"/>
              <a:t>eplay </a:t>
            </a:r>
            <a:r>
              <a:rPr lang="en-US" dirty="0"/>
              <a:t>attack prevention</a:t>
            </a:r>
          </a:p>
          <a:p>
            <a:pPr lvl="2"/>
            <a:r>
              <a:rPr lang="en-US" dirty="0"/>
              <a:t>Integrity expected to be implemented and used</a:t>
            </a:r>
          </a:p>
          <a:p>
            <a:pPr lvl="2"/>
            <a:r>
              <a:rPr lang="en-US" dirty="0"/>
              <a:t>Confidentiality/privacy expected to be implemented but optionally used</a:t>
            </a:r>
          </a:p>
          <a:p>
            <a:r>
              <a:rPr lang="en-US" dirty="0" smtClean="0"/>
              <a:t>Replay attack prevention</a:t>
            </a:r>
            <a:endParaRPr lang="en-US" dirty="0"/>
          </a:p>
          <a:p>
            <a:pPr lvl="1"/>
            <a:r>
              <a:rPr lang="en-US" dirty="0"/>
              <a:t>Use of increasing monotonic counters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grpSp>
        <p:nvGrpSpPr>
          <p:cNvPr id="16" name="Group 15"/>
          <p:cNvGrpSpPr/>
          <p:nvPr/>
        </p:nvGrpSpPr>
        <p:grpSpPr>
          <a:xfrm>
            <a:off x="7417751" y="1600200"/>
            <a:ext cx="4621849" cy="942975"/>
            <a:chOff x="1066800" y="3699932"/>
            <a:chExt cx="4621849" cy="942975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53000" y="3790419"/>
              <a:ext cx="374005" cy="533400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47800" y="3699932"/>
              <a:ext cx="3019425" cy="714375"/>
            </a:xfrm>
            <a:prstGeom prst="rect">
              <a:avLst/>
            </a:prstGeom>
          </p:spPr>
        </p:pic>
        <p:cxnSp>
          <p:nvCxnSpPr>
            <p:cNvPr id="11" name="Elbow Connector 10"/>
            <p:cNvCxnSpPr/>
            <p:nvPr/>
          </p:nvCxnSpPr>
          <p:spPr bwMode="auto">
            <a:xfrm flipV="1">
              <a:off x="4419600" y="4057119"/>
              <a:ext cx="565795" cy="133881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95400" y="4057119"/>
              <a:ext cx="407694" cy="266700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3713693" y="4349912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/>
                <a:t>Internet</a:t>
              </a:r>
              <a:endParaRPr lang="en-US" sz="11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926650" y="4349912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/>
                <a:t>Server</a:t>
              </a:r>
              <a:endParaRPr lang="en-US" sz="11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652712" y="4349912"/>
              <a:ext cx="47148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/>
                <a:t>AP</a:t>
              </a:r>
              <a:endParaRPr lang="en-US" sz="11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066800" y="4381297"/>
              <a:ext cx="99816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/>
                <a:t>UL BCS STA</a:t>
              </a:r>
              <a:endParaRPr lang="en-US" sz="1100" b="1" dirty="0"/>
            </a:p>
          </p:txBody>
        </p:sp>
      </p:grpSp>
      <p:cxnSp>
        <p:nvCxnSpPr>
          <p:cNvPr id="18" name="Straight Arrow Connector 17"/>
          <p:cNvCxnSpPr/>
          <p:nvPr/>
        </p:nvCxnSpPr>
        <p:spPr bwMode="auto">
          <a:xfrm>
            <a:off x="7804095" y="2567430"/>
            <a:ext cx="369220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8844544" y="2560446"/>
            <a:ext cx="17924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2e encryption of payload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7855542" y="2941446"/>
            <a:ext cx="106520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7341551" y="2985671"/>
            <a:ext cx="23086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 encryption/authentication/trust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9003663" y="3398646"/>
            <a:ext cx="2465074" cy="1172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9376820" y="3398646"/>
            <a:ext cx="19271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Common Network Security 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87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Considerations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11506200" cy="4648200"/>
          </a:xfrm>
        </p:spPr>
        <p:txBody>
          <a:bodyPr/>
          <a:lstStyle/>
          <a:p>
            <a:r>
              <a:rPr lang="en-US" dirty="0" smtClean="0"/>
              <a:t>Possible Denial of Service attacks</a:t>
            </a:r>
          </a:p>
          <a:p>
            <a:pPr lvl="1"/>
            <a:r>
              <a:rPr lang="en-US" dirty="0" smtClean="0"/>
              <a:t>Malicious AP dropping packets</a:t>
            </a:r>
          </a:p>
          <a:p>
            <a:pPr lvl="2"/>
            <a:r>
              <a:rPr lang="en-US" dirty="0" smtClean="0"/>
              <a:t>It is best effort traffic</a:t>
            </a:r>
          </a:p>
          <a:p>
            <a:pPr lvl="1"/>
            <a:r>
              <a:rPr lang="en-US" dirty="0" smtClean="0"/>
              <a:t>Malicious STAs saturating the channel</a:t>
            </a:r>
          </a:p>
          <a:p>
            <a:pPr lvl="2"/>
            <a:r>
              <a:rPr lang="en-US" dirty="0" smtClean="0"/>
              <a:t>It can happen today w/ any 802.11 or other device</a:t>
            </a:r>
          </a:p>
          <a:p>
            <a:pPr lvl="2"/>
            <a:r>
              <a:rPr lang="en-US" dirty="0" smtClean="0"/>
              <a:t>May be reduced through installed policies</a:t>
            </a:r>
          </a:p>
          <a:p>
            <a:pPr lvl="1"/>
            <a:r>
              <a:rPr lang="en-US" dirty="0" smtClean="0"/>
              <a:t>Malicious STAs saturating backhaul </a:t>
            </a:r>
          </a:p>
          <a:p>
            <a:pPr lvl="2"/>
            <a:r>
              <a:rPr lang="en-US" dirty="0" smtClean="0"/>
              <a:t>AP can drop packets per chosen policy</a:t>
            </a:r>
          </a:p>
          <a:p>
            <a:r>
              <a:rPr lang="en-US" dirty="0" smtClean="0"/>
              <a:t>Possible example mechanisms </a:t>
            </a:r>
            <a:r>
              <a:rPr lang="en-US" dirty="0" smtClean="0"/>
              <a:t>to control traffic from non-malicious devices:</a:t>
            </a:r>
          </a:p>
          <a:p>
            <a:pPr lvl="1"/>
            <a:r>
              <a:rPr lang="en-US" sz="1800" dirty="0" smtClean="0"/>
              <a:t>STA required to hear an AP indicating support before transmitting</a:t>
            </a:r>
          </a:p>
          <a:p>
            <a:pPr lvl="1"/>
            <a:r>
              <a:rPr lang="en-US" sz="1800" dirty="0" smtClean="0"/>
              <a:t>AP can impose limit </a:t>
            </a:r>
            <a:r>
              <a:rPr lang="en-US" sz="1800" dirty="0"/>
              <a:t>on duty cycle of UL contention attempts</a:t>
            </a:r>
          </a:p>
          <a:p>
            <a:pPr lvl="1"/>
            <a:r>
              <a:rPr lang="en-US" sz="1800" dirty="0"/>
              <a:t>AP can advertise specific target times for preferred UL BCS </a:t>
            </a:r>
            <a:r>
              <a:rPr lang="en-US" sz="1800" dirty="0" smtClean="0"/>
              <a:t>contention</a:t>
            </a:r>
          </a:p>
          <a:p>
            <a:pPr lvl="1"/>
            <a:r>
              <a:rPr lang="en-US" sz="1800" dirty="0" smtClean="0"/>
              <a:t>AP </a:t>
            </a:r>
            <a:r>
              <a:rPr lang="en-US" sz="1800" dirty="0"/>
              <a:t>can advertise preferred channels for UL BCS traffic in order to steer UL BCS traffic in the frequency </a:t>
            </a:r>
            <a:r>
              <a:rPr lang="en-US" sz="1800" dirty="0" smtClean="0"/>
              <a:t>domain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6960551" y="2438400"/>
            <a:ext cx="4621849" cy="942975"/>
            <a:chOff x="1066800" y="3699932"/>
            <a:chExt cx="4621849" cy="942975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53000" y="3790419"/>
              <a:ext cx="374005" cy="533400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47800" y="3699932"/>
              <a:ext cx="3019425" cy="714375"/>
            </a:xfrm>
            <a:prstGeom prst="rect">
              <a:avLst/>
            </a:prstGeom>
          </p:spPr>
        </p:pic>
        <p:cxnSp>
          <p:nvCxnSpPr>
            <p:cNvPr id="7" name="Elbow Connector 6"/>
            <p:cNvCxnSpPr/>
            <p:nvPr/>
          </p:nvCxnSpPr>
          <p:spPr bwMode="auto">
            <a:xfrm flipV="1">
              <a:off x="4419600" y="4057119"/>
              <a:ext cx="565795" cy="133881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95400" y="4057119"/>
              <a:ext cx="407694" cy="266700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3713693" y="4349912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/>
                <a:t>Internet</a:t>
              </a:r>
              <a:endParaRPr lang="en-US" sz="11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926650" y="4349912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/>
                <a:t>Server</a:t>
              </a:r>
              <a:endParaRPr lang="en-US" sz="11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652712" y="4349912"/>
              <a:ext cx="47148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/>
                <a:t>AP</a:t>
              </a:r>
              <a:endParaRPr lang="en-US" sz="11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066800" y="4381297"/>
              <a:ext cx="99816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/>
                <a:t>UL BCS STA</a:t>
              </a:r>
              <a:endParaRPr lang="en-US" sz="11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826201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UL BCS enables use of Wi-Fi for constraint low power  IoT devices with low throughput applications</a:t>
            </a:r>
          </a:p>
          <a:p>
            <a:r>
              <a:rPr lang="en-US" dirty="0" smtClean="0"/>
              <a:t>UL BCS enables efficient scalable device management in AP for high density deployments of IoT Devices </a:t>
            </a:r>
          </a:p>
          <a:p>
            <a:r>
              <a:rPr lang="en-US" dirty="0" smtClean="0"/>
              <a:t>A simple way to address possible security concerns is end-to-end encryption with pre-configuration of the device at manufacturing</a:t>
            </a:r>
          </a:p>
          <a:p>
            <a:r>
              <a:rPr lang="en-US" dirty="0" smtClean="0"/>
              <a:t>More </a:t>
            </a:r>
            <a:r>
              <a:rPr lang="en-US" dirty="0" smtClean="0"/>
              <a:t>effective </a:t>
            </a:r>
            <a:r>
              <a:rPr lang="en-US" dirty="0" smtClean="0"/>
              <a:t>and </a:t>
            </a:r>
            <a:r>
              <a:rPr lang="en-US" dirty="0" smtClean="0"/>
              <a:t>efficient </a:t>
            </a:r>
            <a:r>
              <a:rPr lang="en-US" dirty="0" smtClean="0"/>
              <a:t>schemes are possible if limited DL traffic is used, e.g., ACK</a:t>
            </a:r>
          </a:p>
        </p:txBody>
      </p:sp>
    </p:spTree>
    <p:extLst>
      <p:ext uri="{BB962C8B-B14F-4D97-AF65-F5344CB8AC3E}">
        <p14:creationId xmlns:p14="http://schemas.microsoft.com/office/powerpoint/2010/main" val="557034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[1] 11-17/1736r4 </a:t>
            </a:r>
            <a:r>
              <a:rPr lang="en-GB" dirty="0"/>
              <a:t>-- </a:t>
            </a:r>
            <a:r>
              <a:rPr lang="de-DE" dirty="0"/>
              <a:t>Broadcast Service on </a:t>
            </a:r>
            <a:r>
              <a:rPr lang="de-DE" dirty="0" smtClean="0"/>
              <a:t>WLAN</a:t>
            </a:r>
          </a:p>
          <a:p>
            <a:pPr marL="0" indent="0">
              <a:buNone/>
            </a:pPr>
            <a:r>
              <a:rPr lang="en-GB" dirty="0" smtClean="0"/>
              <a:t>[2] 11-18/532r0 </a:t>
            </a:r>
            <a:r>
              <a:rPr lang="en-GB" dirty="0"/>
              <a:t>– </a:t>
            </a:r>
            <a:r>
              <a:rPr lang="en-GB" dirty="0" smtClean="0"/>
              <a:t>Low Power Sensor Broadcast Use Cases</a:t>
            </a:r>
            <a:endParaRPr lang="en-GB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134351"/>
      </p:ext>
    </p:extLst>
  </p:cSld>
  <p:clrMapOvr>
    <a:masterClrMapping/>
  </p:clrMapOvr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Extend Submission Template</Template>
  <TotalTime>120522</TotalTime>
  <Words>811</Words>
  <Application>Microsoft Office PowerPoint</Application>
  <PresentationFormat>Widescreen</PresentationFormat>
  <Paragraphs>125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굴림</vt:lpstr>
      <vt:lpstr>宋体</vt:lpstr>
      <vt:lpstr>Arial</vt:lpstr>
      <vt:lpstr>Calibri</vt:lpstr>
      <vt:lpstr>Times New Roman</vt:lpstr>
      <vt:lpstr>Extend Submission Template</vt:lpstr>
      <vt:lpstr>PowerPoint Presentation</vt:lpstr>
      <vt:lpstr>Abstract</vt:lpstr>
      <vt:lpstr>Uplink Broadcast</vt:lpstr>
      <vt:lpstr>More on Power Save Benefit</vt:lpstr>
      <vt:lpstr>Example Mechanism </vt:lpstr>
      <vt:lpstr>Security Considerations (1)</vt:lpstr>
      <vt:lpstr>Security Considerations (2)</vt:lpstr>
      <vt:lpstr>Summary</vt:lpstr>
      <vt:lpstr>References</vt:lpstr>
    </vt:vector>
  </TitlesOfParts>
  <Company>NEWRACOM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aiden.m@newracom.com</dc:creator>
  <cp:lastModifiedBy>Sadeghi, Bahareh</cp:lastModifiedBy>
  <cp:revision>3936</cp:revision>
  <cp:lastPrinted>1998-02-10T13:28:06Z</cp:lastPrinted>
  <dcterms:created xsi:type="dcterms:W3CDTF">2009-12-02T19:05:24Z</dcterms:created>
  <dcterms:modified xsi:type="dcterms:W3CDTF">2018-05-06T19:39:13Z</dcterms:modified>
</cp:coreProperties>
</file>