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58" r:id="rId5"/>
    <p:sldId id="260" r:id="rId6"/>
    <p:sldId id="265" r:id="rId7"/>
    <p:sldId id="267" r:id="rId8"/>
    <p:sldId id="266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802.11-18/857r0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co.com/c/en/us/solutions/collateral/service-provider/visual-networking-index-vni/mobile-white-paper-c11-520862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co.com/c/en/us/solutions/collateral/service-provider/visual-networking-index-vni/mobile-white-paper-c11-520862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cc.gov/document/fcc-opens-inquiry-new-opportunities-mid-band-spectrum-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Beyond 802.11ax – Throughput Enhancement Utilizing Multi-bands across 2.4/5/6 GHz Bands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337058"/>
              </p:ext>
            </p:extLst>
          </p:nvPr>
        </p:nvGraphicFramePr>
        <p:xfrm>
          <a:off x="992188" y="3211513"/>
          <a:ext cx="10271125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211513"/>
                        <a:ext cx="10271125" cy="2497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presentation, we share our thoughts on the next generation 802.11 beyond 802.11ax.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Wi-Fi Traffic Growth [1]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Wi-Fi traffic will account for almost half of total IP traffic by 2020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Offloaded traffic (both Wi-Fi and small-cell) from mobile devices: 29%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Traffic from Wi-Fi-only devices: 20%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Other sources of IP traffic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Mobile data (cellular): 17%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Ethernet: 33%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63% of traffic from mobile devices will be offloaded to Wi-Fi or small-cell networks by 2021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Demand for higher-throughput/capacity Wi-Fi is growing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14401" y="6115196"/>
            <a:ext cx="28151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[1] Source: </a:t>
            </a:r>
            <a:r>
              <a:rPr lang="en-US" sz="1400" dirty="0" smtClean="0">
                <a:solidFill>
                  <a:schemeClr val="tx1"/>
                </a:solidFill>
                <a:hlinkClick r:id="rId3"/>
              </a:rPr>
              <a:t>Cisco VNI Mobile 2017 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6442" y="1751014"/>
            <a:ext cx="11658600" cy="4342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802.11b-802.11ac: </a:t>
            </a:r>
            <a:r>
              <a:rPr lang="en-GB" b="0" kern="0" dirty="0" smtClean="0"/>
              <a:t>peak PHY rate of each 802.11 amendment increased by </a:t>
            </a:r>
            <a:r>
              <a:rPr lang="en-GB" b="0" kern="0" dirty="0" smtClean="0">
                <a:solidFill>
                  <a:srgbClr val="FF0000"/>
                </a:solidFill>
              </a:rPr>
              <a:t>5x or 11x</a:t>
            </a:r>
            <a:endParaRPr lang="en-GB" b="0" kern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802.11ax: </a:t>
            </a:r>
            <a:r>
              <a:rPr lang="en-GB" b="0" kern="0" dirty="0" smtClean="0"/>
              <a:t>peak PHY rate increased just </a:t>
            </a:r>
            <a:r>
              <a:rPr lang="en-GB" b="0" kern="0" dirty="0" smtClean="0">
                <a:solidFill>
                  <a:srgbClr val="FF0000"/>
                </a:solidFill>
              </a:rPr>
              <a:t>1.4x</a:t>
            </a:r>
            <a:r>
              <a:rPr lang="en-GB" b="0" kern="0" dirty="0" smtClean="0"/>
              <a:t> compared to 802.11ac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The group focused on improving efficiency, not peak PHY rate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kern="0" dirty="0" smtClean="0"/>
              <a:t>To meet the demand of Wi-Fi traffic growth, the peak PHY rate needs to be increased</a:t>
            </a:r>
            <a:endParaRPr lang="en-GB" b="0" kern="0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Evolution of 802.11 PHY Rates</a:t>
            </a:r>
            <a:endParaRPr lang="en-GB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377857"/>
              </p:ext>
            </p:extLst>
          </p:nvPr>
        </p:nvGraphicFramePr>
        <p:xfrm>
          <a:off x="1524000" y="3613065"/>
          <a:ext cx="9530561" cy="2834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03171"/>
                <a:gridCol w="1447800"/>
                <a:gridCol w="1583790"/>
                <a:gridCol w="2057400"/>
                <a:gridCol w="2438400"/>
              </a:tblGrid>
              <a:tr h="5925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 PHY rate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PHY rate enhancement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Bandwidth/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number of spatial streams (SS)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Operating bands</a:t>
                      </a:r>
                      <a:endParaRPr lang="en-US" sz="1600" dirty="0"/>
                    </a:p>
                  </a:txBody>
                  <a:tcPr anchor="ctr"/>
                </a:tc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 MHz, 1 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2.4 GHz</a:t>
                      </a:r>
                      <a:endParaRPr lang="en-US" sz="1600" dirty="0"/>
                    </a:p>
                  </a:txBody>
                  <a:tcPr/>
                </a:tc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802.11a/g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54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 MHz, 1</a:t>
                      </a:r>
                      <a:r>
                        <a:rPr lang="en-US" sz="1600" baseline="0" dirty="0" smtClean="0"/>
                        <a:t> 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GHz (.a)/2.4 GHz(.g)</a:t>
                      </a:r>
                      <a:endParaRPr lang="en-US" sz="1600" dirty="0"/>
                    </a:p>
                  </a:txBody>
                  <a:tcPr/>
                </a:tc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802.11n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600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 MHz, 4 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2.4/5 GHz</a:t>
                      </a:r>
                      <a:endParaRPr lang="en-US" sz="1600" dirty="0"/>
                    </a:p>
                  </a:txBody>
                  <a:tcPr/>
                </a:tc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802.11ac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6.9 </a:t>
                      </a:r>
                      <a:r>
                        <a:rPr lang="en-US" sz="1600" dirty="0" err="1" smtClean="0"/>
                        <a:t>Gbps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160 MHz, 8 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GHz</a:t>
                      </a:r>
                      <a:endParaRPr lang="en-US" sz="1600" dirty="0"/>
                    </a:p>
                  </a:txBody>
                  <a:tcPr/>
                </a:tc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802.11ax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9.6 </a:t>
                      </a:r>
                      <a:r>
                        <a:rPr lang="en-US" sz="1600" dirty="0" err="1" smtClean="0"/>
                        <a:t>Gbps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1.4x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160 MHz, 8 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2.4/5GHz</a:t>
                      </a:r>
                      <a:endParaRPr lang="en-US" sz="1600" dirty="0"/>
                    </a:p>
                  </a:txBody>
                  <a:tcPr/>
                </a:tc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Next Gen 802.11??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 </a:t>
                      </a:r>
                      <a:r>
                        <a:rPr lang="en-US" sz="1600" dirty="0" err="1" smtClean="0"/>
                        <a:t>Gbps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 MHz, ?</a:t>
                      </a:r>
                      <a:r>
                        <a:rPr lang="en-US" sz="1600" baseline="0" dirty="0" smtClean="0"/>
                        <a:t> 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Samsung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High-Throughput Data Pipe in the </a:t>
            </a:r>
            <a:r>
              <a:rPr lang="en-US" dirty="0" smtClean="0"/>
              <a:t>6 </a:t>
            </a:r>
            <a:r>
              <a:rPr lang="en-US" dirty="0"/>
              <a:t>GHz Band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44199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The 6 GHz band (5.925 – 7.125 GHz) is being considered for unlicensed use [2]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Utilize the 6 GHz band for high-throughput data pipe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Transmit 80/160 MHz wideband signals in the 6 GHz band (e.g. 80 or 160 MHz)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The 2.4/5 GHz bands are crowded with 20/40 MHz data and management frames</a:t>
            </a:r>
            <a:br>
              <a:rPr lang="en-GB" dirty="0" smtClean="0"/>
            </a:br>
            <a:r>
              <a:rPr lang="en-GB" dirty="0" smtClean="0">
                <a:sym typeface="Wingdings" panose="05000000000000000000" pitchFamily="2" charset="2"/>
              </a:rPr>
              <a:t> hard to find idle 80 or 160 MHz spectrum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ym typeface="Wingdings" panose="05000000000000000000" pitchFamily="2" charset="2"/>
              </a:rPr>
              <a:t>Larger than 160 MHz data transmission is possible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ym typeface="Wingdings" panose="05000000000000000000" pitchFamily="2" charset="2"/>
              </a:rPr>
              <a:t>320 MHz operation in the 6 GHz band or 160+160 MHz across the 5 and 6 GHz bands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ym typeface="Wingdings" panose="05000000000000000000" pitchFamily="2" charset="2"/>
              </a:rPr>
              <a:t>Peak PHY rate increases by 2x 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>
              <a:sym typeface="Wingdings" panose="05000000000000000000" pitchFamily="2" charset="2"/>
            </a:endParaRP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>
              <a:sym typeface="Wingdings" panose="05000000000000000000" pitchFamily="2" charset="2"/>
            </a:endParaRP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5308" y="4996479"/>
            <a:ext cx="7080867" cy="146980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Multi-band/channel Operation in 2.4/5/6 GHz Bands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Concurrent dual-band operation in 2.4/5 GHz bands is common today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Most APs support concurrent operation in 2.4/5 GHz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Many non-AP STAs support concurrent operation in 2.4/5GHz bands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Tri-band operation in 2.4/5/6 GHz bands can increase throughput even higher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Wider bandwidth by multi-channel aggregation across 2.4/5/6 GHz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chance to transmit a wideband signal across 2.4/5/6 GHz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 20/40 MHz (2.4 GHz) + 20/40/80/160 MHz (5 GHz) + 80/160/320 MHz (6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the 6 GHz band mainly for high-throughput data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Management frames (e.g. Beacon, Probe Req./Res.) transmitted in the 2.4/5 GHz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Wideband/high-throughput data transmissions in the 6 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Cleaner and less clutter in the 6 GHz band for higher throughput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2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Flexible Channel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1014"/>
            <a:ext cx="10820399" cy="45735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practice, it is difficult </a:t>
            </a:r>
            <a:r>
              <a:rPr lang="en-US" sz="2000" dirty="0"/>
              <a:t>to find </a:t>
            </a:r>
            <a:r>
              <a:rPr lang="en-US" sz="2000" dirty="0" smtClean="0"/>
              <a:t>an idle contiguous wideband channel (80/160/320 MHz)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2.4 GHz band only supports up to 40 MHz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Many narrowband interference sources in the 5 GHz band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Radar signal on </a:t>
            </a:r>
            <a:r>
              <a:rPr lang="en-US" sz="1600" dirty="0" smtClean="0"/>
              <a:t>the DFS channels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Legacy narrowband OBSS 802.11 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.11ax </a:t>
            </a:r>
            <a:r>
              <a:rPr lang="en-US" sz="1600" dirty="0"/>
              <a:t>uplink OFDMA </a:t>
            </a:r>
            <a:r>
              <a:rPr lang="en-US" sz="1600" dirty="0" smtClean="0"/>
              <a:t>transmission (this may be present in the 6 GHz band as well)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Need </a:t>
            </a:r>
            <a:r>
              <a:rPr lang="en-US" sz="1600" dirty="0" smtClean="0"/>
              <a:t>a scheme </a:t>
            </a:r>
            <a:r>
              <a:rPr lang="en-US" sz="1600" dirty="0"/>
              <a:t>to efficiently utilize the fragmented frequency </a:t>
            </a:r>
            <a:r>
              <a:rPr lang="en-US" sz="1600" dirty="0" smtClean="0"/>
              <a:t>resources 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Flexible channel aggregation can solve the fragmented frequency resource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Allocate multiple </a:t>
            </a:r>
            <a:r>
              <a:rPr lang="en-US" sz="1600" dirty="0"/>
              <a:t>resource units or non-contiguous resource </a:t>
            </a:r>
            <a:r>
              <a:rPr lang="en-US" sz="1600" dirty="0" smtClean="0"/>
              <a:t>allocations </a:t>
            </a:r>
            <a:r>
              <a:rPr lang="en-US" sz="1600" dirty="0"/>
              <a:t>to a single STA </a:t>
            </a:r>
            <a:r>
              <a:rPr lang="en-US" sz="1600" dirty="0" smtClean="0"/>
              <a:t>(</a:t>
            </a:r>
            <a:r>
              <a:rPr lang="en-US" sz="1600" dirty="0"/>
              <a:t>coding across allocated resources)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Flexible channel aggregation can also maximize: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Frequency resource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Diversity </a:t>
            </a:r>
            <a:r>
              <a:rPr lang="en-US" sz="1600" dirty="0"/>
              <a:t>gain when </a:t>
            </a:r>
            <a:r>
              <a:rPr lang="en-US" sz="1600" dirty="0" err="1" smtClean="0"/>
              <a:t>subband</a:t>
            </a:r>
            <a:r>
              <a:rPr lang="en-US" sz="1600" dirty="0" smtClean="0"/>
              <a:t> </a:t>
            </a:r>
            <a:r>
              <a:rPr lang="en-US" sz="1600" dirty="0"/>
              <a:t>CQI is </a:t>
            </a:r>
            <a:r>
              <a:rPr lang="en-US" sz="1600" dirty="0" smtClean="0"/>
              <a:t>unavailable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Multi-user diversity gain when </a:t>
            </a:r>
            <a:r>
              <a:rPr lang="en-US" sz="1600" dirty="0" smtClean="0"/>
              <a:t>location of ‘good’ </a:t>
            </a:r>
            <a:r>
              <a:rPr lang="en-US" sz="1600" dirty="0" err="1"/>
              <a:t>subbands</a:t>
            </a:r>
            <a:r>
              <a:rPr lang="en-US" sz="1600" dirty="0"/>
              <a:t> are </a:t>
            </a:r>
            <a:r>
              <a:rPr lang="en-US" sz="1600" dirty="0" smtClean="0"/>
              <a:t>non-contiguous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3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Demand for higher throughput 802.11 is growing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peak PHY </a:t>
            </a:r>
            <a:r>
              <a:rPr lang="en-US" dirty="0" smtClean="0"/>
              <a:t>rate/capacity </a:t>
            </a:r>
            <a:r>
              <a:rPr lang="en-US" dirty="0"/>
              <a:t>needs to be </a:t>
            </a:r>
            <a:r>
              <a:rPr lang="en-US" dirty="0" smtClean="0"/>
              <a:t>increased to meet the demand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6 GHz band gives a good opportunity to enhance peak throughput and capacity of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320 MHz in the 6 GHz band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160+160 MHz across the 5 and 6 GHz bands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Multi-band/channel operation across 2.4/5/6 GHz bands can increase the peak PHY rate and throughput even higher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Wider bandwidth operation by channel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chance to transmit wideband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Flexible Channel Aggregation can maximize the benefit of 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0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[1] Source: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Cisco VNI Mobile 2017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GB" dirty="0" smtClean="0"/>
              <a:t>[2</a:t>
            </a:r>
            <a:r>
              <a:rPr lang="en-GB" dirty="0"/>
              <a:t>] </a:t>
            </a:r>
            <a:r>
              <a:rPr lang="en-GB" dirty="0" smtClean="0"/>
              <a:t>Expanding Flexible Use in Mid-Band Spectrum Between 3.7 and 24 GHz (</a:t>
            </a:r>
            <a:r>
              <a:rPr lang="en-GB" dirty="0" smtClean="0">
                <a:hlinkClick r:id="rId4"/>
              </a:rPr>
              <a:t>https</a:t>
            </a:r>
            <a:r>
              <a:rPr lang="en-GB" dirty="0">
                <a:hlinkClick r:id="rId4"/>
              </a:rPr>
              <a:t>://</a:t>
            </a:r>
            <a:r>
              <a:rPr lang="en-GB" dirty="0" smtClean="0">
                <a:hlinkClick r:id="rId4"/>
              </a:rPr>
              <a:t>www.fcc.gov/document/fcc-opens-inquiry-new-opportunities-mid-band-spectrum-0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10448</TotalTime>
  <Words>868</Words>
  <Application>Microsoft Office PowerPoint</Application>
  <PresentationFormat>Widescreen</PresentationFormat>
  <Paragraphs>160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Wingdings</vt:lpstr>
      <vt:lpstr>Office Theme</vt:lpstr>
      <vt:lpstr>Microsoft Word 97 - 2003 Document</vt:lpstr>
      <vt:lpstr>Beyond 802.11ax – Throughput Enhancement Utilizing Multi-bands across 2.4/5/6 GHz Bands</vt:lpstr>
      <vt:lpstr>Abstract</vt:lpstr>
      <vt:lpstr>Wi-Fi Traffic Growth [1]</vt:lpstr>
      <vt:lpstr>Evolution of 802.11 PHY Rates</vt:lpstr>
      <vt:lpstr>High-Throughput Data Pipe in the 6 GHz Band</vt:lpstr>
      <vt:lpstr>Multi-band/channel Operation in 2.4/5/6 GHz Bands</vt:lpstr>
      <vt:lpstr>Flexible Channel Aggregation</vt:lpstr>
      <vt:lpstr>Conclusions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Minyoung Park</cp:lastModifiedBy>
  <cp:revision>107</cp:revision>
  <cp:lastPrinted>1601-01-01T00:00:00Z</cp:lastPrinted>
  <dcterms:created xsi:type="dcterms:W3CDTF">2018-04-11T17:57:35Z</dcterms:created>
  <dcterms:modified xsi:type="dcterms:W3CDTF">2018-05-04T18:55:52Z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C:\Users\minyoung.p\Documents\Samsung\NG WiFi\IEEE 802.11 next gen wi-fi proposal.pptx</vt:lpwstr>
  </property>
</Properties>
</file>