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4" r:id="rId2"/>
    <p:sldId id="265" r:id="rId3"/>
    <p:sldId id="275" r:id="rId4"/>
    <p:sldId id="299" r:id="rId5"/>
    <p:sldId id="276" r:id="rId6"/>
    <p:sldId id="289" r:id="rId7"/>
    <p:sldId id="285" r:id="rId8"/>
    <p:sldId id="286" r:id="rId9"/>
    <p:sldId id="287" r:id="rId10"/>
    <p:sldId id="311" r:id="rId11"/>
    <p:sldId id="312" r:id="rId12"/>
  </p:sldIdLst>
  <p:sldSz cx="9144000" cy="6858000" type="screen4x3"/>
  <p:notesSz cx="6797675" cy="9874250"/>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60"/>
  </p:normalViewPr>
  <p:slideViewPr>
    <p:cSldViewPr>
      <p:cViewPr varScale="1">
        <p:scale>
          <a:sx n="82" d="100"/>
          <a:sy n="82" d="100"/>
        </p:scale>
        <p:origin x="90" y="6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74"/>
    </p:cViewPr>
  </p:sorterViewPr>
  <p:notesViewPr>
    <p:cSldViewPr>
      <p:cViewPr varScale="1">
        <p:scale>
          <a:sx n="82" d="100"/>
          <a:sy n="82" d="100"/>
        </p:scale>
        <p:origin x="-3186"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6452B-E13B-4F98-862F-683FA79556DF}" type="doc">
      <dgm:prSet loTypeId="urn:microsoft.com/office/officeart/2005/8/layout/process2" loCatId="process" qsTypeId="urn:microsoft.com/office/officeart/2005/8/quickstyle/simple1" qsCatId="simple" csTypeId="urn:microsoft.com/office/officeart/2005/8/colors/accent1_2" csCatId="accent1" phldr="1"/>
      <dgm:spPr/>
    </dgm:pt>
    <dgm:pt modelId="{6F93A73E-18AD-4F81-BB20-96F7325C9912}">
      <dgm:prSet phldrT="[Text]"/>
      <dgm:spPr>
        <a:solidFill>
          <a:schemeClr val="accent6"/>
        </a:solidFill>
      </dgm:spPr>
      <dgm:t>
        <a:bodyPr/>
        <a:lstStyle/>
        <a:p>
          <a:r>
            <a:rPr lang="en-US" dirty="0" smtClean="0"/>
            <a:t>Commercial Component Developers</a:t>
          </a:r>
          <a:endParaRPr lang="en-US" dirty="0"/>
        </a:p>
      </dgm:t>
    </dgm:pt>
    <dgm:pt modelId="{19B360CB-522F-423D-A0E9-EAAA2B8E324D}" type="parTrans" cxnId="{75FFB6B6-73B8-4BA0-A974-DD0280B7BF64}">
      <dgm:prSet/>
      <dgm:spPr/>
      <dgm:t>
        <a:bodyPr/>
        <a:lstStyle/>
        <a:p>
          <a:endParaRPr lang="en-US"/>
        </a:p>
      </dgm:t>
    </dgm:pt>
    <dgm:pt modelId="{30FDADB5-9D01-4CD6-BD5D-73F072FE7288}" type="sibTrans" cxnId="{75FFB6B6-73B8-4BA0-A974-DD0280B7BF64}">
      <dgm:prSet/>
      <dgm:spPr>
        <a:solidFill>
          <a:srgbClr val="FF0000"/>
        </a:solidFill>
      </dgm:spPr>
      <dgm:t>
        <a:bodyPr/>
        <a:lstStyle/>
        <a:p>
          <a:endParaRPr lang="en-US"/>
        </a:p>
      </dgm:t>
    </dgm:pt>
    <dgm:pt modelId="{78C28501-6E62-4295-8394-1CDC6BBACC53}">
      <dgm:prSet phldrT="[Text]"/>
      <dgm:spPr>
        <a:solidFill>
          <a:schemeClr val="accent6"/>
        </a:solidFill>
      </dgm:spPr>
      <dgm:t>
        <a:bodyPr/>
        <a:lstStyle/>
        <a:p>
          <a:r>
            <a:rPr lang="en-US" dirty="0" smtClean="0"/>
            <a:t>Protection Profiles (PP)</a:t>
          </a:r>
          <a:endParaRPr lang="en-US" dirty="0"/>
        </a:p>
      </dgm:t>
    </dgm:pt>
    <dgm:pt modelId="{D78FEFF7-5037-4FE0-A5C5-9CC221DDA804}" type="parTrans" cxnId="{F440C093-E978-4365-AF51-AE668C792597}">
      <dgm:prSet/>
      <dgm:spPr/>
      <dgm:t>
        <a:bodyPr/>
        <a:lstStyle/>
        <a:p>
          <a:endParaRPr lang="en-US"/>
        </a:p>
      </dgm:t>
    </dgm:pt>
    <dgm:pt modelId="{5686E30F-5019-44D5-8842-BA1680646CE8}" type="sibTrans" cxnId="{F440C093-E978-4365-AF51-AE668C792597}">
      <dgm:prSet/>
      <dgm:spPr>
        <a:solidFill>
          <a:srgbClr val="FF0000"/>
        </a:solidFill>
      </dgm:spPr>
      <dgm:t>
        <a:bodyPr/>
        <a:lstStyle/>
        <a:p>
          <a:endParaRPr lang="en-US" dirty="0"/>
        </a:p>
      </dgm:t>
    </dgm:pt>
    <dgm:pt modelId="{E454C680-9C1E-43E0-87D0-2E6B9766375C}">
      <dgm:prSet phldrT="[Text]"/>
      <dgm:spPr>
        <a:solidFill>
          <a:schemeClr val="accent6"/>
        </a:solidFill>
      </dgm:spPr>
      <dgm:t>
        <a:bodyPr/>
        <a:lstStyle/>
        <a:p>
          <a:r>
            <a:rPr lang="en-US" dirty="0" smtClean="0"/>
            <a:t>CSfC Component List</a:t>
          </a:r>
          <a:endParaRPr lang="en-US" dirty="0"/>
        </a:p>
      </dgm:t>
    </dgm:pt>
    <dgm:pt modelId="{16E6FCFA-BFFF-49A3-B064-CA3B6B7ACD72}" type="parTrans" cxnId="{4F8523BB-E406-4FF1-8930-E5820929A782}">
      <dgm:prSet/>
      <dgm:spPr/>
      <dgm:t>
        <a:bodyPr/>
        <a:lstStyle/>
        <a:p>
          <a:endParaRPr lang="en-US"/>
        </a:p>
      </dgm:t>
    </dgm:pt>
    <dgm:pt modelId="{592D0C89-F0C7-4E29-858B-8B027738547C}" type="sibTrans" cxnId="{4F8523BB-E406-4FF1-8930-E5820929A782}">
      <dgm:prSet/>
      <dgm:spPr/>
      <dgm:t>
        <a:bodyPr/>
        <a:lstStyle/>
        <a:p>
          <a:endParaRPr lang="en-US"/>
        </a:p>
      </dgm:t>
    </dgm:pt>
    <dgm:pt modelId="{9BD272E9-5E78-42E2-9288-2B2EBAD8CC75}" type="pres">
      <dgm:prSet presAssocID="{9916452B-E13B-4F98-862F-683FA79556DF}" presName="linearFlow" presStyleCnt="0">
        <dgm:presLayoutVars>
          <dgm:resizeHandles val="exact"/>
        </dgm:presLayoutVars>
      </dgm:prSet>
      <dgm:spPr/>
    </dgm:pt>
    <dgm:pt modelId="{E0294E22-A1D3-4A96-A45A-6CBFE071F07A}" type="pres">
      <dgm:prSet presAssocID="{6F93A73E-18AD-4F81-BB20-96F7325C9912}" presName="node" presStyleLbl="node1" presStyleIdx="0" presStyleCnt="3">
        <dgm:presLayoutVars>
          <dgm:bulletEnabled val="1"/>
        </dgm:presLayoutVars>
      </dgm:prSet>
      <dgm:spPr/>
      <dgm:t>
        <a:bodyPr/>
        <a:lstStyle/>
        <a:p>
          <a:endParaRPr lang="en-US"/>
        </a:p>
      </dgm:t>
    </dgm:pt>
    <dgm:pt modelId="{22DE0A31-B73D-4308-B71B-D8806DFCC619}" type="pres">
      <dgm:prSet presAssocID="{30FDADB5-9D01-4CD6-BD5D-73F072FE7288}" presName="sibTrans" presStyleLbl="sibTrans2D1" presStyleIdx="0" presStyleCnt="2"/>
      <dgm:spPr/>
      <dgm:t>
        <a:bodyPr/>
        <a:lstStyle/>
        <a:p>
          <a:endParaRPr lang="en-US"/>
        </a:p>
      </dgm:t>
    </dgm:pt>
    <dgm:pt modelId="{37A0E282-E727-4574-85AC-1EA7B6CDD5A8}" type="pres">
      <dgm:prSet presAssocID="{30FDADB5-9D01-4CD6-BD5D-73F072FE7288}" presName="connectorText" presStyleLbl="sibTrans2D1" presStyleIdx="0" presStyleCnt="2"/>
      <dgm:spPr/>
      <dgm:t>
        <a:bodyPr/>
        <a:lstStyle/>
        <a:p>
          <a:endParaRPr lang="en-US"/>
        </a:p>
      </dgm:t>
    </dgm:pt>
    <dgm:pt modelId="{EAE306B5-0B0D-4CD9-B4B7-C81487C6BAE5}" type="pres">
      <dgm:prSet presAssocID="{78C28501-6E62-4295-8394-1CDC6BBACC53}" presName="node" presStyleLbl="node1" presStyleIdx="1" presStyleCnt="3">
        <dgm:presLayoutVars>
          <dgm:bulletEnabled val="1"/>
        </dgm:presLayoutVars>
      </dgm:prSet>
      <dgm:spPr/>
      <dgm:t>
        <a:bodyPr/>
        <a:lstStyle/>
        <a:p>
          <a:endParaRPr lang="en-US"/>
        </a:p>
      </dgm:t>
    </dgm:pt>
    <dgm:pt modelId="{9971F0D4-89A0-47F6-B0FF-31C485A5AC44}" type="pres">
      <dgm:prSet presAssocID="{5686E30F-5019-44D5-8842-BA1680646CE8}" presName="sibTrans" presStyleLbl="sibTrans2D1" presStyleIdx="1" presStyleCnt="2"/>
      <dgm:spPr/>
      <dgm:t>
        <a:bodyPr/>
        <a:lstStyle/>
        <a:p>
          <a:endParaRPr lang="en-US"/>
        </a:p>
      </dgm:t>
    </dgm:pt>
    <dgm:pt modelId="{02C64544-8453-4291-95D0-98C9E55ECB1D}" type="pres">
      <dgm:prSet presAssocID="{5686E30F-5019-44D5-8842-BA1680646CE8}" presName="connectorText" presStyleLbl="sibTrans2D1" presStyleIdx="1" presStyleCnt="2"/>
      <dgm:spPr/>
      <dgm:t>
        <a:bodyPr/>
        <a:lstStyle/>
        <a:p>
          <a:endParaRPr lang="en-US"/>
        </a:p>
      </dgm:t>
    </dgm:pt>
    <dgm:pt modelId="{A48CAC15-6A7E-45FC-86B3-C781D06B0C85}" type="pres">
      <dgm:prSet presAssocID="{E454C680-9C1E-43E0-87D0-2E6B9766375C}" presName="node" presStyleLbl="node1" presStyleIdx="2" presStyleCnt="3">
        <dgm:presLayoutVars>
          <dgm:bulletEnabled val="1"/>
        </dgm:presLayoutVars>
      </dgm:prSet>
      <dgm:spPr/>
      <dgm:t>
        <a:bodyPr/>
        <a:lstStyle/>
        <a:p>
          <a:endParaRPr lang="en-US"/>
        </a:p>
      </dgm:t>
    </dgm:pt>
  </dgm:ptLst>
  <dgm:cxnLst>
    <dgm:cxn modelId="{862859A5-A33A-4B75-AAD3-F3F08DB4F676}" type="presOf" srcId="{9916452B-E13B-4F98-862F-683FA79556DF}" destId="{9BD272E9-5E78-42E2-9288-2B2EBAD8CC75}" srcOrd="0" destOrd="0" presId="urn:microsoft.com/office/officeart/2005/8/layout/process2"/>
    <dgm:cxn modelId="{75FFB6B6-73B8-4BA0-A974-DD0280B7BF64}" srcId="{9916452B-E13B-4F98-862F-683FA79556DF}" destId="{6F93A73E-18AD-4F81-BB20-96F7325C9912}" srcOrd="0" destOrd="0" parTransId="{19B360CB-522F-423D-A0E9-EAAA2B8E324D}" sibTransId="{30FDADB5-9D01-4CD6-BD5D-73F072FE7288}"/>
    <dgm:cxn modelId="{F440C093-E978-4365-AF51-AE668C792597}" srcId="{9916452B-E13B-4F98-862F-683FA79556DF}" destId="{78C28501-6E62-4295-8394-1CDC6BBACC53}" srcOrd="1" destOrd="0" parTransId="{D78FEFF7-5037-4FE0-A5C5-9CC221DDA804}" sibTransId="{5686E30F-5019-44D5-8842-BA1680646CE8}"/>
    <dgm:cxn modelId="{D3142FA9-4D91-49A9-A823-235512D98EF7}" type="presOf" srcId="{78C28501-6E62-4295-8394-1CDC6BBACC53}" destId="{EAE306B5-0B0D-4CD9-B4B7-C81487C6BAE5}" srcOrd="0" destOrd="0" presId="urn:microsoft.com/office/officeart/2005/8/layout/process2"/>
    <dgm:cxn modelId="{4F8523BB-E406-4FF1-8930-E5820929A782}" srcId="{9916452B-E13B-4F98-862F-683FA79556DF}" destId="{E454C680-9C1E-43E0-87D0-2E6B9766375C}" srcOrd="2" destOrd="0" parTransId="{16E6FCFA-BFFF-49A3-B064-CA3B6B7ACD72}" sibTransId="{592D0C89-F0C7-4E29-858B-8B027738547C}"/>
    <dgm:cxn modelId="{3850F712-0031-490E-9430-436512363738}" type="presOf" srcId="{6F93A73E-18AD-4F81-BB20-96F7325C9912}" destId="{E0294E22-A1D3-4A96-A45A-6CBFE071F07A}" srcOrd="0" destOrd="0" presId="urn:microsoft.com/office/officeart/2005/8/layout/process2"/>
    <dgm:cxn modelId="{22FA9D33-99FF-4BF0-8209-D31E6E535BD4}" type="presOf" srcId="{E454C680-9C1E-43E0-87D0-2E6B9766375C}" destId="{A48CAC15-6A7E-45FC-86B3-C781D06B0C85}" srcOrd="0" destOrd="0" presId="urn:microsoft.com/office/officeart/2005/8/layout/process2"/>
    <dgm:cxn modelId="{CA2E85A7-2D05-4678-A386-DD5091754915}" type="presOf" srcId="{5686E30F-5019-44D5-8842-BA1680646CE8}" destId="{02C64544-8453-4291-95D0-98C9E55ECB1D}" srcOrd="1" destOrd="0" presId="urn:microsoft.com/office/officeart/2005/8/layout/process2"/>
    <dgm:cxn modelId="{FA05788D-5597-4D2B-B433-60E033547F77}" type="presOf" srcId="{30FDADB5-9D01-4CD6-BD5D-73F072FE7288}" destId="{22DE0A31-B73D-4308-B71B-D8806DFCC619}" srcOrd="0" destOrd="0" presId="urn:microsoft.com/office/officeart/2005/8/layout/process2"/>
    <dgm:cxn modelId="{68917F95-0D1A-4A05-896B-76AD1797502F}" type="presOf" srcId="{30FDADB5-9D01-4CD6-BD5D-73F072FE7288}" destId="{37A0E282-E727-4574-85AC-1EA7B6CDD5A8}" srcOrd="1" destOrd="0" presId="urn:microsoft.com/office/officeart/2005/8/layout/process2"/>
    <dgm:cxn modelId="{DD58B367-0131-44F8-A9B1-98FFBE5AEB3A}" type="presOf" srcId="{5686E30F-5019-44D5-8842-BA1680646CE8}" destId="{9971F0D4-89A0-47F6-B0FF-31C485A5AC44}" srcOrd="0" destOrd="0" presId="urn:microsoft.com/office/officeart/2005/8/layout/process2"/>
    <dgm:cxn modelId="{96CD461A-3F20-4333-87C8-2530F6899F25}" type="presParOf" srcId="{9BD272E9-5E78-42E2-9288-2B2EBAD8CC75}" destId="{E0294E22-A1D3-4A96-A45A-6CBFE071F07A}" srcOrd="0" destOrd="0" presId="urn:microsoft.com/office/officeart/2005/8/layout/process2"/>
    <dgm:cxn modelId="{7062CE9C-223A-4AA5-9150-2A8148C1C44C}" type="presParOf" srcId="{9BD272E9-5E78-42E2-9288-2B2EBAD8CC75}" destId="{22DE0A31-B73D-4308-B71B-D8806DFCC619}" srcOrd="1" destOrd="0" presId="urn:microsoft.com/office/officeart/2005/8/layout/process2"/>
    <dgm:cxn modelId="{B6060525-1675-46D2-AE17-CCD7300B26BD}" type="presParOf" srcId="{22DE0A31-B73D-4308-B71B-D8806DFCC619}" destId="{37A0E282-E727-4574-85AC-1EA7B6CDD5A8}" srcOrd="0" destOrd="0" presId="urn:microsoft.com/office/officeart/2005/8/layout/process2"/>
    <dgm:cxn modelId="{05351D37-6952-4B1C-9E10-830D2BE93547}" type="presParOf" srcId="{9BD272E9-5E78-42E2-9288-2B2EBAD8CC75}" destId="{EAE306B5-0B0D-4CD9-B4B7-C81487C6BAE5}" srcOrd="2" destOrd="0" presId="urn:microsoft.com/office/officeart/2005/8/layout/process2"/>
    <dgm:cxn modelId="{606D8C9E-A607-4F2A-8AB2-A2307D79C384}" type="presParOf" srcId="{9BD272E9-5E78-42E2-9288-2B2EBAD8CC75}" destId="{9971F0D4-89A0-47F6-B0FF-31C485A5AC44}" srcOrd="3" destOrd="0" presId="urn:microsoft.com/office/officeart/2005/8/layout/process2"/>
    <dgm:cxn modelId="{501EF7EA-C0B3-4361-8A61-ECDA9BFE0233}" type="presParOf" srcId="{9971F0D4-89A0-47F6-B0FF-31C485A5AC44}" destId="{02C64544-8453-4291-95D0-98C9E55ECB1D}" srcOrd="0" destOrd="0" presId="urn:microsoft.com/office/officeart/2005/8/layout/process2"/>
    <dgm:cxn modelId="{2C92C856-41A0-426B-A9A7-10198981C284}" type="presParOf" srcId="{9BD272E9-5E78-42E2-9288-2B2EBAD8CC75}" destId="{A48CAC15-6A7E-45FC-86B3-C781D06B0C85}" srcOrd="4"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6452B-E13B-4F98-862F-683FA79556DF}" type="doc">
      <dgm:prSet loTypeId="urn:microsoft.com/office/officeart/2005/8/layout/process2" loCatId="process" qsTypeId="urn:microsoft.com/office/officeart/2005/8/quickstyle/simple1" qsCatId="simple" csTypeId="urn:microsoft.com/office/officeart/2005/8/colors/accent1_2" csCatId="accent1" phldr="1"/>
      <dgm:spPr/>
    </dgm:pt>
    <dgm:pt modelId="{E454C680-9C1E-43E0-87D0-2E6B9766375C}">
      <dgm:prSet phldrT="[Text]"/>
      <dgm:spPr>
        <a:solidFill>
          <a:schemeClr val="accent6"/>
        </a:solidFill>
      </dgm:spPr>
      <dgm:t>
        <a:bodyPr/>
        <a:lstStyle/>
        <a:p>
          <a:r>
            <a:rPr lang="en-US" dirty="0" smtClean="0"/>
            <a:t>CSfC Component List</a:t>
          </a:r>
          <a:endParaRPr lang="en-US" dirty="0"/>
        </a:p>
      </dgm:t>
    </dgm:pt>
    <dgm:pt modelId="{16E6FCFA-BFFF-49A3-B064-CA3B6B7ACD72}" type="parTrans" cxnId="{4F8523BB-E406-4FF1-8930-E5820929A782}">
      <dgm:prSet/>
      <dgm:spPr/>
      <dgm:t>
        <a:bodyPr/>
        <a:lstStyle/>
        <a:p>
          <a:endParaRPr lang="en-US"/>
        </a:p>
      </dgm:t>
    </dgm:pt>
    <dgm:pt modelId="{592D0C89-F0C7-4E29-858B-8B027738547C}" type="sibTrans" cxnId="{4F8523BB-E406-4FF1-8930-E5820929A782}">
      <dgm:prSet/>
      <dgm:spPr/>
      <dgm:t>
        <a:bodyPr/>
        <a:lstStyle/>
        <a:p>
          <a:endParaRPr lang="en-US"/>
        </a:p>
      </dgm:t>
    </dgm:pt>
    <dgm:pt modelId="{9BD272E9-5E78-42E2-9288-2B2EBAD8CC75}" type="pres">
      <dgm:prSet presAssocID="{9916452B-E13B-4F98-862F-683FA79556DF}" presName="linearFlow" presStyleCnt="0">
        <dgm:presLayoutVars>
          <dgm:resizeHandles val="exact"/>
        </dgm:presLayoutVars>
      </dgm:prSet>
      <dgm:spPr/>
    </dgm:pt>
    <dgm:pt modelId="{A48CAC15-6A7E-45FC-86B3-C781D06B0C85}" type="pres">
      <dgm:prSet presAssocID="{E454C680-9C1E-43E0-87D0-2E6B9766375C}" presName="node" presStyleLbl="node1" presStyleIdx="0" presStyleCnt="1" custLinFactNeighborY="87084">
        <dgm:presLayoutVars>
          <dgm:bulletEnabled val="1"/>
        </dgm:presLayoutVars>
      </dgm:prSet>
      <dgm:spPr/>
      <dgm:t>
        <a:bodyPr/>
        <a:lstStyle/>
        <a:p>
          <a:endParaRPr lang="en-US"/>
        </a:p>
      </dgm:t>
    </dgm:pt>
  </dgm:ptLst>
  <dgm:cxnLst>
    <dgm:cxn modelId="{4F8523BB-E406-4FF1-8930-E5820929A782}" srcId="{9916452B-E13B-4F98-862F-683FA79556DF}" destId="{E454C680-9C1E-43E0-87D0-2E6B9766375C}" srcOrd="0" destOrd="0" parTransId="{16E6FCFA-BFFF-49A3-B064-CA3B6B7ACD72}" sibTransId="{592D0C89-F0C7-4E29-858B-8B027738547C}"/>
    <dgm:cxn modelId="{862859A5-A33A-4B75-AAD3-F3F08DB4F676}" type="presOf" srcId="{9916452B-E13B-4F98-862F-683FA79556DF}" destId="{9BD272E9-5E78-42E2-9288-2B2EBAD8CC75}" srcOrd="0" destOrd="0" presId="urn:microsoft.com/office/officeart/2005/8/layout/process2"/>
    <dgm:cxn modelId="{22FA9D33-99FF-4BF0-8209-D31E6E535BD4}" type="presOf" srcId="{E454C680-9C1E-43E0-87D0-2E6B9766375C}" destId="{A48CAC15-6A7E-45FC-86B3-C781D06B0C85}" srcOrd="0" destOrd="0" presId="urn:microsoft.com/office/officeart/2005/8/layout/process2"/>
    <dgm:cxn modelId="{2C92C856-41A0-426B-A9A7-10198981C284}" type="presParOf" srcId="{9BD272E9-5E78-42E2-9288-2B2EBAD8CC75}" destId="{A48CAC15-6A7E-45FC-86B3-C781D06B0C85}" srcOrd="0"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94E22-A1D3-4A96-A45A-6CBFE071F07A}">
      <dsp:nvSpPr>
        <dsp:cNvPr id="0" name=""/>
        <dsp:cNvSpPr/>
      </dsp:nvSpPr>
      <dsp:spPr>
        <a:xfrm>
          <a:off x="275056" y="0"/>
          <a:ext cx="919730" cy="510961"/>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Commercial Component Developers</a:t>
          </a:r>
          <a:endParaRPr lang="en-US" sz="1000" kern="1200" dirty="0"/>
        </a:p>
      </dsp:txBody>
      <dsp:txXfrm>
        <a:off x="290022" y="14966"/>
        <a:ext cx="889798" cy="481029"/>
      </dsp:txXfrm>
    </dsp:sp>
    <dsp:sp modelId="{22DE0A31-B73D-4308-B71B-D8806DFCC619}">
      <dsp:nvSpPr>
        <dsp:cNvPr id="0" name=""/>
        <dsp:cNvSpPr/>
      </dsp:nvSpPr>
      <dsp:spPr>
        <a:xfrm rot="5400000">
          <a:off x="639116" y="523735"/>
          <a:ext cx="191610" cy="22993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665942" y="542896"/>
        <a:ext cx="137960" cy="134127"/>
      </dsp:txXfrm>
    </dsp:sp>
    <dsp:sp modelId="{EAE306B5-0B0D-4CD9-B4B7-C81487C6BAE5}">
      <dsp:nvSpPr>
        <dsp:cNvPr id="0" name=""/>
        <dsp:cNvSpPr/>
      </dsp:nvSpPr>
      <dsp:spPr>
        <a:xfrm>
          <a:off x="275056" y="766442"/>
          <a:ext cx="919730" cy="510961"/>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Protection Profiles (PP)</a:t>
          </a:r>
          <a:endParaRPr lang="en-US" sz="1000" kern="1200" dirty="0"/>
        </a:p>
      </dsp:txBody>
      <dsp:txXfrm>
        <a:off x="290022" y="781408"/>
        <a:ext cx="889798" cy="481029"/>
      </dsp:txXfrm>
    </dsp:sp>
    <dsp:sp modelId="{9971F0D4-89A0-47F6-B0FF-31C485A5AC44}">
      <dsp:nvSpPr>
        <dsp:cNvPr id="0" name=""/>
        <dsp:cNvSpPr/>
      </dsp:nvSpPr>
      <dsp:spPr>
        <a:xfrm rot="5400000">
          <a:off x="639116" y="1290177"/>
          <a:ext cx="191610" cy="22993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5400000">
        <a:off x="665942" y="1309338"/>
        <a:ext cx="137960" cy="134127"/>
      </dsp:txXfrm>
    </dsp:sp>
    <dsp:sp modelId="{A48CAC15-6A7E-45FC-86B3-C781D06B0C85}">
      <dsp:nvSpPr>
        <dsp:cNvPr id="0" name=""/>
        <dsp:cNvSpPr/>
      </dsp:nvSpPr>
      <dsp:spPr>
        <a:xfrm>
          <a:off x="275056" y="1532884"/>
          <a:ext cx="919730" cy="510961"/>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CSfC Component List</a:t>
          </a:r>
          <a:endParaRPr lang="en-US" sz="1000" kern="1200" dirty="0"/>
        </a:p>
      </dsp:txBody>
      <dsp:txXfrm>
        <a:off x="290022" y="1547850"/>
        <a:ext cx="889798" cy="481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CAC15-6A7E-45FC-86B3-C781D06B0C85}">
      <dsp:nvSpPr>
        <dsp:cNvPr id="0" name=""/>
        <dsp:cNvSpPr/>
      </dsp:nvSpPr>
      <dsp:spPr>
        <a:xfrm>
          <a:off x="0" y="646"/>
          <a:ext cx="818820" cy="66112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CSfC Component List</a:t>
          </a:r>
          <a:endParaRPr lang="en-US" sz="1000" kern="1200" dirty="0"/>
        </a:p>
      </dsp:txBody>
      <dsp:txXfrm>
        <a:off x="19364" y="20010"/>
        <a:ext cx="780092" cy="6224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0065"/>
            <a:ext cx="264094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dirty="0" smtClean="0"/>
              <a:t>IEEE 15-16-0028-00-007a</a:t>
            </a:r>
            <a:endParaRPr lang="en-US" altLang="zh-CN" dirty="0"/>
          </a:p>
        </p:txBody>
      </p:sp>
      <p:sp>
        <p:nvSpPr>
          <p:cNvPr id="3075" name="Rectangle 3"/>
          <p:cNvSpPr>
            <a:spLocks noGrp="1" noChangeArrowheads="1"/>
          </p:cNvSpPr>
          <p:nvPr>
            <p:ph type="dt" sz="quarter" idx="1"/>
          </p:nvPr>
        </p:nvSpPr>
        <p:spPr bwMode="auto">
          <a:xfrm>
            <a:off x="681635" y="200065"/>
            <a:ext cx="226433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3076" name="Rectangle 4"/>
          <p:cNvSpPr>
            <a:spLocks noGrp="1" noChangeArrowheads="1"/>
          </p:cNvSpPr>
          <p:nvPr>
            <p:ph type="ftr" sz="quarter" idx="2"/>
          </p:nvPr>
        </p:nvSpPr>
        <p:spPr bwMode="auto">
          <a:xfrm>
            <a:off x="4078917" y="9556706"/>
            <a:ext cx="211493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zh-CN"/>
              <a:t>&lt;author&gt;, &lt;company&gt;</a:t>
            </a:r>
          </a:p>
        </p:txBody>
      </p:sp>
      <p:sp>
        <p:nvSpPr>
          <p:cNvPr id="3077" name="Rectangle 5"/>
          <p:cNvSpPr>
            <a:spLocks noGrp="1" noChangeArrowheads="1"/>
          </p:cNvSpPr>
          <p:nvPr>
            <p:ph type="sldNum" sz="quarter" idx="3"/>
          </p:nvPr>
        </p:nvSpPr>
        <p:spPr bwMode="auto">
          <a:xfrm>
            <a:off x="2644060" y="9556706"/>
            <a:ext cx="135860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zh-CN"/>
              <a:t>Page </a:t>
            </a:r>
            <a:fld id="{5DFC834A-87AC-4CC8-9400-01035A11F60B}" type="slidenum">
              <a:rPr lang="en-US" altLang="zh-CN"/>
              <a:pPr/>
              <a:t>‹#›</a:t>
            </a:fld>
            <a:endParaRPr lang="en-US" altLang="zh-CN"/>
          </a:p>
        </p:txBody>
      </p:sp>
      <p:sp>
        <p:nvSpPr>
          <p:cNvPr id="3078" name="Line 6"/>
          <p:cNvSpPr>
            <a:spLocks noChangeShapeType="1"/>
          </p:cNvSpPr>
          <p:nvPr/>
        </p:nvSpPr>
        <p:spPr bwMode="auto">
          <a:xfrm>
            <a:off x="680079" y="412131"/>
            <a:ext cx="5437518"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3079" name="Rectangle 7"/>
          <p:cNvSpPr>
            <a:spLocks noChangeArrowheads="1"/>
          </p:cNvSpPr>
          <p:nvPr/>
        </p:nvSpPr>
        <p:spPr bwMode="auto">
          <a:xfrm>
            <a:off x="680079" y="9556707"/>
            <a:ext cx="697197" cy="369332"/>
          </a:xfrm>
          <a:prstGeom prst="rect">
            <a:avLst/>
          </a:prstGeom>
          <a:noFill/>
          <a:ln w="9525">
            <a:noFill/>
            <a:miter lim="800000"/>
            <a:headEnd/>
            <a:tailEnd/>
          </a:ln>
          <a:effectLst/>
        </p:spPr>
        <p:txBody>
          <a:bodyPr lIns="0" tIns="0" rIns="0" bIns="0">
            <a:spAutoFit/>
          </a:bodyPr>
          <a:lstStyle/>
          <a:p>
            <a:pPr defTabSz="933450"/>
            <a:r>
              <a:rPr lang="en-US" altLang="zh-CN"/>
              <a:t>Submission</a:t>
            </a:r>
          </a:p>
        </p:txBody>
      </p:sp>
      <p:sp>
        <p:nvSpPr>
          <p:cNvPr id="3080" name="Line 8"/>
          <p:cNvSpPr>
            <a:spLocks noChangeShapeType="1"/>
          </p:cNvSpPr>
          <p:nvPr/>
        </p:nvSpPr>
        <p:spPr bwMode="auto">
          <a:xfrm>
            <a:off x="680079" y="9544884"/>
            <a:ext cx="5588473"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416713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5612"/>
            <a:ext cx="275922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a:t>doc.: IEEE 802.15-&lt;doc#&gt;</a:t>
            </a:r>
          </a:p>
        </p:txBody>
      </p:sp>
      <p:sp>
        <p:nvSpPr>
          <p:cNvPr id="2051" name="Rectangle 3"/>
          <p:cNvSpPr>
            <a:spLocks noGrp="1" noChangeArrowheads="1"/>
          </p:cNvSpPr>
          <p:nvPr>
            <p:ph type="dt" idx="1"/>
          </p:nvPr>
        </p:nvSpPr>
        <p:spPr bwMode="auto">
          <a:xfrm>
            <a:off x="641173" y="115612"/>
            <a:ext cx="268296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2052" name="Rectangle 4"/>
          <p:cNvSpPr>
            <a:spLocks noGrp="1" noRot="1" noChangeAspect="1" noChangeArrowheads="1" noTextEdit="1"/>
          </p:cNvSpPr>
          <p:nvPr>
            <p:ph type="sldImg" idx="2"/>
          </p:nvPr>
        </p:nvSpPr>
        <p:spPr bwMode="auto">
          <a:xfrm>
            <a:off x="938213" y="746125"/>
            <a:ext cx="4921250" cy="369093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05734" y="4690522"/>
            <a:ext cx="4986207" cy="4443919"/>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4" name="Rectangle 6"/>
          <p:cNvSpPr>
            <a:spLocks noGrp="1" noChangeArrowheads="1"/>
          </p:cNvSpPr>
          <p:nvPr>
            <p:ph type="ftr" sz="quarter" idx="4"/>
          </p:nvPr>
        </p:nvSpPr>
        <p:spPr bwMode="auto">
          <a:xfrm>
            <a:off x="3697636" y="9560085"/>
            <a:ext cx="246042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zh-CN"/>
              <a:t>&lt;author&gt;, &lt;company&gt;</a:t>
            </a:r>
          </a:p>
        </p:txBody>
      </p:sp>
      <p:sp>
        <p:nvSpPr>
          <p:cNvPr id="2055" name="Rectangle 7"/>
          <p:cNvSpPr>
            <a:spLocks noGrp="1" noChangeArrowheads="1"/>
          </p:cNvSpPr>
          <p:nvPr>
            <p:ph type="sldNum" sz="quarter" idx="5"/>
          </p:nvPr>
        </p:nvSpPr>
        <p:spPr bwMode="auto">
          <a:xfrm>
            <a:off x="2875939" y="9560085"/>
            <a:ext cx="78590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zh-CN"/>
              <a:t>Page </a:t>
            </a:r>
            <a:fld id="{E03D6019-6E9A-433C-BEAF-106EDE2EE5B7}" type="slidenum">
              <a:rPr lang="en-US" altLang="zh-CN"/>
              <a:pPr/>
              <a:t>‹#›</a:t>
            </a:fld>
            <a:endParaRPr lang="en-US" altLang="zh-CN"/>
          </a:p>
        </p:txBody>
      </p:sp>
      <p:sp>
        <p:nvSpPr>
          <p:cNvPr id="2056" name="Rectangle 8"/>
          <p:cNvSpPr>
            <a:spLocks noChangeArrowheads="1"/>
          </p:cNvSpPr>
          <p:nvPr/>
        </p:nvSpPr>
        <p:spPr bwMode="auto">
          <a:xfrm>
            <a:off x="709648" y="9560085"/>
            <a:ext cx="697197" cy="369332"/>
          </a:xfrm>
          <a:prstGeom prst="rect">
            <a:avLst/>
          </a:prstGeom>
          <a:noFill/>
          <a:ln w="9525">
            <a:noFill/>
            <a:miter lim="800000"/>
            <a:headEnd/>
            <a:tailEnd/>
          </a:ln>
          <a:effectLst/>
        </p:spPr>
        <p:txBody>
          <a:bodyPr lIns="0" tIns="0" rIns="0" bIns="0">
            <a:spAutoFit/>
          </a:bodyPr>
          <a:lstStyle/>
          <a:p>
            <a:r>
              <a:rPr lang="en-US" altLang="zh-CN"/>
              <a:t>Submission</a:t>
            </a:r>
          </a:p>
        </p:txBody>
      </p:sp>
      <p:sp>
        <p:nvSpPr>
          <p:cNvPr id="2057" name="Line 9"/>
          <p:cNvSpPr>
            <a:spLocks noChangeShapeType="1"/>
          </p:cNvSpPr>
          <p:nvPr/>
        </p:nvSpPr>
        <p:spPr bwMode="auto">
          <a:xfrm>
            <a:off x="709648" y="9558396"/>
            <a:ext cx="53783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2058" name="Line 10"/>
          <p:cNvSpPr>
            <a:spLocks noChangeShapeType="1"/>
          </p:cNvSpPr>
          <p:nvPr/>
        </p:nvSpPr>
        <p:spPr bwMode="auto">
          <a:xfrm>
            <a:off x="634948" y="315855"/>
            <a:ext cx="55277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593161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38213" y="746125"/>
            <a:ext cx="4921250" cy="369093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1</a:t>
            </a:fld>
            <a:endParaRPr lang="en-US" altLang="zh-CN"/>
          </a:p>
        </p:txBody>
      </p:sp>
    </p:spTree>
    <p:extLst>
      <p:ext uri="{BB962C8B-B14F-4D97-AF65-F5344CB8AC3E}">
        <p14:creationId xmlns:p14="http://schemas.microsoft.com/office/powerpoint/2010/main" val="7889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2</a:t>
            </a:fld>
            <a:endParaRPr lang="en-US" altLang="zh-CN"/>
          </a:p>
        </p:txBody>
      </p:sp>
    </p:spTree>
    <p:extLst>
      <p:ext uri="{BB962C8B-B14F-4D97-AF65-F5344CB8AC3E}">
        <p14:creationId xmlns:p14="http://schemas.microsoft.com/office/powerpoint/2010/main" val="164355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378281"/>
            <a:ext cx="1600200" cy="215444"/>
          </a:xfrm>
        </p:spPr>
        <p:txBody>
          <a:bodyPr/>
          <a:lstStyle>
            <a:lvl1pPr>
              <a:defRPr/>
            </a:lvl1pPr>
          </a:lstStyle>
          <a:p>
            <a:r>
              <a:rPr lang="en-US" altLang="ko-KR" smtClean="0"/>
              <a:t>April 2018</a:t>
            </a:r>
            <a:endParaRPr lang="en-US" altLang="zh-CN" dirty="0"/>
          </a:p>
        </p:txBody>
      </p:sp>
      <p:sp>
        <p:nvSpPr>
          <p:cNvPr id="4" name="灯片编号占位符 3"/>
          <p:cNvSpPr>
            <a:spLocks noGrp="1"/>
          </p:cNvSpPr>
          <p:nvPr>
            <p:ph type="sldNum" sz="quarter" idx="12"/>
          </p:nvPr>
        </p:nvSpPr>
        <p:spPr/>
        <p:txBody>
          <a:bodyPr/>
          <a:lstStyle>
            <a:lvl1pPr>
              <a:defRPr/>
            </a:lvl1pPr>
          </a:lstStyle>
          <a:p>
            <a:r>
              <a:rPr lang="en-US" altLang="zh-CN" dirty="0"/>
              <a:t>Slide </a:t>
            </a:r>
            <a:fld id="{76C0EB13-4677-48A4-A691-EDFD86E62D7A}" type="slidenum">
              <a:rPr lang="en-US" altLang="zh-CN"/>
              <a:pPr/>
              <a:t>‹#›</a:t>
            </a:fld>
            <a:endParaRPr lang="en-US" altLang="zh-CN" dirty="0"/>
          </a:p>
        </p:txBody>
      </p:sp>
      <p:sp>
        <p:nvSpPr>
          <p:cNvPr id="5"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宋体" charset="-122"/>
              </a:defRPr>
            </a:lvl1pPr>
          </a:lstStyle>
          <a:p>
            <a:r>
              <a:rPr lang="en-US" altLang="ko-KR" dirty="0" smtClean="0"/>
              <a:t>MAY 2018</a:t>
            </a:r>
            <a:endParaRPr lang="en-US" altLang="zh-CN" dirty="0"/>
          </a:p>
        </p:txBody>
      </p:sp>
      <p:sp>
        <p:nvSpPr>
          <p:cNvPr id="1029"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Ryan Mennecke (Ryan)</a:t>
            </a:r>
            <a:endParaRPr lang="en-US" altLang="zh-CN"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宋体" charset="-122"/>
              </a:defRPr>
            </a:lvl1pPr>
          </a:lstStyle>
          <a:p>
            <a:r>
              <a:rPr lang="en-US" altLang="zh-CN" dirty="0"/>
              <a:t>Slide </a:t>
            </a:r>
            <a:fld id="{4F86E66E-D9C0-4855-B6C9-2AB5A3396A65}" type="slidenum">
              <a:rPr lang="en-US" altLang="zh-CN"/>
              <a:pPr/>
              <a:t>‹#›</a:t>
            </a:fld>
            <a:endParaRPr lang="en-US" altLang="zh-CN" dirty="0"/>
          </a:p>
        </p:txBody>
      </p:sp>
      <p:sp>
        <p:nvSpPr>
          <p:cNvPr id="1031" name="Rectangle 7"/>
          <p:cNvSpPr>
            <a:spLocks noChangeArrowheads="1"/>
          </p:cNvSpPr>
          <p:nvPr/>
        </p:nvSpPr>
        <p:spPr bwMode="auto">
          <a:xfrm>
            <a:off x="3779912" y="424934"/>
            <a:ext cx="4678288" cy="184666"/>
          </a:xfrm>
          <a:prstGeom prst="rect">
            <a:avLst/>
          </a:prstGeom>
          <a:noFill/>
          <a:ln w="9525">
            <a:noFill/>
            <a:miter lim="800000"/>
            <a:headEnd/>
            <a:tailEnd/>
          </a:ln>
          <a:effectLst/>
        </p:spPr>
        <p:txBody>
          <a:bodyPr wrap="square" lIns="0" tIns="0" rIns="0" bIns="0" anchor="b">
            <a:spAutoFit/>
          </a:bodyPr>
          <a:lstStyle/>
          <a:p>
            <a:pPr lvl="4" algn="r"/>
            <a:r>
              <a:rPr lang="en-US" altLang="zh-CN" sz="1200" b="1" i="0" kern="1200" dirty="0" smtClean="0">
                <a:solidFill>
                  <a:schemeClr val="tx1"/>
                </a:solidFill>
                <a:latin typeface="Times New Roman" pitchFamily="18" charset="0"/>
                <a:ea typeface="+mn-ea"/>
                <a:cs typeface="+mn-cs"/>
              </a:rPr>
              <a:t>doc.:</a:t>
            </a:r>
            <a:r>
              <a:rPr lang="en-US" altLang="zh-CN" sz="1200" b="1" i="0" kern="1200" baseline="0" dirty="0" smtClean="0">
                <a:solidFill>
                  <a:schemeClr val="tx1"/>
                </a:solidFill>
                <a:latin typeface="Times New Roman" pitchFamily="18" charset="0"/>
                <a:ea typeface="+mn-ea"/>
                <a:cs typeface="+mn-cs"/>
              </a:rPr>
              <a:t> IEEE </a:t>
            </a:r>
            <a:r>
              <a:rPr lang="en-US" altLang="zh-CN" sz="1200" b="1" i="0" kern="1200" baseline="0" dirty="0" smtClean="0">
                <a:solidFill>
                  <a:schemeClr val="tx1"/>
                </a:solidFill>
                <a:latin typeface="Times New Roman" pitchFamily="18" charset="0"/>
                <a:ea typeface="+mn-ea"/>
                <a:cs typeface="+mn-cs"/>
              </a:rPr>
              <a:t>802.</a:t>
            </a:r>
            <a:r>
              <a:rPr lang="en-US" sz="1200" b="1" i="0" kern="1200" dirty="0" smtClean="0">
                <a:solidFill>
                  <a:schemeClr val="tx1"/>
                </a:solidFill>
                <a:effectLst/>
                <a:latin typeface="Times New Roman" pitchFamily="18" charset="0"/>
                <a:ea typeface="+mn-ea"/>
                <a:cs typeface="+mn-cs"/>
              </a:rPr>
              <a:t>11-18-0856-00-00lc</a:t>
            </a:r>
            <a:endParaRPr lang="en-US" altLang="zh-CN" sz="1400" b="1" dirty="0">
              <a:ea typeface="宋体"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zh-CN" dirty="0">
                <a:ea typeface="宋体"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1">
              <a:lumMod val="85000"/>
              <a:lumOff val="15000"/>
            </a:schemeClr>
          </a:solidFill>
          <a:latin typeface="Arial Unicode MS" pitchFamily="34" charset="-122"/>
          <a:ea typeface="Arial Unicode MS" pitchFamily="34" charset="-122"/>
          <a:cs typeface="Arial Unicode MS" pitchFamily="34" charset="-122"/>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tif"/><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dirty="0"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a:t>
            </a:fld>
            <a:endParaRPr lang="en-US" altLang="zh-CN" dirty="0"/>
          </a:p>
        </p:txBody>
      </p:sp>
      <p:sp>
        <p:nvSpPr>
          <p:cNvPr id="4" name="바닥글 개체 틀 3"/>
          <p:cNvSpPr>
            <a:spLocks noGrp="1"/>
          </p:cNvSpPr>
          <p:nvPr>
            <p:ph type="ftr" sz="quarter" idx="3"/>
          </p:nvPr>
        </p:nvSpPr>
        <p:spPr/>
        <p:txBody>
          <a:bodyPr/>
          <a:lstStyle/>
          <a:p>
            <a:r>
              <a:rPr lang="en-US" altLang="zh-CN" dirty="0" smtClean="0"/>
              <a:t>Ryan Mennecke (JHUAPL)</a:t>
            </a:r>
            <a:endParaRPr lang="en-US" altLang="zh-CN" dirty="0"/>
          </a:p>
        </p:txBody>
      </p:sp>
      <p:sp>
        <p:nvSpPr>
          <p:cNvPr id="5" name="Rectangle 3"/>
          <p:cNvSpPr>
            <a:spLocks noChangeArrowheads="1"/>
          </p:cNvSpPr>
          <p:nvPr/>
        </p:nvSpPr>
        <p:spPr bwMode="auto">
          <a:xfrm>
            <a:off x="152400" y="609600"/>
            <a:ext cx="8991600" cy="5016758"/>
          </a:xfrm>
          <a:prstGeom prst="rect">
            <a:avLst/>
          </a:prstGeom>
          <a:noFill/>
          <a:ln w="12700">
            <a:noFill/>
            <a:miter lim="800000"/>
            <a:headEnd type="none" w="sm" len="sm"/>
            <a:tailEnd type="none" w="sm" len="sm"/>
          </a:ln>
          <a:effectLst/>
        </p:spPr>
        <p:txBody>
          <a:bodyPr>
            <a:spAutoFit/>
          </a:bodyPr>
          <a:lstStyle/>
          <a:p>
            <a:pPr algn="ctr"/>
            <a:r>
              <a:rPr lang="en-US" altLang="zh-CN" sz="1800" b="1" u="sng" dirty="0">
                <a:solidFill>
                  <a:schemeClr val="tx1">
                    <a:lumMod val="85000"/>
                    <a:lumOff val="15000"/>
                  </a:schemeClr>
                </a:solidFill>
                <a:effectLst>
                  <a:outerShdw blurRad="38100" dist="38100" dir="2700000" algn="tl">
                    <a:srgbClr val="C0C0C0"/>
                  </a:outerShdw>
                </a:effectLst>
                <a:ea typeface="宋体" charset="-122"/>
              </a:rPr>
              <a:t>Project: IEEE </a:t>
            </a:r>
            <a:r>
              <a:rPr lang="en-US" altLang="zh-CN" sz="1800" b="1" u="sng" dirty="0" smtClean="0">
                <a:solidFill>
                  <a:schemeClr val="tx1">
                    <a:lumMod val="85000"/>
                    <a:lumOff val="15000"/>
                  </a:schemeClr>
                </a:solidFill>
                <a:effectLst>
                  <a:outerShdw blurRad="38100" dist="38100" dir="2700000" algn="tl">
                    <a:srgbClr val="C0C0C0"/>
                  </a:outerShdw>
                </a:effectLst>
                <a:ea typeface="宋体" charset="-122"/>
              </a:rPr>
              <a:t>P802.11 Study Group for Light Communications</a:t>
            </a:r>
            <a:endParaRPr lang="en-US" altLang="zh-CN" sz="1600" b="1" dirty="0">
              <a:solidFill>
                <a:schemeClr val="tx1">
                  <a:lumMod val="85000"/>
                  <a:lumOff val="15000"/>
                </a:schemeClr>
              </a:solidFill>
              <a:ea typeface="宋体" charset="-122"/>
            </a:endParaRPr>
          </a:p>
          <a:p>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Submission Title: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Commercial Solutions for Classified (CSfC) for Li-Fi</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Date Submitted: </a:t>
            </a:r>
            <a:r>
              <a:rPr lang="en-US" altLang="zh-CN" sz="1600" b="1" dirty="0" smtClean="0">
                <a:solidFill>
                  <a:schemeClr val="tx1">
                    <a:lumMod val="85000"/>
                    <a:lumOff val="15000"/>
                  </a:schemeClr>
                </a:solidFill>
                <a:ea typeface="宋体" charset="-122"/>
              </a:rPr>
              <a:t>28</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April</a:t>
            </a:r>
            <a:r>
              <a:rPr lang="en-US" altLang="zh-CN" sz="1600" dirty="0" smtClean="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2018</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Source: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Ryan Mennecke, Edward Holzinger [JHUAPL]</a:t>
            </a:r>
            <a:endParaRPr lang="en-US" altLang="zh-CN" sz="1600" dirty="0" smtClean="0">
              <a:solidFill>
                <a:schemeClr val="tx1">
                  <a:lumMod val="85000"/>
                  <a:lumOff val="15000"/>
                </a:schemeClr>
              </a:solidFill>
              <a:ea typeface="宋体" charset="-122"/>
            </a:endParaRPr>
          </a:p>
          <a:p>
            <a:r>
              <a:rPr lang="en-US" altLang="zh-CN" sz="1600" dirty="0" smtClean="0">
                <a:solidFill>
                  <a:schemeClr val="tx1">
                    <a:lumMod val="85000"/>
                    <a:lumOff val="15000"/>
                  </a:schemeClr>
                </a:solidFill>
                <a:ea typeface="宋体" charset="-122"/>
              </a:rPr>
              <a:t>Address: </a:t>
            </a:r>
            <a:r>
              <a:rPr lang="en-US" altLang="zh-CN" sz="1600" dirty="0" smtClean="0">
                <a:solidFill>
                  <a:schemeClr val="tx1">
                    <a:lumMod val="85000"/>
                    <a:lumOff val="15000"/>
                  </a:schemeClr>
                </a:solidFill>
                <a:ea typeface="宋体" charset="-122"/>
              </a:rPr>
              <a:t>11100 Johns Hopkins Road, Laurel, MD 20723, USA</a:t>
            </a:r>
            <a:endParaRPr lang="en-US" altLang="zh-CN" sz="1600" dirty="0" smtClean="0">
              <a:solidFill>
                <a:schemeClr val="tx1">
                  <a:lumMod val="85000"/>
                  <a:lumOff val="15000"/>
                </a:schemeClr>
              </a:solidFill>
              <a:ea typeface="宋体" charset="-122"/>
            </a:endParaRPr>
          </a:p>
          <a:p>
            <a:r>
              <a:rPr lang="en-US" altLang="zh-CN" sz="1600" dirty="0" smtClean="0">
                <a:solidFill>
                  <a:schemeClr val="tx1">
                    <a:lumMod val="85000"/>
                    <a:lumOff val="15000"/>
                  </a:schemeClr>
                </a:solidFill>
                <a:ea typeface="宋体" charset="-122"/>
              </a:rPr>
              <a:t>Voice</a:t>
            </a:r>
            <a:r>
              <a:rPr lang="en-US" altLang="zh-CN" sz="1600" dirty="0" smtClean="0">
                <a:solidFill>
                  <a:schemeClr val="tx1">
                    <a:lumMod val="85000"/>
                    <a:lumOff val="15000"/>
                  </a:schemeClr>
                </a:solidFill>
                <a:ea typeface="宋体" charset="-122"/>
              </a:rPr>
              <a:t>:[+1-240-228-7477], </a:t>
            </a:r>
            <a:r>
              <a:rPr lang="en-US" altLang="zh-CN" sz="1600" dirty="0">
                <a:solidFill>
                  <a:schemeClr val="tx1">
                    <a:lumMod val="85000"/>
                    <a:lumOff val="15000"/>
                  </a:schemeClr>
                </a:solidFill>
                <a:ea typeface="宋体" charset="-122"/>
              </a:rPr>
              <a:t>FAX: </a:t>
            </a:r>
            <a:r>
              <a:rPr lang="en-US" altLang="zh-CN" sz="1600" dirty="0" smtClean="0">
                <a:solidFill>
                  <a:schemeClr val="tx1">
                    <a:lumMod val="85000"/>
                    <a:lumOff val="15000"/>
                  </a:schemeClr>
                </a:solidFill>
                <a:ea typeface="宋体" charset="-122"/>
              </a:rPr>
              <a:t>[+1-240-228-0789], </a:t>
            </a:r>
            <a:r>
              <a:rPr lang="en-US" altLang="zh-CN" sz="1600" dirty="0">
                <a:solidFill>
                  <a:schemeClr val="tx1">
                    <a:lumMod val="85000"/>
                    <a:lumOff val="15000"/>
                  </a:schemeClr>
                </a:solidFill>
                <a:ea typeface="宋体" charset="-122"/>
              </a:rPr>
              <a:t>E-Mail</a:t>
            </a:r>
            <a:r>
              <a:rPr lang="en-US" altLang="zh-CN" sz="1600" dirty="0" smtClean="0">
                <a:solidFill>
                  <a:schemeClr val="tx1">
                    <a:lumMod val="85000"/>
                    <a:lumOff val="15000"/>
                  </a:schemeClr>
                </a:solidFill>
                <a:ea typeface="宋体" charset="-122"/>
              </a:rPr>
              <a:t>:[ryan.mennecke</a:t>
            </a:r>
            <a:r>
              <a:rPr lang="en-US" altLang="ko-KR" sz="1600" dirty="0" smtClean="0">
                <a:solidFill>
                  <a:schemeClr val="tx1">
                    <a:lumMod val="85000"/>
                    <a:lumOff val="15000"/>
                  </a:schemeClr>
                </a:solidFill>
                <a:ea typeface="굴림" pitchFamily="50" charset="-127"/>
              </a:rPr>
              <a:t>@jhuapl.edu</a:t>
            </a:r>
            <a:r>
              <a:rPr lang="en-US" altLang="zh-CN" sz="1600" dirty="0" smtClean="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p>
          <a:p>
            <a:pPr>
              <a:spcBef>
                <a:spcPts val="600"/>
              </a:spcBef>
              <a:spcAft>
                <a:spcPts val="600"/>
              </a:spcAft>
            </a:pPr>
            <a:r>
              <a:rPr lang="en-US" altLang="zh-CN" sz="1600" b="1" dirty="0">
                <a:solidFill>
                  <a:schemeClr val="tx1">
                    <a:lumMod val="85000"/>
                    <a:lumOff val="15000"/>
                  </a:schemeClr>
                </a:solidFill>
                <a:ea typeface="宋体" charset="-122"/>
              </a:rPr>
              <a:t>Re</a:t>
            </a:r>
            <a:r>
              <a:rPr lang="en-US" altLang="zh-CN" sz="1600" b="1" dirty="0" smtClean="0">
                <a:solidFill>
                  <a:schemeClr val="tx1">
                    <a:lumMod val="85000"/>
                    <a:lumOff val="15000"/>
                  </a:schemeClr>
                </a:solidFill>
                <a:ea typeface="宋体" charset="-122"/>
              </a:rPr>
              <a:t>:</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smtClean="0">
                <a:solidFill>
                  <a:schemeClr val="tx1">
                    <a:lumMod val="85000"/>
                    <a:lumOff val="15000"/>
                  </a:schemeClr>
                </a:solidFill>
                <a:ea typeface="宋体" charset="-122"/>
              </a:rPr>
              <a:t>Abstract</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This </a:t>
            </a:r>
            <a:r>
              <a:rPr lang="en-US" altLang="zh-CN" sz="1600" dirty="0" smtClean="0">
                <a:solidFill>
                  <a:schemeClr val="tx1">
                    <a:lumMod val="85000"/>
                    <a:lumOff val="15000"/>
                  </a:schemeClr>
                </a:solidFill>
                <a:ea typeface="宋体" charset="-122"/>
              </a:rPr>
              <a:t>presentation </a:t>
            </a:r>
            <a:r>
              <a:rPr lang="en-US" altLang="zh-CN" sz="1600" dirty="0" smtClean="0">
                <a:solidFill>
                  <a:schemeClr val="tx1">
                    <a:lumMod val="85000"/>
                    <a:lumOff val="15000"/>
                  </a:schemeClr>
                </a:solidFill>
                <a:ea typeface="宋体" charset="-122"/>
              </a:rPr>
              <a:t>provides </a:t>
            </a:r>
            <a:r>
              <a:rPr lang="en-US" altLang="zh-CN" sz="1600" dirty="0" smtClean="0">
                <a:solidFill>
                  <a:schemeClr val="tx1">
                    <a:lumMod val="85000"/>
                    <a:lumOff val="15000"/>
                  </a:schemeClr>
                </a:solidFill>
                <a:ea typeface="宋体" charset="-122"/>
              </a:rPr>
              <a:t>information on the Classified Solutions for Computing (CSfC) program adopted by the USG DOD in accordance with accreditation an acceptance of commercial vendor products into classified and non-classified communication solutions. </a:t>
            </a:r>
            <a:r>
              <a:rPr lang="en-US" altLang="zh-CN" sz="1600" dirty="0" smtClean="0">
                <a:solidFill>
                  <a:schemeClr val="tx1">
                    <a:lumMod val="85000"/>
                    <a:lumOff val="15000"/>
                  </a:schemeClr>
                </a:solidFill>
                <a:ea typeface="宋体" charset="-122"/>
              </a:rPr>
              <a:t>  </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a:solidFill>
                  <a:schemeClr val="tx1">
                    <a:lumMod val="85000"/>
                    <a:lumOff val="15000"/>
                  </a:schemeClr>
                </a:solidFill>
                <a:ea typeface="宋体" charset="-122"/>
              </a:rPr>
              <a:t>Purpose:</a:t>
            </a:r>
            <a:r>
              <a:rPr lang="en-US" altLang="zh-CN" sz="1600" dirty="0">
                <a:solidFill>
                  <a:schemeClr val="tx1">
                    <a:lumMod val="85000"/>
                    <a:lumOff val="15000"/>
                  </a:schemeClr>
                </a:solidFill>
                <a:ea typeface="宋体" charset="-122"/>
              </a:rPr>
              <a:t>	</a:t>
            </a:r>
            <a:r>
              <a:rPr lang="en-US" altLang="ko-KR" sz="1600" dirty="0" smtClean="0">
                <a:solidFill>
                  <a:schemeClr val="tx1">
                    <a:lumMod val="85000"/>
                    <a:lumOff val="15000"/>
                  </a:schemeClr>
                </a:solidFill>
                <a:ea typeface="굴림" pitchFamily="50" charset="-127"/>
              </a:rPr>
              <a:t>Contribution to IEEE </a:t>
            </a:r>
            <a:r>
              <a:rPr lang="en-US" altLang="ko-KR" sz="1600" dirty="0" smtClean="0">
                <a:solidFill>
                  <a:schemeClr val="tx1">
                    <a:lumMod val="85000"/>
                    <a:lumOff val="15000"/>
                  </a:schemeClr>
                </a:solidFill>
                <a:ea typeface="굴림" pitchFamily="50" charset="-127"/>
              </a:rPr>
              <a:t>802.15.11</a:t>
            </a:r>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Notice:</a:t>
            </a:r>
            <a:r>
              <a:rPr lang="en-US" altLang="zh-CN" sz="1600" dirty="0">
                <a:solidFill>
                  <a:schemeClr val="tx1">
                    <a:lumMod val="85000"/>
                    <a:lumOff val="15000"/>
                  </a:schemeClr>
                </a:solidFill>
                <a:ea typeface="宋体" charset="-122"/>
              </a:rPr>
              <a:t>	This document has been prepared to assist the IEEE </a:t>
            </a:r>
            <a:r>
              <a:rPr lang="en-US" altLang="zh-CN" sz="1600" dirty="0" smtClean="0">
                <a:solidFill>
                  <a:schemeClr val="tx1">
                    <a:lumMod val="85000"/>
                    <a:lumOff val="15000"/>
                  </a:schemeClr>
                </a:solidFill>
                <a:ea typeface="宋体" charset="-122"/>
              </a:rPr>
              <a:t>P802.11 Light Communications Study Group.  </a:t>
            </a:r>
            <a:r>
              <a:rPr lang="en-US" altLang="zh-CN" sz="1600" dirty="0">
                <a:solidFill>
                  <a:schemeClr val="tx1">
                    <a:lumMod val="85000"/>
                    <a:lumOff val="15000"/>
                  </a:schemeClr>
                </a:solidFill>
                <a:ea typeface="宋体" charset="-122"/>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zh-CN" sz="1600" b="1" dirty="0">
                <a:solidFill>
                  <a:schemeClr val="tx1">
                    <a:lumMod val="85000"/>
                    <a:lumOff val="15000"/>
                  </a:schemeClr>
                </a:solidFill>
                <a:ea typeface="宋体" charset="-122"/>
              </a:rPr>
              <a:t>Release:</a:t>
            </a:r>
            <a:r>
              <a:rPr lang="en-US" altLang="zh-CN" sz="1600" dirty="0">
                <a:solidFill>
                  <a:schemeClr val="tx1">
                    <a:lumMod val="85000"/>
                    <a:lumOff val="15000"/>
                  </a:schemeClr>
                </a:solidFill>
                <a:ea typeface="宋体" charset="-122"/>
              </a:rPr>
              <a:t>	The contributor acknowledges and accepts that this contribution becomes the property of IEEE and may be made publicly available by </a:t>
            </a:r>
            <a:r>
              <a:rPr lang="en-US" altLang="zh-CN" sz="1600" dirty="0" smtClean="0">
                <a:solidFill>
                  <a:schemeClr val="tx1">
                    <a:lumMod val="85000"/>
                    <a:lumOff val="15000"/>
                  </a:schemeClr>
                </a:solidFill>
                <a:ea typeface="宋体" charset="-122"/>
              </a:rPr>
              <a:t>P802.11.</a:t>
            </a:r>
            <a:r>
              <a:rPr lang="en-US" altLang="zh-CN" sz="1600" dirty="0">
                <a:solidFill>
                  <a:schemeClr val="tx1">
                    <a:lumMod val="85000"/>
                    <a:lumOff val="15000"/>
                  </a:schemeClr>
                </a:solidFill>
                <a:ea typeface="宋体" charset="-122"/>
              </a:rPr>
              <a:t>	</a:t>
            </a:r>
          </a:p>
        </p:txBody>
      </p:sp>
    </p:spTree>
    <p:extLst>
      <p:ext uri="{BB962C8B-B14F-4D97-AF65-F5344CB8AC3E}">
        <p14:creationId xmlns:p14="http://schemas.microsoft.com/office/powerpoint/2010/main" val="1146129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10</a:t>
            </a:fld>
            <a:endParaRPr lang="en-US" altLang="zh-CN" dirty="0"/>
          </a:p>
        </p:txBody>
      </p:sp>
      <p:sp>
        <p:nvSpPr>
          <p:cNvPr id="4" name="바닥글 개체 틀 3"/>
          <p:cNvSpPr>
            <a:spLocks noGrp="1"/>
          </p:cNvSpPr>
          <p:nvPr>
            <p:ph type="ftr" sz="quarter" idx="3"/>
          </p:nvPr>
        </p:nvSpPr>
        <p:spPr/>
        <p:txBody>
          <a:bodyPr/>
          <a:lstStyle/>
          <a:p>
            <a:r>
              <a:rPr lang="en-US" altLang="zh-CN" dirty="0"/>
              <a:t>Ryan Mennecke (JHUAPL)</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a:latin typeface="+mj-ea"/>
                <a:ea typeface="+mj-ea"/>
                <a:cs typeface="Arial" panose="020B0604020202020204" pitchFamily="34" charset="0"/>
              </a:rPr>
              <a:t>CSfC Components List</a:t>
            </a:r>
            <a:endParaRPr lang="ko-KR" altLang="en-US" sz="3600" b="1" dirty="0">
              <a:latin typeface="+mj-ea"/>
              <a:ea typeface="+mj-ea"/>
              <a:cs typeface="Arial" panose="020B0604020202020204" pitchFamily="34" charset="0"/>
            </a:endParaRPr>
          </a:p>
        </p:txBody>
      </p:sp>
      <p:sp>
        <p:nvSpPr>
          <p:cNvPr id="46" name="Content Placeholder 5"/>
          <p:cNvSpPr txBox="1">
            <a:spLocks/>
          </p:cNvSpPr>
          <p:nvPr/>
        </p:nvSpPr>
        <p:spPr>
          <a:xfrm>
            <a:off x="467544" y="1412777"/>
            <a:ext cx="8352928" cy="1595508"/>
          </a:xfrm>
          <a:prstGeom prst="rect">
            <a:avLst/>
          </a:prstGeom>
        </p:spPr>
        <p:txBody>
          <a:bodyPr vert="horz" lIns="0" tIns="0" rIns="0" bIns="0" rtlCol="0">
            <a:normAutofit/>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tx1"/>
                </a:solidFill>
                <a:latin typeface="+mj-lt"/>
              </a:rPr>
              <a:t>Once the product passes the CCTL evaluation, the product gets placed on the NSA CSfC Components List</a:t>
            </a:r>
          </a:p>
          <a:p>
            <a:pPr lvl="0"/>
            <a:r>
              <a:rPr lang="en-US" dirty="0">
                <a:solidFill>
                  <a:schemeClr val="tx1"/>
                </a:solidFill>
                <a:latin typeface="+mj-lt"/>
              </a:rPr>
              <a:t>Minor version upgrades don’t require a re-evaluation, but any major version upgrades DO require a CCTL re-evaluation</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endPar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9" name="Picture 8"/>
          <p:cNvPicPr>
            <a:picLocks noChangeAspect="1"/>
          </p:cNvPicPr>
          <p:nvPr/>
        </p:nvPicPr>
        <p:blipFill>
          <a:blip r:embed="rId2"/>
          <a:stretch>
            <a:fillRect/>
          </a:stretch>
        </p:blipFill>
        <p:spPr>
          <a:xfrm>
            <a:off x="1465153" y="3065735"/>
            <a:ext cx="6213694" cy="2637207"/>
          </a:xfrm>
          <a:prstGeom prst="rect">
            <a:avLst/>
          </a:prstGeom>
        </p:spPr>
      </p:pic>
      <p:sp>
        <p:nvSpPr>
          <p:cNvPr id="13" name="Footer Placeholder 2"/>
          <p:cNvSpPr txBox="1">
            <a:spLocks/>
          </p:cNvSpPr>
          <p:nvPr/>
        </p:nvSpPr>
        <p:spPr>
          <a:xfrm>
            <a:off x="685533" y="6021288"/>
            <a:ext cx="3200934" cy="35751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mtClean="0"/>
              <a:t>https://www.nsa.gov/resources/everyone/csfc/components-list/</a:t>
            </a:r>
            <a:endParaRPr lang="en-US" dirty="0"/>
          </a:p>
        </p:txBody>
      </p:sp>
    </p:spTree>
    <p:extLst>
      <p:ext uri="{BB962C8B-B14F-4D97-AF65-F5344CB8AC3E}">
        <p14:creationId xmlns:p14="http://schemas.microsoft.com/office/powerpoint/2010/main" val="2736029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11</a:t>
            </a:fld>
            <a:endParaRPr lang="en-US" altLang="zh-CN" dirty="0"/>
          </a:p>
        </p:txBody>
      </p:sp>
      <p:sp>
        <p:nvSpPr>
          <p:cNvPr id="4" name="바닥글 개체 틀 3"/>
          <p:cNvSpPr>
            <a:spLocks noGrp="1"/>
          </p:cNvSpPr>
          <p:nvPr>
            <p:ph type="ftr" sz="quarter" idx="3"/>
          </p:nvPr>
        </p:nvSpPr>
        <p:spPr/>
        <p:txBody>
          <a:bodyPr/>
          <a:lstStyle/>
          <a:p>
            <a:r>
              <a:rPr lang="en-US" altLang="zh-CN" dirty="0"/>
              <a:t>Ryan Mennecke (JHUAPL)</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a:latin typeface="+mj-ea"/>
                <a:cs typeface="Arial" panose="020B0604020202020204" pitchFamily="34" charset="0"/>
              </a:rPr>
              <a:t>Summary</a:t>
            </a:r>
            <a:r>
              <a:rPr lang="ko-KR" altLang="en-US" sz="3600" b="1" dirty="0">
                <a:latin typeface="+mj-ea"/>
                <a:cs typeface="Arial" panose="020B0604020202020204" pitchFamily="34" charset="0"/>
              </a:rPr>
              <a:t> </a:t>
            </a:r>
          </a:p>
        </p:txBody>
      </p:sp>
      <p:sp>
        <p:nvSpPr>
          <p:cNvPr id="46" name="Content Placeholder 5"/>
          <p:cNvSpPr txBox="1">
            <a:spLocks/>
          </p:cNvSpPr>
          <p:nvPr/>
        </p:nvSpPr>
        <p:spPr>
          <a:xfrm>
            <a:off x="433636" y="1617498"/>
            <a:ext cx="8352928" cy="2171541"/>
          </a:xfrm>
          <a:prstGeom prst="rect">
            <a:avLst/>
          </a:prstGeom>
        </p:spPr>
        <p:txBody>
          <a:bodyPr vert="horz" lIns="0" tIns="0" rIns="0" bIns="0" rtlCol="0">
            <a:normAutofit lnSpcReduction="10000"/>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tx1"/>
                </a:solidFill>
                <a:latin typeface="+mj-lt"/>
              </a:rPr>
              <a:t>LiFi DOES have the ability to </a:t>
            </a:r>
            <a:r>
              <a:rPr lang="en-US" dirty="0" smtClean="0">
                <a:solidFill>
                  <a:schemeClr val="tx1"/>
                </a:solidFill>
                <a:latin typeface="+mj-lt"/>
              </a:rPr>
              <a:t>replace </a:t>
            </a:r>
            <a:r>
              <a:rPr lang="en-US" dirty="0" err="1" smtClean="0">
                <a:solidFill>
                  <a:schemeClr val="tx1"/>
                </a:solidFill>
                <a:latin typeface="+mj-lt"/>
              </a:rPr>
              <a:t>WiFi</a:t>
            </a:r>
            <a:r>
              <a:rPr lang="en-US" dirty="0" smtClean="0">
                <a:solidFill>
                  <a:schemeClr val="tx1"/>
                </a:solidFill>
                <a:latin typeface="+mj-lt"/>
              </a:rPr>
              <a:t> </a:t>
            </a:r>
            <a:r>
              <a:rPr lang="en-US" dirty="0">
                <a:solidFill>
                  <a:schemeClr val="tx1"/>
                </a:solidFill>
                <a:latin typeface="+mj-lt"/>
              </a:rPr>
              <a:t>in CSfC solutions especially those built against the MACP and Campus WLAN CP</a:t>
            </a:r>
          </a:p>
          <a:p>
            <a:pPr lvl="0"/>
            <a:r>
              <a:rPr lang="en-US" dirty="0">
                <a:solidFill>
                  <a:schemeClr val="tx1"/>
                </a:solidFill>
                <a:latin typeface="+mj-lt"/>
              </a:rPr>
              <a:t>LiFi PP </a:t>
            </a:r>
            <a:r>
              <a:rPr lang="en-US" dirty="0" smtClean="0">
                <a:solidFill>
                  <a:schemeClr val="tx1"/>
                </a:solidFill>
                <a:latin typeface="+mj-lt"/>
              </a:rPr>
              <a:t>will utilize the IEEE or IETF RFC Li-Fi standard once </a:t>
            </a:r>
            <a:r>
              <a:rPr lang="en-US" dirty="0">
                <a:solidFill>
                  <a:schemeClr val="tx1"/>
                </a:solidFill>
                <a:latin typeface="+mj-lt"/>
              </a:rPr>
              <a:t>completed</a:t>
            </a:r>
          </a:p>
          <a:p>
            <a:pPr lvl="0"/>
            <a:r>
              <a:rPr lang="en-US" dirty="0">
                <a:solidFill>
                  <a:schemeClr val="tx1"/>
                </a:solidFill>
                <a:latin typeface="+mj-lt"/>
              </a:rPr>
              <a:t>LiFi PP would probably look similar to that of existing WLAN PP</a:t>
            </a:r>
          </a:p>
          <a:p>
            <a:pPr lvl="0"/>
            <a:r>
              <a:rPr lang="en-US" dirty="0">
                <a:solidFill>
                  <a:schemeClr val="tx1"/>
                </a:solidFill>
                <a:latin typeface="+mj-lt"/>
              </a:rPr>
              <a:t>Opportunities exist to </a:t>
            </a:r>
            <a:r>
              <a:rPr lang="en-US" dirty="0" smtClean="0">
                <a:solidFill>
                  <a:schemeClr val="tx1"/>
                </a:solidFill>
                <a:latin typeface="+mj-lt"/>
              </a:rPr>
              <a:t>augment the development of </a:t>
            </a:r>
            <a:r>
              <a:rPr lang="en-US" dirty="0">
                <a:solidFill>
                  <a:schemeClr val="tx1"/>
                </a:solidFill>
                <a:latin typeface="+mj-lt"/>
              </a:rPr>
              <a:t>the LiFi </a:t>
            </a:r>
            <a:r>
              <a:rPr lang="en-US" dirty="0" smtClean="0">
                <a:solidFill>
                  <a:schemeClr val="tx1"/>
                </a:solidFill>
                <a:latin typeface="+mj-lt"/>
              </a:rPr>
              <a:t>IEEE 802 </a:t>
            </a:r>
            <a:r>
              <a:rPr lang="en-US" dirty="0">
                <a:solidFill>
                  <a:schemeClr val="tx1"/>
                </a:solidFill>
                <a:latin typeface="+mj-lt"/>
              </a:rPr>
              <a:t>and for LiFi vendors to develop their products with this use-case in mind</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endPar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13" name="Footer Placeholder 2"/>
          <p:cNvSpPr txBox="1">
            <a:spLocks/>
          </p:cNvSpPr>
          <p:nvPr/>
        </p:nvSpPr>
        <p:spPr>
          <a:xfrm>
            <a:off x="685533" y="6021288"/>
            <a:ext cx="3200934" cy="35751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smtClean="0"/>
              <a:t>https://www.nsa.gov/resources/everyone/csfc/</a:t>
            </a:r>
            <a:endParaRPr lang="en-US" dirty="0"/>
          </a:p>
        </p:txBody>
      </p:sp>
    </p:spTree>
    <p:extLst>
      <p:ext uri="{BB962C8B-B14F-4D97-AF65-F5344CB8AC3E}">
        <p14:creationId xmlns:p14="http://schemas.microsoft.com/office/powerpoint/2010/main" val="1740341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dirty="0"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a:t>
            </a:fld>
            <a:endParaRPr lang="en-US" altLang="zh-CN" dirty="0"/>
          </a:p>
        </p:txBody>
      </p:sp>
      <p:sp>
        <p:nvSpPr>
          <p:cNvPr id="4" name="바닥글 개체 틀 3"/>
          <p:cNvSpPr>
            <a:spLocks noGrp="1"/>
          </p:cNvSpPr>
          <p:nvPr>
            <p:ph type="ftr" sz="quarter" idx="3"/>
          </p:nvPr>
        </p:nvSpPr>
        <p:spPr/>
        <p:txBody>
          <a:bodyPr/>
          <a:lstStyle/>
          <a:p>
            <a:r>
              <a:rPr lang="en-US" altLang="zh-CN" dirty="0" smtClean="0"/>
              <a:t>Ryan Mennecke</a:t>
            </a:r>
            <a:r>
              <a:rPr lang="en-US" altLang="zh-CN" dirty="0" smtClean="0"/>
              <a:t> (JHUAPL)</a:t>
            </a:r>
            <a:endParaRPr lang="en-US" altLang="zh-CN" dirty="0"/>
          </a:p>
        </p:txBody>
      </p:sp>
      <p:sp>
        <p:nvSpPr>
          <p:cNvPr id="5" name="TextBox 4"/>
          <p:cNvSpPr txBox="1"/>
          <p:nvPr/>
        </p:nvSpPr>
        <p:spPr>
          <a:xfrm>
            <a:off x="1571142" y="1415438"/>
            <a:ext cx="6007094" cy="1938992"/>
          </a:xfrm>
          <a:prstGeom prst="rect">
            <a:avLst/>
          </a:prstGeom>
          <a:noFill/>
        </p:spPr>
        <p:txBody>
          <a:bodyPr wrap="none" rtlCol="0">
            <a:spAutoFit/>
          </a:bodyPr>
          <a:lstStyle/>
          <a:p>
            <a:pPr algn="ctr">
              <a:lnSpc>
                <a:spcPct val="150000"/>
              </a:lnSpc>
            </a:pPr>
            <a:r>
              <a:rPr lang="en-US" altLang="ko-KR" sz="4000" b="1" dirty="0" smtClean="0"/>
              <a:t>Commercial Solutions for </a:t>
            </a:r>
          </a:p>
          <a:p>
            <a:pPr algn="ctr">
              <a:lnSpc>
                <a:spcPct val="150000"/>
              </a:lnSpc>
            </a:pPr>
            <a:r>
              <a:rPr lang="en-US" altLang="ko-KR" sz="4000" b="1" dirty="0" smtClean="0"/>
              <a:t>Classified (CSfC) for Li-Fi</a:t>
            </a:r>
            <a:endParaRPr lang="ko-KR" altLang="en-US" sz="4000" b="1" dirty="0"/>
          </a:p>
        </p:txBody>
      </p:sp>
      <p:sp>
        <p:nvSpPr>
          <p:cNvPr id="6" name="TextBox 5"/>
          <p:cNvSpPr txBox="1"/>
          <p:nvPr/>
        </p:nvSpPr>
        <p:spPr>
          <a:xfrm>
            <a:off x="179512" y="4221088"/>
            <a:ext cx="8784976" cy="646331"/>
          </a:xfrm>
          <a:prstGeom prst="rect">
            <a:avLst/>
          </a:prstGeom>
          <a:noFill/>
        </p:spPr>
        <p:txBody>
          <a:bodyPr wrap="square" rtlCol="0">
            <a:spAutoFit/>
          </a:bodyPr>
          <a:lstStyle/>
          <a:p>
            <a:pPr algn="ctr">
              <a:lnSpc>
                <a:spcPct val="150000"/>
              </a:lnSpc>
            </a:pPr>
            <a:r>
              <a:rPr lang="en-US" altLang="ko-KR" sz="2400" dirty="0" smtClean="0"/>
              <a:t>Ryan Mennecke, Edward Holzinger [JHUAPL]</a:t>
            </a:r>
            <a:endParaRPr lang="en-US" altLang="ko-KR" sz="2400" dirty="0" smtClean="0"/>
          </a:p>
        </p:txBody>
      </p:sp>
    </p:spTree>
    <p:extLst>
      <p:ext uri="{BB962C8B-B14F-4D97-AF65-F5344CB8AC3E}">
        <p14:creationId xmlns:p14="http://schemas.microsoft.com/office/powerpoint/2010/main" val="2893900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dirty="0" smtClean="0"/>
              <a:t>Slide </a:t>
            </a:r>
            <a:fld id="{76C0EB13-4677-48A4-A691-EDFD86E62D7A}" type="slidenum">
              <a:rPr lang="en-US" altLang="zh-CN" smtClean="0"/>
              <a:pPr/>
              <a:t>3</a:t>
            </a:fld>
            <a:endParaRPr lang="en-US" altLang="zh-CN" dirty="0"/>
          </a:p>
        </p:txBody>
      </p:sp>
      <p:sp>
        <p:nvSpPr>
          <p:cNvPr id="4" name="바닥글 개체 틀 3"/>
          <p:cNvSpPr>
            <a:spLocks noGrp="1"/>
          </p:cNvSpPr>
          <p:nvPr>
            <p:ph type="ftr" sz="quarter" idx="3"/>
          </p:nvPr>
        </p:nvSpPr>
        <p:spPr/>
        <p:txBody>
          <a:bodyPr/>
          <a:lstStyle/>
          <a:p>
            <a:r>
              <a:rPr lang="en-US" altLang="zh-CN" dirty="0"/>
              <a:t>Ryan Mennecke (JHUAPL)</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a:latin typeface="+mj-ea"/>
                <a:ea typeface="+mj-ea"/>
                <a:cs typeface="Arial" panose="020B0604020202020204" pitchFamily="34" charset="0"/>
              </a:rPr>
              <a:t>CSfC program and the benefits</a:t>
            </a:r>
            <a:endParaRPr lang="ko-KR" altLang="en-US" sz="3600" b="1" dirty="0">
              <a:latin typeface="+mj-ea"/>
              <a:ea typeface="+mj-ea"/>
              <a:cs typeface="Arial" panose="020B0604020202020204" pitchFamily="34" charset="0"/>
            </a:endParaRPr>
          </a:p>
        </p:txBody>
      </p:sp>
      <p:sp>
        <p:nvSpPr>
          <p:cNvPr id="11" name="Content Placeholder 5"/>
          <p:cNvSpPr txBox="1">
            <a:spLocks/>
          </p:cNvSpPr>
          <p:nvPr/>
        </p:nvSpPr>
        <p:spPr>
          <a:xfrm>
            <a:off x="470402" y="1534095"/>
            <a:ext cx="4953000" cy="4171494"/>
          </a:xfrm>
          <a:prstGeom prst="rect">
            <a:avLst/>
          </a:prstGeom>
        </p:spPr>
        <p:txBody>
          <a:bodyPr>
            <a:normAutofit fontScale="70000" lnSpcReduction="20000"/>
          </a:bodyPr>
          <a:lst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latin typeface="+mj-lt"/>
              </a:rPr>
              <a:t>CSfC</a:t>
            </a:r>
          </a:p>
          <a:p>
            <a:pPr lvl="1"/>
            <a:r>
              <a:rPr lang="en-US" kern="0" dirty="0" smtClean="0">
                <a:latin typeface="+mj-lt"/>
              </a:rPr>
              <a:t>DoD program that streamlines vendor commercial equipment accreditation and acceptance</a:t>
            </a:r>
          </a:p>
          <a:p>
            <a:pPr lvl="1"/>
            <a:r>
              <a:rPr lang="en-US" kern="0" dirty="0" smtClean="0">
                <a:latin typeface="+mj-lt"/>
              </a:rPr>
              <a:t>To be utilized in classified and non classified DOD computing environments</a:t>
            </a:r>
          </a:p>
          <a:p>
            <a:r>
              <a:rPr lang="en-US" kern="0" dirty="0" smtClean="0">
                <a:latin typeface="+mj-lt"/>
              </a:rPr>
              <a:t>Vendor product integration into DOD communication solutions</a:t>
            </a:r>
            <a:endParaRPr lang="en-US" kern="0" baseline="30000" dirty="0" smtClean="0">
              <a:latin typeface="+mj-lt"/>
            </a:endParaRPr>
          </a:p>
          <a:p>
            <a:endParaRPr lang="en-US" kern="0" dirty="0" smtClean="0">
              <a:latin typeface="+mj-lt"/>
            </a:endParaRPr>
          </a:p>
          <a:p>
            <a:r>
              <a:rPr lang="en-US" kern="0" dirty="0" smtClean="0">
                <a:latin typeface="+mj-lt"/>
              </a:rPr>
              <a:t>Opportunities exist to develop the </a:t>
            </a:r>
            <a:r>
              <a:rPr lang="en-US" kern="0" dirty="0" err="1" smtClean="0">
                <a:latin typeface="+mj-lt"/>
              </a:rPr>
              <a:t>LiFi</a:t>
            </a:r>
            <a:r>
              <a:rPr lang="en-US" kern="0" dirty="0" smtClean="0">
                <a:latin typeface="+mj-lt"/>
              </a:rPr>
              <a:t> Standard (IEEE/IETF) and for </a:t>
            </a:r>
            <a:r>
              <a:rPr lang="en-US" kern="0" dirty="0" err="1" smtClean="0">
                <a:latin typeface="+mj-lt"/>
              </a:rPr>
              <a:t>LiFi</a:t>
            </a:r>
            <a:r>
              <a:rPr lang="en-US" kern="0" dirty="0" smtClean="0">
                <a:latin typeface="+mj-lt"/>
              </a:rPr>
              <a:t> vendors to develop their products with this use-case in mind</a:t>
            </a:r>
          </a:p>
          <a:p>
            <a:endParaRPr lang="en-US" kern="0" dirty="0" smtClean="0"/>
          </a:p>
          <a:p>
            <a:pPr lvl="1"/>
            <a:endParaRPr lang="en-US" kern="0" dirty="0" smtClean="0"/>
          </a:p>
          <a:p>
            <a:pPr lvl="1"/>
            <a:endParaRPr lang="en-US" kern="0" dirty="0"/>
          </a:p>
        </p:txBody>
      </p:sp>
      <p:pic>
        <p:nvPicPr>
          <p:cNvPr id="14" name="Picture 13"/>
          <p:cNvPicPr>
            <a:picLocks noChangeAspect="1"/>
          </p:cNvPicPr>
          <p:nvPr/>
        </p:nvPicPr>
        <p:blipFill>
          <a:blip r:embed="rId2"/>
          <a:stretch>
            <a:fillRect/>
          </a:stretch>
        </p:blipFill>
        <p:spPr>
          <a:xfrm>
            <a:off x="314853" y="5589240"/>
            <a:ext cx="8514294" cy="664522"/>
          </a:xfrm>
          <a:prstGeom prst="rect">
            <a:avLst/>
          </a:prstGeom>
        </p:spPr>
      </p:pic>
      <p:pic>
        <p:nvPicPr>
          <p:cNvPr id="15" name="Content Placeholder 8"/>
          <p:cNvPicPr>
            <a:picLocks noChangeAspect="1"/>
          </p:cNvPicPr>
          <p:nvPr/>
        </p:nvPicPr>
        <p:blipFill>
          <a:blip r:embed="rId3"/>
          <a:stretch>
            <a:fillRect/>
          </a:stretch>
        </p:blipFill>
        <p:spPr>
          <a:xfrm>
            <a:off x="5373728" y="1962799"/>
            <a:ext cx="3481357" cy="2938458"/>
          </a:xfrm>
          <a:prstGeom prst="rect">
            <a:avLst/>
          </a:prstGeom>
        </p:spPr>
      </p:pic>
    </p:spTree>
    <p:extLst>
      <p:ext uri="{BB962C8B-B14F-4D97-AF65-F5344CB8AC3E}">
        <p14:creationId xmlns:p14="http://schemas.microsoft.com/office/powerpoint/2010/main" val="1332630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4</a:t>
            </a:fld>
            <a:endParaRPr lang="en-US" altLang="zh-CN" dirty="0"/>
          </a:p>
        </p:txBody>
      </p:sp>
      <p:sp>
        <p:nvSpPr>
          <p:cNvPr id="4" name="바닥글 개체 틀 3"/>
          <p:cNvSpPr>
            <a:spLocks noGrp="1"/>
          </p:cNvSpPr>
          <p:nvPr>
            <p:ph type="ftr" sz="quarter" idx="3"/>
          </p:nvPr>
        </p:nvSpPr>
        <p:spPr/>
        <p:txBody>
          <a:bodyPr/>
          <a:lstStyle/>
          <a:p>
            <a:r>
              <a:rPr lang="en-US" altLang="zh-CN" dirty="0"/>
              <a:t>Ryan Mennecke (JHUAPL)</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a:latin typeface="+mj-ea"/>
                <a:ea typeface="+mj-ea"/>
                <a:cs typeface="Arial" panose="020B0604020202020204" pitchFamily="34" charset="0"/>
              </a:rPr>
              <a:t>Why does the DOD need CSfC?</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83119" y="1705074"/>
            <a:ext cx="8737352"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endParaRPr lang="en-US" altLang="ko-KR" sz="2400" dirty="0" smtClean="0"/>
          </a:p>
        </p:txBody>
      </p:sp>
      <p:sp>
        <p:nvSpPr>
          <p:cNvPr id="8" name="Content Placeholder 11"/>
          <p:cNvSpPr txBox="1">
            <a:spLocks/>
          </p:cNvSpPr>
          <p:nvPr/>
        </p:nvSpPr>
        <p:spPr>
          <a:xfrm>
            <a:off x="179512" y="1705074"/>
            <a:ext cx="8280920" cy="4171494"/>
          </a:xfrm>
          <a:prstGeom prst="rect">
            <a:avLst/>
          </a:prstGeom>
        </p:spPr>
        <p:txBody>
          <a:bodyPr>
            <a:normAutofit fontScale="62500" lnSpcReduction="20000"/>
          </a:bodyPr>
          <a:lst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latin typeface="+mj-lt"/>
              </a:rPr>
              <a:t>Issues with current classified computing accreditation process</a:t>
            </a:r>
          </a:p>
          <a:p>
            <a:pPr lvl="1"/>
            <a:r>
              <a:rPr lang="en-US" kern="0" dirty="0" smtClean="0">
                <a:latin typeface="+mj-lt"/>
              </a:rPr>
              <a:t>Government-off-the-shelf (GOTS) products take years to develop and field</a:t>
            </a:r>
          </a:p>
          <a:p>
            <a:pPr lvl="1"/>
            <a:r>
              <a:rPr lang="en-US" kern="0" dirty="0" smtClean="0">
                <a:latin typeface="+mj-lt"/>
              </a:rPr>
              <a:t>Limited attack surface allows adversaries to focus efforts </a:t>
            </a:r>
          </a:p>
          <a:p>
            <a:r>
              <a:rPr lang="en-US" kern="0" dirty="0" smtClean="0">
                <a:latin typeface="+mj-lt"/>
              </a:rPr>
              <a:t>Benefits of using Commercial technology </a:t>
            </a:r>
          </a:p>
          <a:p>
            <a:pPr lvl="1"/>
            <a:r>
              <a:rPr lang="en-US" kern="0" dirty="0" smtClean="0">
                <a:latin typeface="+mj-lt"/>
              </a:rPr>
              <a:t>Commercial applications and technologies are moving significantly faster than their government counterparts</a:t>
            </a:r>
          </a:p>
          <a:p>
            <a:pPr lvl="1"/>
            <a:r>
              <a:rPr lang="en-US" kern="0" dirty="0" smtClean="0">
                <a:latin typeface="+mj-lt"/>
              </a:rPr>
              <a:t>Use of advanced encryption algorithms have become ubiquitous in commercial technology</a:t>
            </a:r>
          </a:p>
          <a:p>
            <a:r>
              <a:rPr lang="en-US" kern="0" dirty="0" smtClean="0">
                <a:latin typeface="+mj-lt"/>
              </a:rPr>
              <a:t>Core CSfC principles </a:t>
            </a:r>
          </a:p>
          <a:p>
            <a:pPr lvl="1"/>
            <a:r>
              <a:rPr lang="en-US" kern="0" dirty="0" smtClean="0">
                <a:latin typeface="+mj-lt"/>
              </a:rPr>
              <a:t>Leveraging industry innovation to deliver secure network solutions quickly </a:t>
            </a:r>
          </a:p>
          <a:p>
            <a:pPr lvl="1"/>
            <a:r>
              <a:rPr lang="en-US" kern="0" dirty="0" smtClean="0">
                <a:latin typeface="+mj-lt"/>
              </a:rPr>
              <a:t>Rely on strong security principles </a:t>
            </a:r>
          </a:p>
          <a:p>
            <a:pPr lvl="2"/>
            <a:r>
              <a:rPr lang="en-US" kern="0" dirty="0" smtClean="0">
                <a:latin typeface="+mj-lt"/>
              </a:rPr>
              <a:t>Proper configuration management</a:t>
            </a:r>
          </a:p>
          <a:p>
            <a:pPr lvl="2"/>
            <a:r>
              <a:rPr lang="en-US" kern="0" dirty="0" smtClean="0">
                <a:latin typeface="+mj-lt"/>
              </a:rPr>
              <a:t>Multilayer data protection</a:t>
            </a:r>
          </a:p>
          <a:p>
            <a:pPr lvl="2"/>
            <a:r>
              <a:rPr lang="en-US" kern="0" dirty="0" smtClean="0">
                <a:latin typeface="+mj-lt"/>
              </a:rPr>
              <a:t>Diversity of hardware and software implementation</a:t>
            </a:r>
          </a:p>
          <a:p>
            <a:endParaRPr lang="en-US" kern="0" baseline="30000" dirty="0" smtClean="0"/>
          </a:p>
          <a:p>
            <a:pPr marL="0" indent="0">
              <a:buNone/>
            </a:pPr>
            <a:endParaRPr lang="en-US" kern="0" baseline="30000" dirty="0" smtClean="0"/>
          </a:p>
        </p:txBody>
      </p:sp>
      <p:pic>
        <p:nvPicPr>
          <p:cNvPr id="6" name="Picture 5"/>
          <p:cNvPicPr>
            <a:picLocks noChangeAspect="1"/>
          </p:cNvPicPr>
          <p:nvPr/>
        </p:nvPicPr>
        <p:blipFill>
          <a:blip r:embed="rId2"/>
          <a:stretch>
            <a:fillRect/>
          </a:stretch>
        </p:blipFill>
        <p:spPr>
          <a:xfrm>
            <a:off x="251520" y="5807063"/>
            <a:ext cx="8640960" cy="712339"/>
          </a:xfrm>
          <a:prstGeom prst="rect">
            <a:avLst/>
          </a:prstGeom>
        </p:spPr>
      </p:pic>
    </p:spTree>
    <p:extLst>
      <p:ext uri="{BB962C8B-B14F-4D97-AF65-F5344CB8AC3E}">
        <p14:creationId xmlns:p14="http://schemas.microsoft.com/office/powerpoint/2010/main" val="509210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5</a:t>
            </a:fld>
            <a:endParaRPr lang="en-US" altLang="zh-CN" dirty="0"/>
          </a:p>
        </p:txBody>
      </p:sp>
      <p:sp>
        <p:nvSpPr>
          <p:cNvPr id="4" name="바닥글 개체 틀 3"/>
          <p:cNvSpPr>
            <a:spLocks noGrp="1"/>
          </p:cNvSpPr>
          <p:nvPr>
            <p:ph type="ftr" sz="quarter" idx="3"/>
          </p:nvPr>
        </p:nvSpPr>
        <p:spPr/>
        <p:txBody>
          <a:bodyPr/>
          <a:lstStyle/>
          <a:p>
            <a:r>
              <a:rPr lang="en-US" altLang="zh-CN" dirty="0"/>
              <a:t>Ryan Mennecke (JHUAPL)</a:t>
            </a:r>
            <a:endParaRPr lang="en-US" altLang="zh-CN" dirty="0"/>
          </a:p>
        </p:txBody>
      </p:sp>
      <p:sp>
        <p:nvSpPr>
          <p:cNvPr id="9"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a:latin typeface="+mj-ea"/>
                <a:ea typeface="+mj-ea"/>
                <a:cs typeface="Arial" panose="020B0604020202020204" pitchFamily="34" charset="0"/>
              </a:rPr>
              <a:t>CSfC Solution </a:t>
            </a:r>
            <a:r>
              <a:rPr lang="en-US" altLang="ko-KR" sz="3600" b="1" dirty="0" smtClean="0">
                <a:latin typeface="+mj-ea"/>
                <a:ea typeface="+mj-ea"/>
                <a:cs typeface="Arial" panose="020B0604020202020204" pitchFamily="34" charset="0"/>
              </a:rPr>
              <a:t>Registration/Approval </a:t>
            </a:r>
            <a:r>
              <a:rPr lang="en-US" altLang="ko-KR" sz="3600" b="1" dirty="0">
                <a:latin typeface="+mj-ea"/>
                <a:ea typeface="+mj-ea"/>
                <a:cs typeface="Arial" panose="020B0604020202020204" pitchFamily="34" charset="0"/>
              </a:rPr>
              <a:t>Process</a:t>
            </a:r>
            <a:endParaRPr lang="ko-KR" altLang="en-US" sz="3600" b="1" dirty="0">
              <a:latin typeface="+mj-ea"/>
              <a:ea typeface="+mj-ea"/>
              <a:cs typeface="Arial" panose="020B0604020202020204" pitchFamily="34" charset="0"/>
            </a:endParaRPr>
          </a:p>
        </p:txBody>
      </p:sp>
      <p:pic>
        <p:nvPicPr>
          <p:cNvPr id="10"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14" y="1501448"/>
            <a:ext cx="8815484" cy="4384135"/>
          </a:xfrm>
          <a:prstGeom prst="rect">
            <a:avLst/>
          </a:prstGeom>
          <a:solidFill>
            <a:schemeClr val="accent6"/>
          </a:solidFill>
        </p:spPr>
      </p:pic>
      <p:graphicFrame>
        <p:nvGraphicFramePr>
          <p:cNvPr id="12" name="Diagram 11"/>
          <p:cNvGraphicFramePr/>
          <p:nvPr>
            <p:extLst>
              <p:ext uri="{D42A27DB-BD31-4B8C-83A1-F6EECF244321}">
                <p14:modId xmlns:p14="http://schemas.microsoft.com/office/powerpoint/2010/main" val="2175869453"/>
              </p:ext>
            </p:extLst>
          </p:nvPr>
        </p:nvGraphicFramePr>
        <p:xfrm>
          <a:off x="2123728" y="3573016"/>
          <a:ext cx="1469843" cy="2043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ooter Placeholder 2"/>
          <p:cNvSpPr txBox="1">
            <a:spLocks/>
          </p:cNvSpPr>
          <p:nvPr/>
        </p:nvSpPr>
        <p:spPr>
          <a:xfrm>
            <a:off x="685800" y="6001742"/>
            <a:ext cx="3200934" cy="35751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mtClean="0"/>
              <a:t>https://www.nsa.gov/resources/everyone/csfc/assets/files/csfc-customer-handbook.pdf</a:t>
            </a:r>
            <a:endParaRPr lang="en-US" dirty="0"/>
          </a:p>
        </p:txBody>
      </p:sp>
    </p:spTree>
    <p:extLst>
      <p:ext uri="{BB962C8B-B14F-4D97-AF65-F5344CB8AC3E}">
        <p14:creationId xmlns:p14="http://schemas.microsoft.com/office/powerpoint/2010/main" val="1789482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6</a:t>
            </a:fld>
            <a:endParaRPr lang="en-US" altLang="zh-CN" dirty="0"/>
          </a:p>
        </p:txBody>
      </p:sp>
      <p:sp>
        <p:nvSpPr>
          <p:cNvPr id="4" name="바닥글 개체 틀 3"/>
          <p:cNvSpPr>
            <a:spLocks noGrp="1"/>
          </p:cNvSpPr>
          <p:nvPr>
            <p:ph type="ftr" sz="quarter" idx="3"/>
          </p:nvPr>
        </p:nvSpPr>
        <p:spPr/>
        <p:txBody>
          <a:bodyPr/>
          <a:lstStyle/>
          <a:p>
            <a:r>
              <a:rPr lang="en-US" altLang="zh-CN" dirty="0"/>
              <a:t>Ryan Mennecke (JHUAPL)</a:t>
            </a:r>
            <a:endParaRPr lang="en-US" altLang="zh-CN" dirty="0"/>
          </a:p>
        </p:txBody>
      </p:sp>
      <p:sp>
        <p:nvSpPr>
          <p:cNvPr id="13"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a:latin typeface="+mj-ea"/>
                <a:ea typeface="+mj-ea"/>
                <a:cs typeface="Arial" panose="020B0604020202020204" pitchFamily="34" charset="0"/>
              </a:rPr>
              <a:t>Capability Packages (CP)</a:t>
            </a:r>
            <a:endParaRPr lang="ko-KR" altLang="en-US" sz="3600" b="1" dirty="0">
              <a:latin typeface="+mj-ea"/>
              <a:ea typeface="+mj-ea"/>
              <a:cs typeface="Arial" panose="020B0604020202020204" pitchFamily="34" charset="0"/>
            </a:endParaRPr>
          </a:p>
        </p:txBody>
      </p:sp>
      <p:sp>
        <p:nvSpPr>
          <p:cNvPr id="14" name="Content Placeholder 5"/>
          <p:cNvSpPr txBox="1">
            <a:spLocks/>
          </p:cNvSpPr>
          <p:nvPr/>
        </p:nvSpPr>
        <p:spPr>
          <a:xfrm>
            <a:off x="685800" y="1705074"/>
            <a:ext cx="7886700" cy="3596134"/>
          </a:xfrm>
          <a:prstGeom prst="rect">
            <a:avLst/>
          </a:prstGeom>
        </p:spPr>
        <p:txBody>
          <a:bodyPr/>
          <a:lst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400050" lvl="1" indent="-400050">
              <a:spcBef>
                <a:spcPts val="0"/>
              </a:spcBef>
            </a:pPr>
            <a:r>
              <a:rPr lang="en-US" sz="3200" kern="0" dirty="0" smtClean="0">
                <a:latin typeface="+mj-lt"/>
              </a:rPr>
              <a:t>2 Li-Fi applicable CPs</a:t>
            </a:r>
          </a:p>
          <a:p>
            <a:pPr marL="800100" lvl="2" indent="-342900">
              <a:spcBef>
                <a:spcPts val="0"/>
              </a:spcBef>
            </a:pPr>
            <a:r>
              <a:rPr lang="en-US" kern="0" dirty="0" smtClean="0">
                <a:latin typeface="+mj-lt"/>
              </a:rPr>
              <a:t>Mobile Access</a:t>
            </a:r>
            <a:r>
              <a:rPr lang="en-US" kern="0" baseline="30000" dirty="0" smtClean="0">
                <a:latin typeface="+mj-lt"/>
              </a:rPr>
              <a:t>[4]</a:t>
            </a:r>
          </a:p>
          <a:p>
            <a:pPr marL="800100" lvl="2" indent="-342900">
              <a:spcBef>
                <a:spcPts val="0"/>
              </a:spcBef>
            </a:pPr>
            <a:r>
              <a:rPr lang="en-US" kern="0" dirty="0" smtClean="0">
                <a:latin typeface="+mj-lt"/>
              </a:rPr>
              <a:t>Campus WLAN</a:t>
            </a:r>
            <a:r>
              <a:rPr lang="en-US" kern="0" baseline="30000" dirty="0" smtClean="0">
                <a:latin typeface="+mj-lt"/>
              </a:rPr>
              <a:t>[5]</a:t>
            </a:r>
          </a:p>
          <a:p>
            <a:pPr marL="342900" lvl="1" indent="-342900">
              <a:spcBef>
                <a:spcPts val="0"/>
              </a:spcBef>
            </a:pPr>
            <a:r>
              <a:rPr lang="en-US" kern="0" dirty="0" smtClean="0">
                <a:latin typeface="+mj-lt"/>
              </a:rPr>
              <a:t>Packages revolve around the same common themes</a:t>
            </a:r>
          </a:p>
          <a:p>
            <a:pPr marL="800100" lvl="2" indent="-342900">
              <a:spcBef>
                <a:spcPts val="0"/>
              </a:spcBef>
            </a:pPr>
            <a:r>
              <a:rPr lang="en-US" sz="2800" kern="0" dirty="0" smtClean="0">
                <a:latin typeface="+mj-lt"/>
              </a:rPr>
              <a:t>Defense in depth</a:t>
            </a:r>
          </a:p>
          <a:p>
            <a:pPr marL="1255712" lvl="3" indent="-342900">
              <a:spcBef>
                <a:spcPts val="0"/>
              </a:spcBef>
            </a:pPr>
            <a:r>
              <a:rPr lang="en-US" sz="2800" kern="0" dirty="0" smtClean="0">
                <a:latin typeface="+mj-lt"/>
              </a:rPr>
              <a:t>At least doubly encrypted data</a:t>
            </a:r>
          </a:p>
          <a:p>
            <a:pPr marL="800100" lvl="2" indent="-342900">
              <a:spcBef>
                <a:spcPts val="0"/>
              </a:spcBef>
            </a:pPr>
            <a:r>
              <a:rPr lang="en-US" sz="2800" kern="0" dirty="0" smtClean="0">
                <a:latin typeface="+mj-lt"/>
              </a:rPr>
              <a:t>Vendor diversity</a:t>
            </a:r>
          </a:p>
          <a:p>
            <a:pPr marL="1255712" lvl="3" indent="-342900">
              <a:spcBef>
                <a:spcPts val="0"/>
              </a:spcBef>
            </a:pPr>
            <a:r>
              <a:rPr lang="en-US" sz="2800" kern="0" dirty="0" smtClean="0">
                <a:latin typeface="+mj-lt"/>
              </a:rPr>
              <a:t>Hardware/Software</a:t>
            </a:r>
          </a:p>
          <a:p>
            <a:endParaRPr lang="en-US" kern="0" dirty="0"/>
          </a:p>
        </p:txBody>
      </p:sp>
      <p:sp>
        <p:nvSpPr>
          <p:cNvPr id="15" name="Footer Placeholder 2"/>
          <p:cNvSpPr txBox="1">
            <a:spLocks/>
          </p:cNvSpPr>
          <p:nvPr/>
        </p:nvSpPr>
        <p:spPr>
          <a:xfrm>
            <a:off x="685533" y="6040115"/>
            <a:ext cx="3200934" cy="35751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mtClean="0"/>
              <a:t>https://www.nsa.gov/resources/everyone/csfc/capability-packages/</a:t>
            </a:r>
            <a:endParaRPr lang="en-US" dirty="0"/>
          </a:p>
        </p:txBody>
      </p:sp>
    </p:spTree>
    <p:extLst>
      <p:ext uri="{BB962C8B-B14F-4D97-AF65-F5344CB8AC3E}">
        <p14:creationId xmlns:p14="http://schemas.microsoft.com/office/powerpoint/2010/main" val="4042818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7</a:t>
            </a:fld>
            <a:endParaRPr lang="en-US" altLang="zh-CN" dirty="0"/>
          </a:p>
        </p:txBody>
      </p:sp>
      <p:sp>
        <p:nvSpPr>
          <p:cNvPr id="4" name="바닥글 개체 틀 3"/>
          <p:cNvSpPr>
            <a:spLocks noGrp="1"/>
          </p:cNvSpPr>
          <p:nvPr>
            <p:ph type="ftr" sz="quarter" idx="3"/>
          </p:nvPr>
        </p:nvSpPr>
        <p:spPr/>
        <p:txBody>
          <a:bodyPr/>
          <a:lstStyle/>
          <a:p>
            <a:r>
              <a:rPr lang="en-US" altLang="zh-CN" dirty="0"/>
              <a:t>Ryan Mennecke (JHUAPL)</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a:latin typeface="+mj-ea"/>
                <a:ea typeface="+mj-ea"/>
                <a:cs typeface="Arial" panose="020B0604020202020204" pitchFamily="34" charset="0"/>
              </a:rPr>
              <a:t>The Mobile Access Capability Package (MACP</a:t>
            </a:r>
            <a:r>
              <a:rPr lang="en-US" altLang="ko-KR" sz="3600" b="1" dirty="0" smtClean="0">
                <a:latin typeface="+mj-ea"/>
                <a:ea typeface="+mj-ea"/>
                <a:cs typeface="Arial" panose="020B0604020202020204" pitchFamily="34" charset="0"/>
              </a:rPr>
              <a:t>)</a:t>
            </a:r>
            <a:endParaRPr lang="ko-KR" altLang="en-US" sz="3600" b="1" dirty="0">
              <a:latin typeface="+mj-ea"/>
              <a:ea typeface="+mj-ea"/>
              <a:cs typeface="Arial" panose="020B0604020202020204" pitchFamily="34" charset="0"/>
            </a:endParaRPr>
          </a:p>
        </p:txBody>
      </p:sp>
      <p:pic>
        <p:nvPicPr>
          <p:cNvPr id="28"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9" y="1916832"/>
            <a:ext cx="9036496" cy="4352544"/>
          </a:xfrm>
          <a:prstGeom prst="rect">
            <a:avLst/>
          </a:prstGeom>
        </p:spPr>
      </p:pic>
      <p:graphicFrame>
        <p:nvGraphicFramePr>
          <p:cNvPr id="29" name="Diagram 28"/>
          <p:cNvGraphicFramePr/>
          <p:nvPr>
            <p:extLst>
              <p:ext uri="{D42A27DB-BD31-4B8C-83A1-F6EECF244321}">
                <p14:modId xmlns:p14="http://schemas.microsoft.com/office/powerpoint/2010/main" val="1564517787"/>
              </p:ext>
            </p:extLst>
          </p:nvPr>
        </p:nvGraphicFramePr>
        <p:xfrm>
          <a:off x="1979712" y="3673866"/>
          <a:ext cx="818820" cy="661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685800" y="6013748"/>
            <a:ext cx="4572000" cy="461665"/>
          </a:xfrm>
          <a:prstGeom prst="rect">
            <a:avLst/>
          </a:prstGeom>
        </p:spPr>
        <p:txBody>
          <a:bodyPr>
            <a:spAutoFit/>
          </a:bodyPr>
          <a:lstStyle/>
          <a:p>
            <a:r>
              <a:rPr lang="en-US" dirty="0"/>
              <a:t>https://www.nsa.gov/resources/everyone/csfc/assets/files/csfc-customer-handbook.pdf</a:t>
            </a:r>
          </a:p>
        </p:txBody>
      </p:sp>
    </p:spTree>
    <p:extLst>
      <p:ext uri="{BB962C8B-B14F-4D97-AF65-F5344CB8AC3E}">
        <p14:creationId xmlns:p14="http://schemas.microsoft.com/office/powerpoint/2010/main" val="1216678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8</a:t>
            </a:fld>
            <a:endParaRPr lang="en-US" altLang="zh-CN" dirty="0"/>
          </a:p>
        </p:txBody>
      </p:sp>
      <p:sp>
        <p:nvSpPr>
          <p:cNvPr id="4" name="바닥글 개체 틀 3"/>
          <p:cNvSpPr>
            <a:spLocks noGrp="1"/>
          </p:cNvSpPr>
          <p:nvPr>
            <p:ph type="ftr" sz="quarter" idx="3"/>
          </p:nvPr>
        </p:nvSpPr>
        <p:spPr/>
        <p:txBody>
          <a:bodyPr/>
          <a:lstStyle/>
          <a:p>
            <a:r>
              <a:rPr lang="en-US" altLang="zh-CN" dirty="0"/>
              <a:t>Ryan Mennecke (JHUAPL)</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Commercial </a:t>
            </a:r>
            <a:r>
              <a:rPr lang="en-US" altLang="ko-KR" sz="3600" b="1" dirty="0">
                <a:latin typeface="+mj-ea"/>
                <a:ea typeface="+mj-ea"/>
                <a:cs typeface="Arial" panose="020B0604020202020204" pitchFamily="34" charset="0"/>
              </a:rPr>
              <a:t>Product </a:t>
            </a:r>
            <a:r>
              <a:rPr lang="en-US" altLang="ko-KR" sz="3600" b="1" dirty="0" err="1" smtClean="0">
                <a:latin typeface="+mj-ea"/>
                <a:ea typeface="+mj-ea"/>
                <a:cs typeface="Arial" panose="020B0604020202020204" pitchFamily="34" charset="0"/>
              </a:rPr>
              <a:t>CSfC</a:t>
            </a:r>
            <a:r>
              <a:rPr lang="en-US" altLang="ko-KR" sz="3600" b="1" dirty="0" smtClean="0">
                <a:latin typeface="+mj-ea"/>
                <a:ea typeface="+mj-ea"/>
                <a:cs typeface="Arial" panose="020B0604020202020204" pitchFamily="34" charset="0"/>
              </a:rPr>
              <a:t>-Listed Process</a:t>
            </a:r>
            <a:endParaRPr lang="ko-KR" altLang="en-US" sz="3600" b="1" dirty="0">
              <a:latin typeface="+mj-ea"/>
              <a:ea typeface="+mj-ea"/>
              <a:cs typeface="Arial" panose="020B0604020202020204" pitchFamily="34" charset="0"/>
            </a:endParaRPr>
          </a:p>
        </p:txBody>
      </p:sp>
      <p:sp>
        <p:nvSpPr>
          <p:cNvPr id="46" name="Content Placeholder 5"/>
          <p:cNvSpPr txBox="1">
            <a:spLocks/>
          </p:cNvSpPr>
          <p:nvPr/>
        </p:nvSpPr>
        <p:spPr>
          <a:xfrm>
            <a:off x="685800" y="1535093"/>
            <a:ext cx="7620000" cy="1739081"/>
          </a:xfrm>
          <a:prstGeom prst="rect">
            <a:avLst/>
          </a:prstGeom>
        </p:spPr>
        <p:txBody>
          <a:bodyPr/>
          <a:lst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a:pPr>
            <a:r>
              <a:rPr lang="en-US" sz="2000" kern="0" dirty="0" smtClean="0">
                <a:latin typeface="+mj-lt"/>
              </a:rPr>
              <a:t>Build products in accordance to USG approved Protection Profile(s) </a:t>
            </a:r>
          </a:p>
          <a:p>
            <a:pPr marL="457200" indent="-457200">
              <a:buFont typeface="+mj-lt"/>
              <a:buAutoNum type="arabicPeriod"/>
            </a:pPr>
            <a:r>
              <a:rPr lang="en-US" sz="2000" kern="0" dirty="0" smtClean="0">
                <a:latin typeface="+mj-lt"/>
              </a:rPr>
              <a:t>Submit products for testing using the Common Criteria Process</a:t>
            </a:r>
          </a:p>
          <a:p>
            <a:pPr marL="457200" indent="-457200">
              <a:buFont typeface="+mj-lt"/>
              <a:buAutoNum type="arabicPeriod"/>
            </a:pPr>
            <a:r>
              <a:rPr lang="en-US" sz="2000" kern="0" dirty="0" smtClean="0">
                <a:latin typeface="+mj-lt"/>
              </a:rPr>
              <a:t>Memorandum of Agreement (</a:t>
            </a:r>
            <a:r>
              <a:rPr lang="en-US" sz="2000" kern="0" dirty="0" err="1" smtClean="0">
                <a:latin typeface="+mj-lt"/>
              </a:rPr>
              <a:t>MoA</a:t>
            </a:r>
            <a:r>
              <a:rPr lang="en-US" sz="2000" kern="0" dirty="0" smtClean="0">
                <a:latin typeface="+mj-lt"/>
              </a:rPr>
              <a:t>) with NSA</a:t>
            </a:r>
          </a:p>
          <a:p>
            <a:pPr marL="457200" indent="-457200">
              <a:buFont typeface="+mj-lt"/>
              <a:buAutoNum type="arabicPeriod"/>
            </a:pPr>
            <a:r>
              <a:rPr lang="en-US" sz="2000" kern="0" dirty="0" smtClean="0">
                <a:latin typeface="+mj-lt"/>
              </a:rPr>
              <a:t>Complete and submit the CSfC Questionnaire for each product</a:t>
            </a:r>
            <a:endParaRPr lang="en-US" sz="2000" kern="0" dirty="0">
              <a:latin typeface="+mj-lt"/>
            </a:endParaRPr>
          </a:p>
        </p:txBody>
      </p:sp>
      <p:pic>
        <p:nvPicPr>
          <p:cNvPr id="58" name="Picture 57"/>
          <p:cNvPicPr>
            <a:picLocks noChangeAspect="1"/>
          </p:cNvPicPr>
          <p:nvPr/>
        </p:nvPicPr>
        <p:blipFill>
          <a:blip r:embed="rId2"/>
          <a:stretch>
            <a:fillRect/>
          </a:stretch>
        </p:blipFill>
        <p:spPr>
          <a:xfrm>
            <a:off x="179512" y="3254847"/>
            <a:ext cx="8812739" cy="1705068"/>
          </a:xfrm>
          <a:prstGeom prst="rect">
            <a:avLst/>
          </a:prstGeom>
        </p:spPr>
      </p:pic>
      <p:pic>
        <p:nvPicPr>
          <p:cNvPr id="6" name="Picture 5"/>
          <p:cNvPicPr>
            <a:picLocks noChangeAspect="1"/>
          </p:cNvPicPr>
          <p:nvPr/>
        </p:nvPicPr>
        <p:blipFill>
          <a:blip r:embed="rId3"/>
          <a:stretch>
            <a:fillRect/>
          </a:stretch>
        </p:blipFill>
        <p:spPr>
          <a:xfrm>
            <a:off x="523101" y="5169973"/>
            <a:ext cx="8097798" cy="658425"/>
          </a:xfrm>
          <a:prstGeom prst="rect">
            <a:avLst/>
          </a:prstGeom>
        </p:spPr>
      </p:pic>
      <p:sp>
        <p:nvSpPr>
          <p:cNvPr id="61" name="Footer Placeholder 2"/>
          <p:cNvSpPr txBox="1">
            <a:spLocks/>
          </p:cNvSpPr>
          <p:nvPr/>
        </p:nvSpPr>
        <p:spPr>
          <a:xfrm>
            <a:off x="539552" y="5996901"/>
            <a:ext cx="3200934" cy="35751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mtClean="0"/>
              <a:t>https://www.nsa.gov/resources/everyone/csfc/assets/files/csfc-customer-handbook.pdf</a:t>
            </a:r>
            <a:endParaRPr lang="en-US" dirty="0"/>
          </a:p>
        </p:txBody>
      </p:sp>
    </p:spTree>
    <p:extLst>
      <p:ext uri="{BB962C8B-B14F-4D97-AF65-F5344CB8AC3E}">
        <p14:creationId xmlns:p14="http://schemas.microsoft.com/office/powerpoint/2010/main" val="826305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9</a:t>
            </a:fld>
            <a:endParaRPr lang="en-US" altLang="zh-CN" dirty="0"/>
          </a:p>
        </p:txBody>
      </p:sp>
      <p:sp>
        <p:nvSpPr>
          <p:cNvPr id="4" name="바닥글 개체 틀 3"/>
          <p:cNvSpPr>
            <a:spLocks noGrp="1"/>
          </p:cNvSpPr>
          <p:nvPr>
            <p:ph type="ftr" sz="quarter" idx="3"/>
          </p:nvPr>
        </p:nvSpPr>
        <p:spPr/>
        <p:txBody>
          <a:bodyPr/>
          <a:lstStyle/>
          <a:p>
            <a:r>
              <a:rPr lang="en-US" altLang="zh-CN" dirty="0"/>
              <a:t>Ryan Mennecke (JHUAPL)</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a:latin typeface="+mj-ea"/>
                <a:ea typeface="+mj-ea"/>
                <a:cs typeface="Arial" panose="020B0604020202020204" pitchFamily="34" charset="0"/>
              </a:rPr>
              <a:t>Protection Profiles (PP)</a:t>
            </a:r>
            <a:endParaRPr lang="ko-KR" altLang="en-US" sz="3600" b="1" dirty="0">
              <a:latin typeface="+mj-ea"/>
              <a:ea typeface="+mj-ea"/>
              <a:cs typeface="Arial" panose="020B0604020202020204" pitchFamily="34" charset="0"/>
            </a:endParaRPr>
          </a:p>
        </p:txBody>
      </p:sp>
      <p:sp>
        <p:nvSpPr>
          <p:cNvPr id="46" name="Content Placeholder 5"/>
          <p:cNvSpPr txBox="1">
            <a:spLocks/>
          </p:cNvSpPr>
          <p:nvPr/>
        </p:nvSpPr>
        <p:spPr>
          <a:xfrm>
            <a:off x="467544" y="1412776"/>
            <a:ext cx="8352928" cy="2315145"/>
          </a:xfrm>
          <a:prstGeom prst="rect">
            <a:avLst/>
          </a:prstGeom>
        </p:spPr>
        <p:txBody>
          <a:bodyPr vert="horz" lIns="0" tIns="0" rIns="0" bIns="0" rtlCol="0">
            <a:normAutofit/>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j-lt"/>
                <a:ea typeface="+mn-ea"/>
                <a:cs typeface="+mn-cs"/>
              </a:rPr>
              <a:t>Protection Profiles (PP) are standards-based requirements documents, developed by National Information Assurance Partnership (NIAP), that specify in-depth technical and security requirements for various categories of products</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j-lt"/>
                <a:ea typeface="+mn-ea"/>
                <a:cs typeface="+mn-cs"/>
              </a:rPr>
              <a:t>Vendors build their products to meet the requirements of the PP </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j-lt"/>
                <a:ea typeface="+mn-ea"/>
                <a:cs typeface="+mn-cs"/>
              </a:rPr>
              <a:t>Vendors hire a Common Criteria Testing Laboratory (CCTL) to independently verify conformance to the Protection Profiles</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endPar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948654"/>
            <a:ext cx="8104956" cy="768675"/>
          </a:xfrm>
          <a:prstGeom prst="rect">
            <a:avLst/>
          </a:prstGeom>
        </p:spPr>
      </p:pic>
      <p:sp>
        <p:nvSpPr>
          <p:cNvPr id="62" name="Footer Placeholder 2"/>
          <p:cNvSpPr txBox="1">
            <a:spLocks/>
          </p:cNvSpPr>
          <p:nvPr/>
        </p:nvSpPr>
        <p:spPr>
          <a:xfrm>
            <a:off x="685533" y="6117902"/>
            <a:ext cx="3200934" cy="35751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mtClean="0"/>
              <a:t>https://www.niap-ccevs.org/Profile/PP.cfm</a:t>
            </a:r>
            <a:endParaRPr lang="en-US" dirty="0"/>
          </a:p>
        </p:txBody>
      </p:sp>
    </p:spTree>
    <p:extLst>
      <p:ext uri="{BB962C8B-B14F-4D97-AF65-F5344CB8AC3E}">
        <p14:creationId xmlns:p14="http://schemas.microsoft.com/office/powerpoint/2010/main" val="615604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high_speed_proposals">
  <a:themeElements>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high_speed_proposals</Template>
  <TotalTime>3861</TotalTime>
  <Words>620</Words>
  <Application>Microsoft Office PowerPoint</Application>
  <PresentationFormat>On-screen Show (4:3)</PresentationFormat>
  <Paragraphs>116</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굴림</vt:lpstr>
      <vt:lpstr>맑은 고딕</vt:lpstr>
      <vt:lpstr>宋体</vt:lpstr>
      <vt:lpstr>Arial</vt:lpstr>
      <vt:lpstr>Arial Unicode MS</vt:lpstr>
      <vt:lpstr>Times New Roman</vt:lpstr>
      <vt:lpstr>Wingdings</vt:lpstr>
      <vt:lpstr>high_speed_proposals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ETRI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Flicker Mitigation Solutions of PHYs in IEEE802.15.7</dc:title>
  <dc:subject>IEEE 802.15 &lt;subject&gt;</dc:subject>
  <dc:creator>Sang-Kyu Lim</dc:creator>
  <dc:description>&lt;doc#&gt;</dc:description>
  <cp:lastModifiedBy>Mennecke, Ryan G.</cp:lastModifiedBy>
  <cp:revision>350</cp:revision>
  <cp:lastPrinted>2018-04-17T08:30:56Z</cp:lastPrinted>
  <dcterms:created xsi:type="dcterms:W3CDTF">2016-01-08T02:18:10Z</dcterms:created>
  <dcterms:modified xsi:type="dcterms:W3CDTF">2018-05-04T18:44:50Z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1457341904</vt:lpwstr>
  </property>
</Properties>
</file>