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73" r:id="rId11"/>
    <p:sldId id="274" r:id="rId12"/>
    <p:sldId id="275" r:id="rId13"/>
    <p:sldId id="276" r:id="rId14"/>
    <p:sldId id="278" r:id="rId15"/>
    <p:sldId id="279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70" d="100"/>
          <a:sy n="70" d="100"/>
        </p:scale>
        <p:origin x="536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66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802.11-18/0855r0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 May 2018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802.11-17/0855r1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57200"/>
            <a:ext cx="10341864" cy="14827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Availability Window Advertisement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845536"/>
              </p:ext>
            </p:extLst>
          </p:nvPr>
        </p:nvGraphicFramePr>
        <p:xfrm>
          <a:off x="993775" y="2414588"/>
          <a:ext cx="10158413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4" imgW="10542664" imgH="2539535" progId="Word.Document.8">
                  <p:embed/>
                </p:oleObj>
              </mc:Choice>
              <mc:Fallback>
                <p:oleObj name="Document" r:id="rId4" imgW="1054266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158413" cy="24558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3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4363" lvl="1" indent="-214313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marL="614363" lvl="1" indent="-214313">
              <a:buFont typeface="Arial" panose="020B0604020202020204" pitchFamily="34" charset="0"/>
              <a:buChar char="•"/>
            </a:pPr>
            <a:r>
              <a:rPr lang="en-US" altLang="en-US" sz="1800" b="1" dirty="0"/>
              <a:t>Pro</a:t>
            </a:r>
            <a:r>
              <a:rPr lang="en-US" altLang="en-US" sz="1800" dirty="0"/>
              <a:t>: </a:t>
            </a:r>
          </a:p>
          <a:p>
            <a:pPr marL="1028700" lvl="2" indent="-285750">
              <a:buFont typeface="Arial" panose="020B0604020202020204" pitchFamily="34" charset="0"/>
              <a:buChar char="•"/>
            </a:pPr>
            <a:r>
              <a:rPr lang="en-US" dirty="0"/>
              <a:t>Maintain simplicity of Option 1 while making it easy for the RSTA to create/manage groups</a:t>
            </a:r>
            <a:r>
              <a:rPr lang="en-US" altLang="en-US" dirty="0"/>
              <a:t>. </a:t>
            </a:r>
          </a:p>
          <a:p>
            <a:pPr marL="102870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Robust negotiation: higher probability of successful negotiation as ISTAs are aware of RSTA’s Availability Windows prior to negotiation. </a:t>
            </a:r>
          </a:p>
          <a:p>
            <a:pPr marL="1371600" lvl="3" indent="-285750">
              <a:buFont typeface="Courier New" panose="02070309020205020404" pitchFamily="49" charset="0"/>
              <a:buChar char="o"/>
            </a:pPr>
            <a:r>
              <a:rPr lang="en-US" altLang="en-US" sz="1800" dirty="0"/>
              <a:t>reduces latency in session establishment.</a:t>
            </a:r>
          </a:p>
          <a:p>
            <a:pPr marL="1371600" lvl="3" indent="-285750">
              <a:buFont typeface="Courier New" panose="02070309020205020404" pitchFamily="49" charset="0"/>
              <a:buChar char="o"/>
            </a:pPr>
            <a:r>
              <a:rPr lang="en-US" altLang="en-US" sz="1800" dirty="0"/>
              <a:t>reduces chances of RSTA suggesting any alternate schedule.</a:t>
            </a:r>
          </a:p>
          <a:p>
            <a:pPr marL="102870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Improve power efficiency as less frame exchanges by ISTA.</a:t>
            </a:r>
          </a:p>
          <a:p>
            <a:pPr marL="102870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 Improve medium efficiency for large # of ISTAs; note: schedule at AP likely to be inflexible.</a:t>
            </a:r>
          </a:p>
          <a:p>
            <a:pPr marL="614363" lvl="1" indent="-214313">
              <a:buFont typeface="Arial" panose="020B0604020202020204" pitchFamily="34" charset="0"/>
              <a:buChar char="•"/>
            </a:pPr>
            <a:r>
              <a:rPr lang="en-US" altLang="en-US" sz="1800" b="1" dirty="0"/>
              <a:t>Con</a:t>
            </a:r>
            <a:r>
              <a:rPr lang="en-US" altLang="en-US" sz="1800" dirty="0"/>
              <a:t>: </a:t>
            </a:r>
          </a:p>
          <a:p>
            <a:pPr marL="957263" lvl="2" indent="-214313"/>
            <a:r>
              <a:rPr lang="en-US" altLang="en-US" dirty="0"/>
              <a:t>Overhead of including Availability Window information in Management frames.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558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Discussed potential mechanisms for conveying ISTA constraints to the RSTA.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Advertisement of Availability Windows prior to negotiation is efficient when an RSTA has less flexibility to create/change existing availability window schedules.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822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Chao-Chun Wang, “Specification Framework for </a:t>
            </a:r>
            <a:r>
              <a:rPr lang="en-US" b="0" dirty="0" err="1"/>
              <a:t>Tgaz</a:t>
            </a:r>
            <a:r>
              <a:rPr lang="en-US" b="0" dirty="0"/>
              <a:t> r0”, Nov. 2017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221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</a:t>
            </a:r>
            <a:r>
              <a:rPr lang="en-US" altLang="en-US" dirty="0"/>
              <a:t>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/>
              <a:t>Do you support the following behavior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 an RSTA advertises Availability Window information/schedule in advertisement Management frames?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en-US" dirty="0"/>
              <a:t>The advertisement includes an indication of whether the RSTA can accept proposals for an Availability Window schedule from the ISTA that is different from the advertised ones.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Yes: 	   No: 	          Abstain: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34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514599"/>
          </a:xfrm>
        </p:spPr>
        <p:txBody>
          <a:bodyPr/>
          <a:lstStyle/>
          <a:p>
            <a:r>
              <a:rPr lang="en-US" dirty="0"/>
              <a:t>Do you support the following </a:t>
            </a:r>
            <a:r>
              <a:rPr lang="en-US" dirty="0" smtClean="0"/>
              <a:t>behavior: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a </a:t>
            </a:r>
            <a:r>
              <a:rPr lang="en-US" dirty="0" smtClean="0"/>
              <a:t>Flexibility </a:t>
            </a:r>
            <a:r>
              <a:rPr lang="en-US" dirty="0"/>
              <a:t>bit the RSTA indicates whether it accepts an alternative proposal for </a:t>
            </a:r>
            <a:r>
              <a:rPr lang="en-US" dirty="0" smtClean="0"/>
              <a:t>Availability Window </a:t>
            </a:r>
            <a:r>
              <a:rPr lang="en-US" dirty="0"/>
              <a:t>schedule other the ones advertised in management </a:t>
            </a:r>
            <a:r>
              <a:rPr lang="en-US" dirty="0" smtClean="0"/>
              <a:t>frame?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 Yes</a:t>
            </a:r>
            <a:r>
              <a:rPr lang="en-US" dirty="0"/>
              <a:t>: 	   No: 	          Abstain: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556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514599"/>
          </a:xfrm>
        </p:spPr>
        <p:txBody>
          <a:bodyPr/>
          <a:lstStyle/>
          <a:p>
            <a:r>
              <a:rPr lang="en-US" dirty="0"/>
              <a:t>Do you support the following </a:t>
            </a:r>
            <a:r>
              <a:rPr lang="en-US" dirty="0" smtClean="0"/>
              <a:t>behavior: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ISTA shall request an RSTA for an availability window schedule </a:t>
            </a:r>
            <a:r>
              <a:rPr lang="en-US" dirty="0" smtClean="0"/>
              <a:t>by specifying </a:t>
            </a:r>
            <a:r>
              <a:rPr lang="en-US" dirty="0"/>
              <a:t>a subset of </a:t>
            </a:r>
            <a:r>
              <a:rPr lang="en-US" dirty="0" smtClean="0"/>
              <a:t>preferred Availability </a:t>
            </a:r>
            <a:r>
              <a:rPr lang="en-US" dirty="0"/>
              <a:t>windows from the RSTA’s advertised Availability windows </a:t>
            </a:r>
            <a:r>
              <a:rPr lang="en-US" dirty="0" smtClean="0"/>
              <a:t>set if the advertised schedule is flexible.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ISTA may also indicate “Any Window Assignment Is Acceptable” in the </a:t>
            </a:r>
            <a:r>
              <a:rPr lang="en-US" dirty="0" smtClean="0"/>
              <a:t>IFTMR ?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 Yes</a:t>
            </a:r>
            <a:r>
              <a:rPr lang="en-US" dirty="0"/>
              <a:t>: 	   No: 	          Abstain: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90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5638799" cy="41147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Availability Window: </a:t>
            </a:r>
            <a:r>
              <a:rPr lang="en-US" altLang="en-US" sz="2000" b="0" dirty="0" smtClean="0"/>
              <a:t>periodic time </a:t>
            </a:r>
            <a:r>
              <a:rPr lang="en-US" altLang="en-US" sz="2000" b="0" dirty="0" smtClean="0"/>
              <a:t>windows</a:t>
            </a:r>
            <a:r>
              <a:rPr lang="en-US" altLang="en-US" sz="2000" b="0" dirty="0" smtClean="0"/>
              <a:t> when group </a:t>
            </a:r>
            <a:r>
              <a:rPr lang="en-US" altLang="en-US" sz="2000" b="0" dirty="0"/>
              <a:t>of ISTAs </a:t>
            </a:r>
            <a:r>
              <a:rPr lang="en-US" altLang="en-US" sz="2000" b="0" dirty="0" smtClean="0"/>
              <a:t>are </a:t>
            </a:r>
            <a:r>
              <a:rPr lang="en-US" altLang="en-US" sz="2000" b="0" dirty="0" smtClean="0"/>
              <a:t>scheduled </a:t>
            </a:r>
            <a:r>
              <a:rPr lang="en-US" altLang="en-US" sz="2000" b="0" dirty="0" smtClean="0"/>
              <a:t>together </a:t>
            </a:r>
            <a:r>
              <a:rPr lang="en-US" altLang="en-US" sz="2000" b="0" dirty="0"/>
              <a:t>for </a:t>
            </a:r>
            <a:r>
              <a:rPr lang="en-US" altLang="en-US" sz="2000" b="0" dirty="0" smtClean="0"/>
              <a:t>location </a:t>
            </a:r>
            <a:r>
              <a:rPr lang="en-US" altLang="en-US" sz="2000" b="0" dirty="0" smtClean="0"/>
              <a:t>measurement.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Availability Window </a:t>
            </a:r>
            <a:r>
              <a:rPr lang="en-US" altLang="en-US" sz="1600" b="1" dirty="0" smtClean="0"/>
              <a:t>schedule</a:t>
            </a:r>
            <a:r>
              <a:rPr lang="en-US" altLang="en-US" sz="1600" dirty="0" smtClean="0"/>
              <a:t>: </a:t>
            </a:r>
            <a:r>
              <a:rPr lang="en-US" altLang="en-US" sz="1600" b="0" dirty="0" smtClean="0"/>
              <a:t>temporal location (i.e., offset, periodicity) of an Availability Window.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Benefits</a:t>
            </a:r>
            <a:r>
              <a:rPr lang="en-US" altLang="en-US" sz="2000" dirty="0"/>
              <a:t>:</a:t>
            </a:r>
          </a:p>
          <a:p>
            <a:pPr marL="585788" lvl="1">
              <a:buFont typeface="Arial" panose="020B0604020202020204" pitchFamily="34" charset="0"/>
              <a:buChar char="•"/>
            </a:pPr>
            <a:r>
              <a:rPr lang="en-US" altLang="en-US" dirty="0"/>
              <a:t>I</a:t>
            </a:r>
            <a:r>
              <a:rPr lang="en-US" altLang="en-US" dirty="0" smtClean="0"/>
              <a:t>mprove </a:t>
            </a:r>
            <a:r>
              <a:rPr lang="en-US" altLang="en-US" dirty="0"/>
              <a:t>medium efficiency by sharing DL sounding and UL amongst multiple ISTAs.</a:t>
            </a:r>
          </a:p>
          <a:p>
            <a:pPr marL="585788" lvl="1">
              <a:buFont typeface="Arial" panose="020B0604020202020204" pitchFamily="34" charset="0"/>
              <a:buChar char="•"/>
            </a:pPr>
            <a:r>
              <a:rPr lang="en-US" altLang="en-US" dirty="0"/>
              <a:t>Improve power efficiency via single </a:t>
            </a:r>
            <a:r>
              <a:rPr lang="en-US" altLang="en-US" dirty="0" err="1"/>
              <a:t>TxOP</a:t>
            </a:r>
            <a:r>
              <a:rPr lang="en-US" altLang="en-US" dirty="0"/>
              <a:t> scheduled windows.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Currently agreed in SFD:  </a:t>
            </a:r>
            <a:r>
              <a:rPr lang="en-US" altLang="en-US" sz="2000" b="0" dirty="0"/>
              <a:t>one </a:t>
            </a:r>
            <a:r>
              <a:rPr lang="en-US" altLang="en-US" sz="2000" b="0" dirty="0" err="1"/>
              <a:t>T</a:t>
            </a:r>
            <a:r>
              <a:rPr lang="en-US" altLang="en-US" sz="2000" b="0" dirty="0" err="1" smtClean="0"/>
              <a:t>xop</a:t>
            </a:r>
            <a:r>
              <a:rPr lang="en-US" altLang="en-US" sz="2000" b="0" dirty="0" smtClean="0"/>
              <a:t> </a:t>
            </a:r>
            <a:r>
              <a:rPr lang="en-US" altLang="en-US" sz="2000" b="0" dirty="0"/>
              <a:t>nominally</a:t>
            </a:r>
            <a:r>
              <a:rPr lang="en-US" altLang="en-US" sz="2000" b="0" u="sng" dirty="0"/>
              <a:t>,</a:t>
            </a:r>
            <a:r>
              <a:rPr lang="en-US" altLang="en-US" sz="2000" b="0" dirty="0"/>
              <a:t> windows can be negotiated/scheduled, nominally one poll [Nov-2017, SFD].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884" y="1677083"/>
            <a:ext cx="4685772" cy="2385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788" y="4081272"/>
            <a:ext cx="4685772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676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To benefit from Availability Windows, an RSTA needs to group ISTAs based on their scheduling constraints.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Objective of the presentation: </a:t>
            </a:r>
            <a:r>
              <a:rPr lang="en-US" altLang="en-US" b="0" dirty="0"/>
              <a:t>propose signaling to enable an RSTA to group ISTAs and execute the ranging protocol while meeting the ISTAs’ constraints.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657600"/>
            <a:ext cx="10515600" cy="292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001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How to communicate ISTA constraints?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11277599" cy="1981199"/>
          </a:xfrm>
        </p:spPr>
        <p:txBody>
          <a:bodyPr/>
          <a:lstStyle/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Option 1 (</a:t>
            </a:r>
            <a:r>
              <a:rPr lang="en-US" sz="1800" dirty="0" err="1"/>
              <a:t>REVmc</a:t>
            </a:r>
            <a:r>
              <a:rPr lang="en-US" sz="1800" dirty="0"/>
              <a:t>):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dirty="0"/>
              <a:t>ISTA </a:t>
            </a:r>
            <a:r>
              <a:rPr lang="en-US" dirty="0" smtClean="0"/>
              <a:t>signals </a:t>
            </a:r>
            <a:r>
              <a:rPr lang="en-US" dirty="0"/>
              <a:t>its preferred </a:t>
            </a:r>
            <a:r>
              <a:rPr lang="en-US" dirty="0" smtClean="0"/>
              <a:t>availability schedule </a:t>
            </a:r>
            <a:r>
              <a:rPr lang="en-US" dirty="0"/>
              <a:t>to RSTA in IFTMR. 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dirty="0"/>
              <a:t>RSTA assigns a scheduling which may be identical or different from the preferred scheduling using the IFTM.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dirty="0"/>
              <a:t>If assigned schedule does not meet ISTA requirements, it may terminate.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52" y="3962400"/>
            <a:ext cx="11125200" cy="258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632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3213">
              <a:buFont typeface="Arial" panose="020B0604020202020204" pitchFamily="34" charset="0"/>
              <a:buChar char="•"/>
              <a:defRPr/>
            </a:pPr>
            <a:r>
              <a:rPr lang="en-US" dirty="0"/>
              <a:t>Pro: 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Simple: limited changes to baseline scheme.</a:t>
            </a:r>
          </a:p>
          <a:p>
            <a:pPr marL="303213">
              <a:buFont typeface="Arial" panose="020B0604020202020204" pitchFamily="34" charset="0"/>
              <a:buChar char="•"/>
              <a:defRPr/>
            </a:pPr>
            <a:r>
              <a:rPr lang="en-US" dirty="0"/>
              <a:t>Con: </a:t>
            </a:r>
            <a:endParaRPr lang="en-US" b="0" dirty="0"/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Latency in sessions establishment if assigned scheduling conflicts with ISTA’s other scheduling constraints. Note: no feedback as to what constitute acceptable scheduling at RSTA if modified.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Medium inefficiency as ISTA may need to negotiate with several RSTAs before finding one that meets its scheduling constraints.  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Power inefficiency as ISTA may have to be active for long time before finding an RSTA to perform ranging with.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How to communicate ISTA constraints (contd.)?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752599"/>
          </a:xfrm>
        </p:spPr>
        <p:txBody>
          <a:bodyPr/>
          <a:lstStyle/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Option 2: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dirty="0"/>
              <a:t>ISTA </a:t>
            </a:r>
            <a:r>
              <a:rPr lang="en-US" dirty="0" smtClean="0"/>
              <a:t>signals </a:t>
            </a:r>
            <a:r>
              <a:rPr lang="en-US" dirty="0"/>
              <a:t>its </a:t>
            </a:r>
            <a:r>
              <a:rPr lang="en-US" b="1" dirty="0"/>
              <a:t>unavailability</a:t>
            </a:r>
            <a:r>
              <a:rPr lang="en-US" dirty="0"/>
              <a:t> to RSTA in IFTMR 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dirty="0"/>
              <a:t>RSTA assigns a scheduling that does not overlap with ISTA’s unavailability schedule using the IFTM.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dirty="0"/>
              <a:t>If assigned schedule does not meet ISTA requirements, it may terminate.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843" y="3840172"/>
            <a:ext cx="10744200" cy="252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476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Option 2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3213">
              <a:buFont typeface="Arial" panose="020B0604020202020204" pitchFamily="34" charset="0"/>
              <a:buChar char="•"/>
              <a:defRPr/>
            </a:pPr>
            <a:r>
              <a:rPr lang="en-US" dirty="0"/>
              <a:t>Pro: 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Simple.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More robust and power efficient than Option 1 since RSTA is less likely to assign ISTA an unacceptable schedule.</a:t>
            </a:r>
          </a:p>
          <a:p>
            <a:pPr marL="303213">
              <a:buFont typeface="Arial" panose="020B0604020202020204" pitchFamily="34" charset="0"/>
              <a:buChar char="•"/>
              <a:defRPr/>
            </a:pPr>
            <a:r>
              <a:rPr lang="en-US" dirty="0"/>
              <a:t>Con: </a:t>
            </a:r>
            <a:endParaRPr lang="en-US" b="0" dirty="0"/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likely harder for the RSTA to create an assignment from unavailability constraint. 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Medium inefficiency as ISTA may need to negotiate with several RSTAs before finding one that meets its scheduling constraints.  </a:t>
            </a:r>
          </a:p>
          <a:p>
            <a:pPr marL="703263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Still high power consumption as ISTA may have to be active for long time before finding an RSTA to perform ranging with.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433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How to communicate ISTA constraints (contd.)?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1828799"/>
          </a:xfrm>
        </p:spPr>
        <p:txBody>
          <a:bodyPr/>
          <a:lstStyle/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Option 3: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RSTA advertises a set of Available Window schedules in Management frame (e.g., Probe Response).</a:t>
            </a:r>
          </a:p>
          <a:p>
            <a:pPr marL="957263" lvl="2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frame also indicates if RSTA can accept new schedule requests (i.e., </a:t>
            </a:r>
            <a:r>
              <a:rPr lang="en-US" sz="1600" dirty="0" smtClean="0"/>
              <a:t>in addition to </a:t>
            </a:r>
            <a:r>
              <a:rPr lang="en-US" sz="1600" dirty="0"/>
              <a:t>advertised ones).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ISTA requests the Availability Windows schedule which best meets its requirements.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sz="1600" b="1" dirty="0"/>
              <a:t>Preferred option </a:t>
            </a:r>
            <a:r>
              <a:rPr lang="en-US" sz="1600" dirty="0"/>
              <a:t>compared to Option 1 and 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657600"/>
            <a:ext cx="11389871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1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How to communicate ISTA constraints (contd.)?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1828799"/>
          </a:xfrm>
        </p:spPr>
        <p:txBody>
          <a:bodyPr/>
          <a:lstStyle/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Option 3: 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RSTA advertises a set of Available Window schedules in Management frame (e.g., Probe Response).</a:t>
            </a:r>
          </a:p>
          <a:p>
            <a:pPr marL="957263" lvl="2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frame also indicates if RSTA can accept new schedule requests (i.e., </a:t>
            </a:r>
            <a:r>
              <a:rPr lang="en-US" sz="1600" dirty="0" smtClean="0"/>
              <a:t>in addition to</a:t>
            </a:r>
            <a:r>
              <a:rPr lang="en-US" sz="1600" dirty="0" smtClean="0"/>
              <a:t> </a:t>
            </a:r>
            <a:r>
              <a:rPr lang="en-US" sz="1600" dirty="0"/>
              <a:t>advertised ones).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ISTA requests the Availability Windows schedule which best meets its requirements.</a:t>
            </a:r>
          </a:p>
          <a:p>
            <a:pPr marL="614363" lvl="1" indent="-214313">
              <a:buFont typeface="Arial" panose="020B0604020202020204" pitchFamily="34" charset="0"/>
              <a:buChar char="•"/>
              <a:defRPr/>
            </a:pPr>
            <a:r>
              <a:rPr lang="en-US" sz="1600" b="1" dirty="0"/>
              <a:t>Preferred option </a:t>
            </a:r>
            <a:r>
              <a:rPr lang="en-US" sz="1600" dirty="0"/>
              <a:t>compared to Option 1 and 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581400"/>
            <a:ext cx="11887200" cy="272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30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1560</TotalTime>
  <Words>996</Words>
  <Application>Microsoft Office PowerPoint</Application>
  <PresentationFormat>Widescreen</PresentationFormat>
  <Paragraphs>136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MS Gothic</vt:lpstr>
      <vt:lpstr>Arial</vt:lpstr>
      <vt:lpstr>Courier New</vt:lpstr>
      <vt:lpstr>Times New Roman</vt:lpstr>
      <vt:lpstr>Office Theme</vt:lpstr>
      <vt:lpstr>Document</vt:lpstr>
      <vt:lpstr>Availability Window Advertisement</vt:lpstr>
      <vt:lpstr>Introduction</vt:lpstr>
      <vt:lpstr>Introduction (contd.)</vt:lpstr>
      <vt:lpstr>How to communicate ISTA constraints? </vt:lpstr>
      <vt:lpstr>Option 1 (contd.)</vt:lpstr>
      <vt:lpstr>How to communicate ISTA constraints (contd.)? </vt:lpstr>
      <vt:lpstr>Option 2 (contd.)</vt:lpstr>
      <vt:lpstr>How to communicate ISTA constraints (contd.)? </vt:lpstr>
      <vt:lpstr>How to communicate ISTA constraints (contd.)? </vt:lpstr>
      <vt:lpstr>Option 3 (contd.)</vt:lpstr>
      <vt:lpstr>Conclusion</vt:lpstr>
      <vt:lpstr>Reference</vt:lpstr>
      <vt:lpstr>Straw Poll 1 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keywords>CTPClassification=CTP_NT</cp:keywords>
  <cp:lastModifiedBy>Das, Dibakar</cp:lastModifiedBy>
  <cp:revision>47</cp:revision>
  <cp:lastPrinted>1601-01-01T00:00:00Z</cp:lastPrinted>
  <dcterms:created xsi:type="dcterms:W3CDTF">2018-05-04T17:44:28Z</dcterms:created>
  <dcterms:modified xsi:type="dcterms:W3CDTF">2018-05-08T05:15:13Z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49a7ce62-96ec-44fe-9301-205c5a8feacf</vt:lpwstr>
  </property>
  <property fmtid="{D5CDD505-2E9C-101B-9397-08002B2CF9AE}" pid="3" name="CTP_TimeStamp">
    <vt:lpwstr>2018-05-08 05:14:22Z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