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6" r:id="rId20"/>
    <p:sldId id="418" r:id="rId21"/>
    <p:sldId id="419" r:id="rId22"/>
  </p:sldIdLst>
  <p:sldSz cx="9144000" cy="6858000" type="screen4x3"/>
  <p:notesSz cx="7023100" cy="93091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9"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A3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5" autoAdjust="0"/>
  </p:normalViewPr>
  <p:slideViewPr>
    <p:cSldViewPr>
      <p:cViewPr varScale="1">
        <p:scale>
          <a:sx n="89" d="100"/>
          <a:sy n="89" d="100"/>
        </p:scale>
        <p:origin x="1267" y="72"/>
      </p:cViewPr>
      <p:guideLst>
        <p:guide orient="horz" pos="2160"/>
        <p:guide pos="2880"/>
      </p:guideLst>
    </p:cSldViewPr>
  </p:slideViewPr>
  <p:outlineViewPr>
    <p:cViewPr varScale="1">
      <p:scale>
        <a:sx n="170" d="200"/>
        <a:sy n="170" d="200"/>
      </p:scale>
      <p:origin x="0" y="-3972"/>
    </p:cViewPr>
  </p:outlineViewPr>
  <p:notesTextViewPr>
    <p:cViewPr>
      <p:scale>
        <a:sx n="100" d="100"/>
        <a:sy n="100" d="100"/>
      </p:scale>
      <p:origin x="0" y="0"/>
    </p:cViewPr>
  </p:notesTextViewPr>
  <p:sorterViewPr>
    <p:cViewPr>
      <p:scale>
        <a:sx n="100" d="100"/>
        <a:sy n="100" d="100"/>
      </p:scale>
      <p:origin x="0" y="-2707"/>
    </p:cViewPr>
  </p:sorterViewPr>
  <p:notesViewPr>
    <p:cSldViewPr>
      <p:cViewPr varScale="1">
        <p:scale>
          <a:sx n="67" d="100"/>
          <a:sy n="67" d="100"/>
        </p:scale>
        <p:origin x="3101" y="53"/>
      </p:cViewPr>
      <p:guideLst>
        <p:guide orient="horz" pos="2889"/>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4977"/>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sz="quarter" idx="1"/>
          </p:nvPr>
        </p:nvSpPr>
        <p:spPr>
          <a:xfrm>
            <a:off x="3977827" y="0"/>
            <a:ext cx="3043665" cy="464977"/>
          </a:xfrm>
          <a:prstGeom prst="rect">
            <a:avLst/>
          </a:prstGeom>
        </p:spPr>
        <p:txBody>
          <a:bodyPr vert="horz" lIns="92098" tIns="46049" rIns="92098" bIns="46049" rtlCol="0"/>
          <a:lstStyle>
            <a:lvl1pPr algn="r">
              <a:defRPr sz="1200"/>
            </a:lvl1pPr>
          </a:lstStyle>
          <a:p>
            <a:fld id="{B87CCAAF-252C-4847-8D16-EDD6B40E4912}" type="datetimeFigureOut">
              <a:rPr lang="en-US" smtClean="0"/>
              <a:pPr/>
              <a:t>5/7/2018</a:t>
            </a:fld>
            <a:endParaRPr lang="en-US"/>
          </a:p>
        </p:txBody>
      </p:sp>
      <p:sp>
        <p:nvSpPr>
          <p:cNvPr id="4" name="Footer Placeholder 3"/>
          <p:cNvSpPr>
            <a:spLocks noGrp="1"/>
          </p:cNvSpPr>
          <p:nvPr>
            <p:ph type="ftr" sz="quarter" idx="2"/>
          </p:nvPr>
        </p:nvSpPr>
        <p:spPr>
          <a:xfrm>
            <a:off x="0" y="8842531"/>
            <a:ext cx="3043665" cy="464977"/>
          </a:xfrm>
          <a:prstGeom prst="rect">
            <a:avLst/>
          </a:prstGeom>
        </p:spPr>
        <p:txBody>
          <a:bodyPr vert="horz" lIns="92098" tIns="46049" rIns="92098" bIns="46049"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2531"/>
            <a:ext cx="3043665" cy="464977"/>
          </a:xfrm>
          <a:prstGeom prst="rect">
            <a:avLst/>
          </a:prstGeom>
        </p:spPr>
        <p:txBody>
          <a:bodyPr vert="horz" lIns="92098" tIns="46049" rIns="92098" bIns="46049"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023100" cy="9309100"/>
          </a:xfrm>
          <a:prstGeom prst="roundRect">
            <a:avLst>
              <a:gd name="adj" fmla="val 19"/>
            </a:avLst>
          </a:prstGeom>
          <a:solidFill>
            <a:srgbClr val="FFFFFF"/>
          </a:solidFill>
          <a:ln w="9525">
            <a:noFill/>
            <a:round/>
            <a:headEnd/>
            <a:tailEnd/>
          </a:ln>
          <a:effectLst/>
        </p:spPr>
        <p:txBody>
          <a:bodyPr wrap="none" lIns="92098" tIns="46049" rIns="92098" bIns="46049" anchor="ctr"/>
          <a:lstStyle/>
          <a:p>
            <a:endParaRPr lang="en-GB"/>
          </a:p>
        </p:txBody>
      </p:sp>
      <p:sp>
        <p:nvSpPr>
          <p:cNvPr id="2050" name="Rectangle 2"/>
          <p:cNvSpPr>
            <a:spLocks noGrp="1" noChangeArrowheads="1"/>
          </p:cNvSpPr>
          <p:nvPr>
            <p:ph type="hdr"/>
          </p:nvPr>
        </p:nvSpPr>
        <p:spPr bwMode="auto">
          <a:xfrm>
            <a:off x="5712701" y="97137"/>
            <a:ext cx="647964" cy="2117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62435" y="97137"/>
            <a:ext cx="836083" cy="2117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92213" y="703263"/>
            <a:ext cx="4637087" cy="347821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5771" y="4422063"/>
            <a:ext cx="5149952" cy="4187980"/>
          </a:xfrm>
          <a:prstGeom prst="rect">
            <a:avLst/>
          </a:prstGeom>
          <a:noFill/>
          <a:ln w="9525">
            <a:noFill/>
            <a:round/>
            <a:headEnd/>
            <a:tailEnd/>
          </a:ln>
          <a:effectLst/>
        </p:spPr>
        <p:txBody>
          <a:bodyPr vert="horz" wrap="square" lIns="94274" tIns="46412" rIns="94274" bIns="46412"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426503" y="9012916"/>
            <a:ext cx="934162" cy="18153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60492" algn="l"/>
                <a:tab pos="1381476" algn="l"/>
                <a:tab pos="2302459" algn="l"/>
                <a:tab pos="3223443" algn="l"/>
                <a:tab pos="4144427" algn="l"/>
                <a:tab pos="5065410" algn="l"/>
                <a:tab pos="5986394" algn="l"/>
                <a:tab pos="6907378" algn="l"/>
                <a:tab pos="7828361" algn="l"/>
                <a:tab pos="8749345" algn="l"/>
                <a:tab pos="9670329" algn="l"/>
                <a:tab pos="10591312"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63941" y="9012916"/>
            <a:ext cx="517729" cy="3646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31574" y="9012916"/>
            <a:ext cx="723534" cy="183125"/>
          </a:xfrm>
          <a:prstGeom prst="rect">
            <a:avLst/>
          </a:prstGeom>
          <a:noFill/>
          <a:ln w="9525">
            <a:noFill/>
            <a:round/>
            <a:headEnd/>
            <a:tailEnd/>
          </a:ln>
          <a:effectLst/>
        </p:spPr>
        <p:txBody>
          <a:bodyPr wrap="none" lIns="0" tIns="0" rIns="0" bIns="0">
            <a:spAutoFit/>
          </a:bodyPr>
          <a:lstStyle/>
          <a:p>
            <a:pPr>
              <a:tabLst>
                <a:tab pos="0" algn="l"/>
                <a:tab pos="920984" algn="l"/>
                <a:tab pos="1841967" algn="l"/>
                <a:tab pos="2762951" algn="l"/>
                <a:tab pos="3683935" algn="l"/>
                <a:tab pos="4604918" algn="l"/>
                <a:tab pos="5525902" algn="l"/>
                <a:tab pos="6446886" algn="l"/>
                <a:tab pos="7367869" algn="l"/>
                <a:tab pos="8288853" algn="l"/>
                <a:tab pos="9209837" algn="l"/>
                <a:tab pos="10130820" algn="l"/>
              </a:tabLst>
            </a:pPr>
            <a:r>
              <a:rPr lang="en-US" sz="1200">
                <a:solidFill>
                  <a:srgbClr val="000000"/>
                </a:solidFill>
              </a:rPr>
              <a:t>Submission</a:t>
            </a:r>
          </a:p>
        </p:txBody>
      </p:sp>
      <p:sp>
        <p:nvSpPr>
          <p:cNvPr id="2057" name="Line 9"/>
          <p:cNvSpPr>
            <a:spLocks noChangeShapeType="1"/>
          </p:cNvSpPr>
          <p:nvPr/>
        </p:nvSpPr>
        <p:spPr bwMode="auto">
          <a:xfrm>
            <a:off x="733181" y="9011324"/>
            <a:ext cx="5556738" cy="1592"/>
          </a:xfrm>
          <a:prstGeom prst="line">
            <a:avLst/>
          </a:prstGeom>
          <a:noFill/>
          <a:ln w="12600">
            <a:solidFill>
              <a:srgbClr val="000000"/>
            </a:solidFill>
            <a:miter lim="800000"/>
            <a:headEnd/>
            <a:tailEnd/>
          </a:ln>
          <a:effectLst/>
        </p:spPr>
        <p:txBody>
          <a:bodyPr lIns="92098" tIns="46049" rIns="92098" bIns="46049"/>
          <a:lstStyle/>
          <a:p>
            <a:endParaRPr lang="en-GB"/>
          </a:p>
        </p:txBody>
      </p:sp>
      <p:sp>
        <p:nvSpPr>
          <p:cNvPr id="2058" name="Line 10"/>
          <p:cNvSpPr>
            <a:spLocks noChangeShapeType="1"/>
          </p:cNvSpPr>
          <p:nvPr/>
        </p:nvSpPr>
        <p:spPr bwMode="auto">
          <a:xfrm>
            <a:off x="656004" y="297777"/>
            <a:ext cx="5711092" cy="1592"/>
          </a:xfrm>
          <a:prstGeom prst="line">
            <a:avLst/>
          </a:prstGeom>
          <a:noFill/>
          <a:ln w="12600">
            <a:solidFill>
              <a:srgbClr val="000000"/>
            </a:solidFill>
            <a:miter lim="800000"/>
            <a:headEnd/>
            <a:tailEnd/>
          </a:ln>
          <a:effectLst/>
        </p:spPr>
        <p:txBody>
          <a:bodyPr lIns="92098" tIns="46049" rIns="92098" bIns="46049"/>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68910" y="703836"/>
            <a:ext cx="4685282" cy="3479368"/>
          </a:xfrm>
          <a:prstGeom prst="rect">
            <a:avLst/>
          </a:prstGeom>
          <a:solidFill>
            <a:srgbClr val="FFFFFF"/>
          </a:solidFill>
          <a:ln w="9525">
            <a:solidFill>
              <a:srgbClr val="000000"/>
            </a:solidFill>
            <a:miter lim="800000"/>
            <a:headEnd/>
            <a:tailEnd/>
          </a:ln>
          <a:effectLst/>
        </p:spPr>
        <p:txBody>
          <a:bodyPr wrap="none" lIns="92098" tIns="46049" rIns="92098" bIns="46049" anchor="ctr"/>
          <a:lstStyle/>
          <a:p>
            <a:endParaRPr lang="en-GB"/>
          </a:p>
        </p:txBody>
      </p:sp>
      <p:sp>
        <p:nvSpPr>
          <p:cNvPr id="12290" name="Rectangle 2"/>
          <p:cNvSpPr txBox="1">
            <a:spLocks noGrp="1" noChangeArrowheads="1"/>
          </p:cNvSpPr>
          <p:nvPr>
            <p:ph type="body"/>
          </p:nvPr>
        </p:nvSpPr>
        <p:spPr bwMode="auto">
          <a:xfrm>
            <a:off x="935770" y="4422062"/>
            <a:ext cx="5151560" cy="428352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
        <p:nvSpPr>
          <p:cNvPr id="8"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
        <p:nvSpPr>
          <p:cNvPr id="8"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smtClean="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9"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
        <p:nvSpPr>
          <p:cNvPr id="11" name="Rectangle 3"/>
          <p:cNvSpPr>
            <a:spLocks noGrp="1" noChangeArrowheads="1"/>
          </p:cNvSpPr>
          <p:nvPr>
            <p:ph type="dt" idx="14"/>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Rectangle 4"/>
          <p:cNvSpPr txBox="1">
            <a:spLocks noChangeArrowheads="1"/>
          </p:cNvSpPr>
          <p:nvPr userDrawn="1"/>
        </p:nvSpPr>
        <p:spPr bwMode="auto">
          <a:xfrm>
            <a:off x="5410200" y="64736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David </a:t>
            </a:r>
            <a:r>
              <a:rPr lang="en-GB" altLang="zh-CN" dirty="0" err="1" smtClean="0"/>
              <a:t>Xun</a:t>
            </a:r>
            <a:r>
              <a:rPr lang="en-GB" altLang="zh-CN" dirty="0" smtClean="0"/>
              <a:t> Yang, Huawei, et al</a:t>
            </a:r>
          </a:p>
        </p:txBody>
      </p:sp>
      <p:sp>
        <p:nvSpPr>
          <p:cNvPr id="7"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Footer Placeholder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
        <p:nvSpPr>
          <p:cNvPr id="6"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David </a:t>
            </a:r>
            <a:r>
              <a:rPr lang="en-GB" dirty="0" err="1" smtClean="0"/>
              <a:t>Xun</a:t>
            </a:r>
            <a:r>
              <a:rPr lang="en-GB" dirty="0" smtClean="0"/>
              <a:t> Yang, Huawei, et al</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802.11-18/0846r0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3"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05/08/2018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earablesinsider.com/2017/02/e-skinny-xenomas-smart-shirt/" TargetMode="External"/><Relationship Id="rId2" Type="http://schemas.openxmlformats.org/officeDocument/2006/relationships/hyperlink" Target="http://sd.iqilu.com/share/article/4642056.html" TargetMode="External"/><Relationship Id="rId1" Type="http://schemas.openxmlformats.org/officeDocument/2006/relationships/slideLayout" Target="../slideLayouts/slideLayout2.xml"/><Relationship Id="rId5" Type="http://schemas.openxmlformats.org/officeDocument/2006/relationships/hyperlink" Target="http://toc.cassianetworks.com/collections/products/light/" TargetMode="External"/><Relationship Id="rId4" Type="http://schemas.openxmlformats.org/officeDocument/2006/relationships/hyperlink" Target="http://www.fxiang.com/item/id/VlGkaW37aQEA.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7/ec-17-0090-21-0PNP-ieee-802-lmsc-operations-manual.pdf" TargetMode="External"/><Relationship Id="rId2" Type="http://schemas.openxmlformats.org/officeDocument/2006/relationships/hyperlink" Target="http://www.ieee802.org/11/email/stds-802-11/msg0250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474662" y="838200"/>
            <a:ext cx="8194676" cy="6096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Next Generation PHY/MAC in Sub-7GHz</a:t>
            </a:r>
            <a:endParaRPr lang="en-GB" sz="2800" dirty="0"/>
          </a:p>
        </p:txBody>
      </p:sp>
      <p:sp>
        <p:nvSpPr>
          <p:cNvPr id="3074" name="Rectangle 2"/>
          <p:cNvSpPr>
            <a:spLocks noGrp="1" noChangeArrowheads="1"/>
          </p:cNvSpPr>
          <p:nvPr>
            <p:ph type="body" idx="1"/>
          </p:nvPr>
        </p:nvSpPr>
        <p:spPr>
          <a:xfrm>
            <a:off x="696912" y="146509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2018-05-08</a:t>
            </a:r>
            <a:endParaRPr lang="en-GB" sz="2000" b="0" dirty="0"/>
          </a:p>
        </p:txBody>
      </p:sp>
      <p:sp>
        <p:nvSpPr>
          <p:cNvPr id="3076" name="Rectangle 4"/>
          <p:cNvSpPr>
            <a:spLocks noChangeArrowheads="1"/>
          </p:cNvSpPr>
          <p:nvPr/>
        </p:nvSpPr>
        <p:spPr bwMode="auto">
          <a:xfrm>
            <a:off x="474662" y="163211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Rectangle 3"/>
          <p:cNvSpPr>
            <a:spLocks noGrp="1" noChangeArrowheads="1"/>
          </p:cNvSpPr>
          <p:nvPr>
            <p:ph type="dt" idx="4294967295"/>
          </p:nvPr>
        </p:nvSpPr>
        <p:spPr bwMode="auto">
          <a:xfrm>
            <a:off x="696912" y="31378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05/08/2018</a:t>
            </a:r>
            <a:endParaRPr lang="en-GB" dirty="0"/>
          </a:p>
        </p:txBody>
      </p:sp>
      <p:sp>
        <p:nvSpPr>
          <p:cNvPr id="10"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David </a:t>
            </a:r>
            <a:r>
              <a:rPr lang="en-GB" dirty="0" err="1" smtClean="0"/>
              <a:t>Xun</a:t>
            </a:r>
            <a:r>
              <a:rPr lang="en-GB" dirty="0" smtClean="0"/>
              <a:t> Yang, Huawei, et al </a:t>
            </a:r>
            <a:endParaRPr lang="en-GB" dirty="0"/>
          </a:p>
          <a:p>
            <a:endParaRPr lang="en-GB" dirty="0"/>
          </a:p>
        </p:txBody>
      </p:sp>
      <p:graphicFrame>
        <p:nvGraphicFramePr>
          <p:cNvPr id="11" name="Object 3"/>
          <p:cNvGraphicFramePr>
            <a:graphicFrameLocks noChangeAspect="1"/>
          </p:cNvGraphicFramePr>
          <p:nvPr>
            <p:extLst>
              <p:ext uri="{D42A27DB-BD31-4B8C-83A1-F6EECF244321}">
                <p14:modId xmlns:p14="http://schemas.microsoft.com/office/powerpoint/2010/main" val="2570277386"/>
              </p:ext>
            </p:extLst>
          </p:nvPr>
        </p:nvGraphicFramePr>
        <p:xfrm>
          <a:off x="262731" y="2286000"/>
          <a:ext cx="8618537" cy="4000500"/>
        </p:xfrm>
        <a:graphic>
          <a:graphicData uri="http://schemas.openxmlformats.org/presentationml/2006/ole">
            <mc:AlternateContent xmlns:mc="http://schemas.openxmlformats.org/markup-compatibility/2006">
              <mc:Choice xmlns:v="urn:schemas-microsoft-com:vml" Requires="v">
                <p:oleObj spid="_x0000_s5160" name="Document" r:id="rId4" imgW="9994508" imgH="4629541" progId="Word.Document.8">
                  <p:embed/>
                </p:oleObj>
              </mc:Choice>
              <mc:Fallback>
                <p:oleObj name="Document" r:id="rId4" imgW="9994508" imgH="4629541" progId="Word.Document.8">
                  <p:embed/>
                  <p:pic>
                    <p:nvPicPr>
                      <p:cNvPr id="0" name=""/>
                      <p:cNvPicPr>
                        <a:picLocks noChangeAspect="1" noChangeArrowheads="1"/>
                      </p:cNvPicPr>
                      <p:nvPr/>
                    </p:nvPicPr>
                    <p:blipFill>
                      <a:blip r:embed="rId5"/>
                      <a:srcRect/>
                      <a:stretch>
                        <a:fillRect/>
                      </a:stretch>
                    </p:blipFill>
                    <p:spPr bwMode="auto">
                      <a:xfrm>
                        <a:off x="262731" y="2286000"/>
                        <a:ext cx="8618537" cy="4000500"/>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 Requirement</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The requirement of VR is calculated in the following table</a:t>
            </a: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400" dirty="0" smtClean="0">
                <a:latin typeface="+mj-lt"/>
                <a:ea typeface="黑体" pitchFamily="49" charset="-122"/>
                <a:cs typeface="Calibri" panose="020F0502020204030204" pitchFamily="34" charset="0"/>
              </a:rPr>
              <a:t>Typical requirement of VR for Wireless Transmission</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Total latency should &lt;20ms, T(compression &amp; decompression)=~10ms, T(display)=5ms </a:t>
            </a:r>
          </a:p>
          <a:p>
            <a:pPr marL="457200" lvl="1" indent="0" defTabSz="914400" eaLnBrk="0" hangingPunct="0">
              <a:lnSpc>
                <a:spcPct val="140000"/>
              </a:lnSpc>
              <a:spcBef>
                <a:spcPct val="0"/>
              </a:spcBef>
              <a:buClrTx/>
              <a:buSzPct val="50000"/>
            </a:pPr>
            <a:r>
              <a:rPr lang="en-US" altLang="zh-CN" sz="1200" dirty="0">
                <a:ea typeface="华文细黑"/>
                <a:cs typeface="Calibri" panose="020F0502020204030204" pitchFamily="34" charset="0"/>
                <a:sym typeface="Wingdings" panose="05000000000000000000" pitchFamily="2" charset="2"/>
              </a:rPr>
              <a:t>         </a:t>
            </a:r>
            <a:r>
              <a:rPr lang="en-US" altLang="zh-CN" sz="1200" dirty="0">
                <a:ea typeface="华文细黑"/>
                <a:cs typeface="Calibri" panose="020F0502020204030204" pitchFamily="34" charset="0"/>
              </a:rPr>
              <a:t>RTT Latency </a:t>
            </a:r>
            <a:r>
              <a:rPr lang="en-US" altLang="zh-CN" sz="1200" dirty="0" smtClean="0">
                <a:ea typeface="华文细黑"/>
                <a:cs typeface="Calibri" panose="020F0502020204030204" pitchFamily="34" charset="0"/>
              </a:rPr>
              <a:t>5~10ms</a:t>
            </a:r>
            <a:endParaRPr lang="en-US" altLang="zh-CN" sz="1200" dirty="0" smtClean="0">
              <a:latin typeface="+mj-lt"/>
              <a:ea typeface="华文细黑"/>
              <a:cs typeface="Calibri" panose="020F0502020204030204" pitchFamily="34" charset="0"/>
            </a:endParaRP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To meet the above latency requirement, raw </a:t>
            </a:r>
            <a:r>
              <a:rPr lang="en-US" altLang="zh-CN" sz="1200" dirty="0">
                <a:latin typeface="+mj-lt"/>
                <a:ea typeface="华文细黑"/>
                <a:cs typeface="Calibri" panose="020F0502020204030204" pitchFamily="34" charset="0"/>
              </a:rPr>
              <a:t>stream or lightly compressed stream is preferred </a:t>
            </a:r>
          </a:p>
          <a:p>
            <a:pPr marL="457200" lvl="1" indent="0" defTabSz="914400" eaLnBrk="0" hangingPunct="0">
              <a:lnSpc>
                <a:spcPct val="140000"/>
              </a:lnSpc>
              <a:spcBef>
                <a:spcPct val="0"/>
              </a:spcBef>
              <a:buClrTx/>
              <a:buSzPct val="50000"/>
            </a:pPr>
            <a:r>
              <a:rPr lang="en-US" altLang="zh-CN" sz="1200" dirty="0">
                <a:latin typeface="+mj-lt"/>
                <a:ea typeface="华文细黑"/>
                <a:cs typeface="Calibri" panose="020F0502020204030204" pitchFamily="34" charset="0"/>
                <a:sym typeface="Wingdings" panose="05000000000000000000" pitchFamily="2" charset="2"/>
              </a:rPr>
              <a:t>        </a:t>
            </a:r>
            <a:r>
              <a:rPr lang="en-US" altLang="zh-CN" sz="1200" dirty="0">
                <a:latin typeface="+mj-lt"/>
                <a:ea typeface="华文细黑"/>
                <a:cs typeface="Calibri" panose="020F0502020204030204" pitchFamily="34" charset="0"/>
              </a:rPr>
              <a:t> PHY Link Throughput &gt; 40Gbps</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8" name="表格 7"/>
          <p:cNvGraphicFramePr>
            <a:graphicFrameLocks noGrp="1"/>
          </p:cNvGraphicFramePr>
          <p:nvPr>
            <p:extLst>
              <p:ext uri="{D42A27DB-BD31-4B8C-83A1-F6EECF244321}">
                <p14:modId xmlns:p14="http://schemas.microsoft.com/office/powerpoint/2010/main" val="3898929195"/>
              </p:ext>
            </p:extLst>
          </p:nvPr>
        </p:nvGraphicFramePr>
        <p:xfrm>
          <a:off x="265904" y="2362200"/>
          <a:ext cx="8610604" cy="2542544"/>
        </p:xfrm>
        <a:graphic>
          <a:graphicData uri="http://schemas.openxmlformats.org/drawingml/2006/table">
            <a:tbl>
              <a:tblPr firstRow="1" bandRow="1"/>
              <a:tblGrid>
                <a:gridCol w="772748">
                  <a:extLst>
                    <a:ext uri="{9D8B030D-6E8A-4147-A177-3AD203B41FA5}">
                      <a16:colId xmlns="" xmlns:a16="http://schemas.microsoft.com/office/drawing/2014/main" val="20000"/>
                    </a:ext>
                  </a:extLst>
                </a:gridCol>
                <a:gridCol w="441570">
                  <a:extLst>
                    <a:ext uri="{9D8B030D-6E8A-4147-A177-3AD203B41FA5}">
                      <a16:colId xmlns="" xmlns:a16="http://schemas.microsoft.com/office/drawing/2014/main" val="20001"/>
                    </a:ext>
                  </a:extLst>
                </a:gridCol>
                <a:gridCol w="662353">
                  <a:extLst>
                    <a:ext uri="{9D8B030D-6E8A-4147-A177-3AD203B41FA5}">
                      <a16:colId xmlns="" xmlns:a16="http://schemas.microsoft.com/office/drawing/2014/main" val="20002"/>
                    </a:ext>
                  </a:extLst>
                </a:gridCol>
                <a:gridCol w="588759">
                  <a:extLst>
                    <a:ext uri="{9D8B030D-6E8A-4147-A177-3AD203B41FA5}">
                      <a16:colId xmlns="" xmlns:a16="http://schemas.microsoft.com/office/drawing/2014/main" val="20003"/>
                    </a:ext>
                  </a:extLst>
                </a:gridCol>
                <a:gridCol w="805849">
                  <a:extLst>
                    <a:ext uri="{9D8B030D-6E8A-4147-A177-3AD203B41FA5}">
                      <a16:colId xmlns="" xmlns:a16="http://schemas.microsoft.com/office/drawing/2014/main" val="20004"/>
                    </a:ext>
                  </a:extLst>
                </a:gridCol>
                <a:gridCol w="601614">
                  <a:extLst>
                    <a:ext uri="{9D8B030D-6E8A-4147-A177-3AD203B41FA5}">
                      <a16:colId xmlns="" xmlns:a16="http://schemas.microsoft.com/office/drawing/2014/main" val="20005"/>
                    </a:ext>
                  </a:extLst>
                </a:gridCol>
                <a:gridCol w="506002">
                  <a:extLst>
                    <a:ext uri="{9D8B030D-6E8A-4147-A177-3AD203B41FA5}">
                      <a16:colId xmlns="" xmlns:a16="http://schemas.microsoft.com/office/drawing/2014/main" val="20006"/>
                    </a:ext>
                  </a:extLst>
                </a:gridCol>
                <a:gridCol w="662353">
                  <a:extLst>
                    <a:ext uri="{9D8B030D-6E8A-4147-A177-3AD203B41FA5}">
                      <a16:colId xmlns="" xmlns:a16="http://schemas.microsoft.com/office/drawing/2014/main" val="20007"/>
                    </a:ext>
                  </a:extLst>
                </a:gridCol>
                <a:gridCol w="981265">
                  <a:extLst>
                    <a:ext uri="{9D8B030D-6E8A-4147-A177-3AD203B41FA5}">
                      <a16:colId xmlns="" xmlns:a16="http://schemas.microsoft.com/office/drawing/2014/main" val="20008"/>
                    </a:ext>
                  </a:extLst>
                </a:gridCol>
                <a:gridCol w="981265">
                  <a:extLst>
                    <a:ext uri="{9D8B030D-6E8A-4147-A177-3AD203B41FA5}">
                      <a16:colId xmlns="" xmlns:a16="http://schemas.microsoft.com/office/drawing/2014/main" val="20009"/>
                    </a:ext>
                  </a:extLst>
                </a:gridCol>
                <a:gridCol w="981265">
                  <a:extLst>
                    <a:ext uri="{9D8B030D-6E8A-4147-A177-3AD203B41FA5}">
                      <a16:colId xmlns="" xmlns:a16="http://schemas.microsoft.com/office/drawing/2014/main" val="20010"/>
                    </a:ext>
                  </a:extLst>
                </a:gridCol>
                <a:gridCol w="625561">
                  <a:extLst>
                    <a:ext uri="{9D8B030D-6E8A-4147-A177-3AD203B41FA5}">
                      <a16:colId xmlns="" xmlns:a16="http://schemas.microsoft.com/office/drawing/2014/main" val="20011"/>
                    </a:ext>
                  </a:extLst>
                </a:gridCol>
              </a:tblGrid>
              <a:tr h="396402">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PPD</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Horizontal</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FOV</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Vertical FOV</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Monocular Video Resolution</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Bits per</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Pixel</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Frame Rate</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Yuv444/ yuv420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Raw Rate (</a:t>
                      </a:r>
                      <a:r>
                        <a:rPr lang="en-US" altLang="zh-CN" sz="900" dirty="0" err="1" smtClean="0">
                          <a:latin typeface="+mj-lt"/>
                          <a:cs typeface="Calibri" panose="020F0502020204030204" pitchFamily="34" charset="0"/>
                        </a:rPr>
                        <a:t>Gbps</a:t>
                      </a:r>
                      <a:r>
                        <a:rPr lang="en-US" altLang="zh-CN" sz="90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Lightly Compressed</a:t>
                      </a:r>
                      <a:r>
                        <a:rPr lang="en-US" altLang="zh-CN" sz="900" baseline="0" dirty="0" smtClean="0">
                          <a:latin typeface="+mj-lt"/>
                          <a:cs typeface="Calibri" panose="020F0502020204030204" pitchFamily="34" charset="0"/>
                        </a:rPr>
                        <a:t> Rate (</a:t>
                      </a:r>
                      <a:r>
                        <a:rPr lang="en-US" altLang="zh-CN" sz="900" baseline="0" dirty="0" err="1" smtClean="0">
                          <a:latin typeface="+mj-lt"/>
                          <a:cs typeface="Calibri" panose="020F0502020204030204" pitchFamily="34" charset="0"/>
                        </a:rPr>
                        <a:t>Gbps</a:t>
                      </a:r>
                      <a:r>
                        <a:rPr lang="en-US" altLang="zh-CN" sz="900" baseline="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Compressed Rate (</a:t>
                      </a:r>
                      <a:r>
                        <a:rPr lang="en-US" altLang="zh-CN" sz="900" dirty="0" err="1" smtClean="0">
                          <a:latin typeface="+mj-lt"/>
                          <a:cs typeface="Calibri" panose="020F0502020204030204" pitchFamily="34" charset="0"/>
                        </a:rPr>
                        <a:t>Gbps</a:t>
                      </a:r>
                      <a:r>
                        <a:rPr lang="en-US" altLang="zh-CN" sz="90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RTT Latency</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288292">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b="1" dirty="0" smtClean="0">
                          <a:latin typeface="+mj-lt"/>
                          <a:cs typeface="Calibri" panose="020F0502020204030204" pitchFamily="34" charset="0"/>
                        </a:rPr>
                        <a:t>Partial Immersion</a:t>
                      </a:r>
                      <a:endParaRPr lang="zh-CN" altLang="en-US" sz="900" b="1"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210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6300*3000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3/1.5</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40.83/ 20.42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4.83/ 2.04</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a:t>
                      </a:r>
                      <a:r>
                        <a:rPr lang="en-US" altLang="zh-CN" sz="900" b="0" dirty="0" smtClean="0">
                          <a:latin typeface="+mj-lt"/>
                          <a:cs typeface="Calibri" panose="020F0502020204030204" pitchFamily="34" charset="0"/>
                        </a:rPr>
                        <a:t>D</a:t>
                      </a:r>
                      <a:r>
                        <a:rPr lang="en-US" altLang="zh-CN" sz="900" dirty="0" smtClean="0">
                          <a:latin typeface="+mj-lt"/>
                          <a:cs typeface="Calibri" panose="020F0502020204030204" pitchFamily="34" charset="0"/>
                        </a:rPr>
                        <a:t>, 0.48/ 0.20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10ms</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 xmlns:a16="http://schemas.microsoft.com/office/drawing/2014/main" val="10001"/>
                  </a:ext>
                </a:extLst>
              </a:tr>
              <a:tr h="288292">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81.66/ 40.84</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9.66/4.04</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0.</a:t>
                      </a:r>
                      <a:r>
                        <a:rPr lang="en-US" altLang="zh-CN" sz="900" dirty="0" smtClean="0">
                          <a:latin typeface="+mj-lt"/>
                          <a:cs typeface="Calibri" panose="020F0502020204030204" pitchFamily="34" charset="0"/>
                        </a:rPr>
                        <a:t>97/0.40</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 xmlns:a16="http://schemas.microsoft.com/office/drawing/2014/main" val="10002"/>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latin typeface="+mj-lt"/>
                          <a:cs typeface="Calibri" panose="020F0502020204030204" pitchFamily="34" charset="0"/>
                        </a:rPr>
                        <a:t>Deep Immersion</a:t>
                      </a:r>
                      <a:endParaRPr lang="zh-CN" altLang="en-US" sz="900" b="1"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45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16200*4500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90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3/1.5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236.20/118.10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 11.8</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2.36/1.18</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5ms</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 xmlns:a16="http://schemas.microsoft.com/office/drawing/2014/main" val="10003"/>
                  </a:ext>
                </a:extLst>
              </a:tr>
              <a:tr h="3282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b="1"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472.40/236.20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47.2/23.6</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4.72/2.36</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 xmlns:a16="http://schemas.microsoft.com/office/drawing/2014/main" val="10004"/>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b="1" dirty="0" smtClean="0">
                          <a:latin typeface="+mj-lt"/>
                          <a:cs typeface="Calibri" panose="020F0502020204030204" pitchFamily="34" charset="0"/>
                        </a:rPr>
                        <a:t>Ultimate Immersion</a:t>
                      </a:r>
                      <a:endParaRPr lang="zh-CN" altLang="en-US" sz="900" b="1"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21600*7200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144</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3/1.5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806.22/403.11</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2D, 80.62/ 40.31</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2D, 8.06/4.03</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5ms</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 xmlns:a16="http://schemas.microsoft.com/office/drawing/2014/main" val="10005"/>
                  </a:ext>
                </a:extLst>
              </a:tr>
              <a:tr h="328253">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1612.44/806.22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161.24/80.62</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16.12/8.03</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9707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4K/8K Video</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Uncompressed 8K Video is more and more important for home/Enterprise</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CCTV Signals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Wireless HDMI</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Cloud Streaming </a:t>
            </a:r>
          </a:p>
          <a:p>
            <a:pPr marL="457200" lvl="1" indent="0" defTabSz="914400" eaLnBrk="0" hangingPunct="0">
              <a:lnSpc>
                <a:spcPct val="140000"/>
              </a:lnSpc>
              <a:spcBef>
                <a:spcPct val="0"/>
              </a:spcBef>
              <a:buClrTx/>
              <a:buSzPct val="50000"/>
            </a:pPr>
            <a:r>
              <a:rPr lang="en-US" altLang="zh-CN" sz="1400" dirty="0">
                <a:latin typeface="+mj-lt"/>
                <a:ea typeface="华文细黑"/>
                <a:cs typeface="Calibri" panose="020F0502020204030204" pitchFamily="34" charset="0"/>
              </a:rPr>
              <a:t>(VDI/Live Broadcasting/…)</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组合 6"/>
          <p:cNvGrpSpPr/>
          <p:nvPr/>
        </p:nvGrpSpPr>
        <p:grpSpPr>
          <a:xfrm>
            <a:off x="3581400" y="2132013"/>
            <a:ext cx="4683561" cy="2027890"/>
            <a:chOff x="3774889" y="1876492"/>
            <a:chExt cx="4683561" cy="2027890"/>
          </a:xfrm>
        </p:grpSpPr>
        <p:grpSp>
          <p:nvGrpSpPr>
            <p:cNvPr id="8" name="组合 7"/>
            <p:cNvGrpSpPr/>
            <p:nvPr/>
          </p:nvGrpSpPr>
          <p:grpSpPr>
            <a:xfrm>
              <a:off x="4480175" y="1876492"/>
              <a:ext cx="3978275" cy="2027890"/>
              <a:chOff x="4480175" y="1876492"/>
              <a:chExt cx="3978275" cy="2027890"/>
            </a:xfrm>
          </p:grpSpPr>
          <p:grpSp>
            <p:nvGrpSpPr>
              <p:cNvPr id="11" name="组合 10"/>
              <p:cNvGrpSpPr/>
              <p:nvPr/>
            </p:nvGrpSpPr>
            <p:grpSpPr>
              <a:xfrm>
                <a:off x="4480175" y="1876492"/>
                <a:ext cx="3978275" cy="1685925"/>
                <a:chOff x="4572000" y="1987235"/>
                <a:chExt cx="3978275" cy="1685925"/>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375" y="1987235"/>
                  <a:ext cx="1866900" cy="1685925"/>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36912"/>
                  <a:ext cx="720080" cy="514343"/>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8261">
                  <a:off x="5382826" y="2597092"/>
                  <a:ext cx="466208" cy="466208"/>
                </a:xfrm>
                <a:prstGeom prst="rect">
                  <a:avLst/>
                </a:prstGeom>
              </p:spPr>
            </p:pic>
          </p:gr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288" y="3140968"/>
                <a:ext cx="394225" cy="50060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9275" y="3516449"/>
                <a:ext cx="654533" cy="361429"/>
              </a:xfrm>
              <a:prstGeom prst="rect">
                <a:avLst/>
              </a:prstGeom>
            </p:spPr>
          </p:pic>
          <p:sp>
            <p:nvSpPr>
              <p:cNvPr id="14" name="下弧形箭头 13"/>
              <p:cNvSpPr/>
              <p:nvPr/>
            </p:nvSpPr>
            <p:spPr bwMode="auto">
              <a:xfrm rot="18832867">
                <a:off x="7688264" y="3463080"/>
                <a:ext cx="662236" cy="220367"/>
              </a:xfrm>
              <a:prstGeom prst="curvedUpArrow">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上弧形箭头 14"/>
              <p:cNvSpPr/>
              <p:nvPr/>
            </p:nvSpPr>
            <p:spPr bwMode="auto">
              <a:xfrm rot="19441953">
                <a:off x="5942385" y="2672624"/>
                <a:ext cx="768848" cy="257172"/>
              </a:xfrm>
              <a:prstGeom prst="curvedDownArrow">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6" name="左右箭头 15"/>
              <p:cNvSpPr/>
              <p:nvPr/>
            </p:nvSpPr>
            <p:spPr bwMode="auto">
              <a:xfrm rot="924067">
                <a:off x="6233670" y="3406734"/>
                <a:ext cx="736762" cy="133894"/>
              </a:xfrm>
              <a:prstGeom prst="lef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9" name="右箭头 8"/>
            <p:cNvSpPr/>
            <p:nvPr/>
          </p:nvSpPr>
          <p:spPr bwMode="auto">
            <a:xfrm>
              <a:off x="4013240" y="2821223"/>
              <a:ext cx="504056" cy="111613"/>
            </a:xfrm>
            <a:prstGeom prs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0" name="文本框 9"/>
            <p:cNvSpPr txBox="1"/>
            <p:nvPr/>
          </p:nvSpPr>
          <p:spPr>
            <a:xfrm>
              <a:off x="3774889" y="2584311"/>
              <a:ext cx="966931" cy="253916"/>
            </a:xfrm>
            <a:prstGeom prst="rect">
              <a:avLst/>
            </a:prstGeom>
            <a:noFill/>
          </p:spPr>
          <p:txBody>
            <a:bodyPr wrap="none" rtlCol="0">
              <a:spAutoFit/>
            </a:bodyPr>
            <a:lstStyle/>
            <a:p>
              <a:r>
                <a:rPr lang="en-US" altLang="zh-CN" sz="1050" b="1" dirty="0" smtClean="0">
                  <a:solidFill>
                    <a:schemeClr val="tx1"/>
                  </a:solidFill>
                </a:rPr>
                <a:t>RAW Stream</a:t>
              </a:r>
              <a:endParaRPr lang="zh-CN" altLang="en-US" sz="1050" b="1" dirty="0">
                <a:solidFill>
                  <a:schemeClr val="tx1"/>
                </a:solidFill>
              </a:endParaRPr>
            </a:p>
          </p:txBody>
        </p:sp>
      </p:grpSp>
      <p:graphicFrame>
        <p:nvGraphicFramePr>
          <p:cNvPr id="20" name="Group 4"/>
          <p:cNvGraphicFramePr>
            <a:graphicFrameLocks/>
          </p:cNvGraphicFramePr>
          <p:nvPr>
            <p:extLst>
              <p:ext uri="{D42A27DB-BD31-4B8C-83A1-F6EECF244321}">
                <p14:modId xmlns:p14="http://schemas.microsoft.com/office/powerpoint/2010/main" val="4016121927"/>
              </p:ext>
            </p:extLst>
          </p:nvPr>
        </p:nvGraphicFramePr>
        <p:xfrm>
          <a:off x="431006" y="4304725"/>
          <a:ext cx="8280400" cy="1927840"/>
        </p:xfrm>
        <a:graphic>
          <a:graphicData uri="http://schemas.openxmlformats.org/drawingml/2006/table">
            <a:tbl>
              <a:tblPr/>
              <a:tblGrid>
                <a:gridCol w="647700">
                  <a:extLst>
                    <a:ext uri="{9D8B030D-6E8A-4147-A177-3AD203B41FA5}">
                      <a16:colId xmlns="" xmlns:a16="http://schemas.microsoft.com/office/drawing/2014/main" val="20000"/>
                    </a:ext>
                  </a:extLst>
                </a:gridCol>
                <a:gridCol w="1223962">
                  <a:extLst>
                    <a:ext uri="{9D8B030D-6E8A-4147-A177-3AD203B41FA5}">
                      <a16:colId xmlns="" xmlns:a16="http://schemas.microsoft.com/office/drawing/2014/main" val="20001"/>
                    </a:ext>
                  </a:extLst>
                </a:gridCol>
                <a:gridCol w="2881313">
                  <a:extLst>
                    <a:ext uri="{9D8B030D-6E8A-4147-A177-3AD203B41FA5}">
                      <a16:colId xmlns="" xmlns:a16="http://schemas.microsoft.com/office/drawing/2014/main" val="20002"/>
                    </a:ext>
                  </a:extLst>
                </a:gridCol>
                <a:gridCol w="935037">
                  <a:extLst>
                    <a:ext uri="{9D8B030D-6E8A-4147-A177-3AD203B41FA5}">
                      <a16:colId xmlns="" xmlns:a16="http://schemas.microsoft.com/office/drawing/2014/main" val="20003"/>
                    </a:ext>
                  </a:extLst>
                </a:gridCol>
                <a:gridCol w="1008063">
                  <a:extLst>
                    <a:ext uri="{9D8B030D-6E8A-4147-A177-3AD203B41FA5}">
                      <a16:colId xmlns="" xmlns:a16="http://schemas.microsoft.com/office/drawing/2014/main" val="20004"/>
                    </a:ext>
                  </a:extLst>
                </a:gridCol>
                <a:gridCol w="792162">
                  <a:extLst>
                    <a:ext uri="{9D8B030D-6E8A-4147-A177-3AD203B41FA5}">
                      <a16:colId xmlns="" xmlns:a16="http://schemas.microsoft.com/office/drawing/2014/main" val="20005"/>
                    </a:ext>
                  </a:extLst>
                </a:gridCol>
                <a:gridCol w="792163">
                  <a:extLst>
                    <a:ext uri="{9D8B030D-6E8A-4147-A177-3AD203B41FA5}">
                      <a16:colId xmlns="" xmlns:a16="http://schemas.microsoft.com/office/drawing/2014/main" val="20006"/>
                    </a:ext>
                  </a:extLst>
                </a:gridCol>
              </a:tblGrid>
              <a:tr h="394022">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Traffic</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rPr>
                        <a:t>Subtype</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Description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Rate, Mbps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Packet Error Rate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Jitter,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Delay,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0"/>
                  </a:ext>
                </a:extLst>
              </a:tr>
              <a:tr h="118864">
                <a:tc rowSpan="6">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Videos</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Uncompressed</a:t>
                      </a:r>
                      <a:r>
                        <a:rPr kumimoji="0" lang="en-US" altLang="zh-CN" sz="1000" b="0"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pixels, 12bits/pixels, 60fps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6000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63056">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23000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2"/>
                  </a:ext>
                </a:extLst>
              </a:tr>
              <a:tr h="207248">
                <a:tc vMerge="1">
                  <a:txBody>
                    <a:bodyPr/>
                    <a:lstStyle/>
                    <a:p>
                      <a:endParaRPr lang="zh-CN" altLang="en-US"/>
                    </a:p>
                  </a:txBody>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Lightly Compressed</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5144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a:t>
                      </a: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rPr>
                        <a:t>, </a:t>
                      </a: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2400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44016">
                <a:tc vMerge="1">
                  <a:txBody>
                    <a:bodyPr/>
                    <a:lstStyle/>
                    <a:p>
                      <a:endParaRPr lang="zh-CN" altLang="en-US"/>
                    </a:p>
                  </a:txBody>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Compressed</a:t>
                      </a:r>
                      <a:r>
                        <a:rPr kumimoji="0" lang="en-US" altLang="zh-CN" sz="1000" b="0"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61925">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81421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994609" y="3479690"/>
            <a:ext cx="7153194" cy="2850772"/>
            <a:chOff x="1235156" y="3364507"/>
            <a:chExt cx="7153194" cy="2850772"/>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450" y="5231346"/>
              <a:ext cx="983933" cy="983933"/>
            </a:xfrm>
            <a:prstGeom prst="rect">
              <a:avLst/>
            </a:prstGeom>
          </p:spPr>
        </p:pic>
        <p:sp>
          <p:nvSpPr>
            <p:cNvPr id="35" name="椭圆 34"/>
            <p:cNvSpPr/>
            <p:nvPr/>
          </p:nvSpPr>
          <p:spPr bwMode="auto">
            <a:xfrm>
              <a:off x="4720958" y="4872040"/>
              <a:ext cx="3667392" cy="1271919"/>
            </a:xfrm>
            <a:prstGeom prst="ellipse">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altLang="zh-CN" sz="1200" b="0" i="0" u="none" strike="noStrike" cap="none" normalizeH="0" baseline="0" dirty="0" smtClean="0">
                <a:ln>
                  <a:noFill/>
                </a:ln>
                <a:solidFill>
                  <a:schemeClr val="tx1"/>
                </a:solidFill>
                <a:effectLst/>
                <a:ea typeface="宋体" charset="-122"/>
                <a:cs typeface="Calibri" panose="020F0502020204030204" pitchFamily="34" charset="0"/>
              </a:endParaRP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Sensors,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Meters,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a:t>
              </a:r>
              <a:endParaRPr kumimoji="0" lang="zh-CN" altLang="en-US" sz="1400" b="0" i="0" u="none" strike="noStrike" cap="none" normalizeH="0" baseline="0" dirty="0" smtClean="0">
                <a:ln>
                  <a:noFill/>
                </a:ln>
                <a:solidFill>
                  <a:schemeClr val="tx1"/>
                </a:solidFill>
                <a:effectLst/>
                <a:ea typeface="宋体" charset="-122"/>
                <a:cs typeface="Calibri" panose="020F0502020204030204" pitchFamily="34" charset="0"/>
              </a:endParaRPr>
            </a:p>
          </p:txBody>
        </p:sp>
        <p:grpSp>
          <p:nvGrpSpPr>
            <p:cNvPr id="36" name="组合 35"/>
            <p:cNvGrpSpPr/>
            <p:nvPr/>
          </p:nvGrpSpPr>
          <p:grpSpPr>
            <a:xfrm>
              <a:off x="4954485" y="3408907"/>
              <a:ext cx="720080" cy="980551"/>
              <a:chOff x="2483768" y="3394840"/>
              <a:chExt cx="720080" cy="980551"/>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861048"/>
                <a:ext cx="720080" cy="514343"/>
              </a:xfrm>
              <a:prstGeom prst="rect">
                <a:avLst/>
              </a:prstGeom>
            </p:spPr>
          </p:pic>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704" y="3394840"/>
                <a:ext cx="466208" cy="466208"/>
              </a:xfrm>
              <a:prstGeom prst="rect">
                <a:avLst/>
              </a:prstGeom>
            </p:spPr>
          </p:pic>
        </p:gr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476" y="3648881"/>
              <a:ext cx="394225" cy="500604"/>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159" y="3849628"/>
              <a:ext cx="654533" cy="361429"/>
            </a:xfrm>
            <a:prstGeom prst="rect">
              <a:avLst/>
            </a:prstGeom>
          </p:spPr>
        </p:pic>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164" y="3364507"/>
              <a:ext cx="1199502" cy="1199502"/>
            </a:xfrm>
            <a:prstGeom prst="rect">
              <a:avLst/>
            </a:prstGeom>
          </p:spPr>
        </p:pic>
        <p:cxnSp>
          <p:nvCxnSpPr>
            <p:cNvPr id="40" name="直接箭头连接符 39"/>
            <p:cNvCxnSpPr/>
            <p:nvPr/>
          </p:nvCxnSpPr>
          <p:spPr bwMode="auto">
            <a:xfrm>
              <a:off x="2437408" y="3895208"/>
              <a:ext cx="2494632" cy="0"/>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bwMode="auto">
            <a:xfrm flipH="1">
              <a:off x="2412774" y="4013372"/>
              <a:ext cx="2494632" cy="934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2" name="文本框 41"/>
            <p:cNvSpPr txBox="1"/>
            <p:nvPr/>
          </p:nvSpPr>
          <p:spPr>
            <a:xfrm>
              <a:off x="3217500" y="3628926"/>
              <a:ext cx="885179" cy="261610"/>
            </a:xfrm>
            <a:prstGeom prst="rect">
              <a:avLst/>
            </a:prstGeom>
            <a:noFill/>
          </p:spPr>
          <p:txBody>
            <a:bodyPr wrap="none" rtlCol="0">
              <a:spAutoFit/>
            </a:bodyPr>
            <a:lstStyle/>
            <a:p>
              <a:r>
                <a:rPr lang="en-US" altLang="zh-CN" sz="1100" dirty="0" smtClean="0"/>
                <a:t>Voice/Video</a:t>
              </a:r>
              <a:endParaRPr lang="zh-CN" altLang="en-US" sz="1100" dirty="0"/>
            </a:p>
          </p:txBody>
        </p:sp>
        <p:sp>
          <p:nvSpPr>
            <p:cNvPr id="43" name="文本框 42"/>
            <p:cNvSpPr txBox="1"/>
            <p:nvPr/>
          </p:nvSpPr>
          <p:spPr>
            <a:xfrm>
              <a:off x="3427372" y="3994514"/>
              <a:ext cx="500458" cy="261610"/>
            </a:xfrm>
            <a:prstGeom prst="rect">
              <a:avLst/>
            </a:prstGeom>
            <a:noFill/>
          </p:spPr>
          <p:txBody>
            <a:bodyPr wrap="none" rtlCol="0">
              <a:spAutoFit/>
            </a:bodyPr>
            <a:lstStyle/>
            <a:p>
              <a:r>
                <a:rPr lang="en-US" altLang="zh-CN" sz="1100" dirty="0" smtClean="0"/>
                <a:t>Voice</a:t>
              </a:r>
              <a:endParaRPr lang="zh-CN" altLang="en-US" sz="1100" dirty="0"/>
            </a:p>
          </p:txBody>
        </p:sp>
        <p:cxnSp>
          <p:nvCxnSpPr>
            <p:cNvPr id="44" name="直接连接符 43"/>
            <p:cNvCxnSpPr/>
            <p:nvPr/>
          </p:nvCxnSpPr>
          <p:spPr bwMode="auto">
            <a:xfrm>
              <a:off x="5537346" y="4345688"/>
              <a:ext cx="663515" cy="503848"/>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5" name="直接连接符 44"/>
            <p:cNvCxnSpPr/>
            <p:nvPr/>
          </p:nvCxnSpPr>
          <p:spPr bwMode="auto">
            <a:xfrm>
              <a:off x="5657773" y="4294535"/>
              <a:ext cx="694150" cy="555001"/>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bwMode="auto">
            <a:xfrm flipV="1">
              <a:off x="5711781" y="3996435"/>
              <a:ext cx="1125324" cy="105458"/>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bwMode="auto">
            <a:xfrm flipV="1">
              <a:off x="5736647" y="3867990"/>
              <a:ext cx="1100458" cy="101193"/>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4549" y="4737261"/>
              <a:ext cx="402519" cy="655531"/>
            </a:xfrm>
            <a:prstGeom prst="rect">
              <a:avLst/>
            </a:prstGeom>
          </p:spPr>
        </p:pic>
        <p:pic>
          <p:nvPicPr>
            <p:cNvPr id="49" name="图片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5156" y="4786508"/>
              <a:ext cx="343783" cy="606284"/>
            </a:xfrm>
            <a:prstGeom prst="rect">
              <a:avLst/>
            </a:prstGeom>
          </p:spPr>
        </p:pic>
        <p:cxnSp>
          <p:nvCxnSpPr>
            <p:cNvPr id="50" name="直接箭头连接符 49"/>
            <p:cNvCxnSpPr>
              <a:stCxn id="58" idx="1"/>
            </p:cNvCxnSpPr>
            <p:nvPr/>
          </p:nvCxnSpPr>
          <p:spPr bwMode="auto">
            <a:xfrm flipH="1">
              <a:off x="2250315" y="4132287"/>
              <a:ext cx="2704170" cy="88269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1" name="文本框 50"/>
            <p:cNvSpPr txBox="1"/>
            <p:nvPr/>
          </p:nvSpPr>
          <p:spPr>
            <a:xfrm>
              <a:off x="2821294" y="4457297"/>
              <a:ext cx="609462" cy="261610"/>
            </a:xfrm>
            <a:prstGeom prst="rect">
              <a:avLst/>
            </a:prstGeom>
            <a:noFill/>
          </p:spPr>
          <p:txBody>
            <a:bodyPr wrap="none" rtlCol="0">
              <a:spAutoFit/>
            </a:bodyPr>
            <a:lstStyle/>
            <a:p>
              <a:r>
                <a:rPr lang="en-US" altLang="zh-CN" sz="1100" dirty="0" smtClean="0"/>
                <a:t>Control</a:t>
              </a:r>
              <a:endParaRPr lang="zh-CN" altLang="en-US" sz="1100" dirty="0"/>
            </a:p>
          </p:txBody>
        </p:sp>
        <p:cxnSp>
          <p:nvCxnSpPr>
            <p:cNvPr id="52" name="直接箭头连接符 51"/>
            <p:cNvCxnSpPr/>
            <p:nvPr/>
          </p:nvCxnSpPr>
          <p:spPr bwMode="auto">
            <a:xfrm flipH="1">
              <a:off x="2670022" y="4525476"/>
              <a:ext cx="2267059" cy="121583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3" name="文本框 52"/>
            <p:cNvSpPr txBox="1"/>
            <p:nvPr/>
          </p:nvSpPr>
          <p:spPr>
            <a:xfrm>
              <a:off x="3354507" y="5300434"/>
              <a:ext cx="979755" cy="261610"/>
            </a:xfrm>
            <a:prstGeom prst="rect">
              <a:avLst/>
            </a:prstGeom>
            <a:noFill/>
          </p:spPr>
          <p:txBody>
            <a:bodyPr wrap="none" rtlCol="0">
              <a:spAutoFit/>
            </a:bodyPr>
            <a:lstStyle/>
            <a:p>
              <a:r>
                <a:rPr lang="en-US" altLang="zh-CN" sz="1100" dirty="0" smtClean="0"/>
                <a:t>Control/Voice</a:t>
              </a:r>
              <a:endParaRPr lang="zh-CN" altLang="en-US" sz="1100" dirty="0"/>
            </a:p>
          </p:txBody>
        </p:sp>
        <p:sp>
          <p:nvSpPr>
            <p:cNvPr id="54" name="文本框 53"/>
            <p:cNvSpPr txBox="1"/>
            <p:nvPr/>
          </p:nvSpPr>
          <p:spPr>
            <a:xfrm>
              <a:off x="2821294" y="5017015"/>
              <a:ext cx="500458" cy="261610"/>
            </a:xfrm>
            <a:prstGeom prst="rect">
              <a:avLst/>
            </a:prstGeom>
            <a:noFill/>
          </p:spPr>
          <p:txBody>
            <a:bodyPr wrap="none" rtlCol="0">
              <a:spAutoFit/>
            </a:bodyPr>
            <a:lstStyle/>
            <a:p>
              <a:r>
                <a:rPr lang="en-US" altLang="zh-CN" sz="1100" dirty="0" smtClean="0"/>
                <a:t>Voice</a:t>
              </a:r>
              <a:endParaRPr lang="zh-CN" altLang="en-US" sz="1100" dirty="0"/>
            </a:p>
          </p:txBody>
        </p:sp>
        <p:cxnSp>
          <p:nvCxnSpPr>
            <p:cNvPr id="55" name="直接箭头连接符 54"/>
            <p:cNvCxnSpPr/>
            <p:nvPr/>
          </p:nvCxnSpPr>
          <p:spPr bwMode="auto">
            <a:xfrm flipV="1">
              <a:off x="2675675" y="4376609"/>
              <a:ext cx="2250712" cy="1210900"/>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6" name="文本框 55"/>
            <p:cNvSpPr txBox="1"/>
            <p:nvPr/>
          </p:nvSpPr>
          <p:spPr>
            <a:xfrm>
              <a:off x="5974038" y="4356161"/>
              <a:ext cx="609462" cy="261610"/>
            </a:xfrm>
            <a:prstGeom prst="rect">
              <a:avLst/>
            </a:prstGeom>
            <a:noFill/>
          </p:spPr>
          <p:txBody>
            <a:bodyPr wrap="none" rtlCol="0">
              <a:spAutoFit/>
            </a:bodyPr>
            <a:lstStyle/>
            <a:p>
              <a:r>
                <a:rPr lang="en-US" altLang="zh-CN" sz="1100" dirty="0" smtClean="0"/>
                <a:t>Control</a:t>
              </a:r>
              <a:endParaRPr lang="zh-CN" altLang="en-US" sz="1100" dirty="0"/>
            </a:p>
          </p:txBody>
        </p:sp>
        <p:sp>
          <p:nvSpPr>
            <p:cNvPr id="57" name="文本框 56"/>
            <p:cNvSpPr txBox="1"/>
            <p:nvPr/>
          </p:nvSpPr>
          <p:spPr>
            <a:xfrm>
              <a:off x="5116841" y="4538329"/>
              <a:ext cx="875561" cy="261610"/>
            </a:xfrm>
            <a:prstGeom prst="rect">
              <a:avLst/>
            </a:prstGeom>
            <a:noFill/>
          </p:spPr>
          <p:txBody>
            <a:bodyPr wrap="none" rtlCol="0">
              <a:spAutoFit/>
            </a:bodyPr>
            <a:lstStyle/>
            <a:p>
              <a:r>
                <a:rPr lang="en-US" altLang="zh-CN" sz="1100" dirty="0" smtClean="0"/>
                <a:t>Data Report</a:t>
              </a:r>
              <a:endParaRPr lang="zh-CN" altLang="en-US" sz="1100" dirty="0"/>
            </a:p>
          </p:txBody>
        </p:sp>
      </p:grpSp>
      <p:sp>
        <p:nvSpPr>
          <p:cNvPr id="2" name="标题 1"/>
          <p:cNvSpPr>
            <a:spLocks noGrp="1"/>
          </p:cNvSpPr>
          <p:nvPr>
            <p:ph type="title"/>
          </p:nvPr>
        </p:nvSpPr>
        <p:spPr/>
        <p:txBody>
          <a:bodyPr/>
          <a:lstStyle/>
          <a:p>
            <a:r>
              <a:rPr lang="en-US" altLang="zh-CN" dirty="0" err="1"/>
              <a:t>IoT</a:t>
            </a:r>
            <a:r>
              <a:rPr lang="en-US" altLang="zh-CN" dirty="0"/>
              <a:t>-Fi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Wi-Fi </a:t>
            </a:r>
            <a:r>
              <a:rPr lang="en-US" altLang="zh-CN" sz="1600" dirty="0" err="1">
                <a:latin typeface="+mj-lt"/>
                <a:ea typeface="黑体" pitchFamily="49" charset="-122"/>
                <a:cs typeface="Calibri" panose="020F0502020204030204" pitchFamily="34" charset="0"/>
              </a:rPr>
              <a:t>IoT</a:t>
            </a:r>
            <a:r>
              <a:rPr lang="en-US" altLang="zh-CN" sz="1600" dirty="0">
                <a:latin typeface="+mj-lt"/>
                <a:ea typeface="黑体" pitchFamily="49" charset="-122"/>
                <a:cs typeface="Calibri" panose="020F0502020204030204" pitchFamily="34" charset="0"/>
              </a:rPr>
              <a:t> has been supported by 11b, 11n, and 11ax</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Power efficiency is not so good as the other technologies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Other technologies cannot coexist with Wi-Fi very well</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Target of </a:t>
            </a:r>
            <a:r>
              <a:rPr lang="en-US" altLang="zh-CN" sz="1600" dirty="0" err="1">
                <a:latin typeface="+mj-lt"/>
                <a:ea typeface="黑体" pitchFamily="49" charset="-122"/>
                <a:cs typeface="Calibri" panose="020F0502020204030204" pitchFamily="34" charset="0"/>
              </a:rPr>
              <a:t>IoT</a:t>
            </a:r>
            <a:r>
              <a:rPr lang="en-US" altLang="zh-CN" sz="1600" dirty="0">
                <a:latin typeface="+mj-lt"/>
                <a:ea typeface="黑体" pitchFamily="49" charset="-122"/>
                <a:cs typeface="Calibri" panose="020F0502020204030204" pitchFamily="34" charset="0"/>
              </a:rPr>
              <a:t>-Fi: work with </a:t>
            </a:r>
            <a:r>
              <a:rPr lang="en-US" altLang="zh-CN" sz="1600" dirty="0" smtClean="0">
                <a:latin typeface="+mj-lt"/>
                <a:ea typeface="黑体" pitchFamily="49" charset="-122"/>
                <a:cs typeface="Calibri" panose="020F0502020204030204" pitchFamily="34" charset="0"/>
              </a:rPr>
              <a:t>main stream </a:t>
            </a:r>
            <a:r>
              <a:rPr lang="en-US" altLang="zh-CN" sz="1600" dirty="0">
                <a:latin typeface="+mj-lt"/>
                <a:ea typeface="黑体" pitchFamily="49" charset="-122"/>
                <a:cs typeface="Calibri" panose="020F0502020204030204" pitchFamily="34" charset="0"/>
              </a:rPr>
              <a:t>Wi-Fi in both 2.4GHz and 5-7GHz very well with more efficient power consumption</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97317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Industrial Wi-Fi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Industrial 4.0 requires lots of intelligent equipment and operation</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Wi-Fi should play a key role in the connection</a:t>
            </a:r>
            <a:endParaRPr lang="zh-CN" altLang="en-US" sz="1400" dirty="0">
              <a:latin typeface="+mj-lt"/>
              <a:ea typeface="黑体" pitchFamily="49" charset="-122"/>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pic>
        <p:nvPicPr>
          <p:cNvPr id="7" name="图片 6"/>
          <p:cNvPicPr>
            <a:picLocks noChangeAspect="1"/>
          </p:cNvPicPr>
          <p:nvPr/>
        </p:nvPicPr>
        <p:blipFill>
          <a:blip r:embed="rId2"/>
          <a:stretch>
            <a:fillRect/>
          </a:stretch>
        </p:blipFill>
        <p:spPr>
          <a:xfrm>
            <a:off x="755650" y="2743200"/>
            <a:ext cx="2268000" cy="1080000"/>
          </a:xfrm>
          <a:prstGeom prst="rect">
            <a:avLst/>
          </a:prstGeom>
        </p:spPr>
      </p:pic>
      <p:sp>
        <p:nvSpPr>
          <p:cNvPr id="8" name="圆角矩形 7"/>
          <p:cNvSpPr/>
          <p:nvPr/>
        </p:nvSpPr>
        <p:spPr bwMode="auto">
          <a:xfrm>
            <a:off x="755650" y="3880077"/>
            <a:ext cx="2268000" cy="492987"/>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Textile Industry:</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Interconnection of Devices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9" name="Picture 4" descr="https://advantechfiles.blob.core.windows.net/cms/3f9da035-aa99-432f-9795-f6d710a4ebf3/Content/content-image-1505187422837.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578" y="2743200"/>
            <a:ext cx="226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bwMode="auto">
          <a:xfrm>
            <a:off x="3435579" y="3885970"/>
            <a:ext cx="2267999" cy="494434"/>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Assembly Line: </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Control </a:t>
            </a:r>
            <a:r>
              <a:rPr lang="en-US" altLang="zh-CN" sz="1050" dirty="0">
                <a:solidFill>
                  <a:schemeClr val="tx1"/>
                </a:solidFill>
                <a:ea typeface="微软雅黑" panose="020B0503020204020204" pitchFamily="34" charset="-122"/>
                <a:cs typeface="Calibri" panose="020F0502020204030204" pitchFamily="34" charset="0"/>
              </a:rPr>
              <a:t>of </a:t>
            </a:r>
            <a:r>
              <a:rPr lang="en-US" altLang="zh-CN" sz="1050" dirty="0" smtClean="0">
                <a:solidFill>
                  <a:schemeClr val="tx1"/>
                </a:solidFill>
                <a:ea typeface="微软雅黑" panose="020B0503020204020204" pitchFamily="34" charset="-122"/>
                <a:cs typeface="Calibri" panose="020F0502020204030204" pitchFamily="34" charset="0"/>
              </a:rPr>
              <a:t>Robotic Arms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1" name="图片 10"/>
          <p:cNvPicPr>
            <a:picLocks noChangeAspect="1"/>
          </p:cNvPicPr>
          <p:nvPr/>
        </p:nvPicPr>
        <p:blipFill>
          <a:blip r:embed="rId4"/>
          <a:stretch>
            <a:fillRect/>
          </a:stretch>
        </p:blipFill>
        <p:spPr>
          <a:xfrm>
            <a:off x="773704" y="4572000"/>
            <a:ext cx="2268000" cy="1080120"/>
          </a:xfrm>
          <a:prstGeom prst="rect">
            <a:avLst/>
          </a:prstGeom>
        </p:spPr>
      </p:pic>
      <p:sp>
        <p:nvSpPr>
          <p:cNvPr id="12" name="圆角矩形 11"/>
          <p:cNvSpPr/>
          <p:nvPr/>
        </p:nvSpPr>
        <p:spPr bwMode="auto">
          <a:xfrm>
            <a:off x="773704" y="5744978"/>
            <a:ext cx="2268000" cy="697519"/>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Chemical/Materials</a:t>
            </a:r>
            <a:r>
              <a:rPr lang="en-US" altLang="zh-CN" sz="1200" dirty="0" smtClean="0">
                <a:solidFill>
                  <a:schemeClr val="tx1"/>
                </a:solidFill>
                <a:ea typeface="微软雅黑" panose="020B0503020204020204" pitchFamily="34" charset="-122"/>
                <a:cs typeface="Calibri" panose="020F0502020204030204" pitchFamily="34" charset="0"/>
              </a:rPr>
              <a: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Wireless Monitoring and remote management</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3" name="图片 12"/>
          <p:cNvPicPr>
            <a:picLocks/>
          </p:cNvPicPr>
          <p:nvPr/>
        </p:nvPicPr>
        <p:blipFill>
          <a:blip r:embed="rId5"/>
          <a:stretch>
            <a:fillRect/>
          </a:stretch>
        </p:blipFill>
        <p:spPr>
          <a:xfrm>
            <a:off x="3435578" y="4572000"/>
            <a:ext cx="2268000" cy="1080000"/>
          </a:xfrm>
          <a:prstGeom prst="rect">
            <a:avLst/>
          </a:prstGeom>
        </p:spPr>
      </p:pic>
      <p:sp>
        <p:nvSpPr>
          <p:cNvPr id="14" name="圆角矩形 13"/>
          <p:cNvSpPr/>
          <p:nvPr/>
        </p:nvSpPr>
        <p:spPr bwMode="auto">
          <a:xfrm>
            <a:off x="3435578" y="5744978"/>
            <a:ext cx="2268000" cy="697519"/>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sz="1200" b="1" dirty="0" smtClean="0">
                <a:solidFill>
                  <a:schemeClr val="tx1"/>
                </a:solidFill>
                <a:ea typeface="微软雅黑" panose="020B0503020204020204" pitchFamily="34" charset="-122"/>
                <a:cs typeface="Calibri" panose="020F0502020204030204" pitchFamily="34" charset="0"/>
              </a:rPr>
              <a:t>Highway Management: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Video Backhaul and Equipment Tracking</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5" name="Picture 2" descr="https://advantechfiles.blob.core.windows.net/cms/d51a6016-bc07-4024-bbe2-691a09dfb47c/Content/content-image-15168608759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735" y="4572000"/>
            <a:ext cx="226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bwMode="auto">
          <a:xfrm>
            <a:off x="6118735" y="5746653"/>
            <a:ext cx="2268000" cy="695844"/>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Manufacturing:</a:t>
            </a:r>
          </a:p>
          <a:p>
            <a:pPr>
              <a:buClr>
                <a:srgbClr val="CC9900"/>
              </a:buClr>
            </a:pPr>
            <a:r>
              <a:rPr lang="en-US" altLang="zh-CN" sz="1050" dirty="0">
                <a:solidFill>
                  <a:schemeClr val="tx1"/>
                </a:solidFill>
                <a:ea typeface="微软雅黑" panose="020B0503020204020204" pitchFamily="34" charset="-122"/>
                <a:cs typeface="Calibri" panose="020F0502020204030204" pitchFamily="34" charset="0"/>
              </a:rPr>
              <a:t>Wireless monitoring </a:t>
            </a:r>
            <a:r>
              <a:rPr lang="en-US" altLang="zh-CN" sz="1050" dirty="0" smtClean="0">
                <a:solidFill>
                  <a:schemeClr val="tx1"/>
                </a:solidFill>
                <a:ea typeface="微软雅黑" panose="020B0503020204020204" pitchFamily="34" charset="-122"/>
                <a:cs typeface="Calibri" panose="020F0502020204030204" pitchFamily="34" charset="0"/>
              </a:rPr>
              <a:t>and Management of Equipment</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7" name="图片 16"/>
          <p:cNvPicPr>
            <a:picLocks/>
          </p:cNvPicPr>
          <p:nvPr/>
        </p:nvPicPr>
        <p:blipFill>
          <a:blip r:embed="rId7"/>
          <a:stretch>
            <a:fillRect/>
          </a:stretch>
        </p:blipFill>
        <p:spPr>
          <a:xfrm>
            <a:off x="6118735" y="2743200"/>
            <a:ext cx="2269615" cy="1080000"/>
          </a:xfrm>
          <a:prstGeom prst="rect">
            <a:avLst/>
          </a:prstGeom>
        </p:spPr>
      </p:pic>
      <p:sp>
        <p:nvSpPr>
          <p:cNvPr id="18" name="圆角矩形 17"/>
          <p:cNvSpPr/>
          <p:nvPr/>
        </p:nvSpPr>
        <p:spPr bwMode="auto">
          <a:xfrm>
            <a:off x="6117120" y="3884113"/>
            <a:ext cx="2269615" cy="619697"/>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Warehouse</a:t>
            </a:r>
            <a:r>
              <a:rPr kumimoji="0" lang="en-US" altLang="zh-CN" sz="1200" b="1"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rPr>
              <a: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Location of Materials;</a:t>
            </a:r>
          </a:p>
          <a:p>
            <a:pPr>
              <a:buClr>
                <a:srgbClr val="CC9900"/>
              </a:buClr>
            </a:pPr>
            <a:r>
              <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rPr>
              <a:t>Location and Control</a:t>
            </a:r>
            <a:r>
              <a:rPr kumimoji="0" lang="en-US" sz="1050" b="0" i="0" u="none" strike="noStrike" cap="none" normalizeH="0" dirty="0" smtClean="0">
                <a:ln>
                  <a:noFill/>
                </a:ln>
                <a:solidFill>
                  <a:schemeClr val="tx1"/>
                </a:solidFill>
                <a:effectLst/>
                <a:ea typeface="微软雅黑" panose="020B0503020204020204" pitchFamily="34" charset="-122"/>
                <a:cs typeface="Calibri" panose="020F0502020204030204" pitchFamily="34" charset="0"/>
              </a:rPr>
              <a:t> of Robots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491550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 of Industrial Wi-Fi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There are many systems in industrial scenario operating independently, e.g., monitoring system, mechanical control, system maintenance, etc.</a:t>
            </a:r>
            <a:r>
              <a:rPr lang="zh-CN" altLang="en-US" sz="1400" dirty="0">
                <a:latin typeface="+mj-lt"/>
                <a:ea typeface="黑体" pitchFamily="49" charset="-122"/>
                <a:cs typeface="Calibri" panose="020F0502020204030204" pitchFamily="34" charset="0"/>
              </a:rPr>
              <a:t> </a:t>
            </a:r>
            <a:r>
              <a:rPr lang="en-US" altLang="zh-CN" sz="1400" dirty="0">
                <a:latin typeface="+mj-lt"/>
                <a:ea typeface="黑体" pitchFamily="49" charset="-122"/>
                <a:cs typeface="Calibri" panose="020F0502020204030204" pitchFamily="34" charset="0"/>
                <a:sym typeface="Wingdings" panose="05000000000000000000" pitchFamily="2" charset="2"/>
              </a:rPr>
              <a:t> Wi-Fi can be a united access method for all the systems.</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sym typeface="Wingdings" panose="05000000000000000000" pitchFamily="2" charset="2"/>
              </a:rPr>
              <a:t>Detailed Requirements of Industrial Wi-Fi</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Latency</a:t>
            </a: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More reliable transmission Overcome interference, temperature change, etc.</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Security</a:t>
            </a:r>
            <a:endParaRPr lang="en-US" altLang="zh-CN" sz="1200" dirty="0">
              <a:latin typeface="+mj-lt"/>
              <a:ea typeface="华文细黑"/>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7" name="表格 6"/>
          <p:cNvGraphicFramePr>
            <a:graphicFrameLocks noGrp="1"/>
          </p:cNvGraphicFramePr>
          <p:nvPr>
            <p:extLst>
              <p:ext uri="{D42A27DB-BD31-4B8C-83A1-F6EECF244321}">
                <p14:modId xmlns:p14="http://schemas.microsoft.com/office/powerpoint/2010/main" val="1684066600"/>
              </p:ext>
            </p:extLst>
          </p:nvPr>
        </p:nvGraphicFramePr>
        <p:xfrm>
          <a:off x="860611" y="3564573"/>
          <a:ext cx="7497390" cy="548640"/>
        </p:xfrm>
        <a:graphic>
          <a:graphicData uri="http://schemas.openxmlformats.org/drawingml/2006/table">
            <a:tbl>
              <a:tblPr firstRow="1" bandRow="1">
                <a:tableStyleId>{5940675A-B579-460E-94D1-54222C63F5DA}</a:tableStyleId>
              </a:tblPr>
              <a:tblGrid>
                <a:gridCol w="1499478">
                  <a:extLst>
                    <a:ext uri="{9D8B030D-6E8A-4147-A177-3AD203B41FA5}">
                      <a16:colId xmlns="" xmlns:a16="http://schemas.microsoft.com/office/drawing/2014/main" val="20000"/>
                    </a:ext>
                  </a:extLst>
                </a:gridCol>
                <a:gridCol w="1499478">
                  <a:extLst>
                    <a:ext uri="{9D8B030D-6E8A-4147-A177-3AD203B41FA5}">
                      <a16:colId xmlns="" xmlns:a16="http://schemas.microsoft.com/office/drawing/2014/main" val="20001"/>
                    </a:ext>
                  </a:extLst>
                </a:gridCol>
                <a:gridCol w="1499478">
                  <a:extLst>
                    <a:ext uri="{9D8B030D-6E8A-4147-A177-3AD203B41FA5}">
                      <a16:colId xmlns="" xmlns:a16="http://schemas.microsoft.com/office/drawing/2014/main" val="20002"/>
                    </a:ext>
                  </a:extLst>
                </a:gridCol>
                <a:gridCol w="1499478">
                  <a:extLst>
                    <a:ext uri="{9D8B030D-6E8A-4147-A177-3AD203B41FA5}">
                      <a16:colId xmlns="" xmlns:a16="http://schemas.microsoft.com/office/drawing/2014/main" val="20003"/>
                    </a:ext>
                  </a:extLst>
                </a:gridCol>
                <a:gridCol w="1499478">
                  <a:extLst>
                    <a:ext uri="{9D8B030D-6E8A-4147-A177-3AD203B41FA5}">
                      <a16:colId xmlns="" xmlns:a16="http://schemas.microsoft.com/office/drawing/2014/main" val="20004"/>
                    </a:ext>
                  </a:extLst>
                </a:gridCol>
              </a:tblGrid>
              <a:tr h="201017">
                <a:tc>
                  <a:txBody>
                    <a:bodyPr/>
                    <a:lstStyle/>
                    <a:p>
                      <a:pPr algn="ctr"/>
                      <a:r>
                        <a:rPr lang="en-US" altLang="zh-CN" sz="1200" b="1" dirty="0" smtClean="0">
                          <a:latin typeface="+mj-lt"/>
                          <a:cs typeface="Calibri" panose="020F0502020204030204" pitchFamily="34" charset="0"/>
                        </a:rPr>
                        <a:t>Scenarios</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Automation</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Monitoring</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Mechanical</a:t>
                      </a:r>
                      <a:r>
                        <a:rPr lang="en-US" altLang="zh-CN" sz="1200" b="1" baseline="0" dirty="0" smtClean="0">
                          <a:latin typeface="+mj-lt"/>
                          <a:cs typeface="Calibri" panose="020F0502020204030204" pitchFamily="34" charset="0"/>
                        </a:rPr>
                        <a:t> Control</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Motion</a:t>
                      </a:r>
                      <a:r>
                        <a:rPr lang="en-US" altLang="zh-CN" sz="1200" b="1" baseline="0" dirty="0" smtClean="0">
                          <a:latin typeface="+mj-lt"/>
                          <a:cs typeface="Calibri" panose="020F0502020204030204" pitchFamily="34" charset="0"/>
                        </a:rPr>
                        <a:t> Control</a:t>
                      </a:r>
                      <a:endParaRPr lang="zh-CN" altLang="en-US" sz="1200" b="1" dirty="0">
                        <a:latin typeface="+mj-lt"/>
                        <a:cs typeface="Calibri" panose="020F0502020204030204" pitchFamily="34" charset="0"/>
                      </a:endParaRPr>
                    </a:p>
                  </a:txBody>
                  <a:tcPr anchor="ctr">
                    <a:solidFill>
                      <a:schemeClr val="bg1">
                        <a:lumMod val="85000"/>
                      </a:schemeClr>
                    </a:solidFill>
                  </a:tcPr>
                </a:tc>
                <a:extLst>
                  <a:ext uri="{0D108BD9-81ED-4DB2-BD59-A6C34878D82A}">
                    <a16:rowId xmlns="" xmlns:a16="http://schemas.microsoft.com/office/drawing/2014/main" val="10000"/>
                  </a:ext>
                </a:extLst>
              </a:tr>
              <a:tr h="120610">
                <a:tc>
                  <a:txBody>
                    <a:bodyPr/>
                    <a:lstStyle/>
                    <a:p>
                      <a:pPr algn="ctr"/>
                      <a:r>
                        <a:rPr lang="en-US" altLang="zh-CN" sz="1200" dirty="0" smtClean="0">
                          <a:latin typeface="+mj-lt"/>
                          <a:cs typeface="Calibri" panose="020F0502020204030204" pitchFamily="34" charset="0"/>
                        </a:rPr>
                        <a:t>Latency</a:t>
                      </a:r>
                      <a:endParaRPr lang="zh-CN" altLang="en-US" sz="1200" dirty="0">
                        <a:latin typeface="+mj-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&lt;50ms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&lt;100ms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10-50ms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&lt;10ms</a:t>
                      </a: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9840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of </a:t>
            </a:r>
            <a:r>
              <a:rPr lang="en-US" altLang="zh-CN" dirty="0"/>
              <a:t>Requirements</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Enhanced PHY link throughput</a:t>
            </a: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Compared to 11ac, 11ax only has minor enhancement on link throughput</a:t>
            </a: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NG should has significant throughput enhancement over 11ax. For example, </a:t>
            </a:r>
            <a:r>
              <a:rPr lang="en-US" altLang="zh-CN" sz="1200" dirty="0">
                <a:latin typeface="+mj-lt"/>
                <a:ea typeface="华文细黑"/>
                <a:cs typeface="Calibri" panose="020F0502020204030204" pitchFamily="34" charset="0"/>
              </a:rPr>
              <a:t>p</a:t>
            </a:r>
            <a:r>
              <a:rPr lang="en-US" altLang="zh-CN" sz="1200" dirty="0" smtClean="0">
                <a:latin typeface="+mj-lt"/>
                <a:ea typeface="华文细黑"/>
                <a:cs typeface="Calibri" panose="020F0502020204030204" pitchFamily="34" charset="0"/>
              </a:rPr>
              <a:t>eak </a:t>
            </a:r>
            <a:r>
              <a:rPr lang="en-US" altLang="zh-CN" sz="1200" dirty="0">
                <a:latin typeface="+mj-lt"/>
                <a:ea typeface="华文细黑"/>
                <a:cs typeface="Calibri" panose="020F0502020204030204" pitchFamily="34" charset="0"/>
              </a:rPr>
              <a:t>throughput: 40Gbps?</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Enhanced AP throughput</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Larger number of users per AP than 11ax</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Reliable Transmission</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Lower PER </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ea typeface="黑体" pitchFamily="49" charset="-122"/>
                <a:cs typeface="Calibri" panose="020F0502020204030204" pitchFamily="34" charset="0"/>
              </a:rPr>
              <a:t>Latency</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Less than 5-10ms for VR application</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Less than 10-100ms for Industrial </a:t>
            </a:r>
            <a:r>
              <a:rPr lang="en-US" altLang="zh-CN" sz="1200" dirty="0" smtClean="0">
                <a:ea typeface="华文细黑"/>
                <a:cs typeface="Calibri" panose="020F0502020204030204" pitchFamily="34" charset="0"/>
              </a:rPr>
              <a:t>Wi-Fi</a:t>
            </a:r>
            <a:endParaRPr lang="en-US" altLang="zh-CN" sz="1600" dirty="0" smtClean="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Network </a:t>
            </a:r>
            <a:r>
              <a:rPr lang="en-US" altLang="zh-CN" sz="1600" dirty="0">
                <a:latin typeface="+mj-lt"/>
                <a:ea typeface="黑体" pitchFamily="49" charset="-122"/>
                <a:cs typeface="Calibri" panose="020F0502020204030204" pitchFamily="34" charset="0"/>
              </a:rPr>
              <a:t>Efficiency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Further mitigate inter-BSS interference</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Power Efficiency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Similar to other low power technologies at </a:t>
            </a:r>
            <a:r>
              <a:rPr lang="en-US" altLang="zh-CN" sz="1200" dirty="0" err="1">
                <a:latin typeface="+mj-lt"/>
                <a:ea typeface="华文细黑"/>
                <a:cs typeface="Calibri" panose="020F0502020204030204" pitchFamily="34" charset="0"/>
              </a:rPr>
              <a:t>IoT</a:t>
            </a:r>
            <a:r>
              <a:rPr lang="en-US" altLang="zh-CN" sz="1200" dirty="0">
                <a:latin typeface="+mj-lt"/>
                <a:ea typeface="华文细黑"/>
                <a:cs typeface="Calibri" panose="020F0502020204030204" pitchFamily="34" charset="0"/>
              </a:rPr>
              <a:t> only STA side</a:t>
            </a:r>
          </a:p>
          <a:p>
            <a:endParaRPr lang="zh-CN" altLang="en-US" sz="20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88080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Discussion of Candidate Technologies</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For example, the </a:t>
            </a:r>
            <a:r>
              <a:rPr lang="en-US" altLang="zh-CN" sz="1600" dirty="0">
                <a:latin typeface="+mj-lt"/>
                <a:ea typeface="黑体" pitchFamily="49" charset="-122"/>
                <a:cs typeface="Calibri" panose="020F0502020204030204" pitchFamily="34" charset="0"/>
              </a:rPr>
              <a:t>following technologies can be considered based on requirements</a:t>
            </a: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To match the proposed approaches on standard development, the above features can be grouped as follows for instance</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69" name="组合 68"/>
          <p:cNvGrpSpPr/>
          <p:nvPr/>
        </p:nvGrpSpPr>
        <p:grpSpPr>
          <a:xfrm>
            <a:off x="1366850" y="5432315"/>
            <a:ext cx="6408712" cy="946689"/>
            <a:chOff x="2123728" y="4677618"/>
            <a:chExt cx="4752528" cy="1232088"/>
          </a:xfrm>
        </p:grpSpPr>
        <p:sp>
          <p:nvSpPr>
            <p:cNvPr id="70" name="矩形 69"/>
            <p:cNvSpPr/>
            <p:nvPr/>
          </p:nvSpPr>
          <p:spPr bwMode="auto">
            <a:xfrm>
              <a:off x="2123728" y="4677618"/>
              <a:ext cx="1728192" cy="349614"/>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Project1/Phase1: </a:t>
              </a:r>
              <a:r>
                <a:rPr lang="zh-CN" altLang="en-US" sz="1400" dirty="0" smtClean="0">
                  <a:solidFill>
                    <a:schemeClr val="tx1"/>
                  </a:solidFill>
                  <a:latin typeface="+mj-lt"/>
                  <a:cs typeface="Calibri" panose="020F0502020204030204" pitchFamily="34" charset="0"/>
                </a:rPr>
                <a:t>③⑥</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sp>
          <p:nvSpPr>
            <p:cNvPr id="71" name="矩形 70"/>
            <p:cNvSpPr/>
            <p:nvPr/>
          </p:nvSpPr>
          <p:spPr bwMode="auto">
            <a:xfrm>
              <a:off x="3635896" y="5109140"/>
              <a:ext cx="1728192" cy="333071"/>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Project2/Phase2: </a:t>
              </a:r>
              <a:r>
                <a:rPr lang="zh-CN" altLang="en-US" sz="1400" dirty="0" smtClean="0">
                  <a:solidFill>
                    <a:schemeClr val="tx1"/>
                  </a:solidFill>
                  <a:latin typeface="+mj-lt"/>
                  <a:cs typeface="Calibri" panose="020F0502020204030204" pitchFamily="34" charset="0"/>
                </a:rPr>
                <a:t>④②①</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sp>
          <p:nvSpPr>
            <p:cNvPr id="72" name="矩形 71"/>
            <p:cNvSpPr/>
            <p:nvPr/>
          </p:nvSpPr>
          <p:spPr bwMode="auto">
            <a:xfrm>
              <a:off x="5148064" y="5564271"/>
              <a:ext cx="1728192" cy="345435"/>
            </a:xfrm>
            <a:prstGeom prst="rect">
              <a:avLst/>
            </a:prstGeom>
            <a:solidFill>
              <a:srgbClr val="6699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Project3/Phase3: </a:t>
              </a:r>
              <a:r>
                <a:rPr lang="zh-CN" altLang="en-US" sz="1400" dirty="0" smtClean="0">
                  <a:solidFill>
                    <a:schemeClr val="tx1"/>
                  </a:solidFill>
                  <a:latin typeface="+mj-lt"/>
                  <a:cs typeface="Calibri" panose="020F0502020204030204" pitchFamily="34" charset="0"/>
                </a:rPr>
                <a:t>⑤⑦ </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grpSp>
      <p:grpSp>
        <p:nvGrpSpPr>
          <p:cNvPr id="84" name="组合 83"/>
          <p:cNvGrpSpPr/>
          <p:nvPr/>
        </p:nvGrpSpPr>
        <p:grpSpPr>
          <a:xfrm>
            <a:off x="228600" y="2370485"/>
            <a:ext cx="8714654" cy="2430115"/>
            <a:chOff x="297803" y="2340056"/>
            <a:chExt cx="8714654" cy="2430115"/>
          </a:xfrm>
        </p:grpSpPr>
        <p:sp>
          <p:nvSpPr>
            <p:cNvPr id="39" name="矩形 38"/>
            <p:cNvSpPr/>
            <p:nvPr/>
          </p:nvSpPr>
          <p:spPr bwMode="auto">
            <a:xfrm>
              <a:off x="2073424" y="2340056"/>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PHY Link Throughput</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0" name="矩形 39"/>
            <p:cNvSpPr/>
            <p:nvPr/>
          </p:nvSpPr>
          <p:spPr bwMode="auto">
            <a:xfrm>
              <a:off x="2073424" y="2640317"/>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AP Throughput</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1" name="矩形 40"/>
            <p:cNvSpPr/>
            <p:nvPr/>
          </p:nvSpPr>
          <p:spPr bwMode="auto">
            <a:xfrm>
              <a:off x="2073424" y="2946239"/>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Reliable Transmission</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2" name="矩形 41"/>
            <p:cNvSpPr/>
            <p:nvPr/>
          </p:nvSpPr>
          <p:spPr bwMode="auto">
            <a:xfrm>
              <a:off x="2073424" y="3246500"/>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Network Efficiency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3" name="矩形 42"/>
            <p:cNvSpPr/>
            <p:nvPr/>
          </p:nvSpPr>
          <p:spPr bwMode="auto">
            <a:xfrm>
              <a:off x="2073424" y="3546761"/>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Power Efficiency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4" name="矩形 43"/>
            <p:cNvSpPr/>
            <p:nvPr/>
          </p:nvSpPr>
          <p:spPr bwMode="auto">
            <a:xfrm>
              <a:off x="2073424" y="3851169"/>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Latency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5" name="矩形 44"/>
            <p:cNvSpPr/>
            <p:nvPr/>
          </p:nvSpPr>
          <p:spPr bwMode="auto">
            <a:xfrm>
              <a:off x="4539610" y="2342543"/>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①</a:t>
              </a:r>
              <a:r>
                <a:rPr kumimoji="0" lang="zh-CN" altLang="en-US" sz="1200" b="0" i="0" u="none" strike="noStrike" kern="0" cap="none" spc="0" normalizeH="0" baseline="0" noProof="0" dirty="0" smtClean="0">
                  <a:ln>
                    <a:noFill/>
                  </a:ln>
                  <a:solidFill>
                    <a:srgbClr val="000000"/>
                  </a:solidFill>
                  <a:effectLst/>
                  <a:uLnTx/>
                  <a:uFillTx/>
                  <a:latin typeface="+mj-lt"/>
                  <a:ea typeface="宋体" charset="-122"/>
                  <a:cs typeface="Calibri" panose="020F0502020204030204" pitchFamily="34" charset="0"/>
                </a:rPr>
                <a:t>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Full Duplex (Co-channel STR)</a:t>
              </a:r>
            </a:p>
          </p:txBody>
        </p:sp>
        <p:sp>
          <p:nvSpPr>
            <p:cNvPr id="46" name="矩形 45"/>
            <p:cNvSpPr/>
            <p:nvPr/>
          </p:nvSpPr>
          <p:spPr bwMode="auto">
            <a:xfrm>
              <a:off x="4539610" y="2642804"/>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②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AP Collaboration</a:t>
              </a:r>
            </a:p>
          </p:txBody>
        </p:sp>
        <p:sp>
          <p:nvSpPr>
            <p:cNvPr id="47" name="矩形 46"/>
            <p:cNvSpPr/>
            <p:nvPr/>
          </p:nvSpPr>
          <p:spPr bwMode="auto">
            <a:xfrm>
              <a:off x="4539610" y="2948726"/>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③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Larger Bandwidth</a:t>
              </a:r>
            </a:p>
          </p:txBody>
        </p:sp>
        <p:sp>
          <p:nvSpPr>
            <p:cNvPr id="48" name="矩形 47"/>
            <p:cNvSpPr/>
            <p:nvPr/>
          </p:nvSpPr>
          <p:spPr bwMode="auto">
            <a:xfrm>
              <a:off x="4533729" y="3569775"/>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⑤ </a:t>
              </a:r>
              <a:r>
                <a:rPr kumimoji="0" lang="en-US" altLang="zh-CN" sz="1200" b="0" i="0" u="none" strike="noStrike" kern="0" cap="none" spc="0" normalizeH="0" baseline="0" noProof="0" dirty="0" err="1" smtClean="0">
                  <a:ln>
                    <a:noFill/>
                  </a:ln>
                  <a:solidFill>
                    <a:srgbClr val="000000"/>
                  </a:solidFill>
                  <a:effectLst/>
                  <a:uLnTx/>
                  <a:uFillTx/>
                  <a:latin typeface="+mj-lt"/>
                  <a:ea typeface="宋体" pitchFamily="2" charset="-122"/>
                </a:rPr>
                <a:t>IoT</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rPr>
                <a:t> Mode narrower than 20MHz</a:t>
              </a:r>
              <a:endPar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49" name="矩形 48"/>
            <p:cNvSpPr/>
            <p:nvPr/>
          </p:nvSpPr>
          <p:spPr bwMode="auto">
            <a:xfrm>
              <a:off x="4533729" y="3870036"/>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⑥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rPr>
                <a:t>Multi-Band Operation (Channel Aggregation, more scheduling, </a:t>
              </a:r>
              <a:r>
                <a:rPr kumimoji="0" lang="en-US" altLang="zh-CN" sz="1200" b="0" i="0" u="none" strike="noStrike" kern="0" cap="none" spc="0" normalizeH="0" baseline="0" noProof="0" dirty="0" err="1" smtClean="0">
                  <a:ln>
                    <a:noFill/>
                  </a:ln>
                  <a:solidFill>
                    <a:srgbClr val="000000"/>
                  </a:solidFill>
                  <a:effectLst/>
                  <a:uLnTx/>
                  <a:uFillTx/>
                  <a:latin typeface="+mj-lt"/>
                  <a:ea typeface="宋体" pitchFamily="2" charset="-122"/>
                </a:rPr>
                <a:t>etc</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rPr>
                <a:t>)</a:t>
              </a:r>
            </a:p>
          </p:txBody>
        </p:sp>
        <p:sp>
          <p:nvSpPr>
            <p:cNvPr id="50" name="矩形 49"/>
            <p:cNvSpPr/>
            <p:nvPr/>
          </p:nvSpPr>
          <p:spPr bwMode="auto">
            <a:xfrm>
              <a:off x="4533729" y="4174444"/>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⑦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rPr>
                <a:t>New Modulation/Coding</a:t>
              </a:r>
            </a:p>
          </p:txBody>
        </p:sp>
        <p:cxnSp>
          <p:nvCxnSpPr>
            <p:cNvPr id="51" name="直接箭头连接符 50"/>
            <p:cNvCxnSpPr>
              <a:stCxn id="39" idx="3"/>
              <a:endCxn id="45" idx="1"/>
            </p:cNvCxnSpPr>
            <p:nvPr/>
          </p:nvCxnSpPr>
          <p:spPr bwMode="auto">
            <a:xfrm>
              <a:off x="3657600" y="2484072"/>
              <a:ext cx="882010" cy="248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箭头连接符 51"/>
            <p:cNvCxnSpPr>
              <a:stCxn id="39" idx="3"/>
              <a:endCxn id="46" idx="1"/>
            </p:cNvCxnSpPr>
            <p:nvPr/>
          </p:nvCxnSpPr>
          <p:spPr bwMode="auto">
            <a:xfrm>
              <a:off x="3657600" y="2484072"/>
              <a:ext cx="882010" cy="302748"/>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a:stCxn id="39" idx="3"/>
              <a:endCxn id="47" idx="1"/>
            </p:cNvCxnSpPr>
            <p:nvPr/>
          </p:nvCxnSpPr>
          <p:spPr bwMode="auto">
            <a:xfrm>
              <a:off x="3657600" y="2484072"/>
              <a:ext cx="882010" cy="608670"/>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箭头连接符 53"/>
            <p:cNvCxnSpPr>
              <a:stCxn id="40" idx="3"/>
              <a:endCxn id="49" idx="1"/>
            </p:cNvCxnSpPr>
            <p:nvPr/>
          </p:nvCxnSpPr>
          <p:spPr bwMode="auto">
            <a:xfrm>
              <a:off x="3657600" y="2784333"/>
              <a:ext cx="876129" cy="122971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箭头连接符 54"/>
            <p:cNvCxnSpPr>
              <a:stCxn id="40" idx="3"/>
              <a:endCxn id="50" idx="1"/>
            </p:cNvCxnSpPr>
            <p:nvPr/>
          </p:nvCxnSpPr>
          <p:spPr bwMode="auto">
            <a:xfrm>
              <a:off x="3657600" y="2784333"/>
              <a:ext cx="876129" cy="153412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箭头连接符 55"/>
            <p:cNvCxnSpPr>
              <a:stCxn id="40" idx="3"/>
              <a:endCxn id="47" idx="1"/>
            </p:cNvCxnSpPr>
            <p:nvPr/>
          </p:nvCxnSpPr>
          <p:spPr bwMode="auto">
            <a:xfrm>
              <a:off x="3657600" y="2784333"/>
              <a:ext cx="882010" cy="30840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p:cNvCxnSpPr>
              <a:stCxn id="41" idx="3"/>
              <a:endCxn id="46" idx="1"/>
            </p:cNvCxnSpPr>
            <p:nvPr/>
          </p:nvCxnSpPr>
          <p:spPr bwMode="auto">
            <a:xfrm flipV="1">
              <a:off x="3657600" y="2786820"/>
              <a:ext cx="882010" cy="303435"/>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箭头连接符 57"/>
            <p:cNvCxnSpPr>
              <a:stCxn id="41" idx="3"/>
              <a:endCxn id="49" idx="1"/>
            </p:cNvCxnSpPr>
            <p:nvPr/>
          </p:nvCxnSpPr>
          <p:spPr bwMode="auto">
            <a:xfrm>
              <a:off x="3657600" y="3090255"/>
              <a:ext cx="876129" cy="92379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箭头连接符 58"/>
            <p:cNvCxnSpPr>
              <a:stCxn id="42" idx="3"/>
              <a:endCxn id="50" idx="1"/>
            </p:cNvCxnSpPr>
            <p:nvPr/>
          </p:nvCxnSpPr>
          <p:spPr bwMode="auto">
            <a:xfrm>
              <a:off x="3657600" y="3390516"/>
              <a:ext cx="876129" cy="927944"/>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a:stCxn id="42" idx="3"/>
              <a:endCxn id="45" idx="1"/>
            </p:cNvCxnSpPr>
            <p:nvPr/>
          </p:nvCxnSpPr>
          <p:spPr bwMode="auto">
            <a:xfrm flipV="1">
              <a:off x="3657600" y="2486559"/>
              <a:ext cx="882010" cy="90395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箭头连接符 60"/>
            <p:cNvCxnSpPr>
              <a:stCxn id="43" idx="3"/>
              <a:endCxn id="48" idx="1"/>
            </p:cNvCxnSpPr>
            <p:nvPr/>
          </p:nvCxnSpPr>
          <p:spPr bwMode="auto">
            <a:xfrm>
              <a:off x="3657600" y="3690777"/>
              <a:ext cx="876129" cy="23014"/>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箭头连接符 61"/>
            <p:cNvCxnSpPr>
              <a:stCxn id="42" idx="3"/>
              <a:endCxn id="46" idx="1"/>
            </p:cNvCxnSpPr>
            <p:nvPr/>
          </p:nvCxnSpPr>
          <p:spPr bwMode="auto">
            <a:xfrm flipV="1">
              <a:off x="3657600" y="2786820"/>
              <a:ext cx="882010" cy="603696"/>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箭头连接符 62"/>
            <p:cNvCxnSpPr>
              <a:stCxn id="43" idx="3"/>
              <a:endCxn id="49" idx="1"/>
            </p:cNvCxnSpPr>
            <p:nvPr/>
          </p:nvCxnSpPr>
          <p:spPr bwMode="auto">
            <a:xfrm>
              <a:off x="3657600" y="3690777"/>
              <a:ext cx="876129" cy="323275"/>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箭头连接符 63"/>
            <p:cNvCxnSpPr>
              <a:stCxn id="44" idx="3"/>
              <a:endCxn id="45" idx="1"/>
            </p:cNvCxnSpPr>
            <p:nvPr/>
          </p:nvCxnSpPr>
          <p:spPr bwMode="auto">
            <a:xfrm flipV="1">
              <a:off x="3657600" y="2486559"/>
              <a:ext cx="882010" cy="1508626"/>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矩形 64"/>
            <p:cNvSpPr/>
            <p:nvPr/>
          </p:nvSpPr>
          <p:spPr bwMode="auto">
            <a:xfrm>
              <a:off x="4533729" y="3260147"/>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④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More Spatial Streams</a:t>
              </a:r>
            </a:p>
          </p:txBody>
        </p:sp>
        <p:cxnSp>
          <p:nvCxnSpPr>
            <p:cNvPr id="66" name="直接箭头连接符 65"/>
            <p:cNvCxnSpPr>
              <a:stCxn id="39" idx="3"/>
              <a:endCxn id="65" idx="1"/>
            </p:cNvCxnSpPr>
            <p:nvPr/>
          </p:nvCxnSpPr>
          <p:spPr bwMode="auto">
            <a:xfrm>
              <a:off x="3657600" y="2484072"/>
              <a:ext cx="876129" cy="92009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箭头连接符 66"/>
            <p:cNvCxnSpPr>
              <a:stCxn id="40" idx="3"/>
              <a:endCxn id="65" idx="1"/>
            </p:cNvCxnSpPr>
            <p:nvPr/>
          </p:nvCxnSpPr>
          <p:spPr bwMode="auto">
            <a:xfrm>
              <a:off x="3657600" y="2784333"/>
              <a:ext cx="876129" cy="619830"/>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箭头连接符 67"/>
            <p:cNvCxnSpPr>
              <a:stCxn id="44" idx="3"/>
              <a:endCxn id="49" idx="1"/>
            </p:cNvCxnSpPr>
            <p:nvPr/>
          </p:nvCxnSpPr>
          <p:spPr bwMode="auto">
            <a:xfrm>
              <a:off x="3657600" y="3995185"/>
              <a:ext cx="876129" cy="1886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矩形 72"/>
            <p:cNvSpPr/>
            <p:nvPr/>
          </p:nvSpPr>
          <p:spPr bwMode="auto">
            <a:xfrm>
              <a:off x="4533106" y="4482139"/>
              <a:ext cx="4472847" cy="28803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⑧ </a:t>
              </a:r>
              <a:r>
                <a:rPr kumimoji="0" lang="en-US" altLang="zh-CN" sz="1200" b="0" i="0" u="none" strike="noStrike" kern="0" cap="none" spc="0" normalizeH="0" baseline="0" noProof="0" dirty="0" smtClean="0">
                  <a:ln>
                    <a:noFill/>
                  </a:ln>
                  <a:solidFill>
                    <a:srgbClr val="000000"/>
                  </a:solidFill>
                  <a:effectLst/>
                  <a:uLnTx/>
                  <a:uFillTx/>
                  <a:latin typeface="+mj-lt"/>
                  <a:ea typeface="宋体" pitchFamily="2" charset="-122"/>
                </a:rPr>
                <a:t>HARQ</a:t>
              </a:r>
            </a:p>
          </p:txBody>
        </p:sp>
        <p:cxnSp>
          <p:nvCxnSpPr>
            <p:cNvPr id="8" name="直接箭头连接符 7"/>
            <p:cNvCxnSpPr>
              <a:stCxn id="39" idx="3"/>
              <a:endCxn id="73" idx="1"/>
            </p:cNvCxnSpPr>
            <p:nvPr/>
          </p:nvCxnSpPr>
          <p:spPr bwMode="auto">
            <a:xfrm>
              <a:off x="3657600" y="2484072"/>
              <a:ext cx="875506" cy="214208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接箭头连接符 9"/>
            <p:cNvCxnSpPr>
              <a:stCxn id="41" idx="3"/>
              <a:endCxn id="73" idx="1"/>
            </p:cNvCxnSpPr>
            <p:nvPr/>
          </p:nvCxnSpPr>
          <p:spPr bwMode="auto">
            <a:xfrm>
              <a:off x="3657600" y="3090255"/>
              <a:ext cx="875506" cy="15359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4" name="矩形 73"/>
            <p:cNvSpPr/>
            <p:nvPr/>
          </p:nvSpPr>
          <p:spPr bwMode="auto">
            <a:xfrm>
              <a:off x="297803" y="2706817"/>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smtClean="0">
                  <a:solidFill>
                    <a:srgbClr val="FFFFFF"/>
                  </a:solidFill>
                  <a:latin typeface="+mj-lt"/>
                  <a:ea typeface="宋体" charset="-122"/>
                  <a:cs typeface="Calibri" panose="020F0502020204030204" pitchFamily="34" charset="0"/>
                </a:rPr>
                <a:t>VR/Video</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75" name="矩形 74"/>
            <p:cNvSpPr/>
            <p:nvPr/>
          </p:nvSpPr>
          <p:spPr bwMode="auto">
            <a:xfrm>
              <a:off x="297803" y="3396973"/>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smtClean="0">
                  <a:solidFill>
                    <a:srgbClr val="FFFFFF"/>
                  </a:solidFill>
                  <a:latin typeface="+mj-lt"/>
                  <a:ea typeface="宋体" charset="-122"/>
                  <a:cs typeface="Calibri" panose="020F0502020204030204" pitchFamily="34" charset="0"/>
                </a:rPr>
                <a:t>Industrial Wi-Fi</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76" name="矩形 75"/>
            <p:cNvSpPr/>
            <p:nvPr/>
          </p:nvSpPr>
          <p:spPr bwMode="auto">
            <a:xfrm>
              <a:off x="297803" y="3051895"/>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err="1" smtClean="0">
                  <a:solidFill>
                    <a:srgbClr val="FFFFFF"/>
                  </a:solidFill>
                  <a:latin typeface="+mj-lt"/>
                  <a:ea typeface="宋体" charset="-122"/>
                  <a:cs typeface="Calibri" panose="020F0502020204030204" pitchFamily="34" charset="0"/>
                </a:rPr>
                <a:t>IoT</a:t>
              </a:r>
              <a:r>
                <a:rPr lang="en-US" altLang="zh-CN" sz="1200" kern="0" dirty="0" smtClean="0">
                  <a:solidFill>
                    <a:srgbClr val="FFFFFF"/>
                  </a:solidFill>
                  <a:latin typeface="+mj-lt"/>
                  <a:ea typeface="宋体" charset="-122"/>
                  <a:cs typeface="Calibri" panose="020F0502020204030204" pitchFamily="34" charset="0"/>
                </a:rPr>
                <a:t>-Fi</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cxnSp>
          <p:nvCxnSpPr>
            <p:cNvPr id="26" name="直接箭头连接符 25"/>
            <p:cNvCxnSpPr>
              <a:stCxn id="74" idx="3"/>
              <a:endCxn id="39" idx="1"/>
            </p:cNvCxnSpPr>
            <p:nvPr/>
          </p:nvCxnSpPr>
          <p:spPr bwMode="auto">
            <a:xfrm flipV="1">
              <a:off x="1592559" y="2484072"/>
              <a:ext cx="480865" cy="3667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直接箭头连接符 27"/>
            <p:cNvCxnSpPr>
              <a:stCxn id="74" idx="3"/>
              <a:endCxn id="40" idx="1"/>
            </p:cNvCxnSpPr>
            <p:nvPr/>
          </p:nvCxnSpPr>
          <p:spPr bwMode="auto">
            <a:xfrm flipV="1">
              <a:off x="1592559" y="2784333"/>
              <a:ext cx="480865" cy="665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1" name="直接箭头连接符 30"/>
            <p:cNvCxnSpPr>
              <a:stCxn id="75" idx="3"/>
              <a:endCxn id="41" idx="1"/>
            </p:cNvCxnSpPr>
            <p:nvPr/>
          </p:nvCxnSpPr>
          <p:spPr bwMode="auto">
            <a:xfrm flipV="1">
              <a:off x="1592559" y="3090255"/>
              <a:ext cx="480865" cy="45073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3" name="直接箭头连接符 32"/>
            <p:cNvCxnSpPr>
              <a:endCxn id="41" idx="1"/>
            </p:cNvCxnSpPr>
            <p:nvPr/>
          </p:nvCxnSpPr>
          <p:spPr bwMode="auto">
            <a:xfrm>
              <a:off x="1592559" y="2850833"/>
              <a:ext cx="480865" cy="2394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5" name="直接箭头连接符 34"/>
            <p:cNvCxnSpPr>
              <a:stCxn id="75" idx="3"/>
              <a:endCxn id="44" idx="1"/>
            </p:cNvCxnSpPr>
            <p:nvPr/>
          </p:nvCxnSpPr>
          <p:spPr bwMode="auto">
            <a:xfrm>
              <a:off x="1592559" y="3540989"/>
              <a:ext cx="480865" cy="4541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9" name="直接箭头连接符 78"/>
            <p:cNvCxnSpPr>
              <a:stCxn id="76" idx="3"/>
              <a:endCxn id="43" idx="1"/>
            </p:cNvCxnSpPr>
            <p:nvPr/>
          </p:nvCxnSpPr>
          <p:spPr bwMode="auto">
            <a:xfrm>
              <a:off x="1592559" y="3195911"/>
              <a:ext cx="480865" cy="49486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1" name="直接箭头连接符 80"/>
            <p:cNvCxnSpPr>
              <a:stCxn id="75" idx="3"/>
              <a:endCxn id="42" idx="1"/>
            </p:cNvCxnSpPr>
            <p:nvPr/>
          </p:nvCxnSpPr>
          <p:spPr bwMode="auto">
            <a:xfrm flipV="1">
              <a:off x="1592559" y="3390516"/>
              <a:ext cx="480865" cy="1504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3" name="直接箭头连接符 82"/>
            <p:cNvCxnSpPr>
              <a:stCxn id="74" idx="3"/>
              <a:endCxn id="42" idx="1"/>
            </p:cNvCxnSpPr>
            <p:nvPr/>
          </p:nvCxnSpPr>
          <p:spPr bwMode="auto">
            <a:xfrm>
              <a:off x="1592559" y="2850833"/>
              <a:ext cx="480865" cy="53968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368567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Way Forward</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Consider the following between now and the end of July plenary:</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for the Working Group to take a deep dive on the standards development process and see if any improvement is needed.</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for the WNG SC to discuss on and prioritize features of next PHY/MAC amendment if the direction is to consider PARs with narrow focus.</a:t>
            </a:r>
            <a:endParaRPr lang="zh-CN" altLang="zh-CN" sz="1400" dirty="0">
              <a:latin typeface="+mj-lt"/>
              <a:ea typeface="华文细黑"/>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176710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idx="12"/>
          </p:nvPr>
        </p:nvSpPr>
        <p:spPr/>
        <p:txBody>
          <a:bodyPr/>
          <a:lstStyle/>
          <a:p>
            <a:r>
              <a:rPr lang="en-GB" smtClean="0"/>
              <a:t>Slide </a:t>
            </a:r>
            <a:fld id="{F5D8E26B-7BCF-4D25-9C89-0168A6618F18}" type="slidenum">
              <a:rPr lang="en-GB" smtClean="0"/>
              <a:pPr/>
              <a:t>18</a:t>
            </a:fld>
            <a:endParaRPr lang="en-GB"/>
          </a:p>
        </p:txBody>
      </p:sp>
      <p:sp>
        <p:nvSpPr>
          <p:cNvPr id="3" name="页脚占位符 2"/>
          <p:cNvSpPr>
            <a:spLocks noGrp="1"/>
          </p:cNvSpPr>
          <p:nvPr>
            <p:ph type="ftr"/>
          </p:nvPr>
        </p:nvSpPr>
        <p:spPr/>
        <p:txBody>
          <a:bodyPr/>
          <a:lstStyle/>
          <a:p>
            <a:r>
              <a:rPr lang="en-GB" altLang="zh-CN" smtClean="0"/>
              <a:t>David Xun Yang, Huawei, et al</a:t>
            </a:r>
          </a:p>
          <a:p>
            <a:endParaRPr lang="en-GB" dirty="0"/>
          </a:p>
        </p:txBody>
      </p:sp>
      <p:sp>
        <p:nvSpPr>
          <p:cNvPr id="4" name="日期占位符 3"/>
          <p:cNvSpPr>
            <a:spLocks noGrp="1"/>
          </p:cNvSpPr>
          <p:nvPr>
            <p:ph type="dt" idx="2"/>
          </p:nvPr>
        </p:nvSpPr>
        <p:spPr/>
        <p:txBody>
          <a:bodyPr/>
          <a:lstStyle/>
          <a:p>
            <a:r>
              <a:rPr lang="en-US" altLang="zh-CN" smtClean="0"/>
              <a:t>05/08/2018</a:t>
            </a:r>
            <a:endParaRPr lang="en-GB" altLang="zh-CN" dirty="0"/>
          </a:p>
        </p:txBody>
      </p:sp>
      <p:sp>
        <p:nvSpPr>
          <p:cNvPr id="5" name="文本框 4"/>
          <p:cNvSpPr txBox="1"/>
          <p:nvPr/>
        </p:nvSpPr>
        <p:spPr>
          <a:xfrm>
            <a:off x="3429014" y="2819400"/>
            <a:ext cx="2360583" cy="646331"/>
          </a:xfrm>
          <a:prstGeom prst="rect">
            <a:avLst/>
          </a:prstGeom>
          <a:noFill/>
        </p:spPr>
        <p:txBody>
          <a:bodyPr wrap="none" rtlCol="0">
            <a:spAutoFit/>
          </a:bodyPr>
          <a:lstStyle/>
          <a:p>
            <a:r>
              <a:rPr lang="en-US" altLang="zh-CN" sz="3600" b="1" dirty="0" smtClean="0">
                <a:solidFill>
                  <a:schemeClr val="tx1"/>
                </a:solidFill>
              </a:rPr>
              <a:t>Thank You</a:t>
            </a:r>
            <a:endParaRPr lang="zh-CN" altLang="en-US" sz="3600" b="1" dirty="0">
              <a:solidFill>
                <a:schemeClr val="tx1"/>
              </a:solidFill>
            </a:endParaRPr>
          </a:p>
        </p:txBody>
      </p:sp>
    </p:spTree>
    <p:extLst>
      <p:ext uri="{BB962C8B-B14F-4D97-AF65-F5344CB8AC3E}">
        <p14:creationId xmlns:p14="http://schemas.microsoft.com/office/powerpoint/2010/main" val="80013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p:txBody>
          <a:bodyPr/>
          <a:lstStyle/>
          <a:p>
            <a:pPr marL="0" indent="0"/>
            <a:r>
              <a:rPr lang="en-US" altLang="zh-CN" sz="1600" b="0" dirty="0">
                <a:latin typeface="+mj-lt"/>
                <a:cs typeface="Calibri" panose="020F0502020204030204" pitchFamily="34" charset="0"/>
              </a:rPr>
              <a:t>[1].  </a:t>
            </a:r>
            <a:r>
              <a:rPr lang="en-US" altLang="zh-CN" sz="1600" b="0" dirty="0">
                <a:latin typeface="+mj-lt"/>
                <a:cs typeface="Calibri" panose="020F0502020204030204" pitchFamily="34" charset="0"/>
                <a:hlinkClick r:id="rId2"/>
              </a:rPr>
              <a:t>http://sd.iqilu.com/share/article/4642056.html</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[2].  </a:t>
            </a:r>
            <a:r>
              <a:rPr lang="en-US" altLang="zh-CN" sz="1600" b="0" dirty="0">
                <a:latin typeface="+mj-lt"/>
                <a:cs typeface="Calibri" panose="020F0502020204030204" pitchFamily="34" charset="0"/>
                <a:hlinkClick r:id="rId3"/>
              </a:rPr>
              <a:t>http://wearablesinsider.com/2017/02/e-skinny-xenomas-smart-shirt/</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[3].  </a:t>
            </a:r>
            <a:r>
              <a:rPr lang="en-US" altLang="zh-CN" sz="1600" b="0" dirty="0">
                <a:latin typeface="+mj-lt"/>
                <a:cs typeface="Calibri" panose="020F0502020204030204" pitchFamily="34" charset="0"/>
                <a:hlinkClick r:id="rId4"/>
              </a:rPr>
              <a:t>http://www.fxiang.com/item/id/VlGkaW37aQEA.html</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[4].  </a:t>
            </a:r>
            <a:r>
              <a:rPr lang="en-US" altLang="zh-CN" sz="1600" b="0" dirty="0">
                <a:latin typeface="+mj-lt"/>
                <a:cs typeface="Calibri" panose="020F0502020204030204" pitchFamily="34" charset="0"/>
                <a:hlinkClick r:id="rId5"/>
              </a:rPr>
              <a:t>http://toc.cassianetworks.com/collections/products/light/</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[5]. 11-13-0657-06-0hew-hew-sg-usage-models-and-requirements-liaison-with-wfa</a:t>
            </a:r>
          </a:p>
          <a:p>
            <a:endParaRPr lang="zh-CN" altLang="en-US" sz="1600" b="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510641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2000" dirty="0">
                <a:latin typeface="+mj-lt"/>
                <a:cs typeface="Calibri" panose="020F0502020204030204" pitchFamily="34" charset="0"/>
              </a:rPr>
              <a:t>Timeline and Proposed Standard Procedure </a:t>
            </a:r>
          </a:p>
          <a:p>
            <a:pPr>
              <a:buFont typeface="Arial" panose="020B0604020202020204" pitchFamily="34" charset="0"/>
              <a:buChar char="•"/>
            </a:pPr>
            <a:r>
              <a:rPr lang="en-US" altLang="zh-CN" sz="2000" dirty="0">
                <a:latin typeface="+mj-lt"/>
                <a:cs typeface="Calibri" panose="020F0502020204030204" pitchFamily="34" charset="0"/>
              </a:rPr>
              <a:t>Important Use Cases</a:t>
            </a:r>
          </a:p>
          <a:p>
            <a:pPr>
              <a:buFont typeface="Arial" panose="020B0604020202020204" pitchFamily="34" charset="0"/>
              <a:buChar char="•"/>
            </a:pPr>
            <a:r>
              <a:rPr lang="en-US" altLang="zh-CN" sz="2000" dirty="0">
                <a:latin typeface="+mj-lt"/>
                <a:cs typeface="Calibri" panose="020F0502020204030204" pitchFamily="34" charset="0"/>
              </a:rPr>
              <a:t>Requirements and Candidate Technologies</a:t>
            </a:r>
            <a:endParaRPr lang="zh-CN" altLang="en-US" sz="2000" dirty="0">
              <a:latin typeface="+mj-lt"/>
              <a:cs typeface="Calibri" panose="020F0502020204030204" pitchFamily="34" charset="0"/>
            </a:endParaRPr>
          </a:p>
          <a:p>
            <a:endParaRPr lang="zh-CN" alt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41631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SP1</a:t>
            </a:r>
            <a:endParaRPr lang="zh-CN" altLang="en-US" dirty="0"/>
          </a:p>
        </p:txBody>
      </p:sp>
      <p:sp>
        <p:nvSpPr>
          <p:cNvPr id="3" name="内容占位符 2"/>
          <p:cNvSpPr>
            <a:spLocks noGrp="1"/>
          </p:cNvSpPr>
          <p:nvPr>
            <p:ph idx="1"/>
          </p:nvPr>
        </p:nvSpPr>
        <p:spPr/>
        <p:txBody>
          <a:bodyPr/>
          <a:lstStyle/>
          <a:p>
            <a:pPr lvl="0" algn="just">
              <a:spcAft>
                <a:spcPts val="600"/>
              </a:spcAft>
              <a:buClrTx/>
              <a:buSzTx/>
              <a:buFontTx/>
              <a:buChar char="•"/>
            </a:pPr>
            <a:r>
              <a:rPr lang="en-US" altLang="zh-CN" sz="1600" dirty="0">
                <a:latin typeface="+mj-lt"/>
                <a:cs typeface="Arial" panose="020B0604020202020204" pitchFamily="34" charset="0"/>
              </a:rPr>
              <a:t>Which option on page 6 and 7 do you like to speed up the standard development of a major PHY/MAC project?</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Option 1</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Option 2</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Abs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Neither/Other option</a:t>
            </a:r>
            <a:endParaRPr lang="zh-CN" altLang="en-US" sz="1400" dirty="0">
              <a:latin typeface="+mj-lt"/>
              <a:ea typeface="华文细黑"/>
              <a:cs typeface="Calibri" panose="020F0502020204030204" pitchFamily="34" charset="0"/>
            </a:endParaRPr>
          </a:p>
          <a:p>
            <a:endParaRPr lang="zh-CN" altLang="en-US" sz="20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102965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SP2</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Do you agree the use cases listed on page 8 should be considered in the next gen development?</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Video Transmission (Y/N/Abs)</a:t>
            </a:r>
          </a:p>
          <a:p>
            <a:pPr lvl="1" defTabSz="914400" eaLnBrk="0" hangingPunct="0">
              <a:lnSpc>
                <a:spcPct val="140000"/>
              </a:lnSpc>
              <a:spcBef>
                <a:spcPct val="0"/>
              </a:spcBef>
              <a:buClrTx/>
              <a:buSzPct val="50000"/>
              <a:buFont typeface="Wingdings" pitchFamily="2" charset="2"/>
              <a:buChar char="p"/>
            </a:pPr>
            <a:r>
              <a:rPr lang="en-US" altLang="zh-CN" sz="1400" dirty="0" err="1">
                <a:latin typeface="+mj-lt"/>
                <a:ea typeface="华文细黑"/>
                <a:cs typeface="Calibri" panose="020F0502020204030204" pitchFamily="34" charset="0"/>
              </a:rPr>
              <a:t>IoT</a:t>
            </a:r>
            <a:r>
              <a:rPr lang="en-US" altLang="zh-CN" sz="1400" dirty="0">
                <a:latin typeface="+mj-lt"/>
                <a:ea typeface="华文细黑"/>
                <a:cs typeface="Calibri" panose="020F0502020204030204" pitchFamily="34" charset="0"/>
              </a:rPr>
              <a:t>-Fi (Y/N/Abs)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Industrial Wi-Fi (Y/N/Abs)</a:t>
            </a:r>
          </a:p>
          <a:p>
            <a:endParaRPr lang="zh-CN" altLang="en-US" sz="18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87409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the Timeline</a:t>
            </a:r>
            <a:endParaRPr lang="zh-CN" altLang="en-US" dirty="0"/>
          </a:p>
        </p:txBody>
      </p:sp>
      <p:sp>
        <p:nvSpPr>
          <p:cNvPr id="3" name="内容占位符 2"/>
          <p:cNvSpPr>
            <a:spLocks noGrp="1"/>
          </p:cNvSpPr>
          <p:nvPr>
            <p:ph idx="1"/>
          </p:nvPr>
        </p:nvSpPr>
        <p:spPr>
          <a:xfrm>
            <a:off x="732775" y="5201409"/>
            <a:ext cx="7770813" cy="1141413"/>
          </a:xfrm>
        </p:spPr>
        <p:txBody>
          <a:bodyPr/>
          <a:lstStyle/>
          <a:p>
            <a:pPr>
              <a:buFont typeface="Arial" panose="020B0604020202020204" pitchFamily="34" charset="0"/>
              <a:buChar char="•"/>
            </a:pPr>
            <a:r>
              <a:rPr lang="en-US" altLang="zh-CN" sz="1400" dirty="0">
                <a:latin typeface="+mj-lt"/>
                <a:cs typeface="Arial" panose="020B0604020202020204" pitchFamily="34" charset="0"/>
              </a:rPr>
              <a:t>If the LB for IEEE 802.11ax D3.0 is started after the May 2018 interim and the LB is passed, then the draft amendment is relatively stable and it is reasonable to plan for the next PHY/MAC release.</a:t>
            </a:r>
            <a:endParaRPr lang="zh-CN" altLang="zh-CN" sz="1400" dirty="0">
              <a:latin typeface="+mj-lt"/>
              <a:cs typeface="Arial" panose="020B0604020202020204" pitchFamily="34" charset="0"/>
            </a:endParaRPr>
          </a:p>
          <a:p>
            <a:pPr>
              <a:buFont typeface="Arial" panose="020B0604020202020204" pitchFamily="34" charset="0"/>
              <a:buChar char="•"/>
            </a:pPr>
            <a:r>
              <a:rPr lang="en-US" altLang="zh-CN" sz="1400" dirty="0">
                <a:latin typeface="+mj-lt"/>
                <a:cs typeface="Arial" panose="020B0604020202020204" pitchFamily="34" charset="0"/>
                <a:sym typeface="Wingdings" panose="05000000000000000000" pitchFamily="2" charset="2"/>
              </a:rPr>
              <a:t>Besides, there is no difference for the SG actual creation time between motion it in May vs July due to 802EC</a:t>
            </a:r>
            <a:endParaRPr lang="en-US" altLang="zh-CN" sz="1400" dirty="0">
              <a:latin typeface="+mj-lt"/>
              <a:cs typeface="Arial" panose="020B0604020202020204" pitchFamily="34" charset="0"/>
            </a:endParaRPr>
          </a:p>
          <a:p>
            <a:endParaRPr lang="zh-CN" altLang="en-US" sz="14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105" name="Table 2"/>
          <p:cNvGraphicFramePr>
            <a:graphicFrameLocks noGrp="1"/>
          </p:cNvGraphicFramePr>
          <p:nvPr>
            <p:extLst>
              <p:ext uri="{D42A27DB-BD31-4B8C-83A1-F6EECF244321}">
                <p14:modId xmlns:p14="http://schemas.microsoft.com/office/powerpoint/2010/main" val="2382750025"/>
              </p:ext>
            </p:extLst>
          </p:nvPr>
        </p:nvGraphicFramePr>
        <p:xfrm>
          <a:off x="653175" y="4288596"/>
          <a:ext cx="7772401" cy="885063"/>
        </p:xfrm>
        <a:graphic>
          <a:graphicData uri="http://schemas.openxmlformats.org/drawingml/2006/table">
            <a:tbl>
              <a:tblPr firstRow="1" firstCol="1" bandRow="1"/>
              <a:tblGrid>
                <a:gridCol w="1110343">
                  <a:extLst>
                    <a:ext uri="{9D8B030D-6E8A-4147-A177-3AD203B41FA5}">
                      <a16:colId xmlns="" xmlns:a16="http://schemas.microsoft.com/office/drawing/2014/main" val="20000"/>
                    </a:ext>
                  </a:extLst>
                </a:gridCol>
                <a:gridCol w="1110343">
                  <a:extLst>
                    <a:ext uri="{9D8B030D-6E8A-4147-A177-3AD203B41FA5}">
                      <a16:colId xmlns="" xmlns:a16="http://schemas.microsoft.com/office/drawing/2014/main" val="20001"/>
                    </a:ext>
                  </a:extLst>
                </a:gridCol>
                <a:gridCol w="1110343">
                  <a:extLst>
                    <a:ext uri="{9D8B030D-6E8A-4147-A177-3AD203B41FA5}">
                      <a16:colId xmlns="" xmlns:a16="http://schemas.microsoft.com/office/drawing/2014/main" val="20002"/>
                    </a:ext>
                  </a:extLst>
                </a:gridCol>
                <a:gridCol w="1110343">
                  <a:extLst>
                    <a:ext uri="{9D8B030D-6E8A-4147-A177-3AD203B41FA5}">
                      <a16:colId xmlns="" xmlns:a16="http://schemas.microsoft.com/office/drawing/2014/main" val="20003"/>
                    </a:ext>
                  </a:extLst>
                </a:gridCol>
                <a:gridCol w="1110343">
                  <a:extLst>
                    <a:ext uri="{9D8B030D-6E8A-4147-A177-3AD203B41FA5}">
                      <a16:colId xmlns="" xmlns:a16="http://schemas.microsoft.com/office/drawing/2014/main" val="20004"/>
                    </a:ext>
                  </a:extLst>
                </a:gridCol>
                <a:gridCol w="1110343">
                  <a:extLst>
                    <a:ext uri="{9D8B030D-6E8A-4147-A177-3AD203B41FA5}">
                      <a16:colId xmlns="" xmlns:a16="http://schemas.microsoft.com/office/drawing/2014/main" val="20005"/>
                    </a:ext>
                  </a:extLst>
                </a:gridCol>
                <a:gridCol w="1110343">
                  <a:extLst>
                    <a:ext uri="{9D8B030D-6E8A-4147-A177-3AD203B41FA5}">
                      <a16:colId xmlns="" xmlns:a16="http://schemas.microsoft.com/office/drawing/2014/main" val="20006"/>
                    </a:ext>
                  </a:extLst>
                </a:gridCol>
              </a:tblGrid>
              <a:tr h="718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 </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smtClean="0">
                          <a:effectLst/>
                          <a:latin typeface="+mj-lt"/>
                          <a:ea typeface="Calibri"/>
                          <a:cs typeface="Arial" panose="020B0604020202020204" pitchFamily="34" charset="0"/>
                        </a:rPr>
                        <a:t>SG Formation</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PAR</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First LB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First LB&gt;75%</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Last LB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Last SB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 xmlns:a16="http://schemas.microsoft.com/office/drawing/2014/main" val="10000"/>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11n</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Sep 2002</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Sep 2003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April 2006</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Mar </a:t>
                      </a:r>
                      <a:r>
                        <a:rPr lang="en-US" sz="1000" dirty="0">
                          <a:effectLst/>
                          <a:latin typeface="+mj-lt"/>
                          <a:cs typeface="Arial" panose="020B0604020202020204" pitchFamily="34" charset="0"/>
                        </a:rPr>
                        <a:t>2007</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Dec </a:t>
                      </a:r>
                      <a:r>
                        <a:rPr lang="en-US" sz="1000" dirty="0">
                          <a:effectLst/>
                          <a:latin typeface="+mj-lt"/>
                          <a:cs typeface="Arial" panose="020B0604020202020204" pitchFamily="34" charset="0"/>
                        </a:rPr>
                        <a:t>2008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a:effectLst/>
                          <a:latin typeface="+mj-lt"/>
                          <a:cs typeface="Arial" panose="020B0604020202020204" pitchFamily="34" charset="0"/>
                        </a:rPr>
                        <a:t>July 2009</a:t>
                      </a:r>
                      <a:endParaRPr lang="en-US" sz="100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1"/>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11ac</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Mar 2007</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Sep 2008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June 2011</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Feb 2012</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a:effectLst/>
                          <a:latin typeface="+mj-lt"/>
                          <a:cs typeface="Arial" panose="020B0604020202020204" pitchFamily="34" charset="0"/>
                        </a:rPr>
                        <a:t>Feb 2013</a:t>
                      </a:r>
                      <a:endParaRPr lang="en-US" sz="100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Nov 2013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2"/>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smtClean="0">
                          <a:effectLst/>
                          <a:latin typeface="+mj-lt"/>
                          <a:ea typeface="+mn-ea"/>
                          <a:cs typeface="Arial" panose="020B0604020202020204" pitchFamily="34" charset="0"/>
                        </a:rPr>
                        <a:t>11ax</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Mar 2013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Mar 2014</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Nov 2016</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July 2018?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1000" dirty="0" smtClean="0">
                          <a:effectLst/>
                          <a:latin typeface="+mj-lt"/>
                          <a:cs typeface="Arial" panose="020B0604020202020204" pitchFamily="34" charset="0"/>
                        </a:rPr>
                        <a:t>?</a:t>
                      </a: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1000" dirty="0" smtClean="0">
                          <a:effectLst/>
                          <a:latin typeface="+mj-lt"/>
                          <a:cs typeface="Arial" panose="020B0604020202020204" pitchFamily="34" charset="0"/>
                        </a:rPr>
                        <a:t>?</a:t>
                      </a: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3"/>
                  </a:ext>
                </a:extLst>
              </a:tr>
              <a:tr h="7438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defTabSz="914400" rtl="0" eaLnBrk="1" latinLnBrk="0" hangingPunct="1">
                        <a:lnSpc>
                          <a:spcPct val="115000"/>
                        </a:lnSpc>
                        <a:spcBef>
                          <a:spcPts val="0"/>
                        </a:spcBef>
                        <a:spcAft>
                          <a:spcPts val="0"/>
                        </a:spcAft>
                      </a:pPr>
                      <a:r>
                        <a:rPr lang="en-US" sz="1000" b="1" kern="1200" dirty="0" smtClean="0">
                          <a:solidFill>
                            <a:schemeClr val="lt1"/>
                          </a:solidFill>
                          <a:effectLst/>
                          <a:latin typeface="+mj-lt"/>
                          <a:ea typeface="+mn-ea"/>
                          <a:cs typeface="Arial" panose="020B0604020202020204" pitchFamily="34" charset="0"/>
                        </a:rPr>
                        <a:t>Next PHY/MAC</a:t>
                      </a:r>
                      <a:endParaRPr lang="en-US" sz="1000" b="1" kern="1200" dirty="0">
                        <a:solidFill>
                          <a:schemeClr val="lt1"/>
                        </a:solidFill>
                        <a:effectLst/>
                        <a:latin typeface="+mj-lt"/>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July 2018?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defTabSz="914400" rtl="0" eaLnBrk="1" latinLnBrk="0" hangingPunct="1">
                        <a:lnSpc>
                          <a:spcPct val="115000"/>
                        </a:lnSpc>
                        <a:spcBef>
                          <a:spcPts val="0"/>
                        </a:spcBef>
                        <a:spcAft>
                          <a:spcPts val="0"/>
                        </a:spcAft>
                      </a:pPr>
                      <a:r>
                        <a:rPr lang="en-US" sz="1000" kern="1200" dirty="0" smtClean="0">
                          <a:solidFill>
                            <a:schemeClr val="dk1"/>
                          </a:solidFill>
                          <a:effectLst/>
                          <a:latin typeface="+mj-lt"/>
                          <a:ea typeface="+mn-ea"/>
                          <a:cs typeface="Arial" panose="020B0604020202020204" pitchFamily="34" charset="0"/>
                        </a:rPr>
                        <a:t>?</a:t>
                      </a:r>
                      <a:endParaRPr lang="en-US" sz="1000" kern="1200" dirty="0">
                        <a:solidFill>
                          <a:schemeClr val="dk1"/>
                        </a:solidFill>
                        <a:effectLst/>
                        <a:latin typeface="+mj-lt"/>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4"/>
                  </a:ext>
                </a:extLst>
              </a:tr>
            </a:tbl>
          </a:graphicData>
        </a:graphic>
      </p:graphicFrame>
      <p:grpSp>
        <p:nvGrpSpPr>
          <p:cNvPr id="106" name="组合 105"/>
          <p:cNvGrpSpPr/>
          <p:nvPr/>
        </p:nvGrpSpPr>
        <p:grpSpPr>
          <a:xfrm>
            <a:off x="56350" y="1484784"/>
            <a:ext cx="8865143" cy="2747915"/>
            <a:chOff x="-125645" y="1716334"/>
            <a:chExt cx="8865143" cy="2747915"/>
          </a:xfrm>
        </p:grpSpPr>
        <p:sp>
          <p:nvSpPr>
            <p:cNvPr id="107" name="Line 112"/>
            <p:cNvSpPr>
              <a:spLocks noChangeShapeType="1"/>
            </p:cNvSpPr>
            <p:nvPr/>
          </p:nvSpPr>
          <p:spPr bwMode="auto">
            <a:xfrm flipV="1">
              <a:off x="498397" y="2072653"/>
              <a:ext cx="8241101" cy="11601"/>
            </a:xfrm>
            <a:prstGeom prst="line">
              <a:avLst/>
            </a:prstGeom>
            <a:noFill/>
            <a:ln w="38100" cap="flat" cmpd="sng" algn="ctr">
              <a:solidFill>
                <a:srgbClr val="5B9BD5"/>
              </a:solidFill>
              <a:prstDash val="solid"/>
              <a:headEnd type="none" w="med" len="med"/>
              <a:tailEnd type="arrow" w="med" len="me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08" name="Line 117"/>
            <p:cNvSpPr>
              <a:spLocks noChangeShapeType="1"/>
            </p:cNvSpPr>
            <p:nvPr/>
          </p:nvSpPr>
          <p:spPr bwMode="auto">
            <a:xfrm>
              <a:off x="969990"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09" name="Text Box 116"/>
            <p:cNvSpPr txBox="1">
              <a:spLocks noChangeArrowheads="1"/>
            </p:cNvSpPr>
            <p:nvPr/>
          </p:nvSpPr>
          <p:spPr bwMode="auto">
            <a:xfrm>
              <a:off x="775502"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2003</a:t>
              </a:r>
            </a:p>
          </p:txBody>
        </p:sp>
        <p:sp>
          <p:nvSpPr>
            <p:cNvPr id="110" name="Line 117"/>
            <p:cNvSpPr>
              <a:spLocks noChangeShapeType="1"/>
            </p:cNvSpPr>
            <p:nvPr/>
          </p:nvSpPr>
          <p:spPr bwMode="auto">
            <a:xfrm>
              <a:off x="2956573" y="193504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1" name="Text Box 116"/>
            <p:cNvSpPr txBox="1">
              <a:spLocks noChangeArrowheads="1"/>
            </p:cNvSpPr>
            <p:nvPr/>
          </p:nvSpPr>
          <p:spPr bwMode="auto">
            <a:xfrm>
              <a:off x="2762085" y="172412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2009</a:t>
              </a:r>
            </a:p>
          </p:txBody>
        </p:sp>
        <p:sp>
          <p:nvSpPr>
            <p:cNvPr id="112" name="Line 117"/>
            <p:cNvSpPr>
              <a:spLocks noChangeShapeType="1"/>
            </p:cNvSpPr>
            <p:nvPr/>
          </p:nvSpPr>
          <p:spPr bwMode="auto">
            <a:xfrm>
              <a:off x="4463817" y="193971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3" name="Text Box 116"/>
            <p:cNvSpPr txBox="1">
              <a:spLocks noChangeArrowheads="1"/>
            </p:cNvSpPr>
            <p:nvPr/>
          </p:nvSpPr>
          <p:spPr bwMode="auto">
            <a:xfrm>
              <a:off x="4269329" y="172879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2013</a:t>
              </a:r>
            </a:p>
          </p:txBody>
        </p:sp>
        <p:sp>
          <p:nvSpPr>
            <p:cNvPr id="114" name="Line 117"/>
            <p:cNvSpPr>
              <a:spLocks noChangeShapeType="1"/>
            </p:cNvSpPr>
            <p:nvPr/>
          </p:nvSpPr>
          <p:spPr bwMode="auto">
            <a:xfrm>
              <a:off x="6650198"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5" name="Text Box 116"/>
            <p:cNvSpPr txBox="1">
              <a:spLocks noChangeArrowheads="1"/>
            </p:cNvSpPr>
            <p:nvPr/>
          </p:nvSpPr>
          <p:spPr bwMode="auto">
            <a:xfrm>
              <a:off x="6455710"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2019</a:t>
              </a:r>
            </a:p>
          </p:txBody>
        </p:sp>
        <p:sp>
          <p:nvSpPr>
            <p:cNvPr id="116" name="Line 117"/>
            <p:cNvSpPr>
              <a:spLocks noChangeShapeType="1"/>
            </p:cNvSpPr>
            <p:nvPr/>
          </p:nvSpPr>
          <p:spPr bwMode="auto">
            <a:xfrm>
              <a:off x="8327456"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7" name="Text Box 116"/>
            <p:cNvSpPr txBox="1">
              <a:spLocks noChangeArrowheads="1"/>
            </p:cNvSpPr>
            <p:nvPr/>
          </p:nvSpPr>
          <p:spPr bwMode="auto">
            <a:xfrm>
              <a:off x="8132968"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2023</a:t>
              </a:r>
            </a:p>
          </p:txBody>
        </p:sp>
        <p:sp>
          <p:nvSpPr>
            <p:cNvPr id="118" name="Text Box 116"/>
            <p:cNvSpPr txBox="1">
              <a:spLocks noChangeArrowheads="1"/>
            </p:cNvSpPr>
            <p:nvPr/>
          </p:nvSpPr>
          <p:spPr bwMode="auto">
            <a:xfrm>
              <a:off x="-109630" y="2419954"/>
              <a:ext cx="1084677"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HT SG: 12 months</a:t>
              </a:r>
            </a:p>
          </p:txBody>
        </p:sp>
        <p:sp>
          <p:nvSpPr>
            <p:cNvPr id="119" name="矩形 118"/>
            <p:cNvSpPr/>
            <p:nvPr/>
          </p:nvSpPr>
          <p:spPr bwMode="auto">
            <a:xfrm>
              <a:off x="897278" y="2405571"/>
              <a:ext cx="2171285" cy="239770"/>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802.11n</a:t>
              </a:r>
              <a:endParaRPr kumimoji="0" lang="zh-CN" altLang="en-US"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120" name="矩形 119"/>
            <p:cNvSpPr/>
            <p:nvPr/>
          </p:nvSpPr>
          <p:spPr bwMode="auto">
            <a:xfrm>
              <a:off x="2486024" y="2954956"/>
              <a:ext cx="2302000" cy="222353"/>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802.11ac</a:t>
              </a:r>
              <a:endParaRPr kumimoji="0" lang="zh-CN" altLang="en-US"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121" name="Line 117"/>
            <p:cNvSpPr>
              <a:spLocks noChangeShapeType="1"/>
            </p:cNvSpPr>
            <p:nvPr/>
          </p:nvSpPr>
          <p:spPr bwMode="auto">
            <a:xfrm>
              <a:off x="2387565" y="1938180"/>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22" name="Text Box 116"/>
            <p:cNvSpPr txBox="1">
              <a:spLocks noChangeArrowheads="1"/>
            </p:cNvSpPr>
            <p:nvPr/>
          </p:nvSpPr>
          <p:spPr bwMode="auto">
            <a:xfrm>
              <a:off x="2193077" y="1727261"/>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2007</a:t>
              </a:r>
            </a:p>
          </p:txBody>
        </p:sp>
        <p:cxnSp>
          <p:nvCxnSpPr>
            <p:cNvPr id="123" name="直接连接符 122"/>
            <p:cNvCxnSpPr/>
            <p:nvPr/>
          </p:nvCxnSpPr>
          <p:spPr bwMode="auto">
            <a:xfrm>
              <a:off x="2477294" y="2084254"/>
              <a:ext cx="0" cy="127273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文本框 123"/>
            <p:cNvSpPr txBox="1"/>
            <p:nvPr/>
          </p:nvSpPr>
          <p:spPr>
            <a:xfrm>
              <a:off x="2127507" y="2603733"/>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25" name="文本框 124"/>
            <p:cNvSpPr txBox="1"/>
            <p:nvPr/>
          </p:nvSpPr>
          <p:spPr>
            <a:xfrm>
              <a:off x="2160436" y="3153137"/>
              <a:ext cx="87716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11ac SG: VHT</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26" name="矩形 125"/>
            <p:cNvSpPr/>
            <p:nvPr/>
          </p:nvSpPr>
          <p:spPr>
            <a:xfrm>
              <a:off x="2137347" y="2108948"/>
              <a:ext cx="678392"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Mar 2007</a:t>
              </a:r>
            </a:p>
          </p:txBody>
        </p:sp>
        <p:sp>
          <p:nvSpPr>
            <p:cNvPr id="127" name="Text Box 116"/>
            <p:cNvSpPr txBox="1">
              <a:spLocks noChangeArrowheads="1"/>
            </p:cNvSpPr>
            <p:nvPr/>
          </p:nvSpPr>
          <p:spPr bwMode="auto">
            <a:xfrm>
              <a:off x="-112836" y="2970333"/>
              <a:ext cx="1168033"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VHT SG: 18 months</a:t>
              </a:r>
            </a:p>
          </p:txBody>
        </p:sp>
        <p:sp>
          <p:nvSpPr>
            <p:cNvPr id="128" name="Text Box 116"/>
            <p:cNvSpPr txBox="1">
              <a:spLocks noChangeArrowheads="1"/>
            </p:cNvSpPr>
            <p:nvPr/>
          </p:nvSpPr>
          <p:spPr bwMode="auto">
            <a:xfrm>
              <a:off x="-108377" y="3503790"/>
              <a:ext cx="1200093"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HEW SG: 12 months</a:t>
              </a:r>
            </a:p>
          </p:txBody>
        </p:sp>
        <p:sp>
          <p:nvSpPr>
            <p:cNvPr id="129" name="矩形 128"/>
            <p:cNvSpPr/>
            <p:nvPr/>
          </p:nvSpPr>
          <p:spPr bwMode="auto">
            <a:xfrm>
              <a:off x="4553547" y="3499891"/>
              <a:ext cx="2303962" cy="222353"/>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802.11ax</a:t>
              </a:r>
              <a:endParaRPr kumimoji="0" lang="zh-CN" altLang="en-US" sz="10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cxnSp>
          <p:nvCxnSpPr>
            <p:cNvPr id="130" name="直接连接符 129"/>
            <p:cNvCxnSpPr/>
            <p:nvPr/>
          </p:nvCxnSpPr>
          <p:spPr bwMode="auto">
            <a:xfrm>
              <a:off x="4120754" y="2102571"/>
              <a:ext cx="0" cy="1841493"/>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Line 117"/>
            <p:cNvSpPr>
              <a:spLocks noChangeShapeType="1"/>
            </p:cNvSpPr>
            <p:nvPr/>
          </p:nvSpPr>
          <p:spPr bwMode="auto">
            <a:xfrm>
              <a:off x="4094574" y="193874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32" name="Text Box 116"/>
            <p:cNvSpPr txBox="1">
              <a:spLocks noChangeArrowheads="1"/>
            </p:cNvSpPr>
            <p:nvPr/>
          </p:nvSpPr>
          <p:spPr bwMode="auto">
            <a:xfrm>
              <a:off x="3900086" y="172782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2012</a:t>
              </a:r>
            </a:p>
          </p:txBody>
        </p:sp>
        <p:sp>
          <p:nvSpPr>
            <p:cNvPr id="133" name="文本框 132"/>
            <p:cNvSpPr txBox="1"/>
            <p:nvPr/>
          </p:nvSpPr>
          <p:spPr>
            <a:xfrm>
              <a:off x="3772192" y="3171779"/>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34" name="矩形 133"/>
            <p:cNvSpPr/>
            <p:nvPr/>
          </p:nvSpPr>
          <p:spPr>
            <a:xfrm>
              <a:off x="3821251" y="2093386"/>
              <a:ext cx="630301"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Feb 2012</a:t>
              </a:r>
            </a:p>
          </p:txBody>
        </p:sp>
        <p:cxnSp>
          <p:nvCxnSpPr>
            <p:cNvPr id="135" name="直接连接符 134"/>
            <p:cNvCxnSpPr/>
            <p:nvPr/>
          </p:nvCxnSpPr>
          <p:spPr bwMode="auto">
            <a:xfrm>
              <a:off x="4553547" y="2117433"/>
              <a:ext cx="0" cy="1826631"/>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文本框 135"/>
            <p:cNvSpPr txBox="1"/>
            <p:nvPr/>
          </p:nvSpPr>
          <p:spPr>
            <a:xfrm>
              <a:off x="4241365" y="3712393"/>
              <a:ext cx="90922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11ax SG: HEW</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37" name="Line 117"/>
            <p:cNvSpPr>
              <a:spLocks noChangeShapeType="1"/>
            </p:cNvSpPr>
            <p:nvPr/>
          </p:nvSpPr>
          <p:spPr bwMode="auto">
            <a:xfrm>
              <a:off x="5941858" y="1934180"/>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38" name="Text Box 116"/>
            <p:cNvSpPr txBox="1">
              <a:spLocks noChangeArrowheads="1"/>
            </p:cNvSpPr>
            <p:nvPr/>
          </p:nvSpPr>
          <p:spPr bwMode="auto">
            <a:xfrm>
              <a:off x="5747370" y="1723261"/>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2017</a:t>
              </a:r>
            </a:p>
          </p:txBody>
        </p:sp>
        <p:cxnSp>
          <p:nvCxnSpPr>
            <p:cNvPr id="139" name="直接连接符 138"/>
            <p:cNvCxnSpPr/>
            <p:nvPr/>
          </p:nvCxnSpPr>
          <p:spPr bwMode="auto">
            <a:xfrm>
              <a:off x="6149169" y="2084254"/>
              <a:ext cx="0" cy="2376660"/>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矩形 139"/>
            <p:cNvSpPr/>
            <p:nvPr/>
          </p:nvSpPr>
          <p:spPr>
            <a:xfrm>
              <a:off x="5871895" y="2098854"/>
              <a:ext cx="623889"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Sep 2017</a:t>
              </a:r>
            </a:p>
          </p:txBody>
        </p:sp>
        <p:sp>
          <p:nvSpPr>
            <p:cNvPr id="141" name="文本框 140"/>
            <p:cNvSpPr txBox="1"/>
            <p:nvPr/>
          </p:nvSpPr>
          <p:spPr>
            <a:xfrm>
              <a:off x="5805724" y="3722244"/>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42" name="矩形 141"/>
            <p:cNvSpPr/>
            <p:nvPr/>
          </p:nvSpPr>
          <p:spPr>
            <a:xfrm>
              <a:off x="4283191" y="2098854"/>
              <a:ext cx="678392"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Mar 2013</a:t>
              </a:r>
            </a:p>
          </p:txBody>
        </p:sp>
        <p:sp>
          <p:nvSpPr>
            <p:cNvPr id="143" name="Line 117"/>
            <p:cNvSpPr>
              <a:spLocks noChangeShapeType="1"/>
            </p:cNvSpPr>
            <p:nvPr/>
          </p:nvSpPr>
          <p:spPr bwMode="auto">
            <a:xfrm>
              <a:off x="6296027" y="1930403"/>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44" name="Text Box 116"/>
            <p:cNvSpPr txBox="1">
              <a:spLocks noChangeArrowheads="1"/>
            </p:cNvSpPr>
            <p:nvPr/>
          </p:nvSpPr>
          <p:spPr bwMode="auto">
            <a:xfrm>
              <a:off x="6101539" y="1719484"/>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2018</a:t>
              </a:r>
            </a:p>
          </p:txBody>
        </p:sp>
        <p:sp>
          <p:nvSpPr>
            <p:cNvPr id="145" name="Text Box 116"/>
            <p:cNvSpPr txBox="1">
              <a:spLocks noChangeArrowheads="1"/>
            </p:cNvSpPr>
            <p:nvPr/>
          </p:nvSpPr>
          <p:spPr bwMode="auto">
            <a:xfrm>
              <a:off x="-125645" y="3982855"/>
              <a:ext cx="1485428"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SG for next PHY/MAC: ?</a:t>
              </a:r>
            </a:p>
          </p:txBody>
        </p:sp>
        <p:sp>
          <p:nvSpPr>
            <p:cNvPr id="146" name="矩形 145"/>
            <p:cNvSpPr/>
            <p:nvPr/>
          </p:nvSpPr>
          <p:spPr bwMode="auto">
            <a:xfrm>
              <a:off x="6529582" y="4022576"/>
              <a:ext cx="2177186" cy="222353"/>
            </a:xfrm>
            <a:prstGeom prst="rect">
              <a:avLst/>
            </a:prstGeom>
            <a:solidFill>
              <a:schemeClr val="accent1">
                <a:lumMod val="75000"/>
              </a:schemeClr>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Next PHY/MAC (see</a:t>
              </a:r>
              <a:r>
                <a:rPr kumimoji="0" lang="en-US" altLang="zh-CN" sz="1000" b="1" i="0" u="none" strike="noStrike" kern="0" cap="none" spc="0" normalizeH="0" noProof="0" dirty="0" smtClean="0">
                  <a:ln>
                    <a:noFill/>
                  </a:ln>
                  <a:solidFill>
                    <a:prstClr val="white"/>
                  </a:solidFill>
                  <a:effectLst/>
                  <a:uLnTx/>
                  <a:uFillTx/>
                  <a:latin typeface="+mj-lt"/>
                  <a:ea typeface="+mn-ea"/>
                  <a:cs typeface="Arial" panose="020B0604020202020204" pitchFamily="34" charset="0"/>
                </a:rPr>
                <a:t> next slides</a:t>
              </a: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a:t>
              </a:r>
              <a:endParaRPr kumimoji="0" lang="zh-CN" altLang="en-US" sz="10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cxnSp>
          <p:nvCxnSpPr>
            <p:cNvPr id="147" name="直接连接符 146"/>
            <p:cNvCxnSpPr>
              <a:endCxn id="148" idx="2"/>
            </p:cNvCxnSpPr>
            <p:nvPr/>
          </p:nvCxnSpPr>
          <p:spPr bwMode="auto">
            <a:xfrm flipH="1">
              <a:off x="6527787" y="2102571"/>
              <a:ext cx="1796" cy="236167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文本框 147"/>
            <p:cNvSpPr txBox="1"/>
            <p:nvPr/>
          </p:nvSpPr>
          <p:spPr>
            <a:xfrm>
              <a:off x="6263932" y="4233417"/>
              <a:ext cx="527709"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NG SG</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49" name="矩形 148"/>
            <p:cNvSpPr/>
            <p:nvPr/>
          </p:nvSpPr>
          <p:spPr>
            <a:xfrm>
              <a:off x="740393" y="2100843"/>
              <a:ext cx="623889"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Sep 2002</a:t>
              </a:r>
            </a:p>
          </p:txBody>
        </p:sp>
        <p:cxnSp>
          <p:nvCxnSpPr>
            <p:cNvPr id="150" name="直接连接符 149"/>
            <p:cNvCxnSpPr/>
            <p:nvPr/>
          </p:nvCxnSpPr>
          <p:spPr bwMode="auto">
            <a:xfrm>
              <a:off x="897278" y="2111231"/>
              <a:ext cx="0" cy="60791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Line 117"/>
            <p:cNvSpPr>
              <a:spLocks noChangeShapeType="1"/>
            </p:cNvSpPr>
            <p:nvPr/>
          </p:nvSpPr>
          <p:spPr bwMode="auto">
            <a:xfrm>
              <a:off x="1347736" y="1927253"/>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52" name="Text Box 116"/>
            <p:cNvSpPr txBox="1">
              <a:spLocks noChangeArrowheads="1"/>
            </p:cNvSpPr>
            <p:nvPr/>
          </p:nvSpPr>
          <p:spPr bwMode="auto">
            <a:xfrm>
              <a:off x="1153248" y="1716334"/>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2004</a:t>
              </a:r>
            </a:p>
          </p:txBody>
        </p:sp>
        <p:sp>
          <p:nvSpPr>
            <p:cNvPr id="153" name="文本框 152"/>
            <p:cNvSpPr txBox="1"/>
            <p:nvPr/>
          </p:nvSpPr>
          <p:spPr>
            <a:xfrm>
              <a:off x="667185" y="2626812"/>
              <a:ext cx="74892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11n SG: HT</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grpSp>
    </p:spTree>
    <p:extLst>
      <p:ext uri="{BB962C8B-B14F-4D97-AF65-F5344CB8AC3E}">
        <p14:creationId xmlns:p14="http://schemas.microsoft.com/office/powerpoint/2010/main" val="202395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Standard Development (1)</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1800" dirty="0">
                <a:latin typeface="+mj-lt"/>
                <a:cs typeface="Calibri" panose="020F0502020204030204" pitchFamily="34" charset="0"/>
              </a:rPr>
              <a:t>It took a long time to develop a new major PHY/MAC amendment</a:t>
            </a:r>
            <a:r>
              <a:rPr lang="en-US" altLang="zh-CN" sz="1800" dirty="0" smtClean="0">
                <a:latin typeface="+mj-lt"/>
                <a:cs typeface="Calibri" panose="020F0502020204030204" pitchFamily="34" charset="0"/>
              </a:rPr>
              <a:t>.</a:t>
            </a:r>
            <a:endParaRPr lang="en-US" altLang="zh-CN" sz="1800" dirty="0">
              <a:latin typeface="+mj-lt"/>
              <a:cs typeface="Calibri" panose="020F0502020204030204" pitchFamily="34" charset="0"/>
            </a:endParaRPr>
          </a:p>
          <a:p>
            <a:pPr lvl="1">
              <a:buFont typeface="Arial" panose="020B0604020202020204" pitchFamily="34" charset="0"/>
              <a:buChar char="•"/>
            </a:pPr>
            <a:r>
              <a:rPr lang="en-US" altLang="zh-CN" sz="1400" dirty="0">
                <a:latin typeface="+mj-lt"/>
                <a:cs typeface="Calibri" panose="020F0502020204030204" pitchFamily="34" charset="0"/>
              </a:rPr>
              <a:t>The PARs are written in a generic manner</a:t>
            </a:r>
          </a:p>
          <a:p>
            <a:pPr lvl="1">
              <a:buFont typeface="Arial" panose="020B0604020202020204" pitchFamily="34" charset="0"/>
              <a:buChar char="•"/>
            </a:pPr>
            <a:r>
              <a:rPr lang="en-US" altLang="zh-CN" sz="1400" dirty="0">
                <a:latin typeface="+mj-lt"/>
                <a:cs typeface="Calibri" panose="020F0502020204030204" pitchFamily="34" charset="0"/>
              </a:rPr>
              <a:t>Mostly because there are many features considered</a:t>
            </a:r>
            <a:endParaRPr lang="zh-CN" altLang="en-US" sz="1400" dirty="0">
              <a:latin typeface="+mj-lt"/>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35" name="组合 34"/>
          <p:cNvGrpSpPr/>
          <p:nvPr/>
        </p:nvGrpSpPr>
        <p:grpSpPr>
          <a:xfrm>
            <a:off x="326868" y="3276600"/>
            <a:ext cx="8036239" cy="1047907"/>
            <a:chOff x="256649" y="2291543"/>
            <a:chExt cx="8036239" cy="1047907"/>
          </a:xfrm>
        </p:grpSpPr>
        <p:sp>
          <p:nvSpPr>
            <p:cNvPr id="36" name="文本框 35"/>
            <p:cNvSpPr txBox="1"/>
            <p:nvPr/>
          </p:nvSpPr>
          <p:spPr>
            <a:xfrm>
              <a:off x="256649" y="2419044"/>
              <a:ext cx="87304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rPr>
                <a:t>Approx. time line for n/ac</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endParaRPr>
            </a:p>
          </p:txBody>
        </p:sp>
        <p:grpSp>
          <p:nvGrpSpPr>
            <p:cNvPr id="37" name="组合 36"/>
            <p:cNvGrpSpPr/>
            <p:nvPr/>
          </p:nvGrpSpPr>
          <p:grpSpPr>
            <a:xfrm>
              <a:off x="1175541" y="2291543"/>
              <a:ext cx="7117347" cy="720752"/>
              <a:chOff x="1475656" y="1356737"/>
              <a:chExt cx="7117347" cy="720752"/>
            </a:xfrm>
          </p:grpSpPr>
          <p:grpSp>
            <p:nvGrpSpPr>
              <p:cNvPr id="42" name="组合 41"/>
              <p:cNvGrpSpPr/>
              <p:nvPr/>
            </p:nvGrpSpPr>
            <p:grpSpPr>
              <a:xfrm>
                <a:off x="1475656" y="1356737"/>
                <a:ext cx="7117347" cy="360040"/>
                <a:chOff x="1475656" y="1356737"/>
                <a:chExt cx="7117347" cy="360040"/>
              </a:xfrm>
            </p:grpSpPr>
            <p:sp>
              <p:nvSpPr>
                <p:cNvPr id="56" name="矩形 55"/>
                <p:cNvSpPr/>
                <p:nvPr/>
              </p:nvSpPr>
              <p:spPr bwMode="auto">
                <a:xfrm>
                  <a:off x="1475656" y="1356737"/>
                  <a:ext cx="1224136" cy="360040"/>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PAR and CSD</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7" name="矩形 56"/>
                <p:cNvSpPr/>
                <p:nvPr/>
              </p:nvSpPr>
              <p:spPr bwMode="auto">
                <a:xfrm>
                  <a:off x="2689982" y="1356737"/>
                  <a:ext cx="2160240" cy="360040"/>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Technical Contribution</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8" name="矩形 57"/>
                <p:cNvSpPr/>
                <p:nvPr/>
              </p:nvSpPr>
              <p:spPr bwMode="auto">
                <a:xfrm>
                  <a:off x="4850222" y="1356737"/>
                  <a:ext cx="2150430"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Letter Ballot</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9" name="矩形 58"/>
                <p:cNvSpPr/>
                <p:nvPr/>
              </p:nvSpPr>
              <p:spPr bwMode="auto">
                <a:xfrm>
                  <a:off x="7000652" y="1356737"/>
                  <a:ext cx="1592351" cy="360040"/>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Sponsor Ballot</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grpSp>
          <p:cxnSp>
            <p:nvCxnSpPr>
              <p:cNvPr id="43" name="直接连接符 42"/>
              <p:cNvCxnSpPr/>
              <p:nvPr/>
            </p:nvCxnSpPr>
            <p:spPr bwMode="auto">
              <a:xfrm>
                <a:off x="1475656"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箭头连接符 43"/>
              <p:cNvCxnSpPr/>
              <p:nvPr/>
            </p:nvCxnSpPr>
            <p:spPr bwMode="auto">
              <a:xfrm>
                <a:off x="1475656" y="1851670"/>
                <a:ext cx="121432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44"/>
              <p:cNvCxnSpPr/>
              <p:nvPr/>
            </p:nvCxnSpPr>
            <p:spPr bwMode="auto">
              <a:xfrm>
                <a:off x="2689982"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箭头连接符 45"/>
              <p:cNvCxnSpPr/>
              <p:nvPr/>
            </p:nvCxnSpPr>
            <p:spPr bwMode="auto">
              <a:xfrm>
                <a:off x="2689982" y="1845533"/>
                <a:ext cx="2160240"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p:nvPr/>
            </p:nvCxnSpPr>
            <p:spPr bwMode="auto">
              <a:xfrm>
                <a:off x="4850222"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箭头连接符 47"/>
              <p:cNvCxnSpPr/>
              <p:nvPr/>
            </p:nvCxnSpPr>
            <p:spPr bwMode="auto">
              <a:xfrm>
                <a:off x="4850222" y="1845533"/>
                <a:ext cx="2160240"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bwMode="auto">
              <a:xfrm>
                <a:off x="7017637" y="177352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7013097" y="1843855"/>
                <a:ext cx="157536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a:off x="8588463" y="1771847"/>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1821369" y="1823573"/>
                <a:ext cx="522900"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1 year</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3" name="文本框 52"/>
              <p:cNvSpPr txBox="1"/>
              <p:nvPr/>
            </p:nvSpPr>
            <p:spPr>
              <a:xfrm>
                <a:off x="3611317" y="1823573"/>
                <a:ext cx="575799"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2 years</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4" name="文本框 53"/>
              <p:cNvSpPr txBox="1"/>
              <p:nvPr/>
            </p:nvSpPr>
            <p:spPr>
              <a:xfrm>
                <a:off x="5739070" y="1823573"/>
                <a:ext cx="575799"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2 years</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5" name="文本框 54"/>
              <p:cNvSpPr txBox="1"/>
              <p:nvPr/>
            </p:nvSpPr>
            <p:spPr>
              <a:xfrm>
                <a:off x="7605373" y="1823573"/>
                <a:ext cx="625492"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0.5 year</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38" name="直接连接符 37"/>
            <p:cNvCxnSpPr/>
            <p:nvPr/>
          </p:nvCxnSpPr>
          <p:spPr bwMode="auto">
            <a:xfrm>
              <a:off x="2389867" y="299344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箭头连接符 38"/>
            <p:cNvCxnSpPr/>
            <p:nvPr/>
          </p:nvCxnSpPr>
          <p:spPr bwMode="auto">
            <a:xfrm>
              <a:off x="2389867" y="3059316"/>
              <a:ext cx="5898481"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8288348" y="299344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文本框 40"/>
            <p:cNvSpPr txBox="1"/>
            <p:nvPr/>
          </p:nvSpPr>
          <p:spPr>
            <a:xfrm>
              <a:off x="4863156" y="3031673"/>
              <a:ext cx="10374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rPr>
                <a:t>Task Group</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60" name="直接箭头连接符 48"/>
          <p:cNvCxnSpPr/>
          <p:nvPr/>
        </p:nvCxnSpPr>
        <p:spPr bwMode="auto">
          <a:xfrm>
            <a:off x="1258528" y="4051012"/>
            <a:ext cx="121432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47"/>
          <p:cNvCxnSpPr/>
          <p:nvPr/>
        </p:nvCxnSpPr>
        <p:spPr bwMode="auto">
          <a:xfrm>
            <a:off x="1248718" y="3979004"/>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文本框 67"/>
          <p:cNvSpPr txBox="1"/>
          <p:nvPr/>
        </p:nvSpPr>
        <p:spPr>
          <a:xfrm>
            <a:off x="1320726" y="4051012"/>
            <a:ext cx="1106393" cy="307777"/>
          </a:xfrm>
          <a:prstGeom prst="rect">
            <a:avLst/>
          </a:prstGeom>
          <a:noFill/>
        </p:spPr>
        <p:txBody>
          <a:bodyPr wrap="none" rtlCol="0">
            <a:spAutoFit/>
          </a:bodyPr>
          <a:lstStyle/>
          <a:p>
            <a:pPr defTabSz="914400" eaLnBrk="1" hangingPunct="1">
              <a:buClrTx/>
              <a:buSzTx/>
              <a:buFontTx/>
              <a:buNone/>
            </a:pPr>
            <a:r>
              <a:rPr lang="en-US" altLang="zh-CN" sz="1400" dirty="0" smtClean="0">
                <a:solidFill>
                  <a:srgbClr val="000000"/>
                </a:solidFill>
                <a:latin typeface="+mj-lt"/>
                <a:ea typeface="宋体" pitchFamily="2" charset="-122"/>
              </a:rPr>
              <a:t>Study Group</a:t>
            </a:r>
            <a:endParaRPr lang="zh-CN" altLang="en-US" sz="1400" dirty="0">
              <a:solidFill>
                <a:srgbClr val="000000"/>
              </a:solidFill>
              <a:latin typeface="+mj-lt"/>
              <a:ea typeface="宋体" pitchFamily="2" charset="-122"/>
            </a:endParaRPr>
          </a:p>
        </p:txBody>
      </p:sp>
    </p:spTree>
    <p:extLst>
      <p:ext uri="{BB962C8B-B14F-4D97-AF65-F5344CB8AC3E}">
        <p14:creationId xmlns:p14="http://schemas.microsoft.com/office/powerpoint/2010/main" val="397170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Standard Development (2)</a:t>
            </a:r>
            <a:endParaRPr lang="zh-CN" altLang="en-US" dirty="0"/>
          </a:p>
        </p:txBody>
      </p:sp>
      <p:sp>
        <p:nvSpPr>
          <p:cNvPr id="3" name="内容占位符 2"/>
          <p:cNvSpPr>
            <a:spLocks noGrp="1"/>
          </p:cNvSpPr>
          <p:nvPr>
            <p:ph idx="1"/>
          </p:nvPr>
        </p:nvSpPr>
        <p:spPr/>
        <p:txBody>
          <a:bodyPr/>
          <a:lstStyle/>
          <a:p>
            <a:pPr algn="just">
              <a:buFont typeface="Arial" panose="020B0604020202020204" pitchFamily="34" charset="0"/>
              <a:buChar char="•"/>
            </a:pPr>
            <a:r>
              <a:rPr lang="en-US" altLang="zh-CN" sz="1600" dirty="0">
                <a:latin typeface="+mj-lt"/>
                <a:cs typeface="Calibri" panose="020F0502020204030204" pitchFamily="34" charset="0"/>
              </a:rPr>
              <a:t>Can we improve the standards development process to shorten the time for bringing new technologies to the market?</a:t>
            </a:r>
          </a:p>
          <a:p>
            <a:pPr lvl="1" algn="just">
              <a:buFont typeface="Arial" panose="020B0604020202020204" pitchFamily="34" charset="0"/>
              <a:buChar char="•"/>
            </a:pPr>
            <a:r>
              <a:rPr lang="en-US" altLang="zh-CN" sz="1400" dirty="0">
                <a:latin typeface="+mj-lt"/>
                <a:cs typeface="Calibri" panose="020F0502020204030204" pitchFamily="34" charset="0"/>
              </a:rPr>
              <a:t>Take IEEE 802.1 as an example.  Some of its projects, e.g., 802.1Qcc, 802.1Qcd, are completed in 2 years, and these projects were developed with very narrow scopes.</a:t>
            </a:r>
          </a:p>
          <a:p>
            <a:pPr algn="just">
              <a:buFont typeface="Arial" panose="020B0604020202020204" pitchFamily="34" charset="0"/>
              <a:buChar char="•"/>
            </a:pPr>
            <a:r>
              <a:rPr lang="en-US" altLang="zh-CN" sz="1600" dirty="0">
                <a:latin typeface="+mj-lt"/>
                <a:cs typeface="Calibri" panose="020F0502020204030204" pitchFamily="34" charset="0"/>
              </a:rPr>
              <a:t>Is it an appropriate time to take a deep dive on our WG process?</a:t>
            </a:r>
          </a:p>
          <a:p>
            <a:pPr algn="just">
              <a:buFont typeface="Arial" panose="020B0604020202020204" pitchFamily="34" charset="0"/>
              <a:buChar char="•"/>
            </a:pPr>
            <a:r>
              <a:rPr lang="en-US" altLang="zh-CN" sz="1600" dirty="0">
                <a:latin typeface="+mj-lt"/>
                <a:cs typeface="Calibri" panose="020F0502020204030204" pitchFamily="34" charset="0"/>
              </a:rPr>
              <a:t>Is there any benefit of starting a project with very narrow scopes? </a:t>
            </a:r>
          </a:p>
          <a:p>
            <a:pPr lvl="1">
              <a:buFont typeface="Arial" panose="020B0604020202020204" pitchFamily="34" charset="0"/>
              <a:buChar char="•"/>
            </a:pPr>
            <a:r>
              <a:rPr lang="en-US" altLang="zh-CN" sz="1400" dirty="0">
                <a:solidFill>
                  <a:srgbClr val="FF0000"/>
                </a:solidFill>
                <a:latin typeface="+mj-lt"/>
                <a:cs typeface="Calibri" panose="020F0502020204030204" pitchFamily="34" charset="0"/>
              </a:rPr>
              <a:t>For example, define a PAR with a very focused set of features</a:t>
            </a:r>
            <a:endParaRPr lang="en-US" altLang="zh-CN" sz="1400" dirty="0">
              <a:latin typeface="+mj-lt"/>
              <a:cs typeface="Calibri" panose="020F0502020204030204" pitchFamily="34" charset="0"/>
            </a:endParaRP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381686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approaches (1)</a:t>
            </a:r>
            <a:endParaRPr lang="zh-CN" altLang="en-US" dirty="0"/>
          </a:p>
        </p:txBody>
      </p:sp>
      <p:sp>
        <p:nvSpPr>
          <p:cNvPr id="3" name="内容占位符 2"/>
          <p:cNvSpPr>
            <a:spLocks noGrp="1"/>
          </p:cNvSpPr>
          <p:nvPr>
            <p:ph idx="1"/>
          </p:nvPr>
        </p:nvSpPr>
        <p:spPr/>
        <p:txBody>
          <a:bodyPr/>
          <a:lstStyle/>
          <a:p>
            <a:pPr lvl="0" algn="just"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Option 1:  Divide a major PHY/MAC amendment into multiple projects, each with a narrowly-defined feature set</a:t>
            </a:r>
          </a:p>
          <a:p>
            <a:pPr lvl="1" algn="just"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In WNG SG, discuss market-driven features, and prioritize the features into multiple projects</a:t>
            </a:r>
          </a:p>
          <a:p>
            <a:pPr lvl="1" algn="just"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It is possible to develop a PAR and CSD without forming a study group.  For example, </a:t>
            </a:r>
          </a:p>
          <a:p>
            <a:pPr lvl="2" algn="just" defTabSz="914400" eaLnBrk="0" hangingPunct="0">
              <a:lnSpc>
                <a:spcPct val="140000"/>
              </a:lnSpc>
              <a:spcBef>
                <a:spcPct val="0"/>
              </a:spcBef>
              <a:buClrTx/>
              <a:buSzPct val="50000"/>
              <a:buFont typeface="Wingdings" pitchFamily="2" charset="2"/>
              <a:buChar char="n"/>
            </a:pPr>
            <a:r>
              <a:rPr lang="en-US" altLang="zh-CN" sz="1000" dirty="0">
                <a:latin typeface="+mj-lt"/>
                <a:ea typeface="华文细黑"/>
                <a:cs typeface="Calibri" panose="020F0502020204030204" pitchFamily="34" charset="0"/>
              </a:rPr>
              <a:t>the PAR of </a:t>
            </a:r>
            <a:r>
              <a:rPr lang="en-US" altLang="zh-CN" sz="1000" dirty="0" err="1">
                <a:latin typeface="+mj-lt"/>
                <a:ea typeface="华文细黑"/>
                <a:cs typeface="Calibri" panose="020F0502020204030204" pitchFamily="34" charset="0"/>
              </a:rPr>
              <a:t>TGmd</a:t>
            </a:r>
            <a:r>
              <a:rPr lang="en-US" altLang="zh-CN" sz="1000" dirty="0">
                <a:latin typeface="+mj-lt"/>
                <a:ea typeface="华文细黑"/>
                <a:cs typeface="Calibri" panose="020F0502020204030204" pitchFamily="34" charset="0"/>
              </a:rPr>
              <a:t> was developed in the Working Group.  See: </a:t>
            </a:r>
            <a:r>
              <a:rPr lang="en-US" altLang="zh-CN" sz="1000" dirty="0">
                <a:latin typeface="+mj-lt"/>
                <a:ea typeface="华文细黑"/>
                <a:cs typeface="Calibri" panose="020F0502020204030204" pitchFamily="34" charset="0"/>
                <a:hlinkClick r:id="rId2"/>
              </a:rPr>
              <a:t>http://www.ieee802.org/11/email/stds-802-11/msg02506.html</a:t>
            </a:r>
            <a:r>
              <a:rPr lang="en-US" altLang="zh-CN" sz="1000" dirty="0">
                <a:latin typeface="+mj-lt"/>
                <a:ea typeface="华文细黑"/>
                <a:cs typeface="Calibri" panose="020F0502020204030204" pitchFamily="34" charset="0"/>
              </a:rPr>
              <a:t> </a:t>
            </a:r>
          </a:p>
          <a:p>
            <a:pPr lvl="2" algn="just" defTabSz="914400" eaLnBrk="0" hangingPunct="0">
              <a:lnSpc>
                <a:spcPct val="140000"/>
              </a:lnSpc>
              <a:spcBef>
                <a:spcPct val="0"/>
              </a:spcBef>
              <a:buClrTx/>
              <a:buSzPct val="50000"/>
              <a:buFont typeface="Wingdings" pitchFamily="2" charset="2"/>
              <a:buChar char="n"/>
            </a:pPr>
            <a:r>
              <a:rPr lang="en-US" altLang="zh-CN" sz="1000" dirty="0">
                <a:latin typeface="+mj-lt"/>
                <a:ea typeface="华文细黑"/>
                <a:cs typeface="Calibri" panose="020F0502020204030204" pitchFamily="34" charset="0"/>
              </a:rPr>
              <a:t>Nothing needed for SG to prepare a PAR in 802 OM. See: </a:t>
            </a:r>
            <a:r>
              <a:rPr lang="en-US" altLang="zh-CN" sz="1000" dirty="0">
                <a:latin typeface="+mj-lt"/>
                <a:ea typeface="华文细黑"/>
                <a:cs typeface="Calibri" panose="020F0502020204030204" pitchFamily="34" charset="0"/>
                <a:hlinkClick r:id="rId3"/>
              </a:rPr>
              <a:t>https://</a:t>
            </a:r>
            <a:r>
              <a:rPr lang="en-US" altLang="zh-CN" sz="1000" dirty="0" smtClean="0">
                <a:latin typeface="+mj-lt"/>
                <a:ea typeface="华文细黑"/>
                <a:cs typeface="Calibri" panose="020F0502020204030204" pitchFamily="34" charset="0"/>
                <a:hlinkClick r:id="rId3"/>
              </a:rPr>
              <a:t>mentor.ieee.org/802-ec/dcn/17/ec-17-0090-21-0PNP-ieee-802-lmsc-operations-manual.pdf</a:t>
            </a:r>
            <a:endParaRPr lang="en-US" altLang="zh-CN" dirty="0" smtClean="0">
              <a:cs typeface="Calibri" panose="020F0502020204030204" pitchFamily="34" charset="0"/>
            </a:endParaRPr>
          </a:p>
          <a:p>
            <a:pPr lvl="2" algn="just" defTabSz="914400" eaLnBrk="0" hangingPunct="0">
              <a:lnSpc>
                <a:spcPct val="140000"/>
              </a:lnSpc>
              <a:spcBef>
                <a:spcPct val="0"/>
              </a:spcBef>
              <a:buClrTx/>
              <a:buSzPct val="50000"/>
              <a:buFont typeface="Wingdings" pitchFamily="2" charset="2"/>
              <a:buChar char="n"/>
            </a:pPr>
            <a:endParaRPr lang="en-US" altLang="zh-CN" sz="1000" dirty="0">
              <a:latin typeface="+mj-lt"/>
              <a:ea typeface="华文细黑"/>
              <a:cs typeface="Calibri" panose="020F0502020204030204" pitchFamily="34" charset="0"/>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Group 15"/>
          <p:cNvGrpSpPr/>
          <p:nvPr/>
        </p:nvGrpSpPr>
        <p:grpSpPr>
          <a:xfrm>
            <a:off x="170259" y="4031333"/>
            <a:ext cx="8878094" cy="2063080"/>
            <a:chOff x="718222" y="2132856"/>
            <a:chExt cx="6369043" cy="2808108"/>
          </a:xfrm>
        </p:grpSpPr>
        <p:grpSp>
          <p:nvGrpSpPr>
            <p:cNvPr id="8" name="Group 11"/>
            <p:cNvGrpSpPr/>
            <p:nvPr/>
          </p:nvGrpSpPr>
          <p:grpSpPr>
            <a:xfrm>
              <a:off x="718222" y="2132856"/>
              <a:ext cx="3510748" cy="809821"/>
              <a:chOff x="718222" y="2494458"/>
              <a:chExt cx="3510748" cy="809821"/>
            </a:xfrm>
          </p:grpSpPr>
          <p:sp>
            <p:nvSpPr>
              <p:cNvPr id="20" name="矩形 70"/>
              <p:cNvSpPr/>
              <p:nvPr/>
            </p:nvSpPr>
            <p:spPr bwMode="auto">
              <a:xfrm>
                <a:off x="718222" y="2494458"/>
                <a:ext cx="581372" cy="36764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800" b="0" i="0" u="none" strike="noStrike" cap="none" normalizeH="0" baseline="0" dirty="0" smtClean="0">
                    <a:ln>
                      <a:noFill/>
                    </a:ln>
                    <a:solidFill>
                      <a:schemeClr val="tx1"/>
                    </a:solidFill>
                    <a:effectLst/>
                    <a:cs typeface="Calibri" panose="020F0502020204030204" pitchFamily="34" charset="0"/>
                  </a:rPr>
                  <a:t>PAR, CSD for set 1</a:t>
                </a:r>
                <a:endParaRPr kumimoji="0" lang="zh-CN" altLang="en-US" sz="800" b="0" i="0" u="none" strike="noStrike" cap="none" normalizeH="0" baseline="0" dirty="0" smtClean="0">
                  <a:ln>
                    <a:noFill/>
                  </a:ln>
                  <a:solidFill>
                    <a:schemeClr val="tx1"/>
                  </a:solidFill>
                  <a:effectLst/>
                  <a:cs typeface="Calibri" panose="020F0502020204030204" pitchFamily="34" charset="0"/>
                </a:endParaRPr>
              </a:p>
            </p:txBody>
          </p:sp>
          <p:sp>
            <p:nvSpPr>
              <p:cNvPr id="21" name="矩形 71"/>
              <p:cNvSpPr/>
              <p:nvPr/>
            </p:nvSpPr>
            <p:spPr bwMode="auto">
              <a:xfrm>
                <a:off x="1299594" y="2494458"/>
                <a:ext cx="1001146"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22" name="矩形 72"/>
              <p:cNvSpPr/>
              <p:nvPr/>
            </p:nvSpPr>
            <p:spPr bwMode="auto">
              <a:xfrm>
                <a:off x="2300740" y="2494458"/>
                <a:ext cx="927085" cy="371067"/>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23" name="直接箭头连接符 75"/>
              <p:cNvCxnSpPr/>
              <p:nvPr/>
            </p:nvCxnSpPr>
            <p:spPr bwMode="auto">
              <a:xfrm flipV="1">
                <a:off x="718222" y="3204248"/>
                <a:ext cx="3510748" cy="2537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矩形 3"/>
              <p:cNvSpPr/>
              <p:nvPr/>
            </p:nvSpPr>
            <p:spPr>
              <a:xfrm>
                <a:off x="734952" y="2927249"/>
                <a:ext cx="3494017" cy="377030"/>
              </a:xfrm>
              <a:prstGeom prst="rect">
                <a:avLst/>
              </a:prstGeom>
            </p:spPr>
            <p:txBody>
              <a:bodyPr wrap="square">
                <a:spAutoFit/>
              </a:bodyPr>
              <a:lstStyle/>
              <a:p>
                <a:pPr algn="ctr"/>
                <a:r>
                  <a:rPr lang="en-US" altLang="zh-CN" sz="1200" b="1" kern="0" dirty="0" smtClean="0">
                    <a:solidFill>
                      <a:schemeClr val="tx1"/>
                    </a:solidFill>
                    <a:cs typeface="Calibri" panose="020F0502020204030204" pitchFamily="34" charset="0"/>
                  </a:rPr>
                  <a:t>Project 1 (approx. 1.5~2 years)</a:t>
                </a:r>
                <a:endParaRPr lang="zh-CN" altLang="en-US" sz="1200" b="1" dirty="0">
                  <a:solidFill>
                    <a:schemeClr val="tx1"/>
                  </a:solidFill>
                </a:endParaRPr>
              </a:p>
            </p:txBody>
          </p:sp>
          <p:sp>
            <p:nvSpPr>
              <p:cNvPr id="25" name="矩形 73"/>
              <p:cNvSpPr/>
              <p:nvPr/>
            </p:nvSpPr>
            <p:spPr bwMode="auto">
              <a:xfrm>
                <a:off x="3227385" y="2494459"/>
                <a:ext cx="1001585" cy="367642"/>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Sponsor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grpSp>
        <p:grpSp>
          <p:nvGrpSpPr>
            <p:cNvPr id="9" name="Group 66"/>
            <p:cNvGrpSpPr/>
            <p:nvPr/>
          </p:nvGrpSpPr>
          <p:grpSpPr>
            <a:xfrm>
              <a:off x="2645428" y="3068959"/>
              <a:ext cx="3510748" cy="809821"/>
              <a:chOff x="718222" y="2494457"/>
              <a:chExt cx="3510748" cy="809821"/>
            </a:xfrm>
          </p:grpSpPr>
          <p:sp>
            <p:nvSpPr>
              <p:cNvPr id="14" name="矩形 70"/>
              <p:cNvSpPr/>
              <p:nvPr/>
            </p:nvSpPr>
            <p:spPr bwMode="auto">
              <a:xfrm>
                <a:off x="718222" y="2494457"/>
                <a:ext cx="581372" cy="367644"/>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800" b="0" i="0" u="none" strike="noStrike" cap="none" normalizeH="0" baseline="0" dirty="0" smtClean="0">
                    <a:ln>
                      <a:noFill/>
                    </a:ln>
                    <a:solidFill>
                      <a:schemeClr val="tx1"/>
                    </a:solidFill>
                    <a:effectLst/>
                    <a:cs typeface="Calibri" panose="020F0502020204030204" pitchFamily="34" charset="0"/>
                  </a:rPr>
                  <a:t>PAR</a:t>
                </a:r>
                <a:r>
                  <a:rPr lang="en-US" altLang="zh-CN" sz="800" dirty="0" smtClean="0">
                    <a:solidFill>
                      <a:schemeClr val="tx1"/>
                    </a:solidFill>
                    <a:cs typeface="Calibri" panose="020F0502020204030204" pitchFamily="34" charset="0"/>
                  </a:rPr>
                  <a:t>, CSD for set 2</a:t>
                </a:r>
                <a:endParaRPr kumimoji="0" lang="zh-CN" altLang="en-US" sz="800" b="0" i="0" u="none" strike="noStrike" cap="none" normalizeH="0" baseline="0" dirty="0" smtClean="0">
                  <a:ln>
                    <a:noFill/>
                  </a:ln>
                  <a:solidFill>
                    <a:schemeClr val="tx1"/>
                  </a:solidFill>
                  <a:effectLst/>
                  <a:cs typeface="Calibri" panose="020F0502020204030204" pitchFamily="34" charset="0"/>
                </a:endParaRPr>
              </a:p>
            </p:txBody>
          </p:sp>
          <p:sp>
            <p:nvSpPr>
              <p:cNvPr id="15" name="矩形 71"/>
              <p:cNvSpPr/>
              <p:nvPr/>
            </p:nvSpPr>
            <p:spPr bwMode="auto">
              <a:xfrm>
                <a:off x="1299594" y="2494458"/>
                <a:ext cx="1001146"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6" name="矩形 72"/>
              <p:cNvSpPr/>
              <p:nvPr/>
            </p:nvSpPr>
            <p:spPr bwMode="auto">
              <a:xfrm>
                <a:off x="2300740" y="2494458"/>
                <a:ext cx="927085" cy="371067"/>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7" name="直接箭头连接符 75"/>
              <p:cNvCxnSpPr/>
              <p:nvPr/>
            </p:nvCxnSpPr>
            <p:spPr bwMode="auto">
              <a:xfrm flipV="1">
                <a:off x="718222" y="3204248"/>
                <a:ext cx="3510748" cy="2537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3"/>
              <p:cNvSpPr/>
              <p:nvPr/>
            </p:nvSpPr>
            <p:spPr>
              <a:xfrm>
                <a:off x="734952" y="2927248"/>
                <a:ext cx="3494017" cy="377030"/>
              </a:xfrm>
              <a:prstGeom prst="rect">
                <a:avLst/>
              </a:prstGeom>
            </p:spPr>
            <p:txBody>
              <a:bodyPr wrap="square">
                <a:spAutoFit/>
              </a:bodyPr>
              <a:lstStyle/>
              <a:p>
                <a:pPr algn="ctr"/>
                <a:r>
                  <a:rPr lang="en-US" altLang="zh-CN" sz="1200" b="1" kern="0" dirty="0" smtClean="0">
                    <a:solidFill>
                      <a:schemeClr val="tx1"/>
                    </a:solidFill>
                    <a:cs typeface="Calibri" panose="020F0502020204030204" pitchFamily="34" charset="0"/>
                  </a:rPr>
                  <a:t>Project 2 (approx. 1.5~2 years)</a:t>
                </a:r>
                <a:endParaRPr lang="zh-CN" altLang="en-US" sz="1200" b="1" dirty="0">
                  <a:solidFill>
                    <a:schemeClr val="tx1"/>
                  </a:solidFill>
                </a:endParaRPr>
              </a:p>
            </p:txBody>
          </p:sp>
          <p:sp>
            <p:nvSpPr>
              <p:cNvPr id="19" name="矩形 73"/>
              <p:cNvSpPr/>
              <p:nvPr/>
            </p:nvSpPr>
            <p:spPr bwMode="auto">
              <a:xfrm>
                <a:off x="3227385" y="2494459"/>
                <a:ext cx="1001585" cy="367642"/>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Sponsor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grpSp>
        <p:sp>
          <p:nvSpPr>
            <p:cNvPr id="10" name="矩形 85"/>
            <p:cNvSpPr/>
            <p:nvPr/>
          </p:nvSpPr>
          <p:spPr bwMode="auto">
            <a:xfrm>
              <a:off x="3215390" y="4077276"/>
              <a:ext cx="1939201"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1" name="矩形 85"/>
            <p:cNvSpPr/>
            <p:nvPr/>
          </p:nvSpPr>
          <p:spPr bwMode="auto">
            <a:xfrm>
              <a:off x="5148064" y="4509120"/>
              <a:ext cx="1939201"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2" name="直接连接符 88"/>
            <p:cNvCxnSpPr/>
            <p:nvPr/>
          </p:nvCxnSpPr>
          <p:spPr bwMode="auto">
            <a:xfrm flipH="1">
              <a:off x="3226800" y="2492896"/>
              <a:ext cx="1025" cy="1584380"/>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88"/>
            <p:cNvCxnSpPr/>
            <p:nvPr/>
          </p:nvCxnSpPr>
          <p:spPr bwMode="auto">
            <a:xfrm>
              <a:off x="5145714" y="3436603"/>
              <a:ext cx="8876" cy="640673"/>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8769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approaches (2)</a:t>
            </a:r>
            <a:endParaRPr lang="zh-CN" altLang="en-US" dirty="0"/>
          </a:p>
        </p:txBody>
      </p:sp>
      <p:sp>
        <p:nvSpPr>
          <p:cNvPr id="3" name="内容占位符 2"/>
          <p:cNvSpPr>
            <a:spLocks noGrp="1"/>
          </p:cNvSpPr>
          <p:nvPr>
            <p:ph idx="1"/>
          </p:nvPr>
        </p:nvSpPr>
        <p:spPr/>
        <p:txBody>
          <a:bodyPr/>
          <a:lstStyle/>
          <a:p>
            <a:pPr marL="285750" lvl="0" indent="-285750" defTabSz="914400">
              <a:spcBef>
                <a:spcPct val="0"/>
              </a:spcBef>
              <a:buClrTx/>
              <a:buSzTx/>
              <a:buFont typeface="Arial" panose="020B0604020202020204" pitchFamily="34" charset="0"/>
              <a:buChar char="•"/>
            </a:pPr>
            <a:r>
              <a:rPr lang="en-US" altLang="zh-CN" sz="1400" dirty="0">
                <a:latin typeface="+mj-lt"/>
                <a:ea typeface="宋体" pitchFamily="2" charset="-122"/>
                <a:cs typeface="Calibri" panose="020F0502020204030204" pitchFamily="34" charset="0"/>
              </a:rPr>
              <a:t>Option 2: </a:t>
            </a:r>
            <a:r>
              <a:rPr lang="en-US" altLang="zh-CN" sz="1400" kern="1200" dirty="0">
                <a:latin typeface="+mj-lt"/>
                <a:ea typeface="宋体" pitchFamily="2" charset="-122"/>
                <a:cs typeface="Calibri" panose="020F0502020204030204" pitchFamily="34" charset="0"/>
              </a:rPr>
              <a:t>Divide a major PHY/MAC amendment into multiple phases within a task group, each phase with a narrowly-defined feature set</a:t>
            </a:r>
          </a:p>
          <a:p>
            <a:pPr marL="628650" lvl="1" indent="-171450" defTabSz="914400">
              <a:spcBef>
                <a:spcPct val="0"/>
              </a:spcBef>
              <a:buClrTx/>
              <a:buSzTx/>
              <a:buFont typeface="Arial" panose="020B0604020202020204" pitchFamily="34" charset="0"/>
              <a:buChar char="•"/>
            </a:pPr>
            <a:r>
              <a:rPr lang="en-US" altLang="zh-CN" sz="1200" kern="1200" dirty="0">
                <a:latin typeface="+mj-lt"/>
                <a:ea typeface="宋体" pitchFamily="2" charset="-122"/>
                <a:cs typeface="Calibri" panose="020F0502020204030204" pitchFamily="34" charset="0"/>
              </a:rPr>
              <a:t>A few issues need to be considered, e.g., can we roll-in text for set 2 into the draft amendment if the letter ballot for set 1 is passed?  Can we follow 11m approach for the roll-in? </a:t>
            </a:r>
          </a:p>
          <a:p>
            <a:pPr marL="457200" lvl="1" indent="0" defTabSz="914400">
              <a:spcBef>
                <a:spcPct val="0"/>
              </a:spcBef>
              <a:buClrTx/>
              <a:buSzTx/>
            </a:pPr>
            <a:endParaRPr lang="en-US" altLang="zh-CN" sz="1200" b="1" kern="1200" dirty="0">
              <a:latin typeface="Calibri" panose="020F0502020204030204" pitchFamily="34" charset="0"/>
              <a:ea typeface="宋体" pitchFamily="2" charset="-122"/>
              <a:cs typeface="Calibri" panose="020F0502020204030204" pitchFamily="34" charset="0"/>
            </a:endParaRP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Group 15"/>
          <p:cNvGrpSpPr/>
          <p:nvPr/>
        </p:nvGrpSpPr>
        <p:grpSpPr>
          <a:xfrm>
            <a:off x="304006" y="3200400"/>
            <a:ext cx="8534399" cy="2458764"/>
            <a:chOff x="1012057" y="2204864"/>
            <a:chExt cx="7376293" cy="2458764"/>
          </a:xfrm>
        </p:grpSpPr>
        <p:sp>
          <p:nvSpPr>
            <p:cNvPr id="8" name="矩形 70"/>
            <p:cNvSpPr/>
            <p:nvPr/>
          </p:nvSpPr>
          <p:spPr bwMode="auto">
            <a:xfrm>
              <a:off x="1012057" y="2204864"/>
              <a:ext cx="720473" cy="377204"/>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PAR, CSD for whole</a:t>
              </a:r>
              <a:r>
                <a:rPr kumimoji="0" lang="en-US" altLang="zh-CN" sz="1000" b="0" i="0" u="none" strike="noStrike" cap="none" normalizeH="0" dirty="0" smtClean="0">
                  <a:ln>
                    <a:noFill/>
                  </a:ln>
                  <a:solidFill>
                    <a:schemeClr val="tx1"/>
                  </a:solidFill>
                  <a:effectLst/>
                  <a:cs typeface="Calibri" panose="020F0502020204030204" pitchFamily="34" charset="0"/>
                </a:rPr>
                <a:t> project</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9" name="矩形 71"/>
            <p:cNvSpPr/>
            <p:nvPr/>
          </p:nvSpPr>
          <p:spPr bwMode="auto">
            <a:xfrm>
              <a:off x="1732530" y="2214069"/>
              <a:ext cx="1240684"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0" name="矩形 72"/>
            <p:cNvSpPr/>
            <p:nvPr/>
          </p:nvSpPr>
          <p:spPr bwMode="auto">
            <a:xfrm>
              <a:off x="2973214" y="2219349"/>
              <a:ext cx="1148902"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1" name="直接连接符 74"/>
            <p:cNvCxnSpPr/>
            <p:nvPr/>
          </p:nvCxnSpPr>
          <p:spPr bwMode="auto">
            <a:xfrm>
              <a:off x="1775589" y="2776249"/>
              <a:ext cx="0"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75"/>
            <p:cNvCxnSpPr/>
            <p:nvPr/>
          </p:nvCxnSpPr>
          <p:spPr bwMode="auto">
            <a:xfrm>
              <a:off x="1775589" y="2859292"/>
              <a:ext cx="2389586" cy="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文本框 83"/>
            <p:cNvSpPr txBox="1"/>
            <p:nvPr/>
          </p:nvSpPr>
          <p:spPr>
            <a:xfrm>
              <a:off x="1775589" y="2594341"/>
              <a:ext cx="2389585" cy="276999"/>
            </a:xfrm>
            <a:prstGeom prst="rect">
              <a:avLst/>
            </a:prstGeom>
            <a:noFill/>
          </p:spPr>
          <p:txBody>
            <a:bodyPr wrap="square" rtlCol="0">
              <a:spAutoFit/>
            </a:bodyPr>
            <a:lstStyle/>
            <a:p>
              <a:pPr algn="ctr"/>
              <a:r>
                <a:rPr lang="en-US" altLang="zh-CN" sz="1200" b="1" kern="0" dirty="0" smtClean="0">
                  <a:solidFill>
                    <a:schemeClr val="tx1"/>
                  </a:solidFill>
                  <a:cs typeface="Calibri" panose="020F0502020204030204" pitchFamily="34" charset="0"/>
                </a:rPr>
                <a:t>Phase </a:t>
              </a:r>
              <a:r>
                <a:rPr lang="en-US" altLang="zh-CN" sz="1200" b="1" kern="0" dirty="0">
                  <a:solidFill>
                    <a:schemeClr val="tx1"/>
                  </a:solidFill>
                  <a:cs typeface="Calibri" panose="020F0502020204030204" pitchFamily="34" charset="0"/>
                </a:rPr>
                <a:t>1 (approx. 1.5~2 years</a:t>
              </a:r>
              <a:r>
                <a:rPr lang="en-US" altLang="zh-CN" sz="1200" b="1" kern="0" dirty="0" smtClean="0">
                  <a:solidFill>
                    <a:schemeClr val="tx1"/>
                  </a:solidFill>
                  <a:cs typeface="Calibri" panose="020F0502020204030204" pitchFamily="34" charset="0"/>
                </a:rPr>
                <a:t>)</a:t>
              </a:r>
              <a:endParaRPr lang="zh-CN" altLang="en-US" sz="1200" dirty="0">
                <a:solidFill>
                  <a:schemeClr val="tx1"/>
                </a:solidFill>
              </a:endParaRPr>
            </a:p>
          </p:txBody>
        </p:sp>
        <p:sp>
          <p:nvSpPr>
            <p:cNvPr id="14" name="矩形 71"/>
            <p:cNvSpPr/>
            <p:nvPr/>
          </p:nvSpPr>
          <p:spPr bwMode="auto">
            <a:xfrm>
              <a:off x="3663028" y="2996952"/>
              <a:ext cx="1240684"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5" name="矩形 72"/>
            <p:cNvSpPr/>
            <p:nvPr/>
          </p:nvSpPr>
          <p:spPr bwMode="auto">
            <a:xfrm>
              <a:off x="4903711" y="3002232"/>
              <a:ext cx="1148902"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6" name="直接连接符 74"/>
            <p:cNvCxnSpPr/>
            <p:nvPr/>
          </p:nvCxnSpPr>
          <p:spPr bwMode="auto">
            <a:xfrm>
              <a:off x="3663027" y="3549927"/>
              <a:ext cx="0"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75"/>
            <p:cNvCxnSpPr/>
            <p:nvPr/>
          </p:nvCxnSpPr>
          <p:spPr bwMode="auto">
            <a:xfrm>
              <a:off x="3663027" y="3632970"/>
              <a:ext cx="2389586" cy="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83"/>
            <p:cNvSpPr txBox="1"/>
            <p:nvPr/>
          </p:nvSpPr>
          <p:spPr>
            <a:xfrm>
              <a:off x="3663027" y="3368019"/>
              <a:ext cx="2389585" cy="276999"/>
            </a:xfrm>
            <a:prstGeom prst="rect">
              <a:avLst/>
            </a:prstGeom>
            <a:noFill/>
          </p:spPr>
          <p:txBody>
            <a:bodyPr wrap="square" rtlCol="0">
              <a:spAutoFit/>
            </a:bodyPr>
            <a:lstStyle/>
            <a:p>
              <a:pPr algn="ctr"/>
              <a:r>
                <a:rPr lang="en-US" altLang="zh-CN" sz="1200" b="1" kern="0" dirty="0" smtClean="0">
                  <a:solidFill>
                    <a:schemeClr val="tx1"/>
                  </a:solidFill>
                  <a:cs typeface="Calibri" panose="020F0502020204030204" pitchFamily="34" charset="0"/>
                </a:rPr>
                <a:t>Phase 2 </a:t>
              </a:r>
              <a:r>
                <a:rPr lang="en-US" altLang="zh-CN" sz="1200" b="1" kern="0" dirty="0">
                  <a:solidFill>
                    <a:schemeClr val="tx1"/>
                  </a:solidFill>
                  <a:cs typeface="Calibri" panose="020F0502020204030204" pitchFamily="34" charset="0"/>
                </a:rPr>
                <a:t>(approx. 1.5~2 years</a:t>
              </a:r>
              <a:r>
                <a:rPr lang="en-US" altLang="zh-CN" sz="1200" b="1" kern="0" dirty="0" smtClean="0">
                  <a:solidFill>
                    <a:schemeClr val="tx1"/>
                  </a:solidFill>
                  <a:cs typeface="Calibri" panose="020F0502020204030204" pitchFamily="34" charset="0"/>
                </a:rPr>
                <a:t>)</a:t>
              </a:r>
              <a:endParaRPr lang="zh-CN" altLang="en-US" sz="1200" dirty="0">
                <a:solidFill>
                  <a:schemeClr val="tx1"/>
                </a:solidFill>
              </a:endParaRPr>
            </a:p>
          </p:txBody>
        </p:sp>
        <p:sp>
          <p:nvSpPr>
            <p:cNvPr id="19" name="矩形 85"/>
            <p:cNvSpPr/>
            <p:nvPr/>
          </p:nvSpPr>
          <p:spPr bwMode="auto">
            <a:xfrm>
              <a:off x="3663026" y="3789040"/>
              <a:ext cx="2389585"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features in Phase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20" name="矩形 85"/>
            <p:cNvSpPr/>
            <p:nvPr/>
          </p:nvSpPr>
          <p:spPr bwMode="auto">
            <a:xfrm>
              <a:off x="6052611" y="4231784"/>
              <a:ext cx="2335739"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features in Phase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21" name="直接连接符 88"/>
            <p:cNvCxnSpPr/>
            <p:nvPr/>
          </p:nvCxnSpPr>
          <p:spPr bwMode="auto">
            <a:xfrm flipH="1">
              <a:off x="3662446" y="2579389"/>
              <a:ext cx="580" cy="1487191"/>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88"/>
            <p:cNvCxnSpPr/>
            <p:nvPr/>
          </p:nvCxnSpPr>
          <p:spPr bwMode="auto">
            <a:xfrm flipH="1">
              <a:off x="6052322" y="3362272"/>
              <a:ext cx="580" cy="550537"/>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01862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Important Use Cases for Next Gen</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Video Transmission</a:t>
            </a:r>
          </a:p>
          <a:p>
            <a:pPr lvl="1" defTabSz="914400" eaLnBrk="0" hangingPunct="0">
              <a:lnSpc>
                <a:spcPct val="140000"/>
              </a:lnSpc>
              <a:spcBef>
                <a:spcPct val="0"/>
              </a:spcBef>
              <a:buClrTx/>
              <a:buSzPct val="50000"/>
              <a:buFont typeface="Wingdings" pitchFamily="2" charset="2"/>
              <a:buChar char="p"/>
            </a:pPr>
            <a:r>
              <a:rPr lang="en-US" altLang="zh-CN" sz="1400" dirty="0" smtClean="0">
                <a:latin typeface="+mj-lt"/>
                <a:ea typeface="华文细黑"/>
                <a:cs typeface="Calibri" panose="020F0502020204030204" pitchFamily="34" charset="0"/>
              </a:rPr>
              <a:t>VR </a:t>
            </a:r>
            <a:r>
              <a:rPr lang="en-US" altLang="zh-CN" sz="1400" dirty="0">
                <a:latin typeface="+mj-lt"/>
                <a:ea typeface="华文细黑"/>
                <a:cs typeface="Calibri" panose="020F0502020204030204" pitchFamily="34" charset="0"/>
              </a:rPr>
              <a:t>(Page 9 &amp; 10)</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8k (Page 11)</a:t>
            </a:r>
            <a:endParaRPr lang="en-US" altLang="zh-CN" sz="1800" dirty="0">
              <a:latin typeface="+mj-lt"/>
              <a:ea typeface="华文细黑"/>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Improved </a:t>
            </a:r>
            <a:r>
              <a:rPr lang="en-US" altLang="zh-CN" sz="1800" dirty="0" err="1">
                <a:latin typeface="+mj-lt"/>
                <a:ea typeface="黑体" pitchFamily="49" charset="-122"/>
                <a:cs typeface="Calibri" panose="020F0502020204030204" pitchFamily="34" charset="0"/>
              </a:rPr>
              <a:t>IoT</a:t>
            </a:r>
            <a:r>
              <a:rPr lang="en-US" altLang="zh-CN" sz="1800" dirty="0">
                <a:latin typeface="+mj-lt"/>
                <a:ea typeface="黑体" pitchFamily="49" charset="-122"/>
                <a:cs typeface="Calibri" panose="020F0502020204030204" pitchFamily="34" charset="0"/>
              </a:rPr>
              <a:t> Support</a:t>
            </a:r>
          </a:p>
          <a:p>
            <a:pPr lvl="1" defTabSz="914400" eaLnBrk="0" hangingPunct="0">
              <a:lnSpc>
                <a:spcPct val="140000"/>
              </a:lnSpc>
              <a:spcBef>
                <a:spcPct val="0"/>
              </a:spcBef>
              <a:buClrTx/>
              <a:buSzPct val="50000"/>
              <a:buFont typeface="Wingdings" pitchFamily="2" charset="2"/>
              <a:buChar char="p"/>
            </a:pPr>
            <a:r>
              <a:rPr lang="en-US" altLang="zh-CN" sz="1400" dirty="0" smtClean="0">
                <a:latin typeface="+mj-lt"/>
                <a:ea typeface="华文细黑"/>
                <a:cs typeface="Calibri" panose="020F0502020204030204" pitchFamily="34" charset="0"/>
              </a:rPr>
              <a:t>See page 12</a:t>
            </a:r>
            <a:endParaRPr lang="en-US" altLang="zh-CN" sz="1400" dirty="0">
              <a:latin typeface="+mj-lt"/>
              <a:ea typeface="华文细黑"/>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Industrial Wi-Fi</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See page 13 &amp; 14</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817237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 Use Cases</a:t>
            </a:r>
            <a:endParaRPr lang="zh-CN" altLang="en-US" dirty="0"/>
          </a:p>
        </p:txBody>
      </p:sp>
      <p:sp>
        <p:nvSpPr>
          <p:cNvPr id="3" name="内容占位符 2"/>
          <p:cNvSpPr>
            <a:spLocks noGrp="1"/>
          </p:cNvSpPr>
          <p:nvPr>
            <p:ph idx="1"/>
          </p:nvPr>
        </p:nvSpPr>
        <p:spPr>
          <a:xfrm>
            <a:off x="446466" y="1743157"/>
            <a:ext cx="5296706" cy="4113213"/>
          </a:xfrm>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VR Movie, VR Gaming, Virtual Social, VR Live Broadcasting</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AP plays a key role in VR system</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Bad Experience:</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Insufficient image clarity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Image smearing</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Black border</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Dizziness</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Head display is very heavy because</a:t>
            </a:r>
          </a:p>
          <a:p>
            <a:pPr marL="457200" lvl="1" indent="0" defTabSz="914400" eaLnBrk="0" hangingPunct="0">
              <a:lnSpc>
                <a:spcPct val="140000"/>
              </a:lnSpc>
              <a:spcBef>
                <a:spcPct val="0"/>
              </a:spcBef>
              <a:buClrTx/>
              <a:buSzPct val="50000"/>
            </a:pPr>
            <a:r>
              <a:rPr lang="en-US" altLang="zh-CN" sz="1200" dirty="0">
                <a:latin typeface="+mj-lt"/>
                <a:ea typeface="华文细黑"/>
                <a:cs typeface="Calibri" panose="020F0502020204030204" pitchFamily="34" charset="0"/>
              </a:rPr>
              <a:t>of lots of image processing</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组合 6"/>
          <p:cNvGrpSpPr/>
          <p:nvPr/>
        </p:nvGrpSpPr>
        <p:grpSpPr>
          <a:xfrm>
            <a:off x="2057400" y="3048000"/>
            <a:ext cx="6245346" cy="3134338"/>
            <a:chOff x="1428083" y="2312331"/>
            <a:chExt cx="6938769" cy="3482344"/>
          </a:xfrm>
        </p:grpSpPr>
        <p:grpSp>
          <p:nvGrpSpPr>
            <p:cNvPr id="8" name="组合 7"/>
            <p:cNvGrpSpPr/>
            <p:nvPr/>
          </p:nvGrpSpPr>
          <p:grpSpPr>
            <a:xfrm>
              <a:off x="1574782" y="2312331"/>
              <a:ext cx="6792070" cy="3482344"/>
              <a:chOff x="582068" y="1810802"/>
              <a:chExt cx="8018032" cy="4110904"/>
            </a:xfrm>
          </p:grpSpPr>
          <p:grpSp>
            <p:nvGrpSpPr>
              <p:cNvPr id="13" name="组合 12"/>
              <p:cNvGrpSpPr/>
              <p:nvPr/>
            </p:nvGrpSpPr>
            <p:grpSpPr>
              <a:xfrm>
                <a:off x="3692611" y="4898654"/>
                <a:ext cx="4029865" cy="1023052"/>
                <a:chOff x="4043112" y="2521842"/>
                <a:chExt cx="4029865" cy="1023052"/>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3112" y="2608790"/>
                  <a:ext cx="4029865" cy="936104"/>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65" y="2521842"/>
                  <a:ext cx="792113" cy="1005858"/>
                </a:xfrm>
                <a:prstGeom prst="rect">
                  <a:avLst/>
                </a:prstGeom>
              </p:spPr>
            </p:pic>
            <p:cxnSp>
              <p:nvCxnSpPr>
                <p:cNvPr id="34" name="曲线连接符 33"/>
                <p:cNvCxnSpPr>
                  <a:stCxn id="33" idx="2"/>
                  <a:endCxn id="32" idx="2"/>
                </p:cNvCxnSpPr>
                <p:nvPr/>
              </p:nvCxnSpPr>
              <p:spPr bwMode="auto">
                <a:xfrm rot="16200000" flipH="1">
                  <a:off x="5364986" y="2851835"/>
                  <a:ext cx="17194" cy="1368923"/>
                </a:xfrm>
                <a:prstGeom prst="curvedConnector3">
                  <a:avLst>
                    <a:gd name="adj1" fmla="val 1429534"/>
                  </a:avLst>
                </a:prstGeom>
                <a:ln w="12700"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68" y="4842596"/>
                <a:ext cx="4029865" cy="936104"/>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921" y="1810802"/>
                <a:ext cx="2498930" cy="1405649"/>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788" y="3567758"/>
                <a:ext cx="960884" cy="1340768"/>
              </a:xfrm>
              <a:prstGeom prst="rect">
                <a:avLst/>
              </a:prstGeom>
            </p:spPr>
          </p:pic>
          <p:cxnSp>
            <p:nvCxnSpPr>
              <p:cNvPr id="17" name="直接连接符 16"/>
              <p:cNvCxnSpPr/>
              <p:nvPr/>
            </p:nvCxnSpPr>
            <p:spPr bwMode="auto">
              <a:xfrm>
                <a:off x="4481989" y="3467489"/>
                <a:ext cx="1803599" cy="314135"/>
              </a:xfrm>
              <a:prstGeom prst="line">
                <a:avLst/>
              </a:prstGeom>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3118748" y="1903023"/>
                <a:ext cx="1424727" cy="1859475"/>
                <a:chOff x="3855777" y="2077615"/>
                <a:chExt cx="1424727" cy="1859475"/>
              </a:xfrm>
            </p:grpSpPr>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5777" y="2919428"/>
                  <a:ext cx="1424727" cy="1017662"/>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8297" y="2077615"/>
                  <a:ext cx="922424" cy="922424"/>
                </a:xfrm>
                <a:prstGeom prst="rect">
                  <a:avLst/>
                </a:prstGeom>
              </p:spPr>
            </p:pic>
          </p:grpSp>
          <p:cxnSp>
            <p:nvCxnSpPr>
              <p:cNvPr id="19" name="直接连接符 18"/>
              <p:cNvCxnSpPr/>
              <p:nvPr/>
            </p:nvCxnSpPr>
            <p:spPr bwMode="auto">
              <a:xfrm flipH="1">
                <a:off x="2975419" y="3684177"/>
                <a:ext cx="510455" cy="1280434"/>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bwMode="auto">
              <a:xfrm>
                <a:off x="3861114" y="3710567"/>
                <a:ext cx="814481" cy="1132284"/>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1" name="矩形 20"/>
              <p:cNvSpPr/>
              <p:nvPr/>
            </p:nvSpPr>
            <p:spPr>
              <a:xfrm>
                <a:off x="7348950" y="2523307"/>
                <a:ext cx="1062747" cy="363304"/>
              </a:xfrm>
              <a:prstGeom prst="rect">
                <a:avLst/>
              </a:prstGeom>
            </p:spPr>
            <p:txBody>
              <a:bodyPr wrap="none">
                <a:spAutoFit/>
              </a:bodyPr>
              <a:lstStyle/>
              <a:p>
                <a:r>
                  <a:rPr lang="en-US" altLang="zh-CN" sz="1200" dirty="0">
                    <a:solidFill>
                      <a:schemeClr val="tx1"/>
                    </a:solidFill>
                    <a:cs typeface="Calibri" panose="020F0502020204030204" pitchFamily="34" charset="0"/>
                  </a:rPr>
                  <a:t>Cloud VR</a:t>
                </a:r>
              </a:p>
            </p:txBody>
          </p:sp>
          <p:sp>
            <p:nvSpPr>
              <p:cNvPr id="22" name="矩形 21"/>
              <p:cNvSpPr/>
              <p:nvPr/>
            </p:nvSpPr>
            <p:spPr>
              <a:xfrm>
                <a:off x="7344855" y="3941675"/>
                <a:ext cx="1062747" cy="363304"/>
              </a:xfrm>
              <a:prstGeom prst="rect">
                <a:avLst/>
              </a:prstGeom>
            </p:spPr>
            <p:txBody>
              <a:bodyPr wrap="none">
                <a:spAutoFit/>
              </a:bodyPr>
              <a:lstStyle/>
              <a:p>
                <a:r>
                  <a:rPr lang="en-US" altLang="zh-CN" sz="1200" dirty="0">
                    <a:solidFill>
                      <a:schemeClr val="tx1"/>
                    </a:solidFill>
                    <a:cs typeface="Calibri" panose="020F0502020204030204" pitchFamily="34" charset="0"/>
                  </a:rPr>
                  <a:t>Home VR</a:t>
                </a:r>
              </a:p>
            </p:txBody>
          </p:sp>
          <p:sp>
            <p:nvSpPr>
              <p:cNvPr id="23" name="矩形 22"/>
              <p:cNvSpPr/>
              <p:nvPr/>
            </p:nvSpPr>
            <p:spPr>
              <a:xfrm>
                <a:off x="7356541" y="5238899"/>
                <a:ext cx="1243559" cy="363304"/>
              </a:xfrm>
              <a:prstGeom prst="rect">
                <a:avLst/>
              </a:prstGeom>
            </p:spPr>
            <p:txBody>
              <a:bodyPr wrap="none">
                <a:spAutoFit/>
              </a:bodyPr>
              <a:lstStyle/>
              <a:p>
                <a:r>
                  <a:rPr lang="en-US" altLang="zh-CN" sz="1200" dirty="0">
                    <a:solidFill>
                      <a:schemeClr val="tx1"/>
                    </a:solidFill>
                    <a:cs typeface="Calibri" panose="020F0502020204030204" pitchFamily="34" charset="0"/>
                  </a:rPr>
                  <a:t>Portable VR</a:t>
                </a:r>
              </a:p>
            </p:txBody>
          </p:sp>
          <p:grpSp>
            <p:nvGrpSpPr>
              <p:cNvPr id="24" name="组合 23"/>
              <p:cNvGrpSpPr/>
              <p:nvPr/>
            </p:nvGrpSpPr>
            <p:grpSpPr>
              <a:xfrm rot="417474">
                <a:off x="4389370" y="2804149"/>
                <a:ext cx="1190011" cy="561112"/>
                <a:chOff x="4267786" y="2815718"/>
                <a:chExt cx="1190011" cy="561112"/>
              </a:xfrm>
              <a:effectLst/>
            </p:grpSpPr>
            <p:cxnSp>
              <p:nvCxnSpPr>
                <p:cNvPr id="28" name="直接连接符 27"/>
                <p:cNvCxnSpPr/>
                <p:nvPr/>
              </p:nvCxnSpPr>
              <p:spPr bwMode="auto">
                <a:xfrm rot="21182526" flipH="1">
                  <a:off x="4267786" y="2815718"/>
                  <a:ext cx="1064074" cy="487150"/>
                </a:xfrm>
                <a:prstGeom prst="line">
                  <a:avLst/>
                </a:prstGeom>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bwMode="auto">
                <a:xfrm rot="21182526" flipH="1">
                  <a:off x="4365418" y="2892550"/>
                  <a:ext cx="1092379" cy="484280"/>
                </a:xfrm>
                <a:prstGeom prst="line">
                  <a:avLst/>
                </a:prstGeom>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cxnSp>
            <p:nvCxnSpPr>
              <p:cNvPr id="25" name="直接连接符 24"/>
              <p:cNvCxnSpPr/>
              <p:nvPr/>
            </p:nvCxnSpPr>
            <p:spPr bwMode="auto">
              <a:xfrm>
                <a:off x="4477601" y="3604863"/>
                <a:ext cx="1801251" cy="319766"/>
              </a:xfrm>
              <a:prstGeom prst="line">
                <a:avLst/>
              </a:prstGeom>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bwMode="auto">
              <a:xfrm flipH="1">
                <a:off x="3112012" y="3705168"/>
                <a:ext cx="498237" cy="1273143"/>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bwMode="auto">
              <a:xfrm>
                <a:off x="4061885" y="3711754"/>
                <a:ext cx="786322" cy="1117143"/>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083" y="3815290"/>
              <a:ext cx="1072614" cy="1340768"/>
            </a:xfrm>
            <a:prstGeom prst="rect">
              <a:avLst/>
            </a:prstGeom>
          </p:spPr>
        </p:pic>
        <p:grpSp>
          <p:nvGrpSpPr>
            <p:cNvPr id="10" name="组合 9"/>
            <p:cNvGrpSpPr/>
            <p:nvPr/>
          </p:nvGrpSpPr>
          <p:grpSpPr>
            <a:xfrm rot="3682310">
              <a:off x="2968898" y="3397129"/>
              <a:ext cx="331442" cy="1270843"/>
              <a:chOff x="3787938" y="4001161"/>
              <a:chExt cx="331442" cy="1152941"/>
            </a:xfrm>
          </p:grpSpPr>
          <p:cxnSp>
            <p:nvCxnSpPr>
              <p:cNvPr id="11" name="直接连接符 10"/>
              <p:cNvCxnSpPr/>
              <p:nvPr/>
            </p:nvCxnSpPr>
            <p:spPr bwMode="auto">
              <a:xfrm flipH="1">
                <a:off x="3787938" y="4001161"/>
                <a:ext cx="223796" cy="1152941"/>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bwMode="auto">
              <a:xfrm flipH="1">
                <a:off x="3899910" y="4021333"/>
                <a:ext cx="219470" cy="1132769"/>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4917" y="1681626"/>
            <a:ext cx="2881853" cy="1448316"/>
          </a:xfrm>
          <a:prstGeom prst="rect">
            <a:avLst/>
          </a:prstGeom>
        </p:spPr>
      </p:pic>
    </p:spTree>
    <p:extLst>
      <p:ext uri="{BB962C8B-B14F-4D97-AF65-F5344CB8AC3E}">
        <p14:creationId xmlns:p14="http://schemas.microsoft.com/office/powerpoint/2010/main" val="412697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62100</TotalTime>
  <Words>1774</Words>
  <Application>Microsoft Office PowerPoint</Application>
  <PresentationFormat>全屏显示(4:3)</PresentationFormat>
  <Paragraphs>445</Paragraphs>
  <Slides>21</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4" baseType="lpstr">
      <vt:lpstr>Arial Unicode MS</vt:lpstr>
      <vt:lpstr>MS Gothic</vt:lpstr>
      <vt:lpstr>MS PGothic</vt:lpstr>
      <vt:lpstr>黑体</vt:lpstr>
      <vt:lpstr>华文细黑</vt:lpstr>
      <vt:lpstr>宋体</vt:lpstr>
      <vt:lpstr>微软雅黑</vt:lpstr>
      <vt:lpstr>Arial</vt:lpstr>
      <vt:lpstr>Calibri</vt:lpstr>
      <vt:lpstr>Times New Roman</vt:lpstr>
      <vt:lpstr>Wingdings</vt:lpstr>
      <vt:lpstr>Office Theme</vt:lpstr>
      <vt:lpstr>Document</vt:lpstr>
      <vt:lpstr>Next Generation PHY/MAC in Sub-7GHz</vt:lpstr>
      <vt:lpstr>Outline</vt:lpstr>
      <vt:lpstr>Thoughts on the Timeline</vt:lpstr>
      <vt:lpstr>Thoughts on Standard Development (1)</vt:lpstr>
      <vt:lpstr>Thoughts on Standard Development (2)</vt:lpstr>
      <vt:lpstr>Proposed approaches (1)</vt:lpstr>
      <vt:lpstr>Proposed approaches (2)</vt:lpstr>
      <vt:lpstr>Important Use Cases for Next Gen</vt:lpstr>
      <vt:lpstr>VR Use Cases</vt:lpstr>
      <vt:lpstr>VR Requirement</vt:lpstr>
      <vt:lpstr>4K/8K Video</vt:lpstr>
      <vt:lpstr>IoT-Fi</vt:lpstr>
      <vt:lpstr>Industrial Wi-Fi</vt:lpstr>
      <vt:lpstr>Requirement of Industrial Wi-Fi</vt:lpstr>
      <vt:lpstr>Summary of Requirements</vt:lpstr>
      <vt:lpstr>Discussion of Candidate Technologies</vt:lpstr>
      <vt:lpstr>Way Forward</vt:lpstr>
      <vt:lpstr>PowerPoint 演示文稿</vt:lpstr>
      <vt:lpstr>Reference</vt:lpstr>
      <vt:lpstr>SP1</vt:lpstr>
      <vt:lpstr>SP2</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Park, Minyoung</dc:creator>
  <cp:lastModifiedBy>Yangxun (David)</cp:lastModifiedBy>
  <cp:revision>868</cp:revision>
  <cp:lastPrinted>2018-03-03T00:02:44Z</cp:lastPrinted>
  <dcterms:created xsi:type="dcterms:W3CDTF">2015-10-31T00:33:08Z</dcterms:created>
  <dcterms:modified xsi:type="dcterms:W3CDTF">2018-05-07T16:02:48Z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(2)2hl+6cmZBS+O2n65uOdi301sPUkU1ELO8AqpKqV2MaZTVAh8g/WSTK6PPNWWoxAWAR7gQ05o
jFyb16lC3rMBLRfwy678CDf2Oshvjg580m9bh8LgVynVYp7l1IbpxN02MeDYXFKq+4npVZl0
yuc7oPmDTD1UPKSPRZ+NhtPnoGqgXkbXbGgTckKs8+h9ounm1pkYNRVQxTRu2A1ZR6Fr9B5i
2d/zNxVNPpm3GDefZb</vt:lpwstr>
  </property>
  <property fmtid="{D5CDD505-2E9C-101B-9397-08002B2CF9AE}" pid="3" name="_2015_ms_pID_7253431">
    <vt:lpwstr>c8v0TT0oPUnpzBun4nJ+u54bQoJC5pYN2gsDNhj2a5LXbKbRUNhqDM
zEqNpbOjZCSNEGqU/5w9hPnh3T7Ts8SBsdglsWrcAtfs7JbqkmnAwXOWRfTSh8VLHCLUfqa+
shfcXk6RKLuERxPLzd1fm85ehvndYfPHZ4cN75s/IPc+sZvbY5y4hF8I8s6mvBl06SMll6tn
rqhGPV3csXgJfpm2</vt:lpwstr>
  </property>
</Properties>
</file>