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1"/>
  </p:notesMasterIdLst>
  <p:handoutMasterIdLst>
    <p:handoutMasterId r:id="rId12"/>
  </p:handoutMasterIdLst>
  <p:sldIdLst>
    <p:sldId id="269" r:id="rId2"/>
    <p:sldId id="286" r:id="rId3"/>
    <p:sldId id="283" r:id="rId4"/>
    <p:sldId id="304" r:id="rId5"/>
    <p:sldId id="326" r:id="rId6"/>
    <p:sldId id="324" r:id="rId7"/>
    <p:sldId id="314" r:id="rId8"/>
    <p:sldId id="327" r:id="rId9"/>
    <p:sldId id="31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seon Ryu" initials="KSR" lastIdx="10" clrIdx="0">
    <p:extLst>
      <p:ext uri="{19B8F6BF-5375-455C-9EA6-DF929625EA0E}">
        <p15:presenceInfo xmlns:p15="http://schemas.microsoft.com/office/powerpoint/2012/main" userId="Kiseon Ry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8B8B"/>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56" autoAdjust="0"/>
    <p:restoredTop sz="93260" autoAdjust="0"/>
  </p:normalViewPr>
  <p:slideViewPr>
    <p:cSldViewPr>
      <p:cViewPr varScale="1">
        <p:scale>
          <a:sx n="113" d="100"/>
          <a:sy n="113" d="100"/>
        </p:scale>
        <p:origin x="211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79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2</a:t>
            </a:fld>
            <a:endParaRPr lang="en-US" altLang="en-US"/>
          </a:p>
        </p:txBody>
      </p:sp>
    </p:spTree>
    <p:extLst>
      <p:ext uri="{BB962C8B-B14F-4D97-AF65-F5344CB8AC3E}">
        <p14:creationId xmlns:p14="http://schemas.microsoft.com/office/powerpoint/2010/main" val="313161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latinLnBrk="1"/>
            <a:endParaRPr lang="ko-KR" altLang="ko-KR" sz="1200" kern="1200" dirty="0">
              <a:solidFill>
                <a:schemeClr val="tx1"/>
              </a:solidFill>
              <a:effectLst/>
              <a:latin typeface="Times New Roman" pitchFamily="18" charset="0"/>
              <a:ea typeface="MS PGothic" pitchFamily="34" charset="-128"/>
              <a:cs typeface="MS PGothic" charset="0"/>
            </a:endParaRPr>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3</a:t>
            </a:fld>
            <a:endParaRPr lang="en-US" altLang="en-US"/>
          </a:p>
        </p:txBody>
      </p:sp>
    </p:spTree>
    <p:extLst>
      <p:ext uri="{BB962C8B-B14F-4D97-AF65-F5344CB8AC3E}">
        <p14:creationId xmlns:p14="http://schemas.microsoft.com/office/powerpoint/2010/main" val="3893561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latinLnBrk="1"/>
            <a:endParaRPr lang="ko-KR" altLang="ko-KR" sz="1200" i="1" kern="1200" dirty="0">
              <a:solidFill>
                <a:schemeClr val="tx1"/>
              </a:solidFill>
              <a:effectLst/>
              <a:latin typeface="Times New Roman" pitchFamily="18" charset="0"/>
              <a:ea typeface="MS PGothic" pitchFamily="34" charset="-128"/>
              <a:cs typeface="MS PGothic" charset="0"/>
            </a:endParaRPr>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4</a:t>
            </a:fld>
            <a:endParaRPr lang="en-US" altLang="en-US"/>
          </a:p>
        </p:txBody>
      </p:sp>
    </p:spTree>
    <p:extLst>
      <p:ext uri="{BB962C8B-B14F-4D97-AF65-F5344CB8AC3E}">
        <p14:creationId xmlns:p14="http://schemas.microsoft.com/office/powerpoint/2010/main" val="3893561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5</a:t>
            </a:fld>
            <a:endParaRPr lang="en-US" altLang="en-US"/>
          </a:p>
        </p:txBody>
      </p:sp>
    </p:spTree>
    <p:extLst>
      <p:ext uri="{BB962C8B-B14F-4D97-AF65-F5344CB8AC3E}">
        <p14:creationId xmlns:p14="http://schemas.microsoft.com/office/powerpoint/2010/main" val="3357943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6</a:t>
            </a:fld>
            <a:endParaRPr lang="en-US" altLang="en-US"/>
          </a:p>
        </p:txBody>
      </p:sp>
    </p:spTree>
    <p:extLst>
      <p:ext uri="{BB962C8B-B14F-4D97-AF65-F5344CB8AC3E}">
        <p14:creationId xmlns:p14="http://schemas.microsoft.com/office/powerpoint/2010/main" val="97380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dirty="0" smtClean="0"/>
          </a:p>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7</a:t>
            </a:fld>
            <a:endParaRPr lang="en-US" altLang="en-US"/>
          </a:p>
        </p:txBody>
      </p:sp>
    </p:spTree>
    <p:extLst>
      <p:ext uri="{BB962C8B-B14F-4D97-AF65-F5344CB8AC3E}">
        <p14:creationId xmlns:p14="http://schemas.microsoft.com/office/powerpoint/2010/main" val="574539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8</a:t>
            </a:fld>
            <a:endParaRPr lang="en-US" altLang="en-US"/>
          </a:p>
        </p:txBody>
      </p:sp>
    </p:spTree>
    <p:extLst>
      <p:ext uri="{BB962C8B-B14F-4D97-AF65-F5344CB8AC3E}">
        <p14:creationId xmlns:p14="http://schemas.microsoft.com/office/powerpoint/2010/main" val="2077743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802.11-15/0496r5</a:t>
            </a:r>
          </a:p>
        </p:txBody>
      </p:sp>
      <p:sp>
        <p:nvSpPr>
          <p:cNvPr id="5" name="날짜 개체 틀 4"/>
          <p:cNvSpPr>
            <a:spLocks noGrp="1"/>
          </p:cNvSpPr>
          <p:nvPr>
            <p:ph type="dt" idx="11"/>
          </p:nvPr>
        </p:nvSpPr>
        <p:spPr/>
        <p:txBody>
          <a:bodyPr/>
          <a:lstStyle/>
          <a:p>
            <a:pPr>
              <a:defRPr/>
            </a:pPr>
            <a:r>
              <a:rPr lang="en-US"/>
              <a:t>May 2015</a:t>
            </a:r>
          </a:p>
        </p:txBody>
      </p:sp>
      <p:sp>
        <p:nvSpPr>
          <p:cNvPr id="6" name="바닥글 개체 틀 5"/>
          <p:cNvSpPr>
            <a:spLocks noGrp="1"/>
          </p:cNvSpPr>
          <p:nvPr>
            <p:ph type="ftr" sz="quarter" idx="12"/>
          </p:nvPr>
        </p:nvSpPr>
        <p:spPr/>
        <p:txBody>
          <a:bodyPr/>
          <a:lstStyle/>
          <a:p>
            <a:pPr lvl="4">
              <a:defRPr/>
            </a:pPr>
            <a:r>
              <a:rPr lang="en-US"/>
              <a:t>Edward Au (Marvell Semiconductor)</a:t>
            </a:r>
          </a:p>
        </p:txBody>
      </p:sp>
      <p:sp>
        <p:nvSpPr>
          <p:cNvPr id="7" name="슬라이드 번호 개체 틀 6"/>
          <p:cNvSpPr>
            <a:spLocks noGrp="1"/>
          </p:cNvSpPr>
          <p:nvPr>
            <p:ph type="sldNum" sz="quarter" idx="13"/>
          </p:nvPr>
        </p:nvSpPr>
        <p:spPr/>
        <p:txBody>
          <a:bodyPr/>
          <a:lstStyle/>
          <a:p>
            <a:r>
              <a:rPr lang="en-US" altLang="en-US"/>
              <a:t>Page </a:t>
            </a:r>
            <a:fld id="{A4C469B6-0354-4D64-BCEB-6541BE9EF06F}" type="slidenum">
              <a:rPr lang="en-US" altLang="en-US" smtClean="0"/>
              <a:pPr/>
              <a:t>9</a:t>
            </a:fld>
            <a:endParaRPr lang="en-US" altLang="en-US"/>
          </a:p>
        </p:txBody>
      </p:sp>
    </p:spTree>
    <p:extLst>
      <p:ext uri="{BB962C8B-B14F-4D97-AF65-F5344CB8AC3E}">
        <p14:creationId xmlns:p14="http://schemas.microsoft.com/office/powerpoint/2010/main" val="57453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Saehee</a:t>
            </a:r>
            <a:r>
              <a:rPr lang="en-US" altLang="ko-KR" dirty="0"/>
              <a:t> Bang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Saehee</a:t>
            </a:r>
            <a:r>
              <a:rPr lang="en-US" altLang="ko-KR" dirty="0"/>
              <a:t> Bang</a:t>
            </a:r>
            <a:r>
              <a:rPr lang="en-US" dirty="0"/>
              <a:t>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a:t>
            </a:r>
            <a:r>
              <a:rPr lang="en-US" dirty="0"/>
              <a:t>2017</a:t>
            </a:r>
          </a:p>
        </p:txBody>
      </p:sp>
      <p:sp>
        <p:nvSpPr>
          <p:cNvPr id="8" name="Rectangle 4"/>
          <p:cNvSpPr txBox="1">
            <a:spLocks noChangeArrowheads="1"/>
          </p:cNvSpPr>
          <p:nvPr userDrawn="1"/>
        </p:nvSpPr>
        <p:spPr bwMode="auto">
          <a:xfrm>
            <a:off x="5486400" y="346501"/>
            <a:ext cx="2946054"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doc.:</a:t>
            </a:r>
            <a:r>
              <a:rPr lang="en-US" baseline="0" dirty="0"/>
              <a:t> IEEE 802.11-17/</a:t>
            </a:r>
            <a:r>
              <a:rPr lang="en-US" baseline="0" dirty="0" err="1"/>
              <a:t>xxxxx</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ltLang="ko-KR" dirty="0"/>
              <a:t>JULY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err="1"/>
              <a:t>Kyungtae</a:t>
            </a:r>
            <a:r>
              <a:rPr lang="en-US" altLang="ko-KR" dirty="0"/>
              <a:t> Jo (LG Electronics)</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JULY </a:t>
            </a:r>
            <a:r>
              <a:rPr lang="en-US" dirty="0"/>
              <a:t>2016</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January 2016</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a:t>Kyungtae</a:t>
            </a:r>
            <a:r>
              <a:rPr lang="en-US" altLang="ko-KR" dirty="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19428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a:t>SEPTEMBER </a:t>
            </a:r>
            <a:r>
              <a:rPr lang="en-US" dirty="0"/>
              <a:t>2017</a:t>
            </a:r>
          </a:p>
        </p:txBody>
      </p:sp>
      <p:sp>
        <p:nvSpPr>
          <p:cNvPr id="1029" name="Rectangle 5"/>
          <p:cNvSpPr>
            <a:spLocks noGrp="1" noChangeArrowheads="1"/>
          </p:cNvSpPr>
          <p:nvPr>
            <p:ph type="ftr" sz="quarter" idx="3"/>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err="1"/>
              <a:t>Saehee</a:t>
            </a:r>
            <a:r>
              <a:rPr lang="en-US" altLang="ko-KR" dirty="0"/>
              <a:t> Bang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sz="2800" dirty="0"/>
              <a:t>ACK operation in TDD SP</a:t>
            </a:r>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dirty="0" smtClean="0"/>
              <a:t>: 2018-05-08</a:t>
            </a:r>
            <a:endParaRPr lang="en-US" altLang="en-US" sz="2000" b="0" dirty="0"/>
          </a:p>
        </p:txBody>
      </p:sp>
      <p:sp>
        <p:nvSpPr>
          <p:cNvPr id="13320" name="Rectangle 12"/>
          <p:cNvSpPr>
            <a:spLocks noChangeArrowheads="1"/>
          </p:cNvSpPr>
          <p:nvPr/>
        </p:nvSpPr>
        <p:spPr bwMode="auto">
          <a:xfrm>
            <a:off x="685800" y="1981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9" name="Date Placeholder 5"/>
          <p:cNvSpPr>
            <a:spLocks noGrp="1"/>
          </p:cNvSpPr>
          <p:nvPr>
            <p:ph type="dt" sz="half" idx="2"/>
          </p:nvPr>
        </p:nvSpPr>
        <p:spPr>
          <a:xfrm>
            <a:off x="696913" y="332601"/>
            <a:ext cx="1041054" cy="276999"/>
          </a:xfrm>
        </p:spPr>
        <p:txBody>
          <a:bodyPr/>
          <a:lstStyle/>
          <a:p>
            <a:pPr>
              <a:defRPr/>
            </a:pPr>
            <a:r>
              <a:rPr lang="en-US" altLang="ko-KR" dirty="0" smtClean="0"/>
              <a:t>MAY 2018</a:t>
            </a:r>
            <a:endParaRPr lang="en-US" altLang="ko-KR" dirty="0"/>
          </a:p>
        </p:txBody>
      </p:sp>
      <p:graphicFrame>
        <p:nvGraphicFramePr>
          <p:cNvPr id="7" name="Table 1"/>
          <p:cNvGraphicFramePr>
            <a:graphicFrameLocks noGrp="1"/>
          </p:cNvGraphicFramePr>
          <p:nvPr>
            <p:extLst>
              <p:ext uri="{D42A27DB-BD31-4B8C-83A1-F6EECF244321}">
                <p14:modId xmlns:p14="http://schemas.microsoft.com/office/powerpoint/2010/main" val="1321775659"/>
              </p:ext>
            </p:extLst>
          </p:nvPr>
        </p:nvGraphicFramePr>
        <p:xfrm>
          <a:off x="533400" y="2377911"/>
          <a:ext cx="8305800" cy="334264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err="1" smtClean="0"/>
                        <a:t>Saehee</a:t>
                      </a:r>
                      <a:r>
                        <a:rPr lang="en-US" sz="1600" baseline="0" dirty="0" smtClean="0"/>
                        <a:t> Bang</a:t>
                      </a:r>
                      <a:endParaRPr lang="en-US" sz="1600" dirty="0"/>
                    </a:p>
                  </a:txBody>
                  <a:tcPr/>
                </a:tc>
                <a:tc rowSpan="7">
                  <a:txBody>
                    <a:bodyPr/>
                    <a:lstStyle/>
                    <a:p>
                      <a:endParaRPr lang="en-US" sz="1600" dirty="0" smtClean="0"/>
                    </a:p>
                    <a:p>
                      <a:endParaRPr lang="en-US" sz="1600" dirty="0" smtClean="0"/>
                    </a:p>
                    <a:p>
                      <a:endParaRPr lang="en-US" sz="1600" dirty="0" smtClean="0"/>
                    </a:p>
                    <a:p>
                      <a:endParaRPr lang="en-US" sz="1600" dirty="0" smtClean="0"/>
                    </a:p>
                    <a:p>
                      <a:pPr algn="ctr"/>
                      <a:r>
                        <a:rPr lang="en-US" sz="1600" dirty="0" smtClean="0"/>
                        <a:t>LG Electronics</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saehee.bang@lge.com</a:t>
                      </a:r>
                      <a:endParaRPr lang="en-US" altLang="ko-KR"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Kiseon</a:t>
                      </a:r>
                      <a:r>
                        <a:rPr lang="en-US" altLang="ko-KR" sz="1600" baseline="0" dirty="0" smtClean="0"/>
                        <a:t> </a:t>
                      </a:r>
                      <a:r>
                        <a:rPr lang="en-US" altLang="ko-KR" sz="1600" baseline="0" dirty="0" err="1" smtClean="0"/>
                        <a:t>Ryu</a:t>
                      </a:r>
                      <a:endParaRPr lang="en-US" altLang="ko-KR" sz="1600" dirty="0" smtClean="0"/>
                    </a:p>
                  </a:txBody>
                  <a:tcPr/>
                </a:tc>
                <a:tc vMerge="1">
                  <a:txBody>
                    <a:bodyPr/>
                    <a:lstStyle/>
                    <a:p>
                      <a:pPr latinLnBrk="1"/>
                      <a:endParaRPr lang="ko-KR" altLang="en-US"/>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kiseon.ryu@lge.com</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JinMin</a:t>
                      </a:r>
                      <a:r>
                        <a:rPr lang="en-US" altLang="ko-KR" sz="1600" dirty="0" smtClean="0"/>
                        <a:t> Kim</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jinmin1230.kim@lge.com</a:t>
                      </a:r>
                      <a:endParaRPr lang="en-US" sz="1600" dirty="0"/>
                    </a:p>
                  </a:txBody>
                  <a:tcPr/>
                </a:tc>
              </a:tr>
              <a:tr h="370840">
                <a:tc>
                  <a:txBody>
                    <a:bodyPr/>
                    <a:lstStyle/>
                    <a:p>
                      <a:r>
                        <a:rPr lang="en-US" sz="1600" dirty="0" err="1" smtClean="0"/>
                        <a:t>JinSoo</a:t>
                      </a:r>
                      <a:r>
                        <a:rPr lang="en-US" sz="1600" baseline="0" dirty="0" smtClean="0"/>
                        <a:t> Choi</a:t>
                      </a:r>
                      <a:endParaRPr lang="en-US" sz="1600" dirty="0" smtClean="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js.choi@lge.com</a:t>
                      </a:r>
                      <a:endParaRPr lang="en-US" sz="1600" dirty="0"/>
                    </a:p>
                  </a:txBody>
                  <a:tcPr/>
                </a:tc>
              </a:tr>
              <a:tr h="370840">
                <a:tc>
                  <a:txBody>
                    <a:bodyPr/>
                    <a:lstStyle/>
                    <a:p>
                      <a:r>
                        <a:rPr lang="en-US" altLang="ko-KR" sz="1600" dirty="0" err="1" smtClean="0"/>
                        <a:t>SungJin</a:t>
                      </a:r>
                      <a:r>
                        <a:rPr lang="en-US" altLang="ko-KR" sz="1600" dirty="0" smtClean="0"/>
                        <a:t> Park</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allean.park@lge.com</a:t>
                      </a:r>
                      <a:endParaRPr lang="en-US" sz="1600" dirty="0"/>
                    </a:p>
                  </a:txBody>
                  <a:tcPr/>
                </a:tc>
              </a:tr>
              <a:tr h="370840">
                <a:tc>
                  <a:txBody>
                    <a:bodyPr/>
                    <a:lstStyle/>
                    <a:p>
                      <a:r>
                        <a:rPr lang="en-US" sz="1600" dirty="0" err="1" smtClean="0"/>
                        <a:t>SunWoong</a:t>
                      </a:r>
                      <a:r>
                        <a:rPr lang="en-US" sz="1600" dirty="0" smtClean="0"/>
                        <a:t> Yun</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Sunwoong.yun@lge.com</a:t>
                      </a:r>
                      <a:endParaRPr lang="en-US" altLang="ko-KR" sz="1600" dirty="0"/>
                    </a:p>
                  </a:txBody>
                  <a:tcPr/>
                </a:tc>
              </a:tr>
              <a:tr h="375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 G. Kim</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sanggook.kim@lge.com</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smtClean="0"/>
                    </a:p>
                  </a:txBody>
                  <a:tcPr/>
                </a:tc>
                <a:tc>
                  <a:txBody>
                    <a:bodyPr/>
                    <a:lstStyle/>
                    <a:p>
                      <a:pPr algn="ctr"/>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smtClean="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Introduction</a:t>
            </a:r>
            <a:endParaRPr lang="en-US" dirty="0"/>
          </a:p>
        </p:txBody>
      </p:sp>
      <p:sp>
        <p:nvSpPr>
          <p:cNvPr id="3" name="Content Placeholder 2"/>
          <p:cNvSpPr>
            <a:spLocks noGrp="1"/>
          </p:cNvSpPr>
          <p:nvPr>
            <p:ph idx="1"/>
          </p:nvPr>
        </p:nvSpPr>
        <p:spPr/>
        <p:txBody>
          <a:bodyPr>
            <a:normAutofit/>
          </a:bodyPr>
          <a:lstStyle/>
          <a:p>
            <a:r>
              <a:rPr lang="en-US" altLang="zh-CN" dirty="0"/>
              <a:t>Scheduling for </a:t>
            </a:r>
            <a:r>
              <a:rPr lang="en-US" altLang="zh-CN" dirty="0" err="1"/>
              <a:t>mmWave</a:t>
            </a:r>
            <a:r>
              <a:rPr lang="en-US" altLang="zh-CN" dirty="0"/>
              <a:t> Distribution Networks </a:t>
            </a:r>
            <a:r>
              <a:rPr lang="en-US" altLang="ko-KR" dirty="0"/>
              <a:t>was proposed. [1]</a:t>
            </a:r>
          </a:p>
          <a:p>
            <a:endParaRPr lang="en-US" altLang="ko-KR" dirty="0"/>
          </a:p>
          <a:p>
            <a:r>
              <a:rPr lang="en-US" altLang="ko-KR" dirty="0" smtClean="0"/>
              <a:t>We </a:t>
            </a:r>
            <a:r>
              <a:rPr lang="en-US" altLang="ko-KR" dirty="0"/>
              <a:t>propose an efficient method to </a:t>
            </a:r>
            <a:r>
              <a:rPr lang="en-US" altLang="ko-KR" dirty="0" smtClean="0"/>
              <a:t>transmit </a:t>
            </a:r>
            <a:r>
              <a:rPr lang="en-US" altLang="ko-KR" dirty="0"/>
              <a:t>the </a:t>
            </a:r>
            <a:r>
              <a:rPr lang="en-US" altLang="ko-KR" dirty="0" smtClean="0"/>
              <a:t>ACK frame</a:t>
            </a:r>
            <a:endParaRPr lang="en-US" altLang="ko-KR"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72091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Recap [1]</a:t>
            </a:r>
            <a:endParaRPr lang="en-US" dirty="0"/>
          </a:p>
        </p:txBody>
      </p:sp>
      <p:sp>
        <p:nvSpPr>
          <p:cNvPr id="4" name="내용 개체 틀 3"/>
          <p:cNvSpPr>
            <a:spLocks noGrp="1"/>
          </p:cNvSpPr>
          <p:nvPr>
            <p:ph idx="1"/>
          </p:nvPr>
        </p:nvSpPr>
        <p:spPr>
          <a:xfrm>
            <a:off x="685800" y="1600200"/>
            <a:ext cx="7772400" cy="4114800"/>
          </a:xfrm>
        </p:spPr>
        <p:txBody>
          <a:bodyPr/>
          <a:lstStyle/>
          <a:p>
            <a:r>
              <a:rPr lang="en-US" altLang="ko-KR" dirty="0"/>
              <a:t>According to [1] , a Acknowledgement procedure </a:t>
            </a:r>
            <a:r>
              <a:rPr lang="en-US" altLang="ko-KR" dirty="0" smtClean="0"/>
              <a:t>for </a:t>
            </a:r>
            <a:r>
              <a:rPr lang="en-US" altLang="ko-KR" dirty="0"/>
              <a:t>the TDD channel access is defined</a:t>
            </a:r>
            <a:r>
              <a:rPr lang="en-US" altLang="ko-KR" dirty="0" smtClean="0"/>
              <a:t>.</a:t>
            </a:r>
          </a:p>
          <a:p>
            <a:endParaRPr lang="en-US" altLang="ko-KR" sz="1400" dirty="0" smtClean="0"/>
          </a:p>
          <a:p>
            <a:r>
              <a:rPr lang="en-US" altLang="ko-KR" sz="1400" dirty="0" smtClean="0"/>
              <a:t>10.3.2.10 </a:t>
            </a:r>
            <a:r>
              <a:rPr lang="en-US" altLang="ko-KR" sz="1400" dirty="0"/>
              <a:t>Acknowledgement procedure</a:t>
            </a:r>
          </a:p>
          <a:p>
            <a:r>
              <a:rPr lang="en-US" altLang="ko-KR" sz="1400" b="0" dirty="0"/>
              <a:t>A non-AP and non-PCP STA operating in an SP with TDD channel access (see 10.37.6.2.2) has </a:t>
            </a:r>
            <a:r>
              <a:rPr lang="en-US" altLang="ko-KR" sz="1400" b="0" dirty="0" err="1"/>
              <a:t>AckTimeout</a:t>
            </a:r>
            <a:r>
              <a:rPr lang="en-US" altLang="ko-KR" sz="1400" b="0" dirty="0"/>
              <a:t> interval value equal to the duration from the PHY-</a:t>
            </a:r>
            <a:r>
              <a:rPr lang="en-US" altLang="ko-KR" sz="1400" b="0" dirty="0" err="1"/>
              <a:t>TXEND.confirm</a:t>
            </a:r>
            <a:r>
              <a:rPr lang="en-US" altLang="ko-KR" sz="1400" b="0" dirty="0"/>
              <a:t> primitive of the current frame to the end of the earliest occurring TDD slot the addressed recipient of the MPDU is assigned to, with access permission of the TDD slot set to simplex TX TDD slot, and with slot category of the TDD slot set to Basic TDD slot, as indicated in the TDD Slot Schedule element (see 9.4.2.268).  </a:t>
            </a:r>
            <a:endParaRPr lang="en-US" altLang="ko-KR" sz="1400" b="0" dirty="0" smtClean="0"/>
          </a:p>
          <a:p>
            <a:endParaRPr lang="en-US" altLang="ko-KR" sz="1400" b="0" dirty="0"/>
          </a:p>
          <a:p>
            <a:r>
              <a:rPr lang="en-US" altLang="ko-KR" sz="1400" u="sng" dirty="0"/>
              <a:t>A DMG AP or DMG PCP operating in an SP with TDD channel access (see 10.37.6.2.2) has </a:t>
            </a:r>
            <a:r>
              <a:rPr lang="en-US" altLang="ko-KR" sz="1400" u="sng" dirty="0" err="1"/>
              <a:t>AckTimeout</a:t>
            </a:r>
            <a:r>
              <a:rPr lang="en-US" altLang="ko-KR" sz="1400" u="sng" dirty="0"/>
              <a:t>  interval value equal to the duration from the PHY-</a:t>
            </a:r>
            <a:r>
              <a:rPr lang="en-US" altLang="ko-KR" sz="1400" u="sng" dirty="0" err="1"/>
              <a:t>TXEND.confirm</a:t>
            </a:r>
            <a:r>
              <a:rPr lang="en-US" altLang="ko-KR" sz="1400" u="sng" dirty="0"/>
              <a:t> primitive of the current frame to the end of the earliest occurring TDD slot the addressed recipient of the MPDU is assigned to, with access permission of the TDD slot set to simplex RX TDD slot</a:t>
            </a:r>
            <a:r>
              <a:rPr lang="en-US" altLang="ko-KR" sz="1400" b="0" dirty="0"/>
              <a:t>, and with slot category of the TDD slot set to Basic TDD slot, as indicated in the TDD Slot Schedule element (see 9.4.2.268). </a:t>
            </a:r>
            <a:endParaRPr lang="en-US" altLang="ko-KR" sz="1400" dirty="0"/>
          </a:p>
          <a:p>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3</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1757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내용 개체 틀 7"/>
          <p:cNvSpPr>
            <a:spLocks noGrp="1"/>
          </p:cNvSpPr>
          <p:nvPr>
            <p:ph idx="1"/>
          </p:nvPr>
        </p:nvSpPr>
        <p:spPr>
          <a:xfrm>
            <a:off x="762000" y="1800999"/>
            <a:ext cx="8010427" cy="4114800"/>
          </a:xfrm>
          <a:ln>
            <a:noFill/>
          </a:ln>
        </p:spPr>
        <p:txBody>
          <a:bodyPr/>
          <a:lstStyle/>
          <a:p>
            <a:r>
              <a:rPr lang="en-US" altLang="ko-KR" sz="1800" b="0" dirty="0" smtClean="0"/>
              <a:t>According </a:t>
            </a:r>
            <a:r>
              <a:rPr lang="en-US" altLang="ko-KR" sz="1800" b="0" dirty="0"/>
              <a:t>to the definition in the current draft text, the ACK for the TX TDD slot is transmitted in the earliest simplex RX TDD slot. However, in this case, ACK or Block ACK may not be covered</a:t>
            </a:r>
            <a:r>
              <a:rPr lang="en-US" altLang="ko-KR" sz="1800" b="0" dirty="0" smtClean="0"/>
              <a:t>.</a:t>
            </a:r>
          </a:p>
          <a:p>
            <a:endParaRPr lang="en-US" altLang="ko-KR" sz="1800" b="0" dirty="0" smtClean="0"/>
          </a:p>
          <a:p>
            <a:pPr lvl="1"/>
            <a:r>
              <a:rPr lang="en-US" altLang="ko-KR" sz="1800" b="0" dirty="0" smtClean="0"/>
              <a:t>Multiple </a:t>
            </a:r>
            <a:r>
              <a:rPr lang="en-US" altLang="ko-KR" sz="1800" b="0" dirty="0"/>
              <a:t>Single MPDUs are transmitted. </a:t>
            </a:r>
            <a:endParaRPr lang="en-US" altLang="ko-KR" sz="1800" b="0" dirty="0" smtClean="0"/>
          </a:p>
          <a:p>
            <a:pPr lvl="1"/>
            <a:r>
              <a:rPr lang="en-US" altLang="ko-KR" sz="1800" dirty="0" smtClean="0"/>
              <a:t>Multiple </a:t>
            </a:r>
            <a:r>
              <a:rPr lang="en-US" altLang="ko-KR" sz="1800" b="0" dirty="0" smtClean="0"/>
              <a:t>management frames </a:t>
            </a:r>
            <a:r>
              <a:rPr lang="en-US" altLang="ko-KR" sz="1800" b="0" dirty="0" smtClean="0"/>
              <a:t>requiring </a:t>
            </a:r>
            <a:r>
              <a:rPr lang="en-US" altLang="ko-KR" sz="1800" b="0" dirty="0" smtClean="0"/>
              <a:t>ACK are transmitted.</a:t>
            </a:r>
          </a:p>
          <a:p>
            <a:endParaRPr lang="en-US" altLang="ko-KR" sz="1800" b="0" dirty="0"/>
          </a:p>
          <a:p>
            <a:r>
              <a:rPr lang="en-US" altLang="ko-KR" sz="1800" b="0" dirty="0" smtClean="0"/>
              <a:t> </a:t>
            </a:r>
            <a:r>
              <a:rPr lang="en-US" altLang="ko-KR" sz="1800" b="0" dirty="0"/>
              <a:t>In such a case, a block </a:t>
            </a:r>
            <a:r>
              <a:rPr lang="en-US" altLang="ko-KR" sz="1800" b="0" dirty="0" smtClean="0"/>
              <a:t>ACK can </a:t>
            </a:r>
            <a:r>
              <a:rPr lang="en-US" altLang="ko-KR" sz="1800" b="0" dirty="0"/>
              <a:t>not be transmitted, and </a:t>
            </a:r>
            <a:r>
              <a:rPr lang="en-US" altLang="ko-KR" sz="1800" b="0" dirty="0" smtClean="0"/>
              <a:t>the ACK </a:t>
            </a:r>
            <a:r>
              <a:rPr lang="en-US" altLang="ko-KR" sz="1800" b="0" dirty="0"/>
              <a:t>frame </a:t>
            </a:r>
            <a:r>
              <a:rPr lang="en-US" altLang="ko-KR" sz="1800" b="0" dirty="0" smtClean="0"/>
              <a:t>for multiple TX TDD slot is </a:t>
            </a:r>
            <a:r>
              <a:rPr lang="en-US" altLang="ko-KR" sz="1800" b="0" dirty="0"/>
              <a:t>also not defined.</a:t>
            </a:r>
            <a:endParaRPr lang="en-US" altLang="ko-KR" sz="1800" b="0" kern="1200" dirty="0">
              <a:latin typeface="Times New Roman" pitchFamily="18" charset="0"/>
            </a:endParaRPr>
          </a:p>
          <a:p>
            <a:endParaRPr lang="en-US" altLang="ko-KR" sz="1800" b="0" kern="1200" dirty="0">
              <a:latin typeface="Times New Roman" pitchFamily="18" charset="0"/>
            </a:endParaRPr>
          </a:p>
          <a:p>
            <a:r>
              <a:rPr lang="en-US" altLang="ko-KR" sz="1800" b="0" kern="1200" dirty="0">
                <a:latin typeface="Times New Roman" pitchFamily="18" charset="0"/>
              </a:rPr>
              <a:t>We propose the </a:t>
            </a:r>
            <a:r>
              <a:rPr lang="en-US" altLang="ko-KR" sz="1800" b="0" kern="1200" dirty="0" smtClean="0">
                <a:latin typeface="Times New Roman" pitchFamily="18" charset="0"/>
              </a:rPr>
              <a:t>efficient ACK procedure </a:t>
            </a:r>
            <a:r>
              <a:rPr lang="en-US" altLang="ko-KR" sz="1800" b="0" kern="1200" dirty="0">
                <a:latin typeface="Times New Roman" pitchFamily="18" charset="0"/>
              </a:rPr>
              <a:t>to </a:t>
            </a:r>
            <a:r>
              <a:rPr lang="en-US" altLang="ko-KR" sz="1800" b="0" kern="1200" dirty="0" smtClean="0">
                <a:latin typeface="Times New Roman" pitchFamily="18" charset="0"/>
              </a:rPr>
              <a:t>TDD </a:t>
            </a:r>
            <a:r>
              <a:rPr lang="en-US" altLang="ko-KR" sz="1800" b="0" kern="1200" dirty="0">
                <a:latin typeface="Times New Roman" pitchFamily="18" charset="0"/>
              </a:rPr>
              <a:t>slot assignment</a:t>
            </a:r>
          </a:p>
        </p:txBody>
      </p:sp>
      <p:sp>
        <p:nvSpPr>
          <p:cNvPr id="2" name="Title 1"/>
          <p:cNvSpPr>
            <a:spLocks noGrp="1"/>
          </p:cNvSpPr>
          <p:nvPr>
            <p:ph type="title"/>
          </p:nvPr>
        </p:nvSpPr>
        <p:spPr>
          <a:xfrm>
            <a:off x="682497" y="609600"/>
            <a:ext cx="7772400" cy="914400"/>
          </a:xfrm>
        </p:spPr>
        <p:txBody>
          <a:bodyPr/>
          <a:lstStyle/>
          <a:p>
            <a:r>
              <a:rPr lang="en-US" dirty="0"/>
              <a:t>Issue</a:t>
            </a:r>
            <a:endParaRPr lang="en-US" sz="2400" b="0" u="sng" dirty="0"/>
          </a:p>
        </p:txBody>
      </p:sp>
      <p:sp>
        <p:nvSpPr>
          <p:cNvPr id="5" name="Slide Number Placeholder 4"/>
          <p:cNvSpPr>
            <a:spLocks noGrp="1"/>
          </p:cNvSpPr>
          <p:nvPr>
            <p:ph type="sldNum" sz="quarter" idx="12"/>
          </p:nvPr>
        </p:nvSpPr>
        <p:spPr>
          <a:xfrm>
            <a:off x="4442095" y="6553200"/>
            <a:ext cx="530225" cy="182562"/>
          </a:xfrm>
        </p:spPr>
        <p:txBody>
          <a:bodyPr/>
          <a:lstStyle/>
          <a:p>
            <a:r>
              <a:rPr lang="en-US" altLang="en-US" dirty="0"/>
              <a:t>Slide </a:t>
            </a:r>
            <a:fld id="{0FF88134-36A3-492E-B6B5-2F4703E76746}" type="slidenum">
              <a:rPr lang="en-US" altLang="en-US" smtClean="0"/>
              <a:pPr/>
              <a:t>4</a:t>
            </a:fld>
            <a:endParaRPr lang="en-US" altLang="en-US" dirty="0"/>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607797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내용 개체 틀 3"/>
          <p:cNvSpPr txBox="1">
            <a:spLocks/>
          </p:cNvSpPr>
          <p:nvPr/>
        </p:nvSpPr>
        <p:spPr bwMode="auto">
          <a:xfrm>
            <a:off x="696913" y="167108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800" b="0" dirty="0" smtClean="0"/>
              <a:t>Option1 </a:t>
            </a:r>
            <a:r>
              <a:rPr lang="en-US" altLang="ko-KR" sz="1800" b="0" dirty="0"/>
              <a:t>is proposed to be able to transmit in the existing </a:t>
            </a:r>
            <a:r>
              <a:rPr lang="en-US" altLang="ko-KR" sz="1800" b="0" dirty="0" smtClean="0"/>
              <a:t>ACK frame format. </a:t>
            </a:r>
            <a:r>
              <a:rPr lang="en-US" altLang="ko-KR" sz="1800" b="0" dirty="0"/>
              <a:t>Transmit a single MPDU </a:t>
            </a:r>
            <a:r>
              <a:rPr lang="en-US" altLang="ko-KR" sz="1800" b="0" dirty="0" smtClean="0"/>
              <a:t>in </a:t>
            </a:r>
            <a:r>
              <a:rPr lang="en-US" altLang="ko-KR" sz="1800" b="0" dirty="0"/>
              <a:t>the TX TDD slot</a:t>
            </a:r>
            <a:r>
              <a:rPr lang="en-US" altLang="ko-KR" sz="1800" b="0" dirty="0" smtClean="0"/>
              <a:t>. </a:t>
            </a:r>
          </a:p>
          <a:p>
            <a:endParaRPr lang="en-US" altLang="ko-KR" sz="1800" b="0" dirty="0"/>
          </a:p>
          <a:p>
            <a:pPr lvl="1"/>
            <a:r>
              <a:rPr lang="en-US" altLang="ko-KR" sz="1800" b="0" dirty="0" smtClean="0"/>
              <a:t>In all TX TDD slots before simplex RX TDD slot, a single MPDU transmits only once. </a:t>
            </a:r>
          </a:p>
          <a:p>
            <a:pPr lvl="2"/>
            <a:r>
              <a:rPr lang="en-US" altLang="ko-KR" sz="1600" dirty="0" smtClean="0"/>
              <a:t>In the earliest RX TDD slot, transmit an ACK frame for this single MPDU.</a:t>
            </a:r>
            <a:endParaRPr lang="en-US" altLang="ko-KR" sz="1600" b="0" dirty="0" smtClean="0"/>
          </a:p>
          <a:p>
            <a:pPr lvl="2"/>
            <a:endParaRPr lang="en-US" altLang="ko-KR" sz="1800" b="0" dirty="0" smtClean="0"/>
          </a:p>
          <a:p>
            <a:pPr marL="342900" lvl="1" indent="-342900">
              <a:buChar char="•"/>
            </a:pPr>
            <a:r>
              <a:rPr lang="en-US" altLang="ko-KR" sz="1800" dirty="0" smtClean="0"/>
              <a:t>There </a:t>
            </a:r>
            <a:r>
              <a:rPr lang="en-US" altLang="ko-KR" sz="1800" dirty="0"/>
              <a:t>is no change in the data frame transmitted in the TDD RX slot. However, there are restrictions on the TDD slot schedule for ACK transmission,</a:t>
            </a:r>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lvl="1"/>
            <a:endParaRPr lang="en-US" altLang="ko-KR" sz="1600" b="0" kern="0" dirty="0"/>
          </a:p>
          <a:p>
            <a:pPr marL="0" indent="0">
              <a:buNone/>
            </a:pPr>
            <a:endParaRPr lang="en-US" altLang="ko-KR" sz="1600" b="0" kern="0" dirty="0"/>
          </a:p>
          <a:p>
            <a:pPr lvl="1"/>
            <a:endParaRPr lang="en-US" altLang="ko-KR" sz="1600" kern="0" dirty="0"/>
          </a:p>
        </p:txBody>
      </p:sp>
      <p:sp>
        <p:nvSpPr>
          <p:cNvPr id="2" name="Title 1"/>
          <p:cNvSpPr>
            <a:spLocks noGrp="1"/>
          </p:cNvSpPr>
          <p:nvPr>
            <p:ph type="title"/>
          </p:nvPr>
        </p:nvSpPr>
        <p:spPr>
          <a:xfrm>
            <a:off x="696913" y="635875"/>
            <a:ext cx="7772400" cy="1066800"/>
          </a:xfrm>
        </p:spPr>
        <p:txBody>
          <a:bodyPr/>
          <a:lstStyle/>
          <a:p>
            <a:r>
              <a:rPr lang="en-US" altLang="ko-KR" dirty="0" smtClean="0"/>
              <a:t>Proposal : option 1</a:t>
            </a:r>
            <a:endParaRPr lang="en-US" sz="2400" b="0" u="sng"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180159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내용 개체 틀 3"/>
          <p:cNvSpPr txBox="1">
            <a:spLocks/>
          </p:cNvSpPr>
          <p:nvPr/>
        </p:nvSpPr>
        <p:spPr bwMode="auto">
          <a:xfrm>
            <a:off x="696913" y="18288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800" b="0" dirty="0" smtClean="0"/>
              <a:t>Before </a:t>
            </a:r>
            <a:r>
              <a:rPr lang="en-US" altLang="ko-KR" sz="1800" b="0" dirty="0"/>
              <a:t>the RX TDD slot in which the ACK frame can be transmitted, only the following TX TDD slot is performed. </a:t>
            </a:r>
            <a:endParaRPr lang="en-US" altLang="ko-KR" sz="1800" b="0" dirty="0" smtClean="0"/>
          </a:p>
          <a:p>
            <a:endParaRPr lang="en-US" altLang="ko-KR" sz="1800" b="0" dirty="0"/>
          </a:p>
          <a:p>
            <a:pPr lvl="1"/>
            <a:r>
              <a:rPr lang="en-US" altLang="ko-KR" sz="1800" b="0" dirty="0"/>
              <a:t>In all TX TDD slots before simplex RX TDD slot</a:t>
            </a:r>
            <a:r>
              <a:rPr lang="en-US" altLang="ko-KR" sz="1800" b="0" dirty="0" smtClean="0"/>
              <a:t>, </a:t>
            </a:r>
            <a:r>
              <a:rPr lang="en-US" altLang="ko-KR" sz="1800" b="0" dirty="0"/>
              <a:t>only segmented MSDUs are transmitted. </a:t>
            </a:r>
            <a:endParaRPr lang="en-US" altLang="ko-KR" sz="1800" b="0" dirty="0" smtClean="0"/>
          </a:p>
          <a:p>
            <a:pPr lvl="2"/>
            <a:r>
              <a:rPr lang="en-US" altLang="ko-KR" sz="1400" b="0" dirty="0" smtClean="0"/>
              <a:t>The </a:t>
            </a:r>
            <a:r>
              <a:rPr lang="en-US" altLang="ko-KR" sz="1400" b="0" dirty="0"/>
              <a:t>ACK procedure follows the </a:t>
            </a:r>
            <a:r>
              <a:rPr lang="en-US" altLang="ko-KR" sz="1400" b="0" dirty="0" smtClean="0"/>
              <a:t>currently defined segmented MSDU ACK </a:t>
            </a:r>
            <a:r>
              <a:rPr lang="en-US" altLang="ko-KR" sz="1400" b="0" dirty="0"/>
              <a:t>procedure. </a:t>
            </a:r>
            <a:endParaRPr lang="en-US" altLang="ko-KR" sz="1400" b="0" dirty="0" smtClean="0"/>
          </a:p>
          <a:p>
            <a:pPr lvl="2"/>
            <a:endParaRPr lang="en-US" altLang="ko-KR" sz="1800" b="0" dirty="0" smtClean="0"/>
          </a:p>
          <a:p>
            <a:pPr lvl="1"/>
            <a:r>
              <a:rPr lang="en-US" altLang="ko-KR" sz="1800" b="0" dirty="0"/>
              <a:t>In all TX TDD slots before simplex RX TDD slot</a:t>
            </a:r>
            <a:r>
              <a:rPr lang="en-US" altLang="ko-KR" sz="1800" b="0" dirty="0" smtClean="0"/>
              <a:t>, </a:t>
            </a:r>
            <a:r>
              <a:rPr lang="en-US" altLang="ko-KR" sz="1800" b="0" dirty="0"/>
              <a:t>transmit only to control PHY. </a:t>
            </a:r>
            <a:endParaRPr lang="en-US" altLang="ko-KR" sz="1800" b="0" dirty="0" smtClean="0"/>
          </a:p>
          <a:p>
            <a:pPr lvl="2"/>
            <a:r>
              <a:rPr lang="en-US" altLang="ko-KR" sz="1400" b="0" dirty="0" smtClean="0"/>
              <a:t>The </a:t>
            </a:r>
            <a:r>
              <a:rPr lang="en-US" altLang="ko-KR" sz="1400" dirty="0" smtClean="0"/>
              <a:t>ACK </a:t>
            </a:r>
            <a:r>
              <a:rPr lang="en-US" altLang="ko-KR" sz="1400" b="0" dirty="0" smtClean="0"/>
              <a:t>frame </a:t>
            </a:r>
            <a:r>
              <a:rPr lang="en-US" altLang="ko-KR" sz="1400" b="0" dirty="0"/>
              <a:t>can be transmitted using the control trailer</a:t>
            </a:r>
            <a:r>
              <a:rPr lang="en-US" altLang="ko-KR" sz="1400" b="0" dirty="0" smtClean="0"/>
              <a:t>.</a:t>
            </a:r>
          </a:p>
          <a:p>
            <a:pPr marL="857250" lvl="2" indent="0">
              <a:buNone/>
            </a:pPr>
            <a:endParaRPr lang="en-US" altLang="ko-KR" sz="600" dirty="0">
              <a:latin typeface="Times New Roman" pitchFamily="18" charset="0"/>
            </a:endParaRPr>
          </a:p>
          <a:p>
            <a:pPr marL="342900" lvl="1" indent="-342900">
              <a:buChar char="•"/>
            </a:pPr>
            <a:endParaRPr lang="en-US" altLang="ko-KR" sz="1800" dirty="0">
              <a:latin typeface="Times New Roman" pitchFamily="18" charset="0"/>
            </a:endParaRPr>
          </a:p>
          <a:p>
            <a:pPr marL="342900" lvl="1" indent="-342900">
              <a:buChar char="•"/>
            </a:pPr>
            <a:r>
              <a:rPr lang="en-US" altLang="ko-KR" sz="1800" dirty="0">
                <a:latin typeface="Times New Roman" pitchFamily="18" charset="0"/>
              </a:rPr>
              <a:t>There is a restriction that the data frame transmitted in TDD RX slot must be segmented MSDU. However, the flexibility of the TDD slot schedule is maintained.</a:t>
            </a:r>
          </a:p>
          <a:p>
            <a:pPr marL="457200" lvl="1" indent="0">
              <a:buNone/>
            </a:pPr>
            <a:endParaRPr lang="en-US" altLang="ko-KR" sz="18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marL="457200" lvl="1" indent="0">
              <a:buNone/>
            </a:pPr>
            <a:endParaRPr lang="en-US" altLang="ko-KR" sz="1200" dirty="0"/>
          </a:p>
          <a:p>
            <a:pPr lvl="1"/>
            <a:endParaRPr lang="en-US" altLang="ko-KR" sz="1600" b="0" kern="0" dirty="0"/>
          </a:p>
          <a:p>
            <a:pPr marL="0" indent="0">
              <a:buNone/>
            </a:pPr>
            <a:endParaRPr lang="en-US" altLang="ko-KR" sz="1600" b="0" kern="0" dirty="0"/>
          </a:p>
          <a:p>
            <a:pPr lvl="1"/>
            <a:endParaRPr lang="en-US" altLang="ko-KR" sz="1600" kern="0" dirty="0"/>
          </a:p>
        </p:txBody>
      </p:sp>
      <p:sp>
        <p:nvSpPr>
          <p:cNvPr id="2" name="Title 1"/>
          <p:cNvSpPr>
            <a:spLocks noGrp="1"/>
          </p:cNvSpPr>
          <p:nvPr>
            <p:ph type="title"/>
          </p:nvPr>
        </p:nvSpPr>
        <p:spPr>
          <a:xfrm>
            <a:off x="696913" y="635875"/>
            <a:ext cx="7772400" cy="1066800"/>
          </a:xfrm>
        </p:spPr>
        <p:txBody>
          <a:bodyPr/>
          <a:lstStyle/>
          <a:p>
            <a:r>
              <a:rPr lang="en-US" altLang="ko-KR" dirty="0" smtClean="0"/>
              <a:t>Proposal : option 2</a:t>
            </a:r>
            <a:endParaRPr lang="en-US" sz="2400" b="0" u="sng"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2534732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Conclusion</a:t>
            </a:r>
            <a:endParaRPr lang="en-US" dirty="0"/>
          </a:p>
        </p:txBody>
      </p:sp>
      <p:sp>
        <p:nvSpPr>
          <p:cNvPr id="3" name="Content Placeholder 2"/>
          <p:cNvSpPr>
            <a:spLocks noGrp="1"/>
          </p:cNvSpPr>
          <p:nvPr>
            <p:ph idx="1"/>
          </p:nvPr>
        </p:nvSpPr>
        <p:spPr>
          <a:xfrm>
            <a:off x="609600" y="1752600"/>
            <a:ext cx="7919002" cy="4267200"/>
          </a:xfrm>
        </p:spPr>
        <p:txBody>
          <a:bodyPr/>
          <a:lstStyle/>
          <a:p>
            <a:r>
              <a:rPr lang="en-US" altLang="ko-KR" sz="1800" b="0" dirty="0"/>
              <a:t>We propose the method </a:t>
            </a:r>
            <a:r>
              <a:rPr lang="en-US" altLang="ko-KR" sz="1800" b="0" dirty="0" smtClean="0"/>
              <a:t>to ACK for TDD slots with two option.</a:t>
            </a:r>
          </a:p>
          <a:p>
            <a:endParaRPr lang="en-US" altLang="ko-KR" sz="1800" b="0" dirty="0"/>
          </a:p>
          <a:p>
            <a:pPr lvl="1"/>
            <a:r>
              <a:rPr lang="en-US" altLang="ko-KR" sz="1800" dirty="0" smtClean="0"/>
              <a:t>option1 </a:t>
            </a:r>
            <a:r>
              <a:rPr lang="en-US" altLang="ko-KR" sz="1800" dirty="0"/>
              <a:t>is applicable to all STAs</a:t>
            </a:r>
            <a:r>
              <a:rPr lang="en-US" altLang="ko-KR" sz="1800" dirty="0" smtClean="0"/>
              <a:t>.</a:t>
            </a:r>
          </a:p>
          <a:p>
            <a:pPr lvl="1"/>
            <a:r>
              <a:rPr lang="en-US" altLang="ko-KR" sz="1800" dirty="0" smtClean="0"/>
              <a:t>option2 </a:t>
            </a:r>
            <a:r>
              <a:rPr lang="en-US" altLang="ko-KR" sz="1800" dirty="0"/>
              <a:t>is a method applicable to the EDMG STA</a:t>
            </a:r>
            <a:r>
              <a:rPr lang="en-US" altLang="ko-KR" sz="1800" dirty="0" smtClean="0"/>
              <a:t>.</a:t>
            </a:r>
          </a:p>
          <a:p>
            <a:pPr lvl="1"/>
            <a:endParaRPr lang="en-US" altLang="ko-KR" sz="1800" b="0" dirty="0"/>
          </a:p>
          <a:p>
            <a:r>
              <a:rPr lang="en-US" altLang="ko-KR" sz="1800" b="0" dirty="0" smtClean="0"/>
              <a:t>Since </a:t>
            </a:r>
            <a:r>
              <a:rPr lang="en-US" altLang="ko-KR" sz="1800" b="0" dirty="0"/>
              <a:t>option1 has a limitation on TDD slot scheduling, </a:t>
            </a:r>
            <a:r>
              <a:rPr lang="en-US" altLang="ko-KR" sz="1800" b="0" dirty="0" smtClean="0"/>
              <a:t>we prefer </a:t>
            </a:r>
            <a:r>
              <a:rPr lang="en-US" altLang="ko-KR" sz="1800" b="0" dirty="0"/>
              <a:t>to apply </a:t>
            </a:r>
            <a:r>
              <a:rPr lang="en-US" altLang="ko-KR" sz="1800" b="0" dirty="0" smtClean="0"/>
              <a:t>option 1 to all STAs, and apply option2 </a:t>
            </a:r>
            <a:r>
              <a:rPr lang="en-US" altLang="ko-KR" sz="1800" b="0" dirty="0"/>
              <a:t>to EDMG STA.</a:t>
            </a:r>
          </a:p>
          <a:p>
            <a:pPr lvl="2"/>
            <a:endParaRPr lang="en-US" altLang="ko-KR" sz="16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971935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Straw poll </a:t>
            </a:r>
            <a:endParaRPr lang="en-US" dirty="0"/>
          </a:p>
        </p:txBody>
      </p:sp>
      <p:sp>
        <p:nvSpPr>
          <p:cNvPr id="3" name="Content Placeholder 2"/>
          <p:cNvSpPr>
            <a:spLocks noGrp="1"/>
          </p:cNvSpPr>
          <p:nvPr>
            <p:ph idx="1"/>
          </p:nvPr>
        </p:nvSpPr>
        <p:spPr>
          <a:xfrm>
            <a:off x="609600" y="1752600"/>
            <a:ext cx="7919002" cy="4267200"/>
          </a:xfrm>
        </p:spPr>
        <p:txBody>
          <a:bodyPr/>
          <a:lstStyle/>
          <a:p>
            <a:r>
              <a:rPr lang="en-US" altLang="ko-KR" dirty="0" smtClean="0"/>
              <a:t>Which option do you prefer to transmit ACK  for </a:t>
            </a:r>
            <a:r>
              <a:rPr lang="en-US" altLang="ko-KR" dirty="0"/>
              <a:t>the TX TDD slot</a:t>
            </a:r>
            <a:r>
              <a:rPr lang="en-US" altLang="ko-KR" dirty="0" smtClean="0"/>
              <a:t> ?</a:t>
            </a:r>
          </a:p>
          <a:p>
            <a:endParaRPr lang="en-US" altLang="ko-KR" sz="2000" dirty="0"/>
          </a:p>
          <a:p>
            <a:pPr lvl="1"/>
            <a:endParaRPr lang="en-US" altLang="ko-KR" sz="1600" dirty="0" smtClean="0"/>
          </a:p>
          <a:p>
            <a:pPr lvl="1"/>
            <a:r>
              <a:rPr lang="en-US" altLang="ko-KR" sz="1600" dirty="0" smtClean="0"/>
              <a:t>Option1 : </a:t>
            </a:r>
          </a:p>
          <a:p>
            <a:pPr lvl="2"/>
            <a:r>
              <a:rPr lang="en-US" altLang="ko-KR" sz="1600" dirty="0" smtClean="0"/>
              <a:t>In </a:t>
            </a:r>
            <a:r>
              <a:rPr lang="en-US" altLang="ko-KR" sz="1600" dirty="0"/>
              <a:t>all TX TDD slots before simplex RX TDD slot, a single MPDU transmits only once. </a:t>
            </a:r>
          </a:p>
          <a:p>
            <a:pPr lvl="1"/>
            <a:endParaRPr lang="en-US" altLang="ko-KR" sz="1600" dirty="0" smtClean="0"/>
          </a:p>
          <a:p>
            <a:pPr lvl="1"/>
            <a:r>
              <a:rPr lang="en-US" altLang="ko-KR" sz="1600" dirty="0" smtClean="0"/>
              <a:t>Option 2 :</a:t>
            </a:r>
          </a:p>
          <a:p>
            <a:pPr lvl="2"/>
            <a:r>
              <a:rPr lang="en-US" altLang="ko-KR" sz="1600" dirty="0"/>
              <a:t>In all TX TDD slots before simplex RX TDD slot</a:t>
            </a:r>
            <a:r>
              <a:rPr lang="en-US" altLang="ko-KR" sz="1600" dirty="0" smtClean="0"/>
              <a:t>, </a:t>
            </a:r>
            <a:r>
              <a:rPr lang="en-US" altLang="ko-KR" sz="1600" dirty="0"/>
              <a:t>control PHY </a:t>
            </a:r>
            <a:r>
              <a:rPr lang="en-US" altLang="ko-KR" sz="1600" dirty="0" smtClean="0"/>
              <a:t>or </a:t>
            </a:r>
            <a:r>
              <a:rPr lang="en-US" altLang="ko-KR" sz="1600" dirty="0"/>
              <a:t>s</a:t>
            </a:r>
            <a:r>
              <a:rPr lang="en-US" altLang="ko-KR" sz="1600" dirty="0" smtClean="0"/>
              <a:t>egmented </a:t>
            </a:r>
            <a:r>
              <a:rPr lang="en-US" altLang="ko-KR" sz="1600" dirty="0"/>
              <a:t>MSDUs </a:t>
            </a:r>
            <a:r>
              <a:rPr lang="en-US" altLang="ko-KR" sz="1600" dirty="0" smtClean="0"/>
              <a:t>are </a:t>
            </a:r>
            <a:r>
              <a:rPr lang="en-US" altLang="ko-KR" sz="1600" dirty="0"/>
              <a:t>transmitted. </a:t>
            </a:r>
          </a:p>
          <a:p>
            <a:pPr lvl="2"/>
            <a:endParaRPr lang="en-US" altLang="ko-KR" sz="1400" dirty="0" smtClean="0"/>
          </a:p>
          <a:p>
            <a:pPr lvl="1"/>
            <a:endParaRPr lang="en-US" altLang="ko-KR" sz="1600" dirty="0" smtClean="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1917447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a:t>Reference</a:t>
            </a:r>
          </a:p>
        </p:txBody>
      </p:sp>
      <p:sp>
        <p:nvSpPr>
          <p:cNvPr id="3" name="Content Placeholder 2"/>
          <p:cNvSpPr>
            <a:spLocks noGrp="1"/>
          </p:cNvSpPr>
          <p:nvPr>
            <p:ph idx="1"/>
          </p:nvPr>
        </p:nvSpPr>
        <p:spPr>
          <a:xfrm>
            <a:off x="609600" y="1752600"/>
            <a:ext cx="7919002" cy="4267200"/>
          </a:xfrm>
        </p:spPr>
        <p:txBody>
          <a:bodyPr/>
          <a:lstStyle/>
          <a:p>
            <a:r>
              <a:rPr lang="en-US" altLang="ko-KR" sz="2000" dirty="0"/>
              <a:t>[1] Draft </a:t>
            </a:r>
            <a:r>
              <a:rPr lang="en-US" altLang="ko-KR" sz="2000" dirty="0" smtClean="0"/>
              <a:t>P802.11ay_D1.1</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41690882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106474</TotalTime>
  <Words>857</Words>
  <Application>Microsoft Office PowerPoint</Application>
  <PresentationFormat>화면 슬라이드 쇼(4:3)</PresentationFormat>
  <Paragraphs>158</Paragraphs>
  <Slides>9</Slides>
  <Notes>9</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9</vt:i4>
      </vt:variant>
    </vt:vector>
  </HeadingPairs>
  <TitlesOfParts>
    <vt:vector size="12" baseType="lpstr">
      <vt:lpstr>MS PGothic</vt:lpstr>
      <vt:lpstr>Times New Roman</vt:lpstr>
      <vt:lpstr>802-11-Submission</vt:lpstr>
      <vt:lpstr>ACK operation in TDD SP</vt:lpstr>
      <vt:lpstr>Introduction</vt:lpstr>
      <vt:lpstr>Recap [1]</vt:lpstr>
      <vt:lpstr>Issue</vt:lpstr>
      <vt:lpstr>Proposal : option 1</vt:lpstr>
      <vt:lpstr>Proposal : option 2</vt:lpstr>
      <vt:lpstr>Conclusion</vt:lpstr>
      <vt:lpstr>Straw poll </vt:lpstr>
      <vt:lpstr>Reference</vt:lpstr>
    </vt:vector>
  </TitlesOfParts>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방세희/선임연구원/차세대표준(연)ICS팀(saehee.bang@lge.com)</cp:lastModifiedBy>
  <cp:revision>2472</cp:revision>
  <cp:lastPrinted>2014-11-04T15:04:57Z</cp:lastPrinted>
  <dcterms:created xsi:type="dcterms:W3CDTF">2007-04-17T18:10:23Z</dcterms:created>
  <dcterms:modified xsi:type="dcterms:W3CDTF">2018-05-04T08:20:08Z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