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9"/>
  </p:notesMasterIdLst>
  <p:handoutMasterIdLst>
    <p:handoutMasterId r:id="rId10"/>
  </p:handoutMasterIdLst>
  <p:sldIdLst>
    <p:sldId id="269" r:id="rId2"/>
    <p:sldId id="286" r:id="rId3"/>
    <p:sldId id="323" r:id="rId4"/>
    <p:sldId id="322" r:id="rId5"/>
    <p:sldId id="324" r:id="rId6"/>
    <p:sldId id="321" r:id="rId7"/>
    <p:sldId id="318" r:id="rId8"/>
  </p:sldIdLst>
  <p:sldSz cx="9144000" cy="6858000" type="screen4x3"/>
  <p:notesSz cx="6807200" cy="9939338"/>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3" userDrawn="1">
          <p15:clr>
            <a:srgbClr val="A4A3A4"/>
          </p15:clr>
        </p15:guide>
        <p15:guide id="2" pos="282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B8B"/>
    <a:srgbClr val="FF3300"/>
    <a:srgbClr val="FF65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74654" autoAdjust="0"/>
  </p:normalViewPr>
  <p:slideViewPr>
    <p:cSldViewPr>
      <p:cViewPr varScale="1">
        <p:scale>
          <a:sx n="116" d="100"/>
          <a:sy n="116" d="100"/>
        </p:scale>
        <p:origin x="1446"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832" y="-510"/>
      </p:cViewPr>
      <p:guideLst>
        <p:guide orient="horz" pos="2313"/>
        <p:guide pos="28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82590" y="202804"/>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3902672" y="9619702"/>
            <a:ext cx="22998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069132" y="961970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81032" y="414847"/>
            <a:ext cx="54451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81032" y="9619702"/>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81032" y="9607801"/>
            <a:ext cx="559630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70829" y="117794"/>
            <a:ext cx="219585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a:t>
            </a:r>
            <a:r>
              <a:rPr lang="en-US" smtClean="0"/>
              <a:t>0496r5</a:t>
            </a:r>
            <a:endParaRPr lang="en-US"/>
          </a:p>
        </p:txBody>
      </p:sp>
      <p:sp>
        <p:nvSpPr>
          <p:cNvPr id="2051" name="Rectangle 3"/>
          <p:cNvSpPr>
            <a:spLocks noGrp="1" noChangeArrowheads="1"/>
          </p:cNvSpPr>
          <p:nvPr>
            <p:ph type="dt" idx="1"/>
          </p:nvPr>
        </p:nvSpPr>
        <p:spPr bwMode="auto">
          <a:xfrm>
            <a:off x="642071" y="117795"/>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7004" y="4721441"/>
            <a:ext cx="4993193" cy="44732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405162" y="9623102"/>
            <a:ext cx="276152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149205" y="962310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10642" y="9623102"/>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10642" y="9621402"/>
            <a:ext cx="538591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35838" y="317937"/>
            <a:ext cx="5535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58373" name="Rectangle 7"/>
          <p:cNvSpPr>
            <a:spLocks noGrp="1" noChangeArrowheads="1"/>
          </p:cNvSpPr>
          <p:nvPr>
            <p:ph type="sldNum" sz="quarter" idx="5"/>
          </p:nvPr>
        </p:nvSpPr>
        <p:spPr>
          <a:xfrm>
            <a:off x="3251798" y="9623102"/>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927100" y="750888"/>
            <a:ext cx="4953000" cy="3714750"/>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2272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pPr marL="0" indent="0" latinLnBrk="1">
              <a:buNone/>
            </a:pPr>
            <a:endParaRPr lang="en-US" altLang="ko-KR" baseline="0" dirty="0" smtClean="0"/>
          </a:p>
          <a:p>
            <a:pPr marL="0" indent="0" latinLnBrk="1">
              <a:buNone/>
            </a:pPr>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802.11-15/0496r5</a:t>
            </a:r>
            <a:endParaRPr lang="en-US"/>
          </a:p>
        </p:txBody>
      </p:sp>
      <p:sp>
        <p:nvSpPr>
          <p:cNvPr id="5" name="날짜 개체 틀 4"/>
          <p:cNvSpPr>
            <a:spLocks noGrp="1"/>
          </p:cNvSpPr>
          <p:nvPr>
            <p:ph type="dt" idx="11"/>
          </p:nvPr>
        </p:nvSpPr>
        <p:spPr/>
        <p:txBody>
          <a:bodyPr/>
          <a:lstStyle/>
          <a:p>
            <a:pPr>
              <a:defRPr/>
            </a:pPr>
            <a:r>
              <a:rPr lang="en-US" smtClean="0"/>
              <a:t>May 2015</a:t>
            </a:r>
            <a:endParaRPr lang="en-US"/>
          </a:p>
        </p:txBody>
      </p:sp>
      <p:sp>
        <p:nvSpPr>
          <p:cNvPr id="6" name="바닥글 개체 틀 5"/>
          <p:cNvSpPr>
            <a:spLocks noGrp="1"/>
          </p:cNvSpPr>
          <p:nvPr>
            <p:ph type="ftr" sz="quarter" idx="12"/>
          </p:nvPr>
        </p:nvSpPr>
        <p:spPr/>
        <p:txBody>
          <a:bodyPr/>
          <a:lstStyle/>
          <a:p>
            <a:pPr lvl="4">
              <a:defRPr/>
            </a:pPr>
            <a:r>
              <a:rPr lang="en-US" smtClean="0"/>
              <a:t>Edward Au (Marvell Semiconductor)</a:t>
            </a:r>
            <a:endParaRPr lang="en-US"/>
          </a:p>
        </p:txBody>
      </p:sp>
      <p:sp>
        <p:nvSpPr>
          <p:cNvPr id="7" name="슬라이드 번호 개체 틀 6"/>
          <p:cNvSpPr>
            <a:spLocks noGrp="1"/>
          </p:cNvSpPr>
          <p:nvPr>
            <p:ph type="sldNum" sz="quarter" idx="13"/>
          </p:nvPr>
        </p:nvSpPr>
        <p:spPr>
          <a:xfrm>
            <a:off x="3251798" y="9623102"/>
            <a:ext cx="415177" cy="184666"/>
          </a:xfrm>
        </p:spPr>
        <p:txBody>
          <a:bodyPr/>
          <a:lstStyle/>
          <a:p>
            <a:r>
              <a:rPr lang="en-US" altLang="en-US" smtClean="0"/>
              <a:t>Page </a:t>
            </a:r>
            <a:fld id="{A4C469B6-0354-4D64-BCEB-6541BE9EF06F}" type="slidenum">
              <a:rPr lang="en-US" altLang="en-US" smtClean="0"/>
              <a:pPr/>
              <a:t>2</a:t>
            </a:fld>
            <a:endParaRPr lang="en-US" altLang="en-US"/>
          </a:p>
        </p:txBody>
      </p:sp>
    </p:spTree>
    <p:extLst>
      <p:ext uri="{BB962C8B-B14F-4D97-AF65-F5344CB8AC3E}">
        <p14:creationId xmlns:p14="http://schemas.microsoft.com/office/powerpoint/2010/main" val="3131610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pPr marL="0" indent="0" latinLnBrk="1">
              <a:buNone/>
            </a:pPr>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802.11-15/0496r5</a:t>
            </a:r>
            <a:endParaRPr lang="en-US"/>
          </a:p>
        </p:txBody>
      </p:sp>
      <p:sp>
        <p:nvSpPr>
          <p:cNvPr id="5" name="날짜 개체 틀 4"/>
          <p:cNvSpPr>
            <a:spLocks noGrp="1"/>
          </p:cNvSpPr>
          <p:nvPr>
            <p:ph type="dt" idx="11"/>
          </p:nvPr>
        </p:nvSpPr>
        <p:spPr/>
        <p:txBody>
          <a:bodyPr/>
          <a:lstStyle/>
          <a:p>
            <a:pPr>
              <a:defRPr/>
            </a:pPr>
            <a:r>
              <a:rPr lang="en-US" smtClean="0"/>
              <a:t>May 2015</a:t>
            </a:r>
            <a:endParaRPr lang="en-US"/>
          </a:p>
        </p:txBody>
      </p:sp>
      <p:sp>
        <p:nvSpPr>
          <p:cNvPr id="6" name="바닥글 개체 틀 5"/>
          <p:cNvSpPr>
            <a:spLocks noGrp="1"/>
          </p:cNvSpPr>
          <p:nvPr>
            <p:ph type="ftr" sz="quarter" idx="12"/>
          </p:nvPr>
        </p:nvSpPr>
        <p:spPr/>
        <p:txBody>
          <a:bodyPr/>
          <a:lstStyle/>
          <a:p>
            <a:pPr lvl="4">
              <a:defRPr/>
            </a:pPr>
            <a:r>
              <a:rPr lang="en-US" smtClean="0"/>
              <a:t>Edward Au (Marvell Semiconductor)</a:t>
            </a:r>
            <a:endParaRPr lang="en-US"/>
          </a:p>
        </p:txBody>
      </p:sp>
      <p:sp>
        <p:nvSpPr>
          <p:cNvPr id="7" name="슬라이드 번호 개체 틀 6"/>
          <p:cNvSpPr>
            <a:spLocks noGrp="1"/>
          </p:cNvSpPr>
          <p:nvPr>
            <p:ph type="sldNum" sz="quarter" idx="13"/>
          </p:nvPr>
        </p:nvSpPr>
        <p:spPr>
          <a:xfrm>
            <a:off x="3251798" y="9623102"/>
            <a:ext cx="415177" cy="184666"/>
          </a:xfrm>
        </p:spPr>
        <p:txBody>
          <a:bodyPr/>
          <a:lstStyle/>
          <a:p>
            <a:r>
              <a:rPr lang="en-US" altLang="en-US" smtClean="0"/>
              <a:t>Page </a:t>
            </a:r>
            <a:fld id="{A4C469B6-0354-4D64-BCEB-6541BE9EF06F}" type="slidenum">
              <a:rPr lang="en-US" altLang="en-US" smtClean="0"/>
              <a:pPr/>
              <a:t>3</a:t>
            </a:fld>
            <a:endParaRPr lang="en-US" altLang="en-US"/>
          </a:p>
        </p:txBody>
      </p:sp>
    </p:spTree>
    <p:extLst>
      <p:ext uri="{BB962C8B-B14F-4D97-AF65-F5344CB8AC3E}">
        <p14:creationId xmlns:p14="http://schemas.microsoft.com/office/powerpoint/2010/main" val="3643452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pPr latinLnBrk="1"/>
            <a:r>
              <a:rPr lang="en-US" altLang="ko-KR" sz="1200" kern="1200" dirty="0" smtClean="0">
                <a:solidFill>
                  <a:schemeClr val="tx1"/>
                </a:solidFill>
                <a:effectLst/>
                <a:latin typeface="Times New Roman" pitchFamily="18" charset="0"/>
                <a:ea typeface="MS PGothic" pitchFamily="34" charset="-128"/>
                <a:cs typeface="MS PGothic" charset="0"/>
              </a:rPr>
              <a:t>As you can see in this</a:t>
            </a:r>
            <a:r>
              <a:rPr lang="en-US" altLang="ko-KR" sz="1200" kern="1200" baseline="0" dirty="0" smtClean="0">
                <a:solidFill>
                  <a:schemeClr val="tx1"/>
                </a:solidFill>
                <a:effectLst/>
                <a:latin typeface="Times New Roman" pitchFamily="18" charset="0"/>
                <a:ea typeface="MS PGothic" pitchFamily="34" charset="-128"/>
                <a:cs typeface="MS PGothic" charset="0"/>
              </a:rPr>
              <a:t> slide</a:t>
            </a:r>
          </a:p>
          <a:p>
            <a:pPr latinLnBrk="1"/>
            <a:r>
              <a:rPr lang="en-US" altLang="ko-KR" sz="1200" kern="1200" dirty="0" smtClean="0">
                <a:solidFill>
                  <a:schemeClr val="tx1"/>
                </a:solidFill>
                <a:effectLst/>
                <a:latin typeface="Times New Roman" pitchFamily="18" charset="0"/>
                <a:ea typeface="MS PGothic" pitchFamily="34" charset="-128"/>
                <a:cs typeface="MS PGothic" charset="0"/>
              </a:rPr>
              <a:t>According to the current spec , when a new slot structure element is received (A) , old TDD structure is applied till (A) as the text below.</a:t>
            </a:r>
            <a:endParaRPr lang="ko-KR" altLang="ko-KR" sz="1200" kern="1200" smtClean="0">
              <a:solidFill>
                <a:schemeClr val="tx1"/>
              </a:solidFill>
              <a:effectLst/>
              <a:latin typeface="Times New Roman" pitchFamily="18" charset="0"/>
              <a:ea typeface="MS PGothic" pitchFamily="34" charset="-128"/>
              <a:cs typeface="MS PGothic" charset="0"/>
            </a:endParaRPr>
          </a:p>
          <a:p>
            <a:r>
              <a:rPr lang="en-US" altLang="ko-KR" sz="1200" kern="1200" dirty="0" smtClean="0">
                <a:solidFill>
                  <a:schemeClr val="tx1"/>
                </a:solidFill>
                <a:effectLst/>
                <a:latin typeface="Times New Roman" pitchFamily="18" charset="0"/>
                <a:ea typeface="MS PGothic" pitchFamily="34" charset="-128"/>
                <a:cs typeface="MS PGothic" charset="0"/>
              </a:rPr>
              <a:t>a DMG STA shall adopt the TDD structure within the element for all the TDD SPs identified by the same Allocation ID subfield value until the time it receives an updated TDD Slot Structure element from the DMG AP or DMG PCP for the allocation.</a:t>
            </a:r>
            <a:endParaRPr lang="ko-KR" altLang="ko-KR" sz="1200" kern="1200" smtClean="0">
              <a:solidFill>
                <a:schemeClr val="tx1"/>
              </a:solidFill>
              <a:effectLst/>
              <a:latin typeface="Times New Roman" pitchFamily="18" charset="0"/>
              <a:ea typeface="MS PGothic" pitchFamily="34" charset="-128"/>
              <a:cs typeface="MS PGothic" charset="0"/>
            </a:endParaRPr>
          </a:p>
          <a:p>
            <a:pPr latinLnBrk="1"/>
            <a:r>
              <a:rPr lang="en-US" altLang="ko-KR" sz="1200" kern="1200" dirty="0" smtClean="0">
                <a:solidFill>
                  <a:schemeClr val="tx1"/>
                </a:solidFill>
                <a:effectLst/>
                <a:latin typeface="Times New Roman" pitchFamily="18" charset="0"/>
                <a:ea typeface="MS PGothic" pitchFamily="34" charset="-128"/>
                <a:cs typeface="MS PGothic" charset="0"/>
              </a:rPr>
              <a:t> </a:t>
            </a:r>
            <a:endParaRPr lang="ko-KR" altLang="ko-KR" sz="1200" kern="1200" smtClean="0">
              <a:solidFill>
                <a:schemeClr val="tx1"/>
              </a:solidFill>
              <a:effectLst/>
              <a:latin typeface="Times New Roman" pitchFamily="18" charset="0"/>
              <a:ea typeface="MS PGothic" pitchFamily="34" charset="-128"/>
              <a:cs typeface="MS PGothic" charset="0"/>
            </a:endParaRPr>
          </a:p>
          <a:p>
            <a:pPr latinLnBrk="1"/>
            <a:r>
              <a:rPr lang="en-US" altLang="ko-KR" sz="1200" kern="1200" dirty="0" smtClean="0">
                <a:solidFill>
                  <a:schemeClr val="tx1"/>
                </a:solidFill>
                <a:effectLst/>
                <a:latin typeface="Times New Roman" pitchFamily="18" charset="0"/>
                <a:ea typeface="MS PGothic" pitchFamily="34" charset="-128"/>
                <a:cs typeface="MS PGothic" charset="0"/>
              </a:rPr>
              <a:t>We want to clarify the old TDD structure to be applied till (B) as the modified text below.</a:t>
            </a:r>
            <a:endParaRPr lang="ko-KR" altLang="ko-KR" sz="1200" kern="1200" smtClean="0">
              <a:solidFill>
                <a:schemeClr val="tx1"/>
              </a:solidFill>
              <a:effectLst/>
              <a:latin typeface="Times New Roman" pitchFamily="18" charset="0"/>
              <a:ea typeface="MS PGothic" pitchFamily="34" charset="-128"/>
              <a:cs typeface="MS PGothic" charset="0"/>
            </a:endParaRPr>
          </a:p>
          <a:p>
            <a:pPr latinLnBrk="1"/>
            <a:r>
              <a:rPr lang="en-US" altLang="ko-KR" sz="1200" kern="1200" dirty="0" smtClean="0">
                <a:solidFill>
                  <a:schemeClr val="tx1"/>
                </a:solidFill>
                <a:effectLst/>
                <a:latin typeface="Times New Roman" pitchFamily="18" charset="0"/>
                <a:ea typeface="MS PGothic" pitchFamily="34" charset="-128"/>
                <a:cs typeface="MS PGothic" charset="0"/>
              </a:rPr>
              <a:t>a DMG STA shall adopt the TDD structure within the element for all the TDD SPs identified by the same Allocation ID subfield value until the time indicated in the Slot Structure Start Time subfield in an updated TDD Slot Structure element it receives </a:t>
            </a:r>
            <a:r>
              <a:rPr lang="en-US" altLang="ko-KR" sz="1200" strike="sngStrike" kern="1200" dirty="0" smtClean="0">
                <a:solidFill>
                  <a:schemeClr val="tx1"/>
                </a:solidFill>
                <a:effectLst/>
                <a:latin typeface="Times New Roman" pitchFamily="18" charset="0"/>
                <a:ea typeface="MS PGothic" pitchFamily="34" charset="-128"/>
                <a:cs typeface="MS PGothic" charset="0"/>
              </a:rPr>
              <a:t>an updated TDD Slot Structure element</a:t>
            </a:r>
            <a:r>
              <a:rPr lang="en-US" altLang="ko-KR" sz="1200" kern="1200" dirty="0" smtClean="0">
                <a:solidFill>
                  <a:schemeClr val="tx1"/>
                </a:solidFill>
                <a:effectLst/>
                <a:latin typeface="Times New Roman" pitchFamily="18" charset="0"/>
                <a:ea typeface="MS PGothic" pitchFamily="34" charset="-128"/>
                <a:cs typeface="MS PGothic" charset="0"/>
              </a:rPr>
              <a:t> from the DMG AP or DMG PCP for the allocation.</a:t>
            </a:r>
            <a:endParaRPr lang="ko-KR" altLang="ko-KR" sz="1200" kern="1200" smtClean="0">
              <a:solidFill>
                <a:schemeClr val="tx1"/>
              </a:solidFill>
              <a:effectLst/>
              <a:latin typeface="Times New Roman" pitchFamily="18" charset="0"/>
              <a:ea typeface="MS PGothic" pitchFamily="34" charset="-128"/>
              <a:cs typeface="MS PGothic" charset="0"/>
            </a:endParaRPr>
          </a:p>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802.11-15/0496r5</a:t>
            </a:r>
            <a:endParaRPr lang="en-US"/>
          </a:p>
        </p:txBody>
      </p:sp>
      <p:sp>
        <p:nvSpPr>
          <p:cNvPr id="5" name="날짜 개체 틀 4"/>
          <p:cNvSpPr>
            <a:spLocks noGrp="1"/>
          </p:cNvSpPr>
          <p:nvPr>
            <p:ph type="dt" idx="11"/>
          </p:nvPr>
        </p:nvSpPr>
        <p:spPr/>
        <p:txBody>
          <a:bodyPr/>
          <a:lstStyle/>
          <a:p>
            <a:pPr>
              <a:defRPr/>
            </a:pPr>
            <a:r>
              <a:rPr lang="en-US" smtClean="0"/>
              <a:t>May 2015</a:t>
            </a:r>
            <a:endParaRPr lang="en-US"/>
          </a:p>
        </p:txBody>
      </p:sp>
      <p:sp>
        <p:nvSpPr>
          <p:cNvPr id="6" name="바닥글 개체 틀 5"/>
          <p:cNvSpPr>
            <a:spLocks noGrp="1"/>
          </p:cNvSpPr>
          <p:nvPr>
            <p:ph type="ftr" sz="quarter" idx="12"/>
          </p:nvPr>
        </p:nvSpPr>
        <p:spPr/>
        <p:txBody>
          <a:bodyPr/>
          <a:lstStyle/>
          <a:p>
            <a:pPr lvl="4">
              <a:defRPr/>
            </a:pPr>
            <a:r>
              <a:rPr lang="en-US" smtClean="0"/>
              <a:t>Edward Au (Marvell Semiconductor)</a:t>
            </a:r>
            <a:endParaRPr lang="en-US"/>
          </a:p>
        </p:txBody>
      </p:sp>
      <p:sp>
        <p:nvSpPr>
          <p:cNvPr id="7" name="슬라이드 번호 개체 틀 6"/>
          <p:cNvSpPr>
            <a:spLocks noGrp="1"/>
          </p:cNvSpPr>
          <p:nvPr>
            <p:ph type="sldNum" sz="quarter" idx="13"/>
          </p:nvPr>
        </p:nvSpPr>
        <p:spPr>
          <a:xfrm>
            <a:off x="3251798" y="9623102"/>
            <a:ext cx="415177" cy="184666"/>
          </a:xfrm>
        </p:spPr>
        <p:txBody>
          <a:bodyPr/>
          <a:lstStyle/>
          <a:p>
            <a:r>
              <a:rPr lang="en-US" altLang="en-US" smtClean="0"/>
              <a:t>Page </a:t>
            </a:r>
            <a:fld id="{A4C469B6-0354-4D64-BCEB-6541BE9EF06F}" type="slidenum">
              <a:rPr lang="en-US" altLang="en-US" smtClean="0"/>
              <a:pPr/>
              <a:t>4</a:t>
            </a:fld>
            <a:endParaRPr lang="en-US" altLang="en-US"/>
          </a:p>
        </p:txBody>
      </p:sp>
    </p:spTree>
    <p:extLst>
      <p:ext uri="{BB962C8B-B14F-4D97-AF65-F5344CB8AC3E}">
        <p14:creationId xmlns:p14="http://schemas.microsoft.com/office/powerpoint/2010/main" val="2109125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802.11-15/0496r5</a:t>
            </a:r>
            <a:endParaRPr lang="en-US"/>
          </a:p>
        </p:txBody>
      </p:sp>
      <p:sp>
        <p:nvSpPr>
          <p:cNvPr id="5" name="날짜 개체 틀 4"/>
          <p:cNvSpPr>
            <a:spLocks noGrp="1"/>
          </p:cNvSpPr>
          <p:nvPr>
            <p:ph type="dt" idx="11"/>
          </p:nvPr>
        </p:nvSpPr>
        <p:spPr/>
        <p:txBody>
          <a:bodyPr/>
          <a:lstStyle/>
          <a:p>
            <a:pPr>
              <a:defRPr/>
            </a:pPr>
            <a:r>
              <a:rPr lang="en-US" smtClean="0"/>
              <a:t>May 2015</a:t>
            </a:r>
            <a:endParaRPr lang="en-US"/>
          </a:p>
        </p:txBody>
      </p:sp>
      <p:sp>
        <p:nvSpPr>
          <p:cNvPr id="6" name="바닥글 개체 틀 5"/>
          <p:cNvSpPr>
            <a:spLocks noGrp="1"/>
          </p:cNvSpPr>
          <p:nvPr>
            <p:ph type="ftr" sz="quarter" idx="12"/>
          </p:nvPr>
        </p:nvSpPr>
        <p:spPr/>
        <p:txBody>
          <a:bodyPr/>
          <a:lstStyle/>
          <a:p>
            <a:pPr lvl="4">
              <a:defRPr/>
            </a:pPr>
            <a:r>
              <a:rPr lang="en-US" smtClean="0"/>
              <a:t>Edward Au (Marvell Semiconductor)</a:t>
            </a:r>
            <a:endParaRPr lang="en-US"/>
          </a:p>
        </p:txBody>
      </p:sp>
      <p:sp>
        <p:nvSpPr>
          <p:cNvPr id="7" name="슬라이드 번호 개체 틀 6"/>
          <p:cNvSpPr>
            <a:spLocks noGrp="1"/>
          </p:cNvSpPr>
          <p:nvPr>
            <p:ph type="sldNum" sz="quarter" idx="13"/>
          </p:nvPr>
        </p:nvSpPr>
        <p:spPr>
          <a:xfrm>
            <a:off x="3251798" y="9623102"/>
            <a:ext cx="415177" cy="184666"/>
          </a:xfrm>
        </p:spPr>
        <p:txBody>
          <a:bodyPr/>
          <a:lstStyle/>
          <a:p>
            <a:r>
              <a:rPr lang="en-US" altLang="en-US" smtClean="0"/>
              <a:t>Page </a:t>
            </a:r>
            <a:fld id="{A4C469B6-0354-4D64-BCEB-6541BE9EF06F}" type="slidenum">
              <a:rPr lang="en-US" altLang="en-US" smtClean="0"/>
              <a:pPr/>
              <a:t>5</a:t>
            </a:fld>
            <a:endParaRPr lang="en-US" altLang="en-US"/>
          </a:p>
        </p:txBody>
      </p:sp>
    </p:spTree>
    <p:extLst>
      <p:ext uri="{BB962C8B-B14F-4D97-AF65-F5344CB8AC3E}">
        <p14:creationId xmlns:p14="http://schemas.microsoft.com/office/powerpoint/2010/main" val="1727905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802.11-15/0496r5</a:t>
            </a:r>
            <a:endParaRPr lang="en-US"/>
          </a:p>
        </p:txBody>
      </p:sp>
      <p:sp>
        <p:nvSpPr>
          <p:cNvPr id="5" name="날짜 개체 틀 4"/>
          <p:cNvSpPr>
            <a:spLocks noGrp="1"/>
          </p:cNvSpPr>
          <p:nvPr>
            <p:ph type="dt" idx="11"/>
          </p:nvPr>
        </p:nvSpPr>
        <p:spPr/>
        <p:txBody>
          <a:bodyPr/>
          <a:lstStyle/>
          <a:p>
            <a:pPr>
              <a:defRPr/>
            </a:pPr>
            <a:r>
              <a:rPr lang="en-US" smtClean="0"/>
              <a:t>May 2015</a:t>
            </a:r>
            <a:endParaRPr lang="en-US"/>
          </a:p>
        </p:txBody>
      </p:sp>
      <p:sp>
        <p:nvSpPr>
          <p:cNvPr id="6" name="바닥글 개체 틀 5"/>
          <p:cNvSpPr>
            <a:spLocks noGrp="1"/>
          </p:cNvSpPr>
          <p:nvPr>
            <p:ph type="ftr" sz="quarter" idx="12"/>
          </p:nvPr>
        </p:nvSpPr>
        <p:spPr/>
        <p:txBody>
          <a:bodyPr/>
          <a:lstStyle/>
          <a:p>
            <a:pPr lvl="4">
              <a:defRPr/>
            </a:pPr>
            <a:r>
              <a:rPr lang="en-US" smtClean="0"/>
              <a:t>Edward Au (Marvell Semiconductor)</a:t>
            </a:r>
            <a:endParaRPr lang="en-US"/>
          </a:p>
        </p:txBody>
      </p:sp>
      <p:sp>
        <p:nvSpPr>
          <p:cNvPr id="7" name="슬라이드 번호 개체 틀 6"/>
          <p:cNvSpPr>
            <a:spLocks noGrp="1"/>
          </p:cNvSpPr>
          <p:nvPr>
            <p:ph type="sldNum" sz="quarter" idx="13"/>
          </p:nvPr>
        </p:nvSpPr>
        <p:spPr>
          <a:xfrm>
            <a:off x="3251798" y="9623102"/>
            <a:ext cx="415177" cy="184666"/>
          </a:xfrm>
        </p:spPr>
        <p:txBody>
          <a:bodyPr/>
          <a:lstStyle/>
          <a:p>
            <a:r>
              <a:rPr lang="en-US" altLang="en-US" smtClean="0"/>
              <a:t>Page </a:t>
            </a:r>
            <a:fld id="{A4C469B6-0354-4D64-BCEB-6541BE9EF06F}" type="slidenum">
              <a:rPr lang="en-US" altLang="en-US" smtClean="0"/>
              <a:pPr/>
              <a:t>6</a:t>
            </a:fld>
            <a:endParaRPr lang="en-US" altLang="en-US"/>
          </a:p>
        </p:txBody>
      </p:sp>
    </p:spTree>
    <p:extLst>
      <p:ext uri="{BB962C8B-B14F-4D97-AF65-F5344CB8AC3E}">
        <p14:creationId xmlns:p14="http://schemas.microsoft.com/office/powerpoint/2010/main" val="251440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802.11-15/0496r5</a:t>
            </a:r>
            <a:endParaRPr lang="en-US"/>
          </a:p>
        </p:txBody>
      </p:sp>
      <p:sp>
        <p:nvSpPr>
          <p:cNvPr id="5" name="날짜 개체 틀 4"/>
          <p:cNvSpPr>
            <a:spLocks noGrp="1"/>
          </p:cNvSpPr>
          <p:nvPr>
            <p:ph type="dt" idx="11"/>
          </p:nvPr>
        </p:nvSpPr>
        <p:spPr/>
        <p:txBody>
          <a:bodyPr/>
          <a:lstStyle/>
          <a:p>
            <a:pPr>
              <a:defRPr/>
            </a:pPr>
            <a:r>
              <a:rPr lang="en-US" smtClean="0"/>
              <a:t>May 2015</a:t>
            </a:r>
            <a:endParaRPr lang="en-US"/>
          </a:p>
        </p:txBody>
      </p:sp>
      <p:sp>
        <p:nvSpPr>
          <p:cNvPr id="6" name="바닥글 개체 틀 5"/>
          <p:cNvSpPr>
            <a:spLocks noGrp="1"/>
          </p:cNvSpPr>
          <p:nvPr>
            <p:ph type="ftr" sz="quarter" idx="12"/>
          </p:nvPr>
        </p:nvSpPr>
        <p:spPr/>
        <p:txBody>
          <a:bodyPr/>
          <a:lstStyle/>
          <a:p>
            <a:pPr lvl="4">
              <a:defRPr/>
            </a:pPr>
            <a:r>
              <a:rPr lang="en-US" smtClean="0"/>
              <a:t>Edward Au (Marvell Semiconductor)</a:t>
            </a:r>
            <a:endParaRPr lang="en-US"/>
          </a:p>
        </p:txBody>
      </p:sp>
      <p:sp>
        <p:nvSpPr>
          <p:cNvPr id="7" name="슬라이드 번호 개체 틀 6"/>
          <p:cNvSpPr>
            <a:spLocks noGrp="1"/>
          </p:cNvSpPr>
          <p:nvPr>
            <p:ph type="sldNum" sz="quarter" idx="13"/>
          </p:nvPr>
        </p:nvSpPr>
        <p:spPr>
          <a:xfrm>
            <a:off x="3251798" y="9623102"/>
            <a:ext cx="415177" cy="184666"/>
          </a:xfrm>
        </p:spPr>
        <p:txBody>
          <a:bodyPr/>
          <a:lstStyle/>
          <a:p>
            <a:r>
              <a:rPr lang="en-US" altLang="en-US" smtClean="0"/>
              <a:t>Page </a:t>
            </a:r>
            <a:fld id="{A4C469B6-0354-4D64-BCEB-6541BE9EF06F}" type="slidenum">
              <a:rPr lang="en-US" altLang="en-US" smtClean="0"/>
              <a:pPr/>
              <a:t>7</a:t>
            </a:fld>
            <a:endParaRPr lang="en-US" altLang="en-US"/>
          </a:p>
        </p:txBody>
      </p:sp>
    </p:spTree>
    <p:extLst>
      <p:ext uri="{BB962C8B-B14F-4D97-AF65-F5344CB8AC3E}">
        <p14:creationId xmlns:p14="http://schemas.microsoft.com/office/powerpoint/2010/main" val="574539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Saehee</a:t>
            </a:r>
            <a:r>
              <a:rPr lang="en-US" altLang="ko-KR" dirty="0" smtClean="0"/>
              <a:t> Bang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JULY 2017</a:t>
            </a:r>
            <a:endParaRPr lang="en-US" altLang="ko-KR"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Saehee</a:t>
            </a:r>
            <a:r>
              <a:rPr lang="en-US" altLang="ko-KR" dirty="0" smtClean="0"/>
              <a:t> Bang</a:t>
            </a:r>
            <a:r>
              <a:rPr lang="en-US" dirty="0" smtClean="0"/>
              <a:t>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JULY </a:t>
            </a:r>
            <a:r>
              <a:rPr lang="en-US" dirty="0" smtClean="0"/>
              <a:t>2017</a:t>
            </a:r>
            <a:endParaRPr lang="en-US" dirty="0"/>
          </a:p>
        </p:txBody>
      </p:sp>
      <p:sp>
        <p:nvSpPr>
          <p:cNvPr id="8" name="Rectangle 4"/>
          <p:cNvSpPr txBox="1">
            <a:spLocks noChangeArrowheads="1"/>
          </p:cNvSpPr>
          <p:nvPr userDrawn="1"/>
        </p:nvSpPr>
        <p:spPr bwMode="auto">
          <a:xfrm>
            <a:off x="5486400" y="346501"/>
            <a:ext cx="2946054"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doc.:</a:t>
            </a:r>
            <a:r>
              <a:rPr lang="en-US" baseline="0" dirty="0" smtClean="0"/>
              <a:t> IEEE 802.11-17/0844r0</a:t>
            </a:r>
            <a:endParaRPr 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JULY 2017</a:t>
            </a:r>
            <a:endParaRPr lang="en-US" altLang="ko-KR"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
        <p:nvSpPr>
          <p:cNvPr id="8" name="Rectangle 4"/>
          <p:cNvSpPr>
            <a:spLocks noGrp="1" noChangeArrowheads="1"/>
          </p:cNvSpPr>
          <p:nvPr>
            <p:ph type="dt" sz="half" idx="13"/>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JULY 2017</a:t>
            </a:r>
            <a:endParaRPr lang="en-US" altLang="ko-KR"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ltLang="ko-KR" dirty="0" smtClean="0"/>
              <a:t>JULY 2017</a:t>
            </a:r>
            <a:endParaRPr lang="en-US" altLang="ko-KR" dirty="0"/>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err="1" smtClean="0"/>
              <a:t>Kyungtae</a:t>
            </a:r>
            <a:r>
              <a:rPr lang="en-US" altLang="ko-KR" dirty="0" smtClean="0"/>
              <a:t> Jo (LG Electronics)</a:t>
            </a:r>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JULY </a:t>
            </a:r>
            <a:r>
              <a:rPr lang="en-US" dirty="0" smtClean="0"/>
              <a:t>2016</a:t>
            </a:r>
            <a:endParaRPr 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CC8753CA-BECE-40D1-BB6F-2F442C98DD04}" type="slidenum">
              <a:rPr lang="en-US" altLang="en-US"/>
              <a:pPr/>
              <a:t>‹#›</a:t>
            </a:fld>
            <a:endParaRPr lang="en-US" altLang="en-US"/>
          </a:p>
        </p:txBody>
      </p:sp>
    </p:spTree>
    <p:extLst>
      <p:ext uri="{BB962C8B-B14F-4D97-AF65-F5344CB8AC3E}">
        <p14:creationId xmlns:p14="http://schemas.microsoft.com/office/powerpoint/2010/main" val="318045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94284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SEPTEMBER </a:t>
            </a:r>
            <a:r>
              <a:rPr lang="en-US" dirty="0" smtClean="0"/>
              <a:t>2017</a:t>
            </a:r>
            <a:endParaRPr lang="en-US" dirty="0"/>
          </a:p>
        </p:txBody>
      </p:sp>
      <p:sp>
        <p:nvSpPr>
          <p:cNvPr id="1029" name="Rectangle 5"/>
          <p:cNvSpPr>
            <a:spLocks noGrp="1" noChangeArrowheads="1"/>
          </p:cNvSpPr>
          <p:nvPr>
            <p:ph type="ftr" sz="quarter" idx="3"/>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err="1" smtClean="0"/>
              <a:t>Saehee</a:t>
            </a:r>
            <a:r>
              <a:rPr lang="en-US" altLang="ko-KR" dirty="0" smtClean="0"/>
              <a:t> Bang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smtClean="0"/>
              <a:t>  </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2" r:id="rId8"/>
    <p:sldLayoutId id="2147486143" r:id="rId9"/>
    <p:sldLayoutId id="2147486144" r:id="rId10"/>
    <p:sldLayoutId id="214748614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3ABCD13-380B-4CB5-B9B1-96CEC68A8A42}" type="slidenum">
              <a:rPr lang="en-US" altLang="en-US" sz="1200" b="0" smtClean="0"/>
              <a:pPr>
                <a:spcBef>
                  <a:spcPct val="0"/>
                </a:spcBef>
                <a:buFontTx/>
                <a:buNone/>
              </a:pPr>
              <a:t>1</a:t>
            </a:fld>
            <a:endParaRPr lang="en-US" altLang="en-US" sz="1200" b="0"/>
          </a:p>
        </p:txBody>
      </p:sp>
      <p:sp>
        <p:nvSpPr>
          <p:cNvPr id="13317" name="Rectangle 2"/>
          <p:cNvSpPr>
            <a:spLocks noGrp="1" noChangeArrowheads="1"/>
          </p:cNvSpPr>
          <p:nvPr>
            <p:ph type="title"/>
          </p:nvPr>
        </p:nvSpPr>
        <p:spPr>
          <a:xfrm>
            <a:off x="685800" y="609600"/>
            <a:ext cx="7772400" cy="1066800"/>
          </a:xfrm>
        </p:spPr>
        <p:txBody>
          <a:bodyPr/>
          <a:lstStyle/>
          <a:p>
            <a:r>
              <a:rPr lang="en-US" altLang="en-US" sz="2800" dirty="0" smtClean="0"/>
              <a:t>Procedure for Slot Structure Start Time</a:t>
            </a:r>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smtClean="0"/>
              <a:t>Date:</a:t>
            </a:r>
            <a:r>
              <a:rPr lang="en-US" altLang="en-US" sz="2000" b="0" dirty="0" smtClean="0"/>
              <a:t> 2018-05-08</a:t>
            </a:r>
          </a:p>
        </p:txBody>
      </p:sp>
      <p:sp>
        <p:nvSpPr>
          <p:cNvPr id="13320" name="Rectangle 12"/>
          <p:cNvSpPr>
            <a:spLocks noChangeArrowheads="1"/>
          </p:cNvSpPr>
          <p:nvPr/>
        </p:nvSpPr>
        <p:spPr bwMode="auto">
          <a:xfrm>
            <a:off x="6858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sp>
        <p:nvSpPr>
          <p:cNvPr id="9" name="Date Placeholder 5"/>
          <p:cNvSpPr>
            <a:spLocks noGrp="1"/>
          </p:cNvSpPr>
          <p:nvPr>
            <p:ph type="dt" sz="half" idx="2"/>
          </p:nvPr>
        </p:nvSpPr>
        <p:spPr>
          <a:xfrm>
            <a:off x="696913" y="332601"/>
            <a:ext cx="1041054" cy="276999"/>
          </a:xfrm>
        </p:spPr>
        <p:txBody>
          <a:bodyPr/>
          <a:lstStyle/>
          <a:p>
            <a:pPr>
              <a:defRPr/>
            </a:pPr>
            <a:r>
              <a:rPr lang="en-US" altLang="ko-KR" dirty="0" smtClean="0"/>
              <a:t>MAY 2018</a:t>
            </a:r>
            <a:endParaRPr lang="en-US" altLang="ko-KR" dirty="0"/>
          </a:p>
        </p:txBody>
      </p:sp>
      <p:graphicFrame>
        <p:nvGraphicFramePr>
          <p:cNvPr id="8" name="Table 1"/>
          <p:cNvGraphicFramePr>
            <a:graphicFrameLocks noGrp="1"/>
          </p:cNvGraphicFramePr>
          <p:nvPr>
            <p:extLst>
              <p:ext uri="{D42A27DB-BD31-4B8C-83A1-F6EECF244321}">
                <p14:modId xmlns:p14="http://schemas.microsoft.com/office/powerpoint/2010/main" val="362541388"/>
              </p:ext>
            </p:extLst>
          </p:nvPr>
        </p:nvGraphicFramePr>
        <p:xfrm>
          <a:off x="533400" y="2758911"/>
          <a:ext cx="8305800" cy="3302000"/>
        </p:xfrm>
        <a:graphic>
          <a:graphicData uri="http://schemas.openxmlformats.org/drawingml/2006/table">
            <a:tbl>
              <a:tblPr>
                <a:tableStyleId>{5940675A-B579-460E-94D1-54222C63F5DA}</a:tableStyleId>
              </a:tblPr>
              <a:tblGrid>
                <a:gridCol w="2057399"/>
                <a:gridCol w="1600200"/>
                <a:gridCol w="951286"/>
                <a:gridCol w="840208"/>
                <a:gridCol w="2856707"/>
              </a:tblGrid>
              <a:tr h="370840">
                <a:tc>
                  <a:txBody>
                    <a:bodyPr/>
                    <a:lstStyle/>
                    <a:p>
                      <a:r>
                        <a:rPr lang="en-US" sz="1600" dirty="0" smtClean="0"/>
                        <a:t>Name</a:t>
                      </a:r>
                      <a:endParaRPr lang="en-US" sz="1600" dirty="0"/>
                    </a:p>
                  </a:txBody>
                  <a:tcPr/>
                </a:tc>
                <a:tc>
                  <a:txBody>
                    <a:bodyPr/>
                    <a:lstStyle/>
                    <a:p>
                      <a:r>
                        <a:rPr lang="en-US" sz="1600" dirty="0" smtClean="0"/>
                        <a:t>Company</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600" dirty="0" err="1" smtClean="0"/>
                        <a:t>Saehee</a:t>
                      </a:r>
                      <a:r>
                        <a:rPr lang="en-US" sz="1600" baseline="0" dirty="0" smtClean="0"/>
                        <a:t> Bang</a:t>
                      </a:r>
                      <a:endParaRPr lang="en-US" sz="1600" dirty="0"/>
                    </a:p>
                  </a:txBody>
                  <a:tcPr/>
                </a:tc>
                <a:tc rowSpan="8">
                  <a:txBody>
                    <a:bodyPr/>
                    <a:lstStyle/>
                    <a:p>
                      <a:endParaRPr lang="en-US" sz="1600" dirty="0" smtClean="0"/>
                    </a:p>
                    <a:p>
                      <a:endParaRPr lang="en-US" sz="1600" dirty="0" smtClean="0"/>
                    </a:p>
                    <a:p>
                      <a:endParaRPr lang="en-US" sz="1600" dirty="0" smtClean="0"/>
                    </a:p>
                    <a:p>
                      <a:endParaRPr lang="en-US" sz="1600" dirty="0" smtClean="0"/>
                    </a:p>
                    <a:p>
                      <a:pPr algn="ctr"/>
                      <a:r>
                        <a:rPr lang="en-US" sz="1600" dirty="0" smtClean="0"/>
                        <a:t>LG Electronics</a:t>
                      </a:r>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altLang="ko-KR" sz="1600" dirty="0" smtClean="0"/>
                        <a:t>saehee.bang@lge.com</a:t>
                      </a:r>
                      <a:endParaRPr lang="en-US" altLang="ko-KR"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err="1" smtClean="0"/>
                        <a:t>JinMin</a:t>
                      </a:r>
                      <a:r>
                        <a:rPr lang="en-US" altLang="ko-KR" sz="1600" dirty="0" smtClean="0"/>
                        <a:t> Kim</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jinmin1230.kim@lge.com</a:t>
                      </a:r>
                      <a:endParaRPr lang="en-US" sz="16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err="1" smtClean="0"/>
                        <a:t>Kiseon</a:t>
                      </a:r>
                      <a:r>
                        <a:rPr lang="en-US" altLang="ko-KR" sz="1600" baseline="0" dirty="0" smtClean="0"/>
                        <a:t> </a:t>
                      </a:r>
                      <a:r>
                        <a:rPr lang="en-US" altLang="ko-KR" sz="1600" baseline="0" dirty="0" err="1" smtClean="0"/>
                        <a:t>Ryu</a:t>
                      </a:r>
                      <a:endParaRPr lang="en-US" altLang="ko-KR" sz="1600" dirty="0" smtClean="0"/>
                    </a:p>
                  </a:txBody>
                  <a:tcPr/>
                </a:tc>
                <a:tc vMerge="1">
                  <a:txBody>
                    <a:bodyPr/>
                    <a:lstStyle/>
                    <a:p>
                      <a:pPr latinLnBrk="1"/>
                      <a:endParaRPr lang="ko-KR" altLang="en-US"/>
                    </a:p>
                  </a:txBody>
                  <a:tcPr/>
                </a:tc>
                <a:tc>
                  <a:txBody>
                    <a:bodyPr/>
                    <a:lstStyle/>
                    <a:p>
                      <a:endParaRPr lang="en-US" sz="1600" dirty="0"/>
                    </a:p>
                  </a:txBody>
                  <a:tcPr/>
                </a:tc>
                <a:tc>
                  <a:txBody>
                    <a:bodyPr/>
                    <a:lstStyle/>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kiseon.ryu@lge.com</a:t>
                      </a:r>
                    </a:p>
                  </a:txBody>
                  <a:tcPr/>
                </a:tc>
              </a:tr>
              <a:tr h="370840">
                <a:tc>
                  <a:txBody>
                    <a:bodyPr/>
                    <a:lstStyle/>
                    <a:p>
                      <a:r>
                        <a:rPr lang="en-US" sz="1600" dirty="0" err="1" smtClean="0"/>
                        <a:t>JinSoo</a:t>
                      </a:r>
                      <a:r>
                        <a:rPr lang="en-US" sz="1600" baseline="0" dirty="0" smtClean="0"/>
                        <a:t> Choi</a:t>
                      </a:r>
                      <a:endParaRPr lang="en-US" sz="1600" dirty="0" smtClean="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js.choi@lge.com</a:t>
                      </a:r>
                      <a:endParaRPr lang="en-US" sz="1600" dirty="0"/>
                    </a:p>
                  </a:txBody>
                  <a:tcPr/>
                </a:tc>
              </a:tr>
              <a:tr h="370840">
                <a:tc>
                  <a:txBody>
                    <a:bodyPr/>
                    <a:lstStyle/>
                    <a:p>
                      <a:r>
                        <a:rPr lang="en-US" altLang="ko-KR" sz="1600" dirty="0" err="1" smtClean="0"/>
                        <a:t>SungJin</a:t>
                      </a:r>
                      <a:r>
                        <a:rPr lang="en-US" altLang="ko-KR" sz="1600" dirty="0" smtClean="0"/>
                        <a:t> Park</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altLang="ko-KR" sz="1600" dirty="0" smtClean="0"/>
                        <a:t>allean.park@lge.com</a:t>
                      </a:r>
                      <a:endParaRPr lang="en-US" sz="1600" dirty="0"/>
                    </a:p>
                  </a:txBody>
                  <a:tcPr/>
                </a:tc>
              </a:tr>
              <a:tr h="370840">
                <a:tc>
                  <a:txBody>
                    <a:bodyPr/>
                    <a:lstStyle/>
                    <a:p>
                      <a:r>
                        <a:rPr lang="en-US" sz="1600" dirty="0" err="1" smtClean="0"/>
                        <a:t>SunWoong</a:t>
                      </a:r>
                      <a:r>
                        <a:rPr lang="en-US" sz="1600" dirty="0" smtClean="0"/>
                        <a:t> Yun</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altLang="ko-KR" sz="1600" dirty="0" smtClean="0"/>
                        <a:t>Sunwoong.yun@lge.com</a:t>
                      </a:r>
                      <a:endParaRPr lang="en-US" altLang="ko-KR" sz="1600" dirty="0"/>
                    </a:p>
                  </a:txBody>
                  <a:tcPr/>
                </a:tc>
              </a:tr>
              <a:tr h="309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Sang G. Kim</a:t>
                      </a:r>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sanggook.kim@lge.com</a:t>
                      </a:r>
                    </a:p>
                  </a:txBody>
                  <a:tcPr/>
                </a:tc>
              </a:tr>
              <a:tr h="370840">
                <a:tc>
                  <a:txBody>
                    <a:bodyPr/>
                    <a:lstStyle/>
                    <a:p>
                      <a:endParaRPr lang="en-US" sz="1600" dirty="0"/>
                    </a:p>
                  </a:txBody>
                  <a:tcPr/>
                </a:tc>
                <a:tc vMerge="1">
                  <a:txBody>
                    <a:bodyPr/>
                    <a:lstStyle/>
                    <a:p>
                      <a:pPr algn="ctr"/>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951" y="609600"/>
            <a:ext cx="7772400" cy="1066800"/>
          </a:xfrm>
        </p:spPr>
        <p:txBody>
          <a:bodyPr/>
          <a:lstStyle/>
          <a:p>
            <a:r>
              <a:rPr lang="en-US" altLang="ko-KR" dirty="0"/>
              <a:t>Introduction</a:t>
            </a:r>
            <a:endParaRPr lang="en-US" dirty="0"/>
          </a:p>
        </p:txBody>
      </p:sp>
      <p:sp>
        <p:nvSpPr>
          <p:cNvPr id="3" name="Content Placeholder 2"/>
          <p:cNvSpPr>
            <a:spLocks noGrp="1"/>
          </p:cNvSpPr>
          <p:nvPr>
            <p:ph idx="1"/>
          </p:nvPr>
        </p:nvSpPr>
        <p:spPr>
          <a:xfrm>
            <a:off x="685800" y="1523999"/>
            <a:ext cx="8001000" cy="4951414"/>
          </a:xfrm>
        </p:spPr>
        <p:txBody>
          <a:bodyPr>
            <a:normAutofit/>
          </a:bodyPr>
          <a:lstStyle/>
          <a:p>
            <a:r>
              <a:rPr lang="en-US" altLang="ko-KR" sz="1600" b="0" dirty="0" smtClean="0"/>
              <a:t>In 11ay D1.0, the following texts are described regarding TDD slot structure update. </a:t>
            </a:r>
          </a:p>
          <a:p>
            <a:endParaRPr lang="en-US" altLang="ko-KR" sz="1600" b="0" dirty="0" smtClean="0"/>
          </a:p>
          <a:p>
            <a:pPr marL="0" indent="0">
              <a:buNone/>
            </a:pPr>
            <a:r>
              <a:rPr lang="en-US" altLang="ko-KR" sz="1600" b="0" dirty="0" smtClean="0"/>
              <a:t>   10.36.6.2.2 SP </a:t>
            </a:r>
            <a:r>
              <a:rPr lang="en-US" altLang="ko-KR" sz="1600" b="0" dirty="0"/>
              <a:t>with TDD channel access</a:t>
            </a:r>
            <a:endParaRPr lang="ko-KR" altLang="ko-KR" sz="1600" b="0"/>
          </a:p>
          <a:p>
            <a:pPr marL="0" indent="0">
              <a:buNone/>
            </a:pPr>
            <a:r>
              <a:rPr lang="en-US" altLang="ko-KR" sz="1400" b="0" dirty="0" smtClean="0"/>
              <a:t>Upon </a:t>
            </a:r>
            <a:r>
              <a:rPr lang="en-US" altLang="ko-KR" sz="1400" b="0" dirty="0"/>
              <a:t>reception of a TDD Slot Structure element corresponding to allocations identified by the Allocation ID subfield value within the element, a DMG STA shall adopt the TDD structure within the element for all the TDD SPs identified by the same Allocation ID subfield value </a:t>
            </a:r>
            <a:r>
              <a:rPr lang="en-US" altLang="ko-KR" sz="1400" b="0" u="sng" dirty="0">
                <a:solidFill>
                  <a:srgbClr val="FF0000"/>
                </a:solidFill>
              </a:rPr>
              <a:t>until the time it receives an updated TDD Slot Structure element from the DMG AP or DMG PCP for the allocation</a:t>
            </a:r>
            <a:r>
              <a:rPr lang="en-US" altLang="ko-KR" sz="1400" b="0" dirty="0"/>
              <a:t>. The TDD structure shall be adopted at the time indicated by the value of the Slot Structure Start Time subfield within the element</a:t>
            </a:r>
            <a:r>
              <a:rPr lang="en-US" altLang="ko-KR" sz="1400" b="0" dirty="0" smtClean="0"/>
              <a:t>.</a:t>
            </a:r>
          </a:p>
          <a:p>
            <a:pPr marL="0" indent="0">
              <a:buNone/>
            </a:pPr>
            <a:endParaRPr lang="en-US" altLang="ko-KR" sz="1600" b="0" dirty="0"/>
          </a:p>
          <a:p>
            <a:pPr marL="0" indent="0">
              <a:buNone/>
            </a:pPr>
            <a:r>
              <a:rPr lang="en-US" altLang="ko-KR" sz="1600" b="0" dirty="0" smtClean="0"/>
              <a:t>   9.4.2.267 TDD </a:t>
            </a:r>
            <a:r>
              <a:rPr lang="en-US" altLang="ko-KR" sz="1600" b="0" dirty="0"/>
              <a:t>Slot Structure </a:t>
            </a:r>
            <a:r>
              <a:rPr lang="en-US" altLang="ko-KR" sz="1600" b="0" dirty="0" smtClean="0"/>
              <a:t>element</a:t>
            </a:r>
          </a:p>
          <a:p>
            <a:endParaRPr lang="en-US" altLang="ko-KR" sz="1600" b="0" dirty="0"/>
          </a:p>
          <a:p>
            <a:endParaRPr lang="en-US" altLang="ko-KR" sz="1600" b="0" dirty="0" smtClean="0"/>
          </a:p>
          <a:p>
            <a:endParaRPr lang="en-US" altLang="ko-KR" sz="1600" dirty="0"/>
          </a:p>
          <a:p>
            <a:endParaRPr lang="en-US" altLang="ko-KR" sz="1600" dirty="0" smtClean="0"/>
          </a:p>
          <a:p>
            <a:endParaRPr lang="en-US" altLang="ko-KR" sz="1600" dirty="0" smtClean="0"/>
          </a:p>
          <a:p>
            <a:endParaRPr lang="en-US" altLang="ko-KR" sz="1600" dirty="0"/>
          </a:p>
          <a:p>
            <a:pPr marL="0" indent="0">
              <a:buNone/>
            </a:pPr>
            <a:r>
              <a:rPr lang="en-US" altLang="ko-KR" sz="1400" b="0" dirty="0"/>
              <a:t>The Slot Structure Start Time subfield indicates the lower 4 octets of the </a:t>
            </a:r>
            <a:r>
              <a:rPr lang="en-US" altLang="ko-KR" sz="1400" b="0" u="sng" dirty="0">
                <a:solidFill>
                  <a:srgbClr val="FF0000"/>
                </a:solidFill>
              </a:rPr>
              <a:t>TSF timer at the start of the first TDD SP in which the slot structure takes effect.</a:t>
            </a:r>
            <a:endParaRPr lang="ko-KR" altLang="ko-KR" sz="1400" b="0" u="sng">
              <a:solidFill>
                <a:srgbClr val="FF0000"/>
              </a:solidFill>
            </a:endParaRPr>
          </a:p>
          <a:p>
            <a:endParaRPr lang="ko-KR" altLang="ko-KR" sz="1600" dirty="0"/>
          </a:p>
          <a:p>
            <a:endParaRPr lang="en-US" altLang="ko-KR" sz="1600" b="0" dirty="0"/>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2</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pic>
        <p:nvPicPr>
          <p:cNvPr id="4" name="그림 3"/>
          <p:cNvPicPr>
            <a:picLocks noChangeAspect="1"/>
          </p:cNvPicPr>
          <p:nvPr/>
        </p:nvPicPr>
        <p:blipFill>
          <a:blip r:embed="rId3"/>
          <a:stretch>
            <a:fillRect/>
          </a:stretch>
        </p:blipFill>
        <p:spPr>
          <a:xfrm>
            <a:off x="888501" y="4465638"/>
            <a:ext cx="7353300" cy="952500"/>
          </a:xfrm>
          <a:prstGeom prst="rect">
            <a:avLst/>
          </a:prstGeom>
        </p:spPr>
      </p:pic>
    </p:spTree>
    <p:extLst>
      <p:ext uri="{BB962C8B-B14F-4D97-AF65-F5344CB8AC3E}">
        <p14:creationId xmlns:p14="http://schemas.microsoft.com/office/powerpoint/2010/main" val="720912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951" y="609600"/>
            <a:ext cx="7772400" cy="1066800"/>
          </a:xfrm>
        </p:spPr>
        <p:txBody>
          <a:bodyPr/>
          <a:lstStyle/>
          <a:p>
            <a:r>
              <a:rPr lang="en-US" altLang="ko-KR" dirty="0" smtClean="0">
                <a:solidFill>
                  <a:schemeClr val="tx1"/>
                </a:solidFill>
              </a:rPr>
              <a:t>Issues</a:t>
            </a:r>
            <a:endParaRPr lang="en-US" dirty="0">
              <a:solidFill>
                <a:schemeClr val="tx1"/>
              </a:solidFill>
            </a:endParaRPr>
          </a:p>
        </p:txBody>
      </p:sp>
      <p:sp>
        <p:nvSpPr>
          <p:cNvPr id="3" name="Content Placeholder 2"/>
          <p:cNvSpPr>
            <a:spLocks noGrp="1"/>
          </p:cNvSpPr>
          <p:nvPr>
            <p:ph idx="1"/>
          </p:nvPr>
        </p:nvSpPr>
        <p:spPr>
          <a:xfrm>
            <a:off x="685800" y="1523999"/>
            <a:ext cx="8001000" cy="4951414"/>
          </a:xfrm>
        </p:spPr>
        <p:txBody>
          <a:bodyPr>
            <a:normAutofit fontScale="85000" lnSpcReduction="20000"/>
          </a:bodyPr>
          <a:lstStyle/>
          <a:p>
            <a:endParaRPr lang="en-US" altLang="ko-KR" b="0" dirty="0" smtClean="0"/>
          </a:p>
          <a:p>
            <a:r>
              <a:rPr lang="en-US" altLang="ko-KR" b="0" dirty="0" smtClean="0"/>
              <a:t>Currently</a:t>
            </a:r>
            <a:r>
              <a:rPr lang="en-US" altLang="ko-KR" b="0" dirty="0"/>
              <a:t>, </a:t>
            </a:r>
            <a:r>
              <a:rPr lang="en-US" altLang="ko-KR" b="0" dirty="0" smtClean="0"/>
              <a:t>it is recommended </a:t>
            </a:r>
            <a:r>
              <a:rPr lang="en-US" altLang="ko-KR" b="0" dirty="0"/>
              <a:t>that </a:t>
            </a:r>
            <a:r>
              <a:rPr lang="en-US" altLang="ko-KR" b="0" dirty="0" smtClean="0"/>
              <a:t>DNs</a:t>
            </a:r>
            <a:r>
              <a:rPr lang="en-US" altLang="ko-KR" b="0" dirty="0"/>
              <a:t> (distribution networks)</a:t>
            </a:r>
            <a:r>
              <a:rPr lang="en-US" altLang="ko-KR" b="0" dirty="0" smtClean="0"/>
              <a:t> </a:t>
            </a:r>
            <a:r>
              <a:rPr lang="en-US" altLang="ko-KR" b="0" dirty="0"/>
              <a:t>use the same </a:t>
            </a:r>
            <a:r>
              <a:rPr lang="en-US" altLang="ko-KR" b="0" dirty="0" smtClean="0"/>
              <a:t>TDD slot structure and </a:t>
            </a:r>
            <a:r>
              <a:rPr lang="en-US" altLang="ko-KR" b="0" dirty="0"/>
              <a:t>update it </a:t>
            </a:r>
            <a:r>
              <a:rPr lang="en-US" altLang="ko-KR" b="0" dirty="0" smtClean="0"/>
              <a:t>at the same time if possible since the TDD slot structure are shared among associated CNs and DNs. </a:t>
            </a:r>
          </a:p>
          <a:p>
            <a:endParaRPr lang="en-US" altLang="ko-KR" b="0" dirty="0" smtClean="0"/>
          </a:p>
          <a:p>
            <a:r>
              <a:rPr lang="en-US" altLang="ko-KR" b="0" dirty="0" smtClean="0"/>
              <a:t>For multiple DNs to share the same TDD slot structure and update it at the same time, an updated TDD Slot Structure element should be exchanged among DNs early enough before its update takes effect. </a:t>
            </a:r>
            <a:endParaRPr lang="en-US" altLang="ko-KR" b="0" dirty="0"/>
          </a:p>
          <a:p>
            <a:endParaRPr lang="en-US" altLang="ko-KR" b="0" dirty="0" smtClean="0"/>
          </a:p>
          <a:p>
            <a:r>
              <a:rPr lang="en-US" altLang="ko-KR" b="0" dirty="0" smtClean="0"/>
              <a:t>For this, the Slot Structure Start Time subfield should be able to indicate the time of several BIs later. </a:t>
            </a:r>
          </a:p>
          <a:p>
            <a:endParaRPr lang="en-US" altLang="ko-KR" b="0" dirty="0" smtClean="0"/>
          </a:p>
          <a:p>
            <a:r>
              <a:rPr lang="en-US" altLang="ko-KR" b="0" dirty="0" smtClean="0"/>
              <a:t>However, </a:t>
            </a:r>
            <a:r>
              <a:rPr lang="en-US" altLang="ko-KR" b="0" dirty="0"/>
              <a:t>it’s not clear which TDD slot structure is applied </a:t>
            </a:r>
            <a:r>
              <a:rPr lang="en-US" altLang="ko-KR" b="0" dirty="0" smtClean="0"/>
              <a:t>during </a:t>
            </a:r>
            <a:r>
              <a:rPr lang="en-US" altLang="ko-KR" b="0" dirty="0"/>
              <a:t>the </a:t>
            </a:r>
            <a:r>
              <a:rPr lang="en-US" altLang="ko-KR" b="0" dirty="0" smtClean="0"/>
              <a:t>time</a:t>
            </a:r>
          </a:p>
          <a:p>
            <a:pPr lvl="1"/>
            <a:r>
              <a:rPr lang="en-US" altLang="ko-KR" b="0" dirty="0" smtClean="0"/>
              <a:t>right </a:t>
            </a:r>
            <a:r>
              <a:rPr lang="en-US" altLang="ko-KR" b="0" dirty="0"/>
              <a:t>after a DMG STA received an updated TDD Slot Structure element till the time indicated by the Slot Structure Start Time in the updated TDD Slot Structure element</a:t>
            </a:r>
            <a:r>
              <a:rPr lang="en-US" altLang="ko-KR" b="0" dirty="0" smtClean="0"/>
              <a:t>.</a:t>
            </a:r>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3</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2931145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altLang="ko-KR" dirty="0" smtClean="0"/>
              <a:t>Proposed method</a:t>
            </a:r>
            <a:endParaRPr lang="en-US" sz="2400" b="0" u="sng" dirty="0"/>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4</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
        <p:nvSpPr>
          <p:cNvPr id="4" name="내용 개체 틀 3"/>
          <p:cNvSpPr>
            <a:spLocks noGrp="1"/>
          </p:cNvSpPr>
          <p:nvPr>
            <p:ph idx="1"/>
          </p:nvPr>
        </p:nvSpPr>
        <p:spPr>
          <a:xfrm>
            <a:off x="685800" y="1905000"/>
            <a:ext cx="8077200" cy="4114800"/>
          </a:xfrm>
        </p:spPr>
        <p:txBody>
          <a:bodyPr/>
          <a:lstStyle/>
          <a:p>
            <a:endParaRPr lang="en-US" altLang="ko-KR" b="0" dirty="0"/>
          </a:p>
          <a:p>
            <a:endParaRPr lang="en-US" altLang="ko-KR" b="0" dirty="0" smtClean="0"/>
          </a:p>
        </p:txBody>
      </p:sp>
      <p:sp>
        <p:nvSpPr>
          <p:cNvPr id="9" name="내용 개체 틀 3"/>
          <p:cNvSpPr txBox="1">
            <a:spLocks/>
          </p:cNvSpPr>
          <p:nvPr/>
        </p:nvSpPr>
        <p:spPr bwMode="auto">
          <a:xfrm>
            <a:off x="533400" y="11430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altLang="ko-KR" sz="2000" b="0" dirty="0">
              <a:latin typeface="Times New Roman" pitchFamily="18" charset="0"/>
            </a:endParaRPr>
          </a:p>
          <a:p>
            <a:r>
              <a:rPr lang="en-US" altLang="ko-KR" sz="1600" b="0" dirty="0" smtClean="0">
                <a:latin typeface="Times New Roman" pitchFamily="18" charset="0"/>
              </a:rPr>
              <a:t>If </a:t>
            </a:r>
            <a:r>
              <a:rPr lang="en-US" altLang="ko-KR" sz="1600" b="0" dirty="0" smtClean="0"/>
              <a:t>the newly updated slot structure element is applied after several BIs rather than the current BI, then the current slot structure must be maintained until “Slot Structure Start time”</a:t>
            </a:r>
            <a:endParaRPr lang="en-US" altLang="ko-KR" sz="1600" b="0" dirty="0" smtClean="0">
              <a:latin typeface="Times New Roman" pitchFamily="18" charset="0"/>
            </a:endParaRPr>
          </a:p>
          <a:p>
            <a:pPr lvl="1"/>
            <a:r>
              <a:rPr lang="en-US" altLang="ko-KR" sz="1600" b="0" dirty="0" smtClean="0"/>
              <a:t>Examples of current assumptions</a:t>
            </a:r>
          </a:p>
          <a:p>
            <a:pPr lvl="2"/>
            <a:r>
              <a:rPr lang="en-US" altLang="ko-KR" dirty="0" smtClean="0"/>
              <a:t>According </a:t>
            </a:r>
            <a:r>
              <a:rPr lang="en-US" altLang="ko-KR" dirty="0"/>
              <a:t>to the </a:t>
            </a:r>
            <a:r>
              <a:rPr lang="en-US" altLang="ko-KR" dirty="0" smtClean="0"/>
              <a:t>current spec , </a:t>
            </a:r>
            <a:r>
              <a:rPr lang="en-US" altLang="ko-KR" dirty="0"/>
              <a:t>when a slot structure element is received, it is updated.</a:t>
            </a:r>
            <a:endParaRPr lang="en-US" altLang="ko-KR" sz="800" b="0" dirty="0" smtClean="0"/>
          </a:p>
          <a:p>
            <a:pPr lvl="2"/>
            <a:endParaRPr lang="en-US" altLang="ko-KR" sz="800" dirty="0" smtClean="0"/>
          </a:p>
          <a:p>
            <a:pPr lvl="2"/>
            <a:endParaRPr lang="en-US" altLang="ko-KR" sz="800" dirty="0"/>
          </a:p>
          <a:p>
            <a:pPr lvl="2"/>
            <a:endParaRPr lang="en-US" altLang="ko-KR" sz="800" dirty="0"/>
          </a:p>
          <a:p>
            <a:pPr lvl="2"/>
            <a:endParaRPr lang="en-US" altLang="ko-KR" sz="800" b="0" dirty="0" smtClean="0"/>
          </a:p>
          <a:p>
            <a:pPr lvl="2"/>
            <a:endParaRPr lang="en-US" altLang="ko-KR" sz="800" dirty="0"/>
          </a:p>
          <a:p>
            <a:pPr lvl="2"/>
            <a:endParaRPr lang="en-US" altLang="ko-KR" sz="800" b="0" dirty="0" smtClean="0"/>
          </a:p>
          <a:p>
            <a:pPr lvl="2"/>
            <a:endParaRPr lang="en-US" altLang="ko-KR" sz="800" b="0" dirty="0" smtClean="0"/>
          </a:p>
          <a:p>
            <a:endParaRPr lang="en-US" altLang="ko-KR" sz="2000" b="0" dirty="0" smtClean="0">
              <a:latin typeface="Times New Roman" pitchFamily="18" charset="0"/>
            </a:endParaRPr>
          </a:p>
          <a:p>
            <a:pPr lvl="1"/>
            <a:r>
              <a:rPr lang="en-US" altLang="ko-KR" sz="1600" b="0" dirty="0" smtClean="0"/>
              <a:t>Examples </a:t>
            </a:r>
            <a:r>
              <a:rPr lang="en-US" altLang="ko-KR" sz="1600" b="0" dirty="0"/>
              <a:t>of </a:t>
            </a:r>
            <a:r>
              <a:rPr lang="en-US" altLang="ko-KR" sz="1600" b="0" dirty="0" smtClean="0"/>
              <a:t>proposed assumptions</a:t>
            </a:r>
          </a:p>
          <a:p>
            <a:pPr lvl="2"/>
            <a:r>
              <a:rPr lang="en-US" altLang="ko-KR" dirty="0" smtClean="0">
                <a:latin typeface="Times New Roman" pitchFamily="18" charset="0"/>
              </a:rPr>
              <a:t>The Slot Structure Time indicates the time rather than the current BI, </a:t>
            </a:r>
            <a:r>
              <a:rPr lang="en-US" altLang="ko-KR" dirty="0"/>
              <a:t>then the current slot structure must be </a:t>
            </a:r>
            <a:r>
              <a:rPr lang="en-US" altLang="ko-KR" dirty="0" smtClean="0"/>
              <a:t>maintained.</a:t>
            </a:r>
            <a:endParaRPr lang="en-US" altLang="ko-KR" b="0" dirty="0" smtClean="0">
              <a:latin typeface="Times New Roman" pitchFamily="18" charset="0"/>
            </a:endParaRPr>
          </a:p>
          <a:p>
            <a:pPr marL="0" indent="0">
              <a:buNone/>
            </a:pPr>
            <a:endParaRPr lang="en-US" altLang="ko-KR" sz="2000" b="0" kern="0" dirty="0" smtClean="0"/>
          </a:p>
          <a:p>
            <a:pPr marL="0" indent="0">
              <a:buNone/>
            </a:pPr>
            <a:endParaRPr lang="en-US" altLang="ko-KR" sz="2000" b="0" kern="0" dirty="0" smtClean="0"/>
          </a:p>
          <a:p>
            <a:pPr lvl="1"/>
            <a:endParaRPr lang="en-US" altLang="ko-KR" kern="0" dirty="0" smtClean="0"/>
          </a:p>
        </p:txBody>
      </p:sp>
      <p:sp>
        <p:nvSpPr>
          <p:cNvPr id="8" name="Rectangle 18"/>
          <p:cNvSpPr/>
          <p:nvPr/>
        </p:nvSpPr>
        <p:spPr bwMode="auto">
          <a:xfrm>
            <a:off x="1001715" y="5483539"/>
            <a:ext cx="1531972" cy="482109"/>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dirty="0" smtClean="0"/>
              <a:t>Old </a:t>
            </a:r>
            <a:r>
              <a:rPr lang="en-US" altLang="ko-KR" sz="1000" dirty="0"/>
              <a:t>slot structure applied</a:t>
            </a:r>
          </a:p>
        </p:txBody>
      </p:sp>
      <p:sp>
        <p:nvSpPr>
          <p:cNvPr id="12" name="Rectangle 18"/>
          <p:cNvSpPr/>
          <p:nvPr/>
        </p:nvSpPr>
        <p:spPr bwMode="auto">
          <a:xfrm>
            <a:off x="2535329" y="5483538"/>
            <a:ext cx="1531972" cy="482109"/>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dirty="0"/>
              <a:t>Old slot structure applied</a:t>
            </a:r>
          </a:p>
        </p:txBody>
      </p:sp>
      <p:sp>
        <p:nvSpPr>
          <p:cNvPr id="13" name="Rectangle 18"/>
          <p:cNvSpPr/>
          <p:nvPr/>
        </p:nvSpPr>
        <p:spPr bwMode="auto">
          <a:xfrm>
            <a:off x="4068658" y="5483538"/>
            <a:ext cx="1531972" cy="482109"/>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dirty="0"/>
              <a:t>Old slot structure applied</a:t>
            </a:r>
          </a:p>
        </p:txBody>
      </p:sp>
      <p:sp>
        <p:nvSpPr>
          <p:cNvPr id="14" name="Rectangle 18"/>
          <p:cNvSpPr/>
          <p:nvPr/>
        </p:nvSpPr>
        <p:spPr bwMode="auto">
          <a:xfrm>
            <a:off x="5611743" y="5483538"/>
            <a:ext cx="1531972" cy="482109"/>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dirty="0"/>
              <a:t>Old slot structure applied</a:t>
            </a:r>
          </a:p>
        </p:txBody>
      </p:sp>
      <p:sp>
        <p:nvSpPr>
          <p:cNvPr id="15" name="Rectangle 18"/>
          <p:cNvSpPr/>
          <p:nvPr/>
        </p:nvSpPr>
        <p:spPr bwMode="auto">
          <a:xfrm>
            <a:off x="7154828" y="5483537"/>
            <a:ext cx="1531972" cy="482109"/>
          </a:xfrm>
          <a:prstGeom prst="rect">
            <a:avLst/>
          </a:prstGeom>
          <a:solidFill>
            <a:srgbClr val="FF8B8B"/>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b="1" dirty="0"/>
              <a:t>new slot structure applied</a:t>
            </a:r>
            <a:endParaRPr kumimoji="0" lang="en-US" sz="1000" b="1" i="0" u="none" strike="noStrike" cap="none" normalizeH="0" baseline="0" dirty="0">
              <a:ln>
                <a:noFill/>
              </a:ln>
              <a:solidFill>
                <a:schemeClr val="tx1"/>
              </a:solidFill>
              <a:effectLst/>
            </a:endParaRPr>
          </a:p>
        </p:txBody>
      </p:sp>
      <p:sp>
        <p:nvSpPr>
          <p:cNvPr id="16" name="Right Brace 19"/>
          <p:cNvSpPr/>
          <p:nvPr/>
        </p:nvSpPr>
        <p:spPr bwMode="auto">
          <a:xfrm rot="5400000">
            <a:off x="7848988" y="5299739"/>
            <a:ext cx="143650" cy="1531973"/>
          </a:xfrm>
          <a:prstGeom prst="rightBrace">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직사각형 16"/>
          <p:cNvSpPr/>
          <p:nvPr/>
        </p:nvSpPr>
        <p:spPr>
          <a:xfrm>
            <a:off x="7157540" y="6134525"/>
            <a:ext cx="1478330" cy="400110"/>
          </a:xfrm>
          <a:prstGeom prst="rect">
            <a:avLst/>
          </a:prstGeom>
        </p:spPr>
        <p:txBody>
          <a:bodyPr wrap="square">
            <a:spAutoFit/>
          </a:bodyPr>
          <a:lstStyle/>
          <a:p>
            <a:pPr algn="ctr"/>
            <a:r>
              <a:rPr lang="en-US" altLang="ko-KR" sz="1000" b="1" dirty="0">
                <a:solidFill>
                  <a:srgbClr val="FF0000"/>
                </a:solidFill>
                <a:cs typeface="MS PGothic" charset="0"/>
              </a:rPr>
              <a:t>BI with TDD slot structure changed</a:t>
            </a:r>
          </a:p>
        </p:txBody>
      </p:sp>
      <p:cxnSp>
        <p:nvCxnSpPr>
          <p:cNvPr id="18" name="직선 화살표 연결선 17"/>
          <p:cNvCxnSpPr/>
          <p:nvPr/>
        </p:nvCxnSpPr>
        <p:spPr bwMode="auto">
          <a:xfrm>
            <a:off x="1001713" y="6134525"/>
            <a:ext cx="6142002"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9" name="직선 화살표 연결선 18"/>
          <p:cNvCxnSpPr/>
          <p:nvPr/>
        </p:nvCxnSpPr>
        <p:spPr bwMode="auto">
          <a:xfrm>
            <a:off x="7154826" y="5257800"/>
            <a:ext cx="0" cy="16975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20" name="직사각형 19"/>
          <p:cNvSpPr/>
          <p:nvPr/>
        </p:nvSpPr>
        <p:spPr>
          <a:xfrm>
            <a:off x="6235771" y="4905380"/>
            <a:ext cx="1838109" cy="400110"/>
          </a:xfrm>
          <a:prstGeom prst="rect">
            <a:avLst/>
          </a:prstGeom>
        </p:spPr>
        <p:txBody>
          <a:bodyPr wrap="square">
            <a:spAutoFit/>
          </a:bodyPr>
          <a:lstStyle/>
          <a:p>
            <a:pPr algn="ctr"/>
            <a:r>
              <a:rPr lang="en-US" altLang="ko-KR" sz="1000" b="1" dirty="0" smtClean="0">
                <a:solidFill>
                  <a:srgbClr val="FF0000"/>
                </a:solidFill>
              </a:rPr>
              <a:t>Slot Structure Start Time</a:t>
            </a:r>
          </a:p>
          <a:p>
            <a:pPr algn="ctr"/>
            <a:r>
              <a:rPr lang="en-US" altLang="ko-KR" sz="1000" b="1" dirty="0" smtClean="0">
                <a:solidFill>
                  <a:srgbClr val="FF0000"/>
                </a:solidFill>
              </a:rPr>
              <a:t>( Slot structure change time)</a:t>
            </a:r>
            <a:endParaRPr lang="ko-KR" altLang="en-US" sz="1000" b="1" dirty="0">
              <a:solidFill>
                <a:srgbClr val="FF0000"/>
              </a:solidFill>
            </a:endParaRPr>
          </a:p>
        </p:txBody>
      </p:sp>
      <p:sp>
        <p:nvSpPr>
          <p:cNvPr id="21" name="직사각형 20"/>
          <p:cNvSpPr/>
          <p:nvPr/>
        </p:nvSpPr>
        <p:spPr>
          <a:xfrm>
            <a:off x="2197171" y="6142910"/>
            <a:ext cx="4038600" cy="246221"/>
          </a:xfrm>
          <a:prstGeom prst="rect">
            <a:avLst/>
          </a:prstGeom>
        </p:spPr>
        <p:txBody>
          <a:bodyPr wrap="square">
            <a:spAutoFit/>
          </a:bodyPr>
          <a:lstStyle/>
          <a:p>
            <a:pPr algn="ctr"/>
            <a:r>
              <a:rPr lang="en-US" altLang="ko-KR" sz="1000" b="1" dirty="0" smtClean="0"/>
              <a:t>Maintained the current slot structure until Slot Structure Start  Time</a:t>
            </a:r>
            <a:endParaRPr lang="ko-KR" altLang="en-US" sz="1000" b="1" dirty="0"/>
          </a:p>
        </p:txBody>
      </p:sp>
      <p:cxnSp>
        <p:nvCxnSpPr>
          <p:cNvPr id="24" name="직선 화살표 연결선 23"/>
          <p:cNvCxnSpPr/>
          <p:nvPr/>
        </p:nvCxnSpPr>
        <p:spPr bwMode="auto">
          <a:xfrm flipV="1">
            <a:off x="1955361" y="5135326"/>
            <a:ext cx="4331551" cy="10180"/>
          </a:xfrm>
          <a:prstGeom prst="straightConnector1">
            <a:avLst/>
          </a:prstGeom>
          <a:solidFill>
            <a:schemeClr val="accent1"/>
          </a:solidFill>
          <a:ln w="12700" cap="flat" cmpd="sng" algn="ctr">
            <a:solidFill>
              <a:schemeClr val="bg1">
                <a:lumMod val="50000"/>
              </a:schemeClr>
            </a:solidFill>
            <a:prstDash val="dash"/>
            <a:round/>
            <a:headEnd type="none" w="sm" len="sm"/>
            <a:tailEnd type="triangle"/>
          </a:ln>
          <a:effectLst/>
        </p:spPr>
      </p:cxnSp>
      <p:sp>
        <p:nvSpPr>
          <p:cNvPr id="40" name="직사각형 39"/>
          <p:cNvSpPr/>
          <p:nvPr/>
        </p:nvSpPr>
        <p:spPr>
          <a:xfrm>
            <a:off x="-296824" y="4873430"/>
            <a:ext cx="2830511" cy="400110"/>
          </a:xfrm>
          <a:prstGeom prst="rect">
            <a:avLst/>
          </a:prstGeom>
        </p:spPr>
        <p:txBody>
          <a:bodyPr wrap="square">
            <a:spAutoFit/>
          </a:bodyPr>
          <a:lstStyle/>
          <a:p>
            <a:pPr algn="ctr" eaLnBrk="0" hangingPunct="0"/>
            <a:r>
              <a:rPr lang="en-US" altLang="ko-KR" sz="1000" b="1" kern="0" dirty="0">
                <a:solidFill>
                  <a:srgbClr val="FF0000"/>
                </a:solidFill>
              </a:rPr>
              <a:t>Received New Slot structure element</a:t>
            </a:r>
          </a:p>
          <a:p>
            <a:pPr algn="ctr" eaLnBrk="0" hangingPunct="0"/>
            <a:r>
              <a:rPr lang="en-US" altLang="ko-KR" sz="1000" dirty="0">
                <a:solidFill>
                  <a:srgbClr val="FF0000"/>
                </a:solidFill>
                <a:cs typeface="MS PGothic" charset="0"/>
              </a:rPr>
              <a:t>Indicates non-current BI time</a:t>
            </a:r>
            <a:endParaRPr lang="en-US" altLang="ko-KR" sz="1000" b="1" kern="0" dirty="0">
              <a:solidFill>
                <a:srgbClr val="FF0000"/>
              </a:solidFill>
            </a:endParaRPr>
          </a:p>
        </p:txBody>
      </p:sp>
      <p:cxnSp>
        <p:nvCxnSpPr>
          <p:cNvPr id="41" name="직선 화살표 연결선 40"/>
          <p:cNvCxnSpPr/>
          <p:nvPr/>
        </p:nvCxnSpPr>
        <p:spPr bwMode="auto">
          <a:xfrm>
            <a:off x="1004483" y="5257800"/>
            <a:ext cx="0" cy="16975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72" name="Rectangle 18"/>
          <p:cNvSpPr/>
          <p:nvPr/>
        </p:nvSpPr>
        <p:spPr bwMode="auto">
          <a:xfrm>
            <a:off x="993739" y="3581909"/>
            <a:ext cx="1531972" cy="482109"/>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dirty="0" smtClean="0"/>
              <a:t>No </a:t>
            </a:r>
            <a:r>
              <a:rPr lang="en-US" altLang="ko-KR" sz="1000" dirty="0"/>
              <a:t>slot structure applied</a:t>
            </a:r>
            <a:endParaRPr lang="en-US" altLang="ko-KR" sz="1000" b="1" kern="0" dirty="0" smtClean="0"/>
          </a:p>
        </p:txBody>
      </p:sp>
      <p:sp>
        <p:nvSpPr>
          <p:cNvPr id="73" name="Rectangle 18"/>
          <p:cNvSpPr/>
          <p:nvPr/>
        </p:nvSpPr>
        <p:spPr bwMode="auto">
          <a:xfrm>
            <a:off x="2527353" y="3581908"/>
            <a:ext cx="1531972" cy="482109"/>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dirty="0"/>
              <a:t>No slot structure applied</a:t>
            </a:r>
            <a:endParaRPr lang="en-US" altLang="ko-KR" sz="1000" b="1" kern="0" dirty="0"/>
          </a:p>
        </p:txBody>
      </p:sp>
      <p:sp>
        <p:nvSpPr>
          <p:cNvPr id="74" name="Rectangle 18"/>
          <p:cNvSpPr/>
          <p:nvPr/>
        </p:nvSpPr>
        <p:spPr bwMode="auto">
          <a:xfrm>
            <a:off x="4060682" y="3581908"/>
            <a:ext cx="1531972" cy="482109"/>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dirty="0"/>
              <a:t>No slot structure applied</a:t>
            </a:r>
            <a:endParaRPr lang="en-US" altLang="ko-KR" sz="1000" b="1" kern="0" dirty="0"/>
          </a:p>
        </p:txBody>
      </p:sp>
      <p:sp>
        <p:nvSpPr>
          <p:cNvPr id="75" name="Rectangle 18"/>
          <p:cNvSpPr/>
          <p:nvPr/>
        </p:nvSpPr>
        <p:spPr bwMode="auto">
          <a:xfrm>
            <a:off x="5603767" y="3581908"/>
            <a:ext cx="1531972" cy="482109"/>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dirty="0"/>
              <a:t>No slot structure applied</a:t>
            </a:r>
            <a:endParaRPr lang="en-US" altLang="ko-KR" sz="1000" b="1" kern="0" dirty="0"/>
          </a:p>
        </p:txBody>
      </p:sp>
      <p:sp>
        <p:nvSpPr>
          <p:cNvPr id="76" name="Rectangle 18"/>
          <p:cNvSpPr/>
          <p:nvPr/>
        </p:nvSpPr>
        <p:spPr bwMode="auto">
          <a:xfrm>
            <a:off x="7146852" y="3581907"/>
            <a:ext cx="1531972" cy="482109"/>
          </a:xfrm>
          <a:prstGeom prst="rect">
            <a:avLst/>
          </a:prstGeom>
          <a:solidFill>
            <a:srgbClr val="FF8B8B"/>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b="1" dirty="0"/>
              <a:t>new slot structure applied</a:t>
            </a:r>
          </a:p>
        </p:txBody>
      </p:sp>
      <p:cxnSp>
        <p:nvCxnSpPr>
          <p:cNvPr id="80" name="직선 화살표 연결선 79"/>
          <p:cNvCxnSpPr/>
          <p:nvPr/>
        </p:nvCxnSpPr>
        <p:spPr bwMode="auto">
          <a:xfrm>
            <a:off x="7146850" y="3356170"/>
            <a:ext cx="0" cy="16975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81" name="직사각형 80"/>
          <p:cNvSpPr/>
          <p:nvPr/>
        </p:nvSpPr>
        <p:spPr>
          <a:xfrm>
            <a:off x="6227795" y="3003750"/>
            <a:ext cx="1838109" cy="400110"/>
          </a:xfrm>
          <a:prstGeom prst="rect">
            <a:avLst/>
          </a:prstGeom>
        </p:spPr>
        <p:txBody>
          <a:bodyPr wrap="square">
            <a:spAutoFit/>
          </a:bodyPr>
          <a:lstStyle/>
          <a:p>
            <a:pPr algn="ctr"/>
            <a:r>
              <a:rPr lang="en-US" altLang="ko-KR" sz="1000" b="1" dirty="0" smtClean="0">
                <a:solidFill>
                  <a:srgbClr val="FF0000"/>
                </a:solidFill>
              </a:rPr>
              <a:t>Slot Structure Start Time</a:t>
            </a:r>
          </a:p>
          <a:p>
            <a:pPr algn="ctr"/>
            <a:r>
              <a:rPr lang="en-US" altLang="ko-KR" sz="1000" b="1" dirty="0" smtClean="0">
                <a:solidFill>
                  <a:srgbClr val="FF0000"/>
                </a:solidFill>
              </a:rPr>
              <a:t>( Slot structure change time)</a:t>
            </a:r>
            <a:endParaRPr lang="ko-KR" altLang="en-US" sz="1000" b="1" dirty="0">
              <a:solidFill>
                <a:srgbClr val="FF0000"/>
              </a:solidFill>
            </a:endParaRPr>
          </a:p>
        </p:txBody>
      </p:sp>
      <p:cxnSp>
        <p:nvCxnSpPr>
          <p:cNvPr id="83" name="직선 화살표 연결선 82"/>
          <p:cNvCxnSpPr/>
          <p:nvPr/>
        </p:nvCxnSpPr>
        <p:spPr bwMode="auto">
          <a:xfrm flipV="1">
            <a:off x="1947385" y="3233696"/>
            <a:ext cx="4331551" cy="10180"/>
          </a:xfrm>
          <a:prstGeom prst="straightConnector1">
            <a:avLst/>
          </a:prstGeom>
          <a:solidFill>
            <a:schemeClr val="accent1"/>
          </a:solidFill>
          <a:ln w="12700" cap="flat" cmpd="sng" algn="ctr">
            <a:solidFill>
              <a:schemeClr val="bg1">
                <a:lumMod val="50000"/>
              </a:schemeClr>
            </a:solidFill>
            <a:prstDash val="dash"/>
            <a:round/>
            <a:headEnd type="none" w="sm" len="sm"/>
            <a:tailEnd type="triangle"/>
          </a:ln>
          <a:effectLst/>
        </p:spPr>
      </p:cxnSp>
      <p:sp>
        <p:nvSpPr>
          <p:cNvPr id="84" name="직사각형 83"/>
          <p:cNvSpPr/>
          <p:nvPr/>
        </p:nvSpPr>
        <p:spPr>
          <a:xfrm>
            <a:off x="-304800" y="2971800"/>
            <a:ext cx="2830511" cy="400110"/>
          </a:xfrm>
          <a:prstGeom prst="rect">
            <a:avLst/>
          </a:prstGeom>
        </p:spPr>
        <p:txBody>
          <a:bodyPr wrap="square">
            <a:spAutoFit/>
          </a:bodyPr>
          <a:lstStyle/>
          <a:p>
            <a:pPr algn="ctr" eaLnBrk="0" hangingPunct="0"/>
            <a:r>
              <a:rPr lang="en-US" altLang="ko-KR" sz="1000" b="1" kern="0" dirty="0">
                <a:solidFill>
                  <a:srgbClr val="FF0000"/>
                </a:solidFill>
              </a:rPr>
              <a:t>Received New Slot structure element</a:t>
            </a:r>
          </a:p>
          <a:p>
            <a:pPr algn="ctr" eaLnBrk="0" hangingPunct="0"/>
            <a:r>
              <a:rPr lang="en-US" altLang="ko-KR" sz="1000" dirty="0">
                <a:solidFill>
                  <a:srgbClr val="FF0000"/>
                </a:solidFill>
                <a:cs typeface="MS PGothic" charset="0"/>
              </a:rPr>
              <a:t>Indicates non-current BI time</a:t>
            </a:r>
            <a:endParaRPr lang="en-US" altLang="ko-KR" sz="1000" b="1" kern="0" dirty="0">
              <a:solidFill>
                <a:srgbClr val="FF0000"/>
              </a:solidFill>
            </a:endParaRPr>
          </a:p>
        </p:txBody>
      </p:sp>
      <p:cxnSp>
        <p:nvCxnSpPr>
          <p:cNvPr id="85" name="직선 화살표 연결선 84"/>
          <p:cNvCxnSpPr/>
          <p:nvPr/>
        </p:nvCxnSpPr>
        <p:spPr bwMode="auto">
          <a:xfrm>
            <a:off x="996507" y="3356170"/>
            <a:ext cx="0" cy="16975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3" name="직사각형 2"/>
          <p:cNvSpPr/>
          <p:nvPr/>
        </p:nvSpPr>
        <p:spPr>
          <a:xfrm>
            <a:off x="1925125" y="3241586"/>
            <a:ext cx="4376070" cy="276999"/>
          </a:xfrm>
          <a:prstGeom prst="rect">
            <a:avLst/>
          </a:prstGeom>
        </p:spPr>
        <p:txBody>
          <a:bodyPr wrap="none">
            <a:spAutoFit/>
          </a:bodyPr>
          <a:lstStyle/>
          <a:p>
            <a:r>
              <a:rPr lang="en-US" altLang="ko-KR" dirty="0" smtClean="0"/>
              <a:t>Slot </a:t>
            </a:r>
            <a:r>
              <a:rPr lang="en-US" altLang="ko-KR" dirty="0"/>
              <a:t>structure updated, but not applied. And no slot structure applied</a:t>
            </a:r>
            <a:endParaRPr lang="ko-KR" altLang="en-US"/>
          </a:p>
        </p:txBody>
      </p:sp>
      <p:sp>
        <p:nvSpPr>
          <p:cNvPr id="6" name="TextBox 5"/>
          <p:cNvSpPr txBox="1"/>
          <p:nvPr/>
        </p:nvSpPr>
        <p:spPr>
          <a:xfrm>
            <a:off x="1104235" y="3274130"/>
            <a:ext cx="609600" cy="307777"/>
          </a:xfrm>
          <a:prstGeom prst="rect">
            <a:avLst/>
          </a:prstGeom>
          <a:noFill/>
        </p:spPr>
        <p:txBody>
          <a:bodyPr wrap="square" rtlCol="0">
            <a:spAutoFit/>
          </a:bodyPr>
          <a:lstStyle/>
          <a:p>
            <a:r>
              <a:rPr lang="en-US" altLang="ko-KR" sz="1400" b="1" dirty="0" smtClean="0">
                <a:solidFill>
                  <a:srgbClr val="0070C0"/>
                </a:solidFill>
              </a:rPr>
              <a:t>A</a:t>
            </a:r>
            <a:endParaRPr lang="ko-KR" altLang="en-US" sz="1400" b="1">
              <a:solidFill>
                <a:srgbClr val="0070C0"/>
              </a:solidFill>
            </a:endParaRPr>
          </a:p>
        </p:txBody>
      </p:sp>
      <p:sp>
        <p:nvSpPr>
          <p:cNvPr id="33" name="TextBox 32"/>
          <p:cNvSpPr txBox="1"/>
          <p:nvPr/>
        </p:nvSpPr>
        <p:spPr>
          <a:xfrm>
            <a:off x="7227704" y="3270283"/>
            <a:ext cx="609600" cy="307777"/>
          </a:xfrm>
          <a:prstGeom prst="rect">
            <a:avLst/>
          </a:prstGeom>
          <a:noFill/>
        </p:spPr>
        <p:txBody>
          <a:bodyPr wrap="square" rtlCol="0">
            <a:spAutoFit/>
          </a:bodyPr>
          <a:lstStyle/>
          <a:p>
            <a:r>
              <a:rPr lang="en-US" altLang="ko-KR" sz="1400" b="1" dirty="0">
                <a:solidFill>
                  <a:srgbClr val="0070C0"/>
                </a:solidFill>
              </a:rPr>
              <a:t>B</a:t>
            </a:r>
            <a:endParaRPr lang="ko-KR" altLang="en-US" sz="1400" b="1">
              <a:solidFill>
                <a:srgbClr val="0070C0"/>
              </a:solidFill>
            </a:endParaRPr>
          </a:p>
        </p:txBody>
      </p:sp>
    </p:spTree>
    <p:extLst>
      <p:ext uri="{BB962C8B-B14F-4D97-AF65-F5344CB8AC3E}">
        <p14:creationId xmlns:p14="http://schemas.microsoft.com/office/powerpoint/2010/main" val="4220515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196"/>
            <a:ext cx="7772400" cy="1066800"/>
          </a:xfrm>
        </p:spPr>
        <p:txBody>
          <a:bodyPr/>
          <a:lstStyle/>
          <a:p>
            <a:r>
              <a:rPr lang="en-US" altLang="ko-KR" dirty="0" smtClean="0"/>
              <a:t>Proposed method</a:t>
            </a:r>
            <a:endParaRPr lang="en-US" sz="2400" b="0" u="sng" dirty="0"/>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5</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
        <p:nvSpPr>
          <p:cNvPr id="4" name="내용 개체 틀 3"/>
          <p:cNvSpPr>
            <a:spLocks noGrp="1"/>
          </p:cNvSpPr>
          <p:nvPr>
            <p:ph idx="1"/>
          </p:nvPr>
        </p:nvSpPr>
        <p:spPr>
          <a:xfrm>
            <a:off x="685800" y="1905000"/>
            <a:ext cx="8077200" cy="4114800"/>
          </a:xfrm>
        </p:spPr>
        <p:txBody>
          <a:bodyPr/>
          <a:lstStyle/>
          <a:p>
            <a:endParaRPr lang="en-US" altLang="ko-KR" b="0" dirty="0"/>
          </a:p>
          <a:p>
            <a:endParaRPr lang="en-US" altLang="ko-KR" b="0" dirty="0" smtClean="0"/>
          </a:p>
        </p:txBody>
      </p:sp>
      <p:sp>
        <p:nvSpPr>
          <p:cNvPr id="9" name="내용 개체 틀 3"/>
          <p:cNvSpPr txBox="1">
            <a:spLocks/>
          </p:cNvSpPr>
          <p:nvPr/>
        </p:nvSpPr>
        <p:spPr bwMode="auto">
          <a:xfrm>
            <a:off x="696913" y="1505408"/>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altLang="ko-KR" sz="2000" b="0" dirty="0" smtClean="0"/>
          </a:p>
          <a:p>
            <a:r>
              <a:rPr lang="en-US" altLang="ko-KR" sz="2000" b="0" dirty="0" smtClean="0"/>
              <a:t>TDD Slot Structure </a:t>
            </a:r>
            <a:r>
              <a:rPr lang="en-US" altLang="ko-KR" sz="2000" b="0" dirty="0"/>
              <a:t>elements </a:t>
            </a:r>
            <a:r>
              <a:rPr lang="en-US" altLang="ko-KR" sz="2000" b="0" dirty="0" smtClean="0"/>
              <a:t>can be sent over several BIs to ensure that DNs update the TDD slot structure simultaneously. </a:t>
            </a:r>
            <a:endParaRPr lang="en-US" altLang="ko-KR" sz="2000" b="0" strike="sngStrike" kern="0" dirty="0" smtClean="0"/>
          </a:p>
          <a:p>
            <a:pPr lvl="1"/>
            <a:endParaRPr lang="en-US" altLang="ko-KR" sz="1600" b="0" kern="0" dirty="0" smtClean="0"/>
          </a:p>
          <a:p>
            <a:r>
              <a:rPr lang="en-US" altLang="ko-KR" sz="2000" b="0" dirty="0">
                <a:latin typeface="Times New Roman" pitchFamily="18" charset="0"/>
              </a:rPr>
              <a:t>Followings are proposed text:</a:t>
            </a:r>
          </a:p>
          <a:p>
            <a:pPr lvl="1"/>
            <a:r>
              <a:rPr lang="en-US" altLang="ko-KR" sz="1600" dirty="0"/>
              <a:t>Upon reception of a TDD Slot Structure element corresponding to an allocation identified by the Allocation ID subfield value within the element, a DMG STA shall adopt the TDD structure described by the element for all the TDD SPs identified by the same Allocation ID subfield value at the time </a:t>
            </a:r>
            <a:r>
              <a:rPr lang="en-US" altLang="ko-KR" sz="1600" dirty="0">
                <a:solidFill>
                  <a:srgbClr val="FF0000"/>
                </a:solidFill>
              </a:rPr>
              <a:t>indicated by the value of the Slot Structure Start Time subfield in the element. From the time the DMG STA receives an updated TDD Slot Structure element until the TDD structure is adopted, the current TDD structure shall remain in effect </a:t>
            </a:r>
            <a:r>
              <a:rPr lang="en-US" altLang="ko-KR" sz="1600" strike="sngStrike" dirty="0"/>
              <a:t>it receives an updated TDD Slot Structure element from the DMG AP or DMG PCP for the allocation</a:t>
            </a:r>
            <a:r>
              <a:rPr lang="en-US" altLang="ko-KR" sz="1600" dirty="0"/>
              <a:t>. </a:t>
            </a:r>
            <a:r>
              <a:rPr lang="en-US" altLang="ko-KR" sz="1600" dirty="0">
                <a:solidFill>
                  <a:srgbClr val="FF0000"/>
                </a:solidFill>
              </a:rPr>
              <a:t>To increase reliability, a TDD Slot Structure element can be sent more than once to the STA. </a:t>
            </a:r>
            <a:r>
              <a:rPr lang="en-US" altLang="ko-KR" sz="1600" strike="sngStrike"/>
              <a:t>The TDD structure shall be adopted at the time indicated by the value of the Slot Structure Start Time subfield within the element.</a:t>
            </a:r>
            <a:endParaRPr lang="en-US" altLang="ko-KR" sz="2400" kern="0"/>
          </a:p>
          <a:p>
            <a:endParaRPr lang="en-US" altLang="ko-KR" sz="2000" b="0" kern="0" dirty="0" smtClean="0"/>
          </a:p>
          <a:p>
            <a:endParaRPr lang="en-US" altLang="ko-KR" sz="2000" b="0" kern="0" dirty="0" smtClean="0"/>
          </a:p>
          <a:p>
            <a:pPr marL="0" indent="0">
              <a:buNone/>
            </a:pPr>
            <a:endParaRPr lang="en-US" altLang="ko-KR" sz="2000" b="0" kern="0" dirty="0" smtClean="0"/>
          </a:p>
          <a:p>
            <a:pPr lvl="1"/>
            <a:endParaRPr lang="en-US" altLang="ko-KR" kern="0" dirty="0" smtClean="0"/>
          </a:p>
        </p:txBody>
      </p:sp>
    </p:spTree>
    <p:extLst>
      <p:ext uri="{BB962C8B-B14F-4D97-AF65-F5344CB8AC3E}">
        <p14:creationId xmlns:p14="http://schemas.microsoft.com/office/powerpoint/2010/main" val="168929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196"/>
            <a:ext cx="7772400" cy="1066800"/>
          </a:xfrm>
        </p:spPr>
        <p:txBody>
          <a:bodyPr/>
          <a:lstStyle/>
          <a:p>
            <a:r>
              <a:rPr lang="en-US" altLang="ko-KR" dirty="0" smtClean="0"/>
              <a:t>Straw poll</a:t>
            </a:r>
            <a:endParaRPr lang="en-US" sz="2400" b="0" u="sng" dirty="0"/>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6</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
        <p:nvSpPr>
          <p:cNvPr id="4" name="내용 개체 틀 3"/>
          <p:cNvSpPr>
            <a:spLocks noGrp="1"/>
          </p:cNvSpPr>
          <p:nvPr>
            <p:ph idx="1"/>
          </p:nvPr>
        </p:nvSpPr>
        <p:spPr>
          <a:xfrm>
            <a:off x="685800" y="1905000"/>
            <a:ext cx="8077200" cy="4114800"/>
          </a:xfrm>
        </p:spPr>
        <p:txBody>
          <a:bodyPr/>
          <a:lstStyle/>
          <a:p>
            <a:endParaRPr lang="en-US" altLang="ko-KR" b="0" dirty="0"/>
          </a:p>
          <a:p>
            <a:endParaRPr lang="en-US" altLang="ko-KR" b="0" dirty="0" smtClean="0"/>
          </a:p>
        </p:txBody>
      </p:sp>
      <p:sp>
        <p:nvSpPr>
          <p:cNvPr id="9" name="내용 개체 틀 3"/>
          <p:cNvSpPr txBox="1">
            <a:spLocks/>
          </p:cNvSpPr>
          <p:nvPr/>
        </p:nvSpPr>
        <p:spPr bwMode="auto">
          <a:xfrm>
            <a:off x="696913" y="1505408"/>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2000" b="0" dirty="0" smtClean="0"/>
              <a:t>Do you </a:t>
            </a:r>
            <a:r>
              <a:rPr lang="en-US" altLang="ko-KR" sz="2000" b="0" dirty="0"/>
              <a:t>agree </a:t>
            </a:r>
            <a:r>
              <a:rPr lang="en-US" altLang="ko-KR" sz="2000" b="0" dirty="0" smtClean="0"/>
              <a:t>to </a:t>
            </a:r>
            <a:r>
              <a:rPr lang="en-US" altLang="ko-KR" sz="2000" b="0" dirty="0"/>
              <a:t>include the text for Slot Structure Start </a:t>
            </a:r>
            <a:r>
              <a:rPr lang="en-US" altLang="ko-KR" sz="2000" b="0" dirty="0" smtClean="0"/>
              <a:t>Time proposed in </a:t>
            </a:r>
            <a:r>
              <a:rPr lang="en-US" altLang="ko-KR" sz="2000" b="0" dirty="0"/>
              <a:t>(11-18-0844-00-00ay-Procedure for Slot structure Start Time) </a:t>
            </a:r>
            <a:r>
              <a:rPr lang="en-US" altLang="ko-KR" sz="2000" b="0" dirty="0" smtClean="0"/>
              <a:t>to the spec draft?</a:t>
            </a:r>
            <a:endParaRPr lang="en-US" altLang="ko-KR" sz="2000" b="0" strike="sngStrike" kern="0" dirty="0" smtClean="0"/>
          </a:p>
          <a:p>
            <a:pPr lvl="1"/>
            <a:endParaRPr lang="en-US" altLang="ko-KR" sz="1600" b="0" kern="0" dirty="0" smtClean="0"/>
          </a:p>
          <a:p>
            <a:pPr lvl="1"/>
            <a:r>
              <a:rPr lang="en-US" altLang="ko-KR" sz="1600" b="0" dirty="0" smtClean="0">
                <a:latin typeface="Times New Roman" pitchFamily="18" charset="0"/>
              </a:rPr>
              <a:t>Followings </a:t>
            </a:r>
            <a:r>
              <a:rPr lang="en-US" altLang="ko-KR" sz="1600" b="0" dirty="0">
                <a:latin typeface="Times New Roman" pitchFamily="18" charset="0"/>
              </a:rPr>
              <a:t>are proposed text:</a:t>
            </a:r>
          </a:p>
          <a:p>
            <a:pPr marL="457200" lvl="1" indent="0">
              <a:buNone/>
            </a:pPr>
            <a:endParaRPr lang="en-US" altLang="ko-KR" sz="1600" b="1" dirty="0" smtClean="0"/>
          </a:p>
          <a:p>
            <a:pPr marL="457200" lvl="1" indent="0">
              <a:buNone/>
            </a:pPr>
            <a:r>
              <a:rPr lang="en-US" altLang="ko-KR" sz="1400" b="1" dirty="0" smtClean="0"/>
              <a:t>10.37.6.2.2 </a:t>
            </a:r>
            <a:r>
              <a:rPr lang="en-US" altLang="ko-KR" sz="1400" b="1" dirty="0"/>
              <a:t>SP with TDD channel access</a:t>
            </a:r>
            <a:endParaRPr lang="en-US" altLang="ko-KR" sz="1400" kern="0" dirty="0" smtClean="0"/>
          </a:p>
          <a:p>
            <a:pPr marL="457200" lvl="1" indent="0">
              <a:buNone/>
            </a:pPr>
            <a:endParaRPr lang="en-US" altLang="ko-KR" sz="1400" kern="0" dirty="0" smtClean="0"/>
          </a:p>
          <a:p>
            <a:pPr lvl="1"/>
            <a:r>
              <a:rPr lang="en-US" altLang="ko-KR" sz="1400" dirty="0"/>
              <a:t>Upon reception of a TDD Slot Structure element corresponding to an allocation identified by the Allocation ID subfield value within the element, a DMG STA shall adopt the TDD structure described by the element for all the TDD SPs identified by the same Allocation ID subfield value at the time </a:t>
            </a:r>
            <a:r>
              <a:rPr lang="en-US" altLang="ko-KR" sz="1400" dirty="0">
                <a:solidFill>
                  <a:srgbClr val="FF0000"/>
                </a:solidFill>
              </a:rPr>
              <a:t>indicated by the value of the Slot Structure Start Time subfield in the element. From the time the DMG STA receives an updated TDD Slot Structure element until the TDD structure is adopted, the current TDD structure shall remain in effect </a:t>
            </a:r>
            <a:r>
              <a:rPr lang="en-US" altLang="ko-KR" sz="1400" strike="sngStrike" dirty="0"/>
              <a:t>it receives an updated TDD Slot Structure element from the DMG AP or DMG PCP for the allocation</a:t>
            </a:r>
            <a:r>
              <a:rPr lang="en-US" altLang="ko-KR" sz="1400" dirty="0"/>
              <a:t>. </a:t>
            </a:r>
            <a:r>
              <a:rPr lang="en-US" altLang="ko-KR" sz="1400" dirty="0">
                <a:solidFill>
                  <a:srgbClr val="FF0000"/>
                </a:solidFill>
              </a:rPr>
              <a:t>To increase reliability, a TDD Slot Structure element can be sent more than once to the STA. </a:t>
            </a:r>
            <a:r>
              <a:rPr lang="en-US" altLang="ko-KR" sz="1400" strike="sngStrike" dirty="0"/>
              <a:t>The TDD structure shall be adopted at the time indicated by the value of the Slot Structure Start Time subfield within the element.</a:t>
            </a:r>
            <a:endParaRPr lang="en-US" altLang="ko-KR" sz="2000" b="0" kern="0" dirty="0" smtClean="0"/>
          </a:p>
          <a:p>
            <a:pPr marL="0" indent="0">
              <a:buNone/>
            </a:pPr>
            <a:endParaRPr lang="en-US" altLang="ko-KR" sz="2000" b="0" kern="0" dirty="0" smtClean="0"/>
          </a:p>
          <a:p>
            <a:pPr lvl="1"/>
            <a:endParaRPr lang="en-US" altLang="ko-KR" kern="0" dirty="0" smtClean="0"/>
          </a:p>
        </p:txBody>
      </p:sp>
    </p:spTree>
    <p:extLst>
      <p:ext uri="{BB962C8B-B14F-4D97-AF65-F5344CB8AC3E}">
        <p14:creationId xmlns:p14="http://schemas.microsoft.com/office/powerpoint/2010/main" val="2697959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Reference</a:t>
            </a:r>
            <a:endParaRPr lang="en-US" dirty="0"/>
          </a:p>
        </p:txBody>
      </p:sp>
      <p:sp>
        <p:nvSpPr>
          <p:cNvPr id="3" name="Content Placeholder 2"/>
          <p:cNvSpPr>
            <a:spLocks noGrp="1"/>
          </p:cNvSpPr>
          <p:nvPr>
            <p:ph idx="1"/>
          </p:nvPr>
        </p:nvSpPr>
        <p:spPr>
          <a:xfrm>
            <a:off x="609600" y="1752600"/>
            <a:ext cx="7919002" cy="4267200"/>
          </a:xfrm>
        </p:spPr>
        <p:txBody>
          <a:bodyPr/>
          <a:lstStyle/>
          <a:p>
            <a:r>
              <a:rPr lang="en-US" altLang="ko-KR" sz="2000" dirty="0" smtClean="0"/>
              <a:t>[1</a:t>
            </a:r>
            <a:r>
              <a:rPr lang="en-US" altLang="ko-KR" sz="2000" dirty="0"/>
              <a:t>] Draft </a:t>
            </a:r>
            <a:r>
              <a:rPr lang="en-US" altLang="ko-KR" sz="2000" dirty="0" smtClean="0"/>
              <a:t>P802.11ay_D1.0</a:t>
            </a:r>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7</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4169088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126095</TotalTime>
  <Words>1125</Words>
  <Application>Microsoft Office PowerPoint</Application>
  <PresentationFormat>화면 슬라이드 쇼(4:3)</PresentationFormat>
  <Paragraphs>156</Paragraphs>
  <Slides>7</Slides>
  <Notes>7</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7</vt:i4>
      </vt:variant>
    </vt:vector>
  </HeadingPairs>
  <TitlesOfParts>
    <vt:vector size="10" baseType="lpstr">
      <vt:lpstr>MS PGothic</vt:lpstr>
      <vt:lpstr>Times New Roman</vt:lpstr>
      <vt:lpstr>802-11-Submission</vt:lpstr>
      <vt:lpstr>Procedure for Slot Structure Start Time</vt:lpstr>
      <vt:lpstr>Introduction</vt:lpstr>
      <vt:lpstr>Issues</vt:lpstr>
      <vt:lpstr>Proposed method</vt:lpstr>
      <vt:lpstr>Proposed method</vt:lpstr>
      <vt:lpstr>Straw poll</vt:lpstr>
      <vt:lpstr>Reference</vt:lpstr>
    </vt:vector>
  </TitlesOfParts>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carlos.cordeiro@intel.com</dc:creator>
  <cp:lastModifiedBy>방세희/선임연구원/차세대표준(연)ICS팀(saehee.bang@lge.com)</cp:lastModifiedBy>
  <cp:revision>2486</cp:revision>
  <cp:lastPrinted>2018-03-20T05:27:05Z</cp:lastPrinted>
  <dcterms:created xsi:type="dcterms:W3CDTF">2007-04-17T18:10:23Z</dcterms:created>
  <dcterms:modified xsi:type="dcterms:W3CDTF">2018-05-09T07:43:39Z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