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12"/>
  </p:notesMasterIdLst>
  <p:handoutMasterIdLst>
    <p:handoutMasterId r:id="rId13"/>
  </p:handoutMasterIdLst>
  <p:sldIdLst>
    <p:sldId id="269" r:id="rId2"/>
    <p:sldId id="286" r:id="rId3"/>
    <p:sldId id="283" r:id="rId4"/>
    <p:sldId id="304" r:id="rId5"/>
    <p:sldId id="324" r:id="rId6"/>
    <p:sldId id="314" r:id="rId7"/>
    <p:sldId id="325" r:id="rId8"/>
    <p:sldId id="318" r:id="rId9"/>
    <p:sldId id="322" r:id="rId10"/>
    <p:sldId id="323"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iseon Ryu" initials="KSR" lastIdx="10" clrIdx="0">
    <p:extLst>
      <p:ext uri="{19B8F6BF-5375-455C-9EA6-DF929625EA0E}">
        <p15:presenceInfo xmlns:p15="http://schemas.microsoft.com/office/powerpoint/2012/main" userId="Kiseon Ry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8B8B"/>
    <a:srgbClr val="FF65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956" autoAdjust="0"/>
    <p:restoredTop sz="85777" autoAdjust="0"/>
  </p:normalViewPr>
  <p:slideViewPr>
    <p:cSldViewPr>
      <p:cViewPr varScale="1">
        <p:scale>
          <a:sx n="100" d="100"/>
          <a:sy n="100" d="100"/>
        </p:scale>
        <p:origin x="1782" y="7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2790"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a:t>Page </a:t>
            </a:r>
            <a:fld id="{33E08E1E-6EC7-4C1A-A5A7-331760B4307E}" type="slidenum">
              <a:rPr lang="en-US" altLang="en-US"/>
              <a:pPr/>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a:t>Page </a:t>
            </a:r>
            <a:fld id="{A4C469B6-0354-4D64-BCEB-6541BE9EF06F}" type="slidenum">
              <a:rPr lang="en-US" altLang="en-US"/>
              <a:pPr/>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pPr>
                <a:spcBef>
                  <a:spcPct val="0"/>
                </a:spcBef>
              </a:pPr>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822729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802.11-15/0496r5</a:t>
            </a:r>
          </a:p>
        </p:txBody>
      </p:sp>
      <p:sp>
        <p:nvSpPr>
          <p:cNvPr id="5" name="날짜 개체 틀 4"/>
          <p:cNvSpPr>
            <a:spLocks noGrp="1"/>
          </p:cNvSpPr>
          <p:nvPr>
            <p:ph type="dt" idx="11"/>
          </p:nvPr>
        </p:nvSpPr>
        <p:spPr/>
        <p:txBody>
          <a:bodyPr/>
          <a:lstStyle/>
          <a:p>
            <a:pPr>
              <a:defRPr/>
            </a:pPr>
            <a:r>
              <a:rPr lang="en-US"/>
              <a:t>May 2015</a:t>
            </a:r>
          </a:p>
        </p:txBody>
      </p:sp>
      <p:sp>
        <p:nvSpPr>
          <p:cNvPr id="6" name="바닥글 개체 틀 5"/>
          <p:cNvSpPr>
            <a:spLocks noGrp="1"/>
          </p:cNvSpPr>
          <p:nvPr>
            <p:ph type="ftr" sz="quarter" idx="12"/>
          </p:nvPr>
        </p:nvSpPr>
        <p:spPr/>
        <p:txBody>
          <a:bodyPr/>
          <a:lstStyle/>
          <a:p>
            <a:pPr lvl="4">
              <a:defRPr/>
            </a:pPr>
            <a:r>
              <a:rPr lang="en-US"/>
              <a:t>Edward Au (Marvell Semiconductor)</a:t>
            </a:r>
          </a:p>
        </p:txBody>
      </p:sp>
      <p:sp>
        <p:nvSpPr>
          <p:cNvPr id="7" name="슬라이드 번호 개체 틀 6"/>
          <p:cNvSpPr>
            <a:spLocks noGrp="1"/>
          </p:cNvSpPr>
          <p:nvPr>
            <p:ph type="sldNum" sz="quarter" idx="13"/>
          </p:nvPr>
        </p:nvSpPr>
        <p:spPr/>
        <p:txBody>
          <a:bodyPr/>
          <a:lstStyle/>
          <a:p>
            <a:r>
              <a:rPr lang="en-US" altLang="en-US"/>
              <a:t>Page </a:t>
            </a:r>
            <a:fld id="{A4C469B6-0354-4D64-BCEB-6541BE9EF06F}" type="slidenum">
              <a:rPr lang="en-US" altLang="en-US" smtClean="0"/>
              <a:pPr/>
              <a:t>2</a:t>
            </a:fld>
            <a:endParaRPr lang="en-US" altLang="en-US"/>
          </a:p>
        </p:txBody>
      </p:sp>
    </p:spTree>
    <p:extLst>
      <p:ext uri="{BB962C8B-B14F-4D97-AF65-F5344CB8AC3E}">
        <p14:creationId xmlns:p14="http://schemas.microsoft.com/office/powerpoint/2010/main" val="31316100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pPr latinLnBrk="1"/>
            <a:endParaRPr lang="ko-KR" altLang="ko-KR" sz="1200" kern="1200" dirty="0">
              <a:solidFill>
                <a:schemeClr val="tx1"/>
              </a:solidFill>
              <a:effectLst/>
              <a:latin typeface="Times New Roman" pitchFamily="18" charset="0"/>
              <a:ea typeface="MS PGothic" pitchFamily="34" charset="-128"/>
              <a:cs typeface="MS PGothic" charset="0"/>
            </a:endParaRPr>
          </a:p>
        </p:txBody>
      </p:sp>
      <p:sp>
        <p:nvSpPr>
          <p:cNvPr id="4" name="머리글 개체 틀 3"/>
          <p:cNvSpPr>
            <a:spLocks noGrp="1"/>
          </p:cNvSpPr>
          <p:nvPr>
            <p:ph type="hdr" sz="quarter" idx="10"/>
          </p:nvPr>
        </p:nvSpPr>
        <p:spPr/>
        <p:txBody>
          <a:bodyPr/>
          <a:lstStyle/>
          <a:p>
            <a:pPr>
              <a:defRPr/>
            </a:pPr>
            <a:r>
              <a:rPr lang="en-US"/>
              <a:t>doc.: IEEE 802.11-15/0496r5</a:t>
            </a:r>
          </a:p>
        </p:txBody>
      </p:sp>
      <p:sp>
        <p:nvSpPr>
          <p:cNvPr id="5" name="날짜 개체 틀 4"/>
          <p:cNvSpPr>
            <a:spLocks noGrp="1"/>
          </p:cNvSpPr>
          <p:nvPr>
            <p:ph type="dt" idx="11"/>
          </p:nvPr>
        </p:nvSpPr>
        <p:spPr/>
        <p:txBody>
          <a:bodyPr/>
          <a:lstStyle/>
          <a:p>
            <a:pPr>
              <a:defRPr/>
            </a:pPr>
            <a:r>
              <a:rPr lang="en-US"/>
              <a:t>May 2015</a:t>
            </a:r>
          </a:p>
        </p:txBody>
      </p:sp>
      <p:sp>
        <p:nvSpPr>
          <p:cNvPr id="6" name="바닥글 개체 틀 5"/>
          <p:cNvSpPr>
            <a:spLocks noGrp="1"/>
          </p:cNvSpPr>
          <p:nvPr>
            <p:ph type="ftr" sz="quarter" idx="12"/>
          </p:nvPr>
        </p:nvSpPr>
        <p:spPr/>
        <p:txBody>
          <a:bodyPr/>
          <a:lstStyle/>
          <a:p>
            <a:pPr lvl="4">
              <a:defRPr/>
            </a:pPr>
            <a:r>
              <a:rPr lang="en-US"/>
              <a:t>Edward Au (Marvell Semiconductor)</a:t>
            </a:r>
          </a:p>
        </p:txBody>
      </p:sp>
      <p:sp>
        <p:nvSpPr>
          <p:cNvPr id="7" name="슬라이드 번호 개체 틀 6"/>
          <p:cNvSpPr>
            <a:spLocks noGrp="1"/>
          </p:cNvSpPr>
          <p:nvPr>
            <p:ph type="sldNum" sz="quarter" idx="13"/>
          </p:nvPr>
        </p:nvSpPr>
        <p:spPr/>
        <p:txBody>
          <a:bodyPr/>
          <a:lstStyle/>
          <a:p>
            <a:r>
              <a:rPr lang="en-US" altLang="en-US"/>
              <a:t>Page </a:t>
            </a:r>
            <a:fld id="{A4C469B6-0354-4D64-BCEB-6541BE9EF06F}" type="slidenum">
              <a:rPr lang="en-US" altLang="en-US" smtClean="0"/>
              <a:pPr/>
              <a:t>3</a:t>
            </a:fld>
            <a:endParaRPr lang="en-US" altLang="en-US"/>
          </a:p>
        </p:txBody>
      </p:sp>
    </p:spTree>
    <p:extLst>
      <p:ext uri="{BB962C8B-B14F-4D97-AF65-F5344CB8AC3E}">
        <p14:creationId xmlns:p14="http://schemas.microsoft.com/office/powerpoint/2010/main" val="3893561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pPr latinLnBrk="1"/>
            <a:endParaRPr lang="ko-KR" altLang="ko-KR" sz="1200" i="1" kern="1200" dirty="0">
              <a:solidFill>
                <a:schemeClr val="tx1"/>
              </a:solidFill>
              <a:effectLst/>
              <a:latin typeface="Times New Roman" pitchFamily="18" charset="0"/>
              <a:ea typeface="MS PGothic" pitchFamily="34" charset="-128"/>
              <a:cs typeface="MS PGothic" charset="0"/>
            </a:endParaRPr>
          </a:p>
        </p:txBody>
      </p:sp>
      <p:sp>
        <p:nvSpPr>
          <p:cNvPr id="4" name="머리글 개체 틀 3"/>
          <p:cNvSpPr>
            <a:spLocks noGrp="1"/>
          </p:cNvSpPr>
          <p:nvPr>
            <p:ph type="hdr" sz="quarter" idx="10"/>
          </p:nvPr>
        </p:nvSpPr>
        <p:spPr/>
        <p:txBody>
          <a:bodyPr/>
          <a:lstStyle/>
          <a:p>
            <a:pPr>
              <a:defRPr/>
            </a:pPr>
            <a:r>
              <a:rPr lang="en-US"/>
              <a:t>doc.: IEEE 802.11-15/0496r5</a:t>
            </a:r>
          </a:p>
        </p:txBody>
      </p:sp>
      <p:sp>
        <p:nvSpPr>
          <p:cNvPr id="5" name="날짜 개체 틀 4"/>
          <p:cNvSpPr>
            <a:spLocks noGrp="1"/>
          </p:cNvSpPr>
          <p:nvPr>
            <p:ph type="dt" idx="11"/>
          </p:nvPr>
        </p:nvSpPr>
        <p:spPr/>
        <p:txBody>
          <a:bodyPr/>
          <a:lstStyle/>
          <a:p>
            <a:pPr>
              <a:defRPr/>
            </a:pPr>
            <a:r>
              <a:rPr lang="en-US"/>
              <a:t>May 2015</a:t>
            </a:r>
          </a:p>
        </p:txBody>
      </p:sp>
      <p:sp>
        <p:nvSpPr>
          <p:cNvPr id="6" name="바닥글 개체 틀 5"/>
          <p:cNvSpPr>
            <a:spLocks noGrp="1"/>
          </p:cNvSpPr>
          <p:nvPr>
            <p:ph type="ftr" sz="quarter" idx="12"/>
          </p:nvPr>
        </p:nvSpPr>
        <p:spPr/>
        <p:txBody>
          <a:bodyPr/>
          <a:lstStyle/>
          <a:p>
            <a:pPr lvl="4">
              <a:defRPr/>
            </a:pPr>
            <a:r>
              <a:rPr lang="en-US"/>
              <a:t>Edward Au (Marvell Semiconductor)</a:t>
            </a:r>
          </a:p>
        </p:txBody>
      </p:sp>
      <p:sp>
        <p:nvSpPr>
          <p:cNvPr id="7" name="슬라이드 번호 개체 틀 6"/>
          <p:cNvSpPr>
            <a:spLocks noGrp="1"/>
          </p:cNvSpPr>
          <p:nvPr>
            <p:ph type="sldNum" sz="quarter" idx="13"/>
          </p:nvPr>
        </p:nvSpPr>
        <p:spPr/>
        <p:txBody>
          <a:bodyPr/>
          <a:lstStyle/>
          <a:p>
            <a:r>
              <a:rPr lang="en-US" altLang="en-US"/>
              <a:t>Page </a:t>
            </a:r>
            <a:fld id="{A4C469B6-0354-4D64-BCEB-6541BE9EF06F}" type="slidenum">
              <a:rPr lang="en-US" altLang="en-US" smtClean="0"/>
              <a:pPr/>
              <a:t>4</a:t>
            </a:fld>
            <a:endParaRPr lang="en-US" altLang="en-US"/>
          </a:p>
        </p:txBody>
      </p:sp>
    </p:spTree>
    <p:extLst>
      <p:ext uri="{BB962C8B-B14F-4D97-AF65-F5344CB8AC3E}">
        <p14:creationId xmlns:p14="http://schemas.microsoft.com/office/powerpoint/2010/main" val="38935612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802.11-15/0496r5</a:t>
            </a:r>
          </a:p>
        </p:txBody>
      </p:sp>
      <p:sp>
        <p:nvSpPr>
          <p:cNvPr id="5" name="날짜 개체 틀 4"/>
          <p:cNvSpPr>
            <a:spLocks noGrp="1"/>
          </p:cNvSpPr>
          <p:nvPr>
            <p:ph type="dt" idx="11"/>
          </p:nvPr>
        </p:nvSpPr>
        <p:spPr/>
        <p:txBody>
          <a:bodyPr/>
          <a:lstStyle/>
          <a:p>
            <a:pPr>
              <a:defRPr/>
            </a:pPr>
            <a:r>
              <a:rPr lang="en-US"/>
              <a:t>May 2015</a:t>
            </a:r>
          </a:p>
        </p:txBody>
      </p:sp>
      <p:sp>
        <p:nvSpPr>
          <p:cNvPr id="6" name="바닥글 개체 틀 5"/>
          <p:cNvSpPr>
            <a:spLocks noGrp="1"/>
          </p:cNvSpPr>
          <p:nvPr>
            <p:ph type="ftr" sz="quarter" idx="12"/>
          </p:nvPr>
        </p:nvSpPr>
        <p:spPr/>
        <p:txBody>
          <a:bodyPr/>
          <a:lstStyle/>
          <a:p>
            <a:pPr lvl="4">
              <a:defRPr/>
            </a:pPr>
            <a:r>
              <a:rPr lang="en-US"/>
              <a:t>Edward Au (Marvell Semiconductor)</a:t>
            </a:r>
          </a:p>
        </p:txBody>
      </p:sp>
      <p:sp>
        <p:nvSpPr>
          <p:cNvPr id="7" name="슬라이드 번호 개체 틀 6"/>
          <p:cNvSpPr>
            <a:spLocks noGrp="1"/>
          </p:cNvSpPr>
          <p:nvPr>
            <p:ph type="sldNum" sz="quarter" idx="13"/>
          </p:nvPr>
        </p:nvSpPr>
        <p:spPr/>
        <p:txBody>
          <a:bodyPr/>
          <a:lstStyle/>
          <a:p>
            <a:r>
              <a:rPr lang="en-US" altLang="en-US"/>
              <a:t>Page </a:t>
            </a:r>
            <a:fld id="{A4C469B6-0354-4D64-BCEB-6541BE9EF06F}" type="slidenum">
              <a:rPr lang="en-US" altLang="en-US" smtClean="0"/>
              <a:pPr/>
              <a:t>5</a:t>
            </a:fld>
            <a:endParaRPr lang="en-US" altLang="en-US"/>
          </a:p>
        </p:txBody>
      </p:sp>
    </p:spTree>
    <p:extLst>
      <p:ext uri="{BB962C8B-B14F-4D97-AF65-F5344CB8AC3E}">
        <p14:creationId xmlns:p14="http://schemas.microsoft.com/office/powerpoint/2010/main" val="973808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802.11-15/0496r5</a:t>
            </a:r>
          </a:p>
        </p:txBody>
      </p:sp>
      <p:sp>
        <p:nvSpPr>
          <p:cNvPr id="5" name="날짜 개체 틀 4"/>
          <p:cNvSpPr>
            <a:spLocks noGrp="1"/>
          </p:cNvSpPr>
          <p:nvPr>
            <p:ph type="dt" idx="11"/>
          </p:nvPr>
        </p:nvSpPr>
        <p:spPr/>
        <p:txBody>
          <a:bodyPr/>
          <a:lstStyle/>
          <a:p>
            <a:pPr>
              <a:defRPr/>
            </a:pPr>
            <a:r>
              <a:rPr lang="en-US"/>
              <a:t>May 2015</a:t>
            </a:r>
          </a:p>
        </p:txBody>
      </p:sp>
      <p:sp>
        <p:nvSpPr>
          <p:cNvPr id="6" name="바닥글 개체 틀 5"/>
          <p:cNvSpPr>
            <a:spLocks noGrp="1"/>
          </p:cNvSpPr>
          <p:nvPr>
            <p:ph type="ftr" sz="quarter" idx="12"/>
          </p:nvPr>
        </p:nvSpPr>
        <p:spPr/>
        <p:txBody>
          <a:bodyPr/>
          <a:lstStyle/>
          <a:p>
            <a:pPr lvl="4">
              <a:defRPr/>
            </a:pPr>
            <a:r>
              <a:rPr lang="en-US"/>
              <a:t>Edward Au (Marvell Semiconductor)</a:t>
            </a:r>
          </a:p>
        </p:txBody>
      </p:sp>
      <p:sp>
        <p:nvSpPr>
          <p:cNvPr id="7" name="슬라이드 번호 개체 틀 6"/>
          <p:cNvSpPr>
            <a:spLocks noGrp="1"/>
          </p:cNvSpPr>
          <p:nvPr>
            <p:ph type="sldNum" sz="quarter" idx="13"/>
          </p:nvPr>
        </p:nvSpPr>
        <p:spPr/>
        <p:txBody>
          <a:bodyPr/>
          <a:lstStyle/>
          <a:p>
            <a:r>
              <a:rPr lang="en-US" altLang="en-US"/>
              <a:t>Page </a:t>
            </a:r>
            <a:fld id="{A4C469B6-0354-4D64-BCEB-6541BE9EF06F}" type="slidenum">
              <a:rPr lang="en-US" altLang="en-US" smtClean="0"/>
              <a:pPr/>
              <a:t>6</a:t>
            </a:fld>
            <a:endParaRPr lang="en-US" altLang="en-US"/>
          </a:p>
        </p:txBody>
      </p:sp>
    </p:spTree>
    <p:extLst>
      <p:ext uri="{BB962C8B-B14F-4D97-AF65-F5344CB8AC3E}">
        <p14:creationId xmlns:p14="http://schemas.microsoft.com/office/powerpoint/2010/main" val="5745393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802.11-15/0496r5</a:t>
            </a:r>
          </a:p>
        </p:txBody>
      </p:sp>
      <p:sp>
        <p:nvSpPr>
          <p:cNvPr id="5" name="날짜 개체 틀 4"/>
          <p:cNvSpPr>
            <a:spLocks noGrp="1"/>
          </p:cNvSpPr>
          <p:nvPr>
            <p:ph type="dt" idx="11"/>
          </p:nvPr>
        </p:nvSpPr>
        <p:spPr/>
        <p:txBody>
          <a:bodyPr/>
          <a:lstStyle/>
          <a:p>
            <a:pPr>
              <a:defRPr/>
            </a:pPr>
            <a:r>
              <a:rPr lang="en-US"/>
              <a:t>May 2015</a:t>
            </a:r>
          </a:p>
        </p:txBody>
      </p:sp>
      <p:sp>
        <p:nvSpPr>
          <p:cNvPr id="6" name="바닥글 개체 틀 5"/>
          <p:cNvSpPr>
            <a:spLocks noGrp="1"/>
          </p:cNvSpPr>
          <p:nvPr>
            <p:ph type="ftr" sz="quarter" idx="12"/>
          </p:nvPr>
        </p:nvSpPr>
        <p:spPr/>
        <p:txBody>
          <a:bodyPr/>
          <a:lstStyle/>
          <a:p>
            <a:pPr lvl="4">
              <a:defRPr/>
            </a:pPr>
            <a:r>
              <a:rPr lang="en-US"/>
              <a:t>Edward Au (Marvell Semiconductor)</a:t>
            </a:r>
          </a:p>
        </p:txBody>
      </p:sp>
      <p:sp>
        <p:nvSpPr>
          <p:cNvPr id="7" name="슬라이드 번호 개체 틀 6"/>
          <p:cNvSpPr>
            <a:spLocks noGrp="1"/>
          </p:cNvSpPr>
          <p:nvPr>
            <p:ph type="sldNum" sz="quarter" idx="13"/>
          </p:nvPr>
        </p:nvSpPr>
        <p:spPr/>
        <p:txBody>
          <a:bodyPr/>
          <a:lstStyle/>
          <a:p>
            <a:r>
              <a:rPr lang="en-US" altLang="en-US"/>
              <a:t>Page </a:t>
            </a:r>
            <a:fld id="{A4C469B6-0354-4D64-BCEB-6541BE9EF06F}" type="slidenum">
              <a:rPr lang="en-US" altLang="en-US" smtClean="0"/>
              <a:pPr/>
              <a:t>7</a:t>
            </a:fld>
            <a:endParaRPr lang="en-US" altLang="en-US"/>
          </a:p>
        </p:txBody>
      </p:sp>
    </p:spTree>
    <p:extLst>
      <p:ext uri="{BB962C8B-B14F-4D97-AF65-F5344CB8AC3E}">
        <p14:creationId xmlns:p14="http://schemas.microsoft.com/office/powerpoint/2010/main" val="29679248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802.11-15/0496r5</a:t>
            </a:r>
          </a:p>
        </p:txBody>
      </p:sp>
      <p:sp>
        <p:nvSpPr>
          <p:cNvPr id="5" name="날짜 개체 틀 4"/>
          <p:cNvSpPr>
            <a:spLocks noGrp="1"/>
          </p:cNvSpPr>
          <p:nvPr>
            <p:ph type="dt" idx="11"/>
          </p:nvPr>
        </p:nvSpPr>
        <p:spPr/>
        <p:txBody>
          <a:bodyPr/>
          <a:lstStyle/>
          <a:p>
            <a:pPr>
              <a:defRPr/>
            </a:pPr>
            <a:r>
              <a:rPr lang="en-US"/>
              <a:t>May 2015</a:t>
            </a:r>
          </a:p>
        </p:txBody>
      </p:sp>
      <p:sp>
        <p:nvSpPr>
          <p:cNvPr id="6" name="바닥글 개체 틀 5"/>
          <p:cNvSpPr>
            <a:spLocks noGrp="1"/>
          </p:cNvSpPr>
          <p:nvPr>
            <p:ph type="ftr" sz="quarter" idx="12"/>
          </p:nvPr>
        </p:nvSpPr>
        <p:spPr/>
        <p:txBody>
          <a:bodyPr/>
          <a:lstStyle/>
          <a:p>
            <a:pPr lvl="4">
              <a:defRPr/>
            </a:pPr>
            <a:r>
              <a:rPr lang="en-US"/>
              <a:t>Edward Au (Marvell Semiconductor)</a:t>
            </a:r>
          </a:p>
        </p:txBody>
      </p:sp>
      <p:sp>
        <p:nvSpPr>
          <p:cNvPr id="7" name="슬라이드 번호 개체 틀 6"/>
          <p:cNvSpPr>
            <a:spLocks noGrp="1"/>
          </p:cNvSpPr>
          <p:nvPr>
            <p:ph type="sldNum" sz="quarter" idx="13"/>
          </p:nvPr>
        </p:nvSpPr>
        <p:spPr/>
        <p:txBody>
          <a:bodyPr/>
          <a:lstStyle/>
          <a:p>
            <a:r>
              <a:rPr lang="en-US" altLang="en-US"/>
              <a:t>Page </a:t>
            </a:r>
            <a:fld id="{A4C469B6-0354-4D64-BCEB-6541BE9EF06F}" type="slidenum">
              <a:rPr lang="en-US" altLang="en-US" smtClean="0"/>
              <a:pPr/>
              <a:t>8</a:t>
            </a:fld>
            <a:endParaRPr lang="en-US" altLang="en-US"/>
          </a:p>
        </p:txBody>
      </p:sp>
    </p:spTree>
    <p:extLst>
      <p:ext uri="{BB962C8B-B14F-4D97-AF65-F5344CB8AC3E}">
        <p14:creationId xmlns:p14="http://schemas.microsoft.com/office/powerpoint/2010/main" val="5745393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a:t>Saehee</a:t>
            </a:r>
            <a:r>
              <a:rPr lang="en-US" altLang="ko-KR" dirty="0"/>
              <a:t> Bang (LG Electronics)</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10923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ltLang="ko-KR" dirty="0"/>
              <a:t>JULY 2017</a:t>
            </a:r>
          </a:p>
        </p:txBody>
      </p:sp>
    </p:spTree>
    <p:extLst>
      <p:ext uri="{BB962C8B-B14F-4D97-AF65-F5344CB8AC3E}">
        <p14:creationId xmlns:p14="http://schemas.microsoft.com/office/powerpoint/2010/main" val="35857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r>
              <a:rPr lang="en-US"/>
              <a:t>July 2013</a:t>
            </a:r>
            <a:endParaRPr lang="en-US" dirty="0"/>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a:t>Kyungtae</a:t>
            </a:r>
            <a:r>
              <a:rPr lang="en-US" altLang="ko-KR" dirty="0"/>
              <a:t> Jo (LG Electronics)</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pPr/>
              <a:t>‹#›</a:t>
            </a:fld>
            <a:endParaRPr lang="en-US" altLang="en-US"/>
          </a:p>
        </p:txBody>
      </p:sp>
    </p:spTree>
    <p:extLst>
      <p:ext uri="{BB962C8B-B14F-4D97-AF65-F5344CB8AC3E}">
        <p14:creationId xmlns:p14="http://schemas.microsoft.com/office/powerpoint/2010/main" val="1441555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r>
              <a:rPr lang="en-US"/>
              <a:t>July 2013</a:t>
            </a:r>
            <a:endParaRPr lang="en-US" dirty="0"/>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a:t>Kyungtae</a:t>
            </a:r>
            <a:r>
              <a:rPr lang="en-US" altLang="ko-KR" dirty="0"/>
              <a:t> Jo (LG Electronics)</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pPr/>
              <a:t>‹#›</a:t>
            </a:fld>
            <a:endParaRPr lang="en-US" altLang="en-US"/>
          </a:p>
        </p:txBody>
      </p:sp>
    </p:spTree>
    <p:extLst>
      <p:ext uri="{BB962C8B-B14F-4D97-AF65-F5344CB8AC3E}">
        <p14:creationId xmlns:p14="http://schemas.microsoft.com/office/powerpoint/2010/main" val="285347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a:t>Saehee</a:t>
            </a:r>
            <a:r>
              <a:rPr lang="en-US" altLang="ko-KR" dirty="0"/>
              <a:t> Bang</a:t>
            </a:r>
            <a:r>
              <a:rPr lang="en-US" dirty="0"/>
              <a:t> (LG Electronics)</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10923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ltLang="ko-KR" dirty="0"/>
              <a:t>JULY </a:t>
            </a:r>
            <a:r>
              <a:rPr lang="en-US" dirty="0"/>
              <a:t>2017</a:t>
            </a:r>
          </a:p>
        </p:txBody>
      </p:sp>
      <p:sp>
        <p:nvSpPr>
          <p:cNvPr id="8" name="Rectangle 4"/>
          <p:cNvSpPr txBox="1">
            <a:spLocks noChangeArrowheads="1"/>
          </p:cNvSpPr>
          <p:nvPr userDrawn="1"/>
        </p:nvSpPr>
        <p:spPr bwMode="auto">
          <a:xfrm>
            <a:off x="5486400" y="346501"/>
            <a:ext cx="2946054"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doc.:</a:t>
            </a:r>
            <a:r>
              <a:rPr lang="en-US" baseline="0" dirty="0"/>
              <a:t> IEEE </a:t>
            </a:r>
            <a:r>
              <a:rPr lang="en-US" baseline="0" dirty="0" smtClean="0"/>
              <a:t>802.11-17/0842r0</a:t>
            </a:r>
            <a:endParaRPr lang="en-US" dirty="0"/>
          </a:p>
        </p:txBody>
      </p:sp>
    </p:spTree>
    <p:extLst>
      <p:ext uri="{BB962C8B-B14F-4D97-AF65-F5344CB8AC3E}">
        <p14:creationId xmlns:p14="http://schemas.microsoft.com/office/powerpoint/2010/main" val="21852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a:t>Kyungtae</a:t>
            </a:r>
            <a:r>
              <a:rPr lang="en-US" altLang="ko-KR" dirty="0"/>
              <a:t> Jo (LG Electronics)</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10923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ltLang="ko-KR" dirty="0"/>
              <a:t>JULY 2017</a:t>
            </a:r>
          </a:p>
        </p:txBody>
      </p:sp>
    </p:spTree>
    <p:extLst>
      <p:ext uri="{BB962C8B-B14F-4D97-AF65-F5344CB8AC3E}">
        <p14:creationId xmlns:p14="http://schemas.microsoft.com/office/powerpoint/2010/main" val="86619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a:t>Kyungtae</a:t>
            </a:r>
            <a:r>
              <a:rPr lang="en-US" altLang="ko-KR" dirty="0"/>
              <a:t> Jo (LG Electronics)</a:t>
            </a:r>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pPr/>
              <a:t>‹#›</a:t>
            </a:fld>
            <a:endParaRPr lang="en-US" altLang="en-US"/>
          </a:p>
        </p:txBody>
      </p:sp>
      <p:sp>
        <p:nvSpPr>
          <p:cNvPr id="8" name="Rectangle 4"/>
          <p:cNvSpPr>
            <a:spLocks noGrp="1" noChangeArrowheads="1"/>
          </p:cNvSpPr>
          <p:nvPr>
            <p:ph type="dt" sz="half" idx="13"/>
          </p:nvPr>
        </p:nvSpPr>
        <p:spPr bwMode="auto">
          <a:xfrm>
            <a:off x="696913" y="332601"/>
            <a:ext cx="10923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ltLang="ko-KR" dirty="0"/>
              <a:t>JULY 2017</a:t>
            </a:r>
          </a:p>
        </p:txBody>
      </p:sp>
    </p:spTree>
    <p:extLst>
      <p:ext uri="{BB962C8B-B14F-4D97-AF65-F5344CB8AC3E}">
        <p14:creationId xmlns:p14="http://schemas.microsoft.com/office/powerpoint/2010/main" val="35589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a:defRPr/>
            </a:lvl1pPr>
          </a:lstStyle>
          <a:p>
            <a:pPr>
              <a:defRPr/>
            </a:pPr>
            <a:r>
              <a:rPr lang="en-US" altLang="ko-KR" dirty="0"/>
              <a:t>JULY 2017</a:t>
            </a:r>
          </a:p>
        </p:txBody>
      </p:sp>
      <p:sp>
        <p:nvSpPr>
          <p:cNvPr id="8"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a:t>Kyungtae</a:t>
            </a:r>
            <a:r>
              <a:rPr lang="en-US" altLang="ko-KR" dirty="0"/>
              <a:t> Jo (LG Electronics)</a:t>
            </a:r>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pPr/>
              <a:t>‹#›</a:t>
            </a:fld>
            <a:endParaRPr lang="en-US" altLang="en-US"/>
          </a:p>
        </p:txBody>
      </p:sp>
    </p:spTree>
    <p:extLst>
      <p:ext uri="{BB962C8B-B14F-4D97-AF65-F5344CB8AC3E}">
        <p14:creationId xmlns:p14="http://schemas.microsoft.com/office/powerpoint/2010/main" val="2695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4666"/>
          </a:xfrm>
        </p:spPr>
        <p:txBody>
          <a:bodyPr/>
          <a:lstStyle>
            <a:lvl1pPr>
              <a:defRPr/>
            </a:lvl1pPr>
          </a:lstStyle>
          <a:p>
            <a:pPr>
              <a:defRPr/>
            </a:pPr>
            <a:r>
              <a:rPr lang="en-US" altLang="ko-KR" dirty="0" err="1"/>
              <a:t>Kyungtae</a:t>
            </a:r>
            <a:r>
              <a:rPr lang="en-US" altLang="ko-KR" dirty="0"/>
              <a:t> Jo (LG Electronics)</a:t>
            </a:r>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pPr/>
              <a:t>‹#›</a:t>
            </a:fld>
            <a:endParaRPr lang="en-US" altLang="en-US"/>
          </a:p>
        </p:txBody>
      </p:sp>
      <p:sp>
        <p:nvSpPr>
          <p:cNvPr id="6" name="Rectangle 4"/>
          <p:cNvSpPr>
            <a:spLocks noGrp="1" noChangeArrowheads="1"/>
          </p:cNvSpPr>
          <p:nvPr>
            <p:ph type="dt" sz="half" idx="2"/>
          </p:nvPr>
        </p:nvSpPr>
        <p:spPr bwMode="auto">
          <a:xfrm>
            <a:off x="696913" y="332601"/>
            <a:ext cx="10923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ltLang="ko-KR" dirty="0"/>
              <a:t>JULY </a:t>
            </a:r>
            <a:r>
              <a:rPr lang="en-US" dirty="0"/>
              <a:t>2016</a:t>
            </a:r>
          </a:p>
        </p:txBody>
      </p:sp>
    </p:spTree>
    <p:extLst>
      <p:ext uri="{BB962C8B-B14F-4D97-AF65-F5344CB8AC3E}">
        <p14:creationId xmlns:p14="http://schemas.microsoft.com/office/powerpoint/2010/main" val="2593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a:t>Kyungtae</a:t>
            </a:r>
            <a:r>
              <a:rPr lang="en-US" altLang="ko-KR" dirty="0"/>
              <a:t> Jo (LG Electronics)</a:t>
            </a:r>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pPr/>
              <a:t>‹#›</a:t>
            </a:fld>
            <a:endParaRPr lang="en-US" altLang="en-US"/>
          </a:p>
        </p:txBody>
      </p:sp>
      <p:sp>
        <p:nvSpPr>
          <p:cNvPr id="5" name="Date Placeholder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January 2016</a:t>
            </a:r>
          </a:p>
        </p:txBody>
      </p:sp>
    </p:spTree>
    <p:extLst>
      <p:ext uri="{BB962C8B-B14F-4D97-AF65-F5344CB8AC3E}">
        <p14:creationId xmlns:p14="http://schemas.microsoft.com/office/powerpoint/2010/main" val="8533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July 2013</a:t>
            </a:r>
            <a:endParaRPr lang="en-US" dirty="0"/>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a:t>Kyungtae</a:t>
            </a:r>
            <a:r>
              <a:rPr lang="en-US" altLang="ko-KR" dirty="0"/>
              <a:t> Jo (LG Electronics)</a:t>
            </a:r>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CC8753CA-BECE-40D1-BB6F-2F442C98DD04}" type="slidenum">
              <a:rPr lang="en-US" altLang="en-US"/>
              <a:pPr/>
              <a:t>‹#›</a:t>
            </a:fld>
            <a:endParaRPr lang="en-US" altLang="en-US"/>
          </a:p>
        </p:txBody>
      </p:sp>
    </p:spTree>
    <p:extLst>
      <p:ext uri="{BB962C8B-B14F-4D97-AF65-F5344CB8AC3E}">
        <p14:creationId xmlns:p14="http://schemas.microsoft.com/office/powerpoint/2010/main" val="3180456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July 2013</a:t>
            </a:r>
            <a:endParaRPr lang="en-US" dirty="0"/>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a:t>Kyungtae</a:t>
            </a:r>
            <a:r>
              <a:rPr lang="en-US" altLang="ko-KR" dirty="0"/>
              <a:t> Jo (LG Electronics)</a:t>
            </a:r>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pPr/>
              <a:t>‹#›</a:t>
            </a:fld>
            <a:endParaRPr lang="en-US" altLang="en-US"/>
          </a:p>
        </p:txBody>
      </p:sp>
    </p:spTree>
    <p:extLst>
      <p:ext uri="{BB962C8B-B14F-4D97-AF65-F5344CB8AC3E}">
        <p14:creationId xmlns:p14="http://schemas.microsoft.com/office/powerpoint/2010/main" val="2791408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96913" y="332601"/>
            <a:ext cx="194284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ltLang="ko-KR" dirty="0"/>
              <a:t>SEPTEMBER </a:t>
            </a:r>
            <a:r>
              <a:rPr lang="en-US" dirty="0"/>
              <a:t>2017</a:t>
            </a:r>
          </a:p>
        </p:txBody>
      </p:sp>
      <p:sp>
        <p:nvSpPr>
          <p:cNvPr id="1029" name="Rectangle 5"/>
          <p:cNvSpPr>
            <a:spLocks noGrp="1" noChangeArrowheads="1"/>
          </p:cNvSpPr>
          <p:nvPr>
            <p:ph type="ftr" sz="quarter" idx="3"/>
          </p:nvPr>
        </p:nvSpPr>
        <p:spPr bwMode="auto">
          <a:xfrm>
            <a:off x="5791200" y="6475413"/>
            <a:ext cx="27527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err="1"/>
              <a:t>Saehee</a:t>
            </a:r>
            <a:r>
              <a:rPr lang="en-US" altLang="ko-KR" dirty="0"/>
              <a:t> Bang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a:t>Slide </a:t>
            </a:r>
            <a:fld id="{6F1F6262-6948-42CD-BF7B-D2CB9D8BADE4}" type="slidenum">
              <a:rPr lang="en-US" altLang="en-US"/>
              <a:pPr/>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6135" r:id="rId1"/>
    <p:sldLayoutId id="2147486136" r:id="rId2"/>
    <p:sldLayoutId id="2147486137" r:id="rId3"/>
    <p:sldLayoutId id="2147486138" r:id="rId4"/>
    <p:sldLayoutId id="2147486139" r:id="rId5"/>
    <p:sldLayoutId id="2147486140" r:id="rId6"/>
    <p:sldLayoutId id="2147486141" r:id="rId7"/>
    <p:sldLayoutId id="2147486142" r:id="rId8"/>
    <p:sldLayoutId id="2147486143" r:id="rId9"/>
    <p:sldLayoutId id="2147486144" r:id="rId10"/>
    <p:sldLayoutId id="2147486145"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3ABCD13-380B-4CB5-B9B1-96CEC68A8A42}" type="slidenum">
              <a:rPr lang="en-US" altLang="en-US" sz="1200" b="0" smtClean="0"/>
              <a:pPr>
                <a:spcBef>
                  <a:spcPct val="0"/>
                </a:spcBef>
                <a:buFontTx/>
                <a:buNone/>
              </a:pPr>
              <a:t>1</a:t>
            </a:fld>
            <a:endParaRPr lang="en-US" altLang="en-US" sz="1200" b="0"/>
          </a:p>
        </p:txBody>
      </p:sp>
      <p:sp>
        <p:nvSpPr>
          <p:cNvPr id="13317" name="Rectangle 2"/>
          <p:cNvSpPr>
            <a:spLocks noGrp="1" noChangeArrowheads="1"/>
          </p:cNvSpPr>
          <p:nvPr>
            <p:ph type="title"/>
          </p:nvPr>
        </p:nvSpPr>
        <p:spPr>
          <a:xfrm>
            <a:off x="685800" y="609600"/>
            <a:ext cx="7772400" cy="1066800"/>
          </a:xfrm>
        </p:spPr>
        <p:txBody>
          <a:bodyPr/>
          <a:lstStyle/>
          <a:p>
            <a:r>
              <a:rPr lang="en-US" altLang="en-US" sz="2800" dirty="0"/>
              <a:t>Efficient TDD slot schedule mechanism</a:t>
            </a:r>
          </a:p>
        </p:txBody>
      </p:sp>
      <p:sp>
        <p:nvSpPr>
          <p:cNvPr id="13318" name="Rectangle 6"/>
          <p:cNvSpPr>
            <a:spLocks noGrp="1" noChangeArrowheads="1"/>
          </p:cNvSpPr>
          <p:nvPr>
            <p:ph type="body" idx="1"/>
          </p:nvPr>
        </p:nvSpPr>
        <p:spPr>
          <a:xfrm>
            <a:off x="685800" y="1676400"/>
            <a:ext cx="7772400" cy="381000"/>
          </a:xfrm>
        </p:spPr>
        <p:txBody>
          <a:bodyPr/>
          <a:lstStyle/>
          <a:p>
            <a:pPr algn="ctr">
              <a:buFontTx/>
              <a:buNone/>
            </a:pPr>
            <a:r>
              <a:rPr lang="en-US" altLang="en-US" sz="2000" dirty="0"/>
              <a:t>Date</a:t>
            </a:r>
            <a:r>
              <a:rPr lang="en-US" altLang="en-US" sz="2000" dirty="0" smtClean="0"/>
              <a:t>: 2018-05-08</a:t>
            </a:r>
            <a:endParaRPr lang="en-US" altLang="en-US" sz="2000" b="0" dirty="0"/>
          </a:p>
        </p:txBody>
      </p:sp>
      <p:sp>
        <p:nvSpPr>
          <p:cNvPr id="13320" name="Rectangle 12"/>
          <p:cNvSpPr>
            <a:spLocks noChangeArrowheads="1"/>
          </p:cNvSpPr>
          <p:nvPr/>
        </p:nvSpPr>
        <p:spPr bwMode="auto">
          <a:xfrm>
            <a:off x="685800" y="1981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t> Authors:</a:t>
            </a:r>
            <a:endParaRPr lang="en-US" altLang="en-US" sz="2000" b="0" dirty="0"/>
          </a:p>
        </p:txBody>
      </p:sp>
      <p:sp>
        <p:nvSpPr>
          <p:cNvPr id="9" name="Date Placeholder 5"/>
          <p:cNvSpPr>
            <a:spLocks noGrp="1"/>
          </p:cNvSpPr>
          <p:nvPr>
            <p:ph type="dt" sz="half" idx="2"/>
          </p:nvPr>
        </p:nvSpPr>
        <p:spPr>
          <a:xfrm>
            <a:off x="696913" y="332601"/>
            <a:ext cx="1041054" cy="276999"/>
          </a:xfrm>
        </p:spPr>
        <p:txBody>
          <a:bodyPr/>
          <a:lstStyle/>
          <a:p>
            <a:pPr>
              <a:defRPr/>
            </a:pPr>
            <a:r>
              <a:rPr lang="en-US" altLang="ko-KR" dirty="0" smtClean="0"/>
              <a:t>MAY 2018</a:t>
            </a:r>
            <a:endParaRPr lang="en-US" altLang="ko-KR" dirty="0"/>
          </a:p>
        </p:txBody>
      </p:sp>
      <p:graphicFrame>
        <p:nvGraphicFramePr>
          <p:cNvPr id="7" name="Table 1"/>
          <p:cNvGraphicFramePr>
            <a:graphicFrameLocks noGrp="1"/>
          </p:cNvGraphicFramePr>
          <p:nvPr>
            <p:extLst>
              <p:ext uri="{D42A27DB-BD31-4B8C-83A1-F6EECF244321}">
                <p14:modId xmlns:p14="http://schemas.microsoft.com/office/powerpoint/2010/main" val="3142183747"/>
              </p:ext>
            </p:extLst>
          </p:nvPr>
        </p:nvGraphicFramePr>
        <p:xfrm>
          <a:off x="533400" y="2377911"/>
          <a:ext cx="8305800" cy="3642360"/>
        </p:xfrm>
        <a:graphic>
          <a:graphicData uri="http://schemas.openxmlformats.org/drawingml/2006/table">
            <a:tbl>
              <a:tblPr>
                <a:tableStyleId>{5940675A-B579-460E-94D1-54222C63F5DA}</a:tableStyleId>
              </a:tblPr>
              <a:tblGrid>
                <a:gridCol w="2057399"/>
                <a:gridCol w="1600200"/>
                <a:gridCol w="951286"/>
                <a:gridCol w="840208"/>
                <a:gridCol w="2856707"/>
              </a:tblGrid>
              <a:tr h="370840">
                <a:tc>
                  <a:txBody>
                    <a:bodyPr/>
                    <a:lstStyle/>
                    <a:p>
                      <a:r>
                        <a:rPr lang="en-US" sz="1600" dirty="0" smtClean="0"/>
                        <a:t>Name</a:t>
                      </a:r>
                      <a:endParaRPr lang="en-US" sz="1600" dirty="0"/>
                    </a:p>
                  </a:txBody>
                  <a:tcPr/>
                </a:tc>
                <a:tc>
                  <a:txBody>
                    <a:bodyPr/>
                    <a:lstStyle/>
                    <a:p>
                      <a:r>
                        <a:rPr lang="en-US" sz="1600" dirty="0" smtClean="0"/>
                        <a:t>Company</a:t>
                      </a:r>
                      <a:endParaRPr lang="en-US" sz="1600" dirty="0"/>
                    </a:p>
                  </a:txBody>
                  <a:tcPr/>
                </a:tc>
                <a:tc>
                  <a:txBody>
                    <a:bodyPr/>
                    <a:lstStyle/>
                    <a:p>
                      <a:r>
                        <a:rPr lang="en-US" sz="1600" dirty="0" smtClean="0"/>
                        <a:t>Address</a:t>
                      </a:r>
                      <a:endParaRPr lang="en-US" sz="1600" dirty="0"/>
                    </a:p>
                  </a:txBody>
                  <a:tcPr/>
                </a:tc>
                <a:tc>
                  <a:txBody>
                    <a:bodyPr/>
                    <a:lstStyle/>
                    <a:p>
                      <a:r>
                        <a:rPr lang="en-US" sz="1600" dirty="0" smtClean="0"/>
                        <a:t>Phone</a:t>
                      </a:r>
                      <a:endParaRPr lang="en-US" sz="1600" dirty="0"/>
                    </a:p>
                  </a:txBody>
                  <a:tcPr/>
                </a:tc>
                <a:tc>
                  <a:txBody>
                    <a:bodyPr/>
                    <a:lstStyle/>
                    <a:p>
                      <a:r>
                        <a:rPr lang="en-US" sz="1600" dirty="0" smtClean="0"/>
                        <a:t>Email</a:t>
                      </a:r>
                      <a:endParaRPr lang="en-US" sz="1600" dirty="0"/>
                    </a:p>
                  </a:txBody>
                  <a:tcPr/>
                </a:tc>
              </a:tr>
              <a:tr h="370840">
                <a:tc>
                  <a:txBody>
                    <a:bodyPr/>
                    <a:lstStyle/>
                    <a:p>
                      <a:r>
                        <a:rPr lang="en-US" sz="1600" dirty="0" err="1" smtClean="0"/>
                        <a:t>Saehee</a:t>
                      </a:r>
                      <a:r>
                        <a:rPr lang="en-US" sz="1600" baseline="0" dirty="0" smtClean="0"/>
                        <a:t> Bang</a:t>
                      </a:r>
                      <a:endParaRPr lang="en-US" sz="1600" dirty="0"/>
                    </a:p>
                  </a:txBody>
                  <a:tcPr/>
                </a:tc>
                <a:tc rowSpan="7">
                  <a:txBody>
                    <a:bodyPr/>
                    <a:lstStyle/>
                    <a:p>
                      <a:endParaRPr lang="en-US" sz="1600" dirty="0" smtClean="0"/>
                    </a:p>
                    <a:p>
                      <a:endParaRPr lang="en-US" sz="1600" dirty="0" smtClean="0"/>
                    </a:p>
                    <a:p>
                      <a:endParaRPr lang="en-US" sz="1600" dirty="0" smtClean="0"/>
                    </a:p>
                    <a:p>
                      <a:endParaRPr lang="en-US" sz="1600" dirty="0" smtClean="0"/>
                    </a:p>
                    <a:p>
                      <a:pPr algn="ctr"/>
                      <a:r>
                        <a:rPr lang="en-US" sz="1600" dirty="0" smtClean="0"/>
                        <a:t>LG Electronics</a:t>
                      </a:r>
                      <a:endParaRPr lang="en-US" sz="1600" dirty="0"/>
                    </a:p>
                  </a:txBody>
                  <a:tcPr/>
                </a:tc>
                <a:tc>
                  <a:txBody>
                    <a:bodyPr/>
                    <a:lstStyle/>
                    <a:p>
                      <a:endParaRPr lang="en-US" sz="1600" dirty="0"/>
                    </a:p>
                  </a:txBody>
                  <a:tcPr/>
                </a:tc>
                <a:tc>
                  <a:txBody>
                    <a:bodyPr/>
                    <a:lstStyle/>
                    <a:p>
                      <a:endParaRPr lang="en-US" sz="1600" dirty="0"/>
                    </a:p>
                  </a:txBody>
                  <a:tcPr/>
                </a:tc>
                <a:tc>
                  <a:txBody>
                    <a:bodyPr/>
                    <a:lstStyle/>
                    <a:p>
                      <a:r>
                        <a:rPr lang="en-US" altLang="ko-KR" sz="1600" dirty="0" smtClean="0"/>
                        <a:t>saehee.bang@lge.com</a:t>
                      </a:r>
                      <a:endParaRPr lang="en-US" altLang="ko-KR" sz="1600"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dirty="0" err="1" smtClean="0"/>
                        <a:t>Kiseon</a:t>
                      </a:r>
                      <a:r>
                        <a:rPr lang="en-US" altLang="ko-KR" sz="1600" baseline="0" dirty="0" smtClean="0"/>
                        <a:t> </a:t>
                      </a:r>
                      <a:r>
                        <a:rPr lang="en-US" altLang="ko-KR" sz="1600" baseline="0" dirty="0" err="1" smtClean="0"/>
                        <a:t>Ryu</a:t>
                      </a:r>
                      <a:endParaRPr lang="en-US" altLang="ko-KR" sz="1600" dirty="0" smtClean="0"/>
                    </a:p>
                  </a:txBody>
                  <a:tcPr/>
                </a:tc>
                <a:tc vMerge="1">
                  <a:txBody>
                    <a:bodyPr/>
                    <a:lstStyle/>
                    <a:p>
                      <a:pPr latinLnBrk="1"/>
                      <a:endParaRPr lang="ko-KR" altLang="en-US"/>
                    </a:p>
                  </a:txBody>
                  <a:tcPr/>
                </a:tc>
                <a:tc>
                  <a:txBody>
                    <a:bodyPr/>
                    <a:lstStyle/>
                    <a:p>
                      <a:endParaRPr lang="en-US" sz="1600" dirty="0"/>
                    </a:p>
                  </a:txBody>
                  <a:tcPr/>
                </a:tc>
                <a:tc>
                  <a:txBody>
                    <a:bodyPr/>
                    <a:lstStyle/>
                    <a:p>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dirty="0" smtClean="0"/>
                        <a:t>kiseon.ryu@lge.com</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dirty="0" err="1" smtClean="0"/>
                        <a:t>JinMin</a:t>
                      </a:r>
                      <a:r>
                        <a:rPr lang="en-US" altLang="ko-KR" sz="1600" dirty="0" smtClean="0"/>
                        <a:t> Kim</a:t>
                      </a:r>
                      <a:endParaRPr lang="en-US" sz="1600" dirty="0"/>
                    </a:p>
                  </a:txBody>
                  <a:tcPr/>
                </a:tc>
                <a:tc vMerge="1">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dirty="0" smtClean="0"/>
                        <a:t>jinmin1230.kim@lge.com</a:t>
                      </a:r>
                      <a:endParaRPr lang="en-US" sz="1600" dirty="0"/>
                    </a:p>
                  </a:txBody>
                  <a:tcPr/>
                </a:tc>
              </a:tr>
              <a:tr h="370840">
                <a:tc>
                  <a:txBody>
                    <a:bodyPr/>
                    <a:lstStyle/>
                    <a:p>
                      <a:r>
                        <a:rPr lang="en-US" sz="1600" dirty="0" err="1" smtClean="0"/>
                        <a:t>JinSoo</a:t>
                      </a:r>
                      <a:r>
                        <a:rPr lang="en-US" sz="1600" baseline="0" dirty="0" smtClean="0"/>
                        <a:t> Choi</a:t>
                      </a:r>
                      <a:endParaRPr lang="en-US" sz="1600" dirty="0" smtClean="0"/>
                    </a:p>
                  </a:txBody>
                  <a:tcPr/>
                </a:tc>
                <a:tc vMerge="1">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r>
                        <a:rPr lang="en-US" sz="1600" dirty="0" smtClean="0"/>
                        <a:t>js.choi@lge.com</a:t>
                      </a:r>
                      <a:endParaRPr lang="en-US" sz="1600" dirty="0"/>
                    </a:p>
                  </a:txBody>
                  <a:tcPr/>
                </a:tc>
              </a:tr>
              <a:tr h="370840">
                <a:tc>
                  <a:txBody>
                    <a:bodyPr/>
                    <a:lstStyle/>
                    <a:p>
                      <a:r>
                        <a:rPr lang="en-US" altLang="ko-KR" sz="1600" dirty="0" err="1" smtClean="0"/>
                        <a:t>SungJin</a:t>
                      </a:r>
                      <a:r>
                        <a:rPr lang="en-US" altLang="ko-KR" sz="1600" dirty="0" smtClean="0"/>
                        <a:t> Park</a:t>
                      </a:r>
                      <a:endParaRPr lang="en-US" sz="1600" dirty="0"/>
                    </a:p>
                  </a:txBody>
                  <a:tcPr/>
                </a:tc>
                <a:tc vMerge="1">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r>
                        <a:rPr lang="en-US" altLang="ko-KR" sz="1600" dirty="0" smtClean="0"/>
                        <a:t>allean.park@lge.com</a:t>
                      </a:r>
                      <a:endParaRPr lang="en-US" sz="1600" dirty="0"/>
                    </a:p>
                  </a:txBody>
                  <a:tcPr/>
                </a:tc>
              </a:tr>
              <a:tr h="370840">
                <a:tc>
                  <a:txBody>
                    <a:bodyPr/>
                    <a:lstStyle/>
                    <a:p>
                      <a:r>
                        <a:rPr lang="en-US" sz="1600" dirty="0" err="1" smtClean="0"/>
                        <a:t>SunWoong</a:t>
                      </a:r>
                      <a:r>
                        <a:rPr lang="en-US" sz="1600" dirty="0" smtClean="0"/>
                        <a:t> Yun</a:t>
                      </a:r>
                      <a:endParaRPr lang="en-US" sz="1600" dirty="0"/>
                    </a:p>
                  </a:txBody>
                  <a:tcPr/>
                </a:tc>
                <a:tc vMerge="1">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r>
                        <a:rPr lang="en-US" altLang="ko-KR" sz="1600" dirty="0" smtClean="0"/>
                        <a:t>Sunwoong.yun@lge.com</a:t>
                      </a:r>
                      <a:endParaRPr lang="en-US" altLang="ko-KR" sz="1600" dirty="0"/>
                    </a:p>
                  </a:txBody>
                  <a:tcPr/>
                </a:tc>
              </a:tr>
              <a:tr h="3759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dirty="0" smtClean="0"/>
                        <a:t>Sang G. Kim</a:t>
                      </a:r>
                    </a:p>
                  </a:txBody>
                  <a:tcPr/>
                </a:tc>
                <a:tc vMerge="1">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dirty="0" smtClean="0"/>
                        <a:t>sanggook.kim@lge.com</a:t>
                      </a:r>
                    </a:p>
                  </a:txBody>
                  <a:tcPr/>
                </a:tc>
              </a:tr>
              <a:tr h="1854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dirty="0" smtClean="0"/>
                        <a:t>Solomon </a:t>
                      </a:r>
                      <a:r>
                        <a:rPr lang="en-US" altLang="ko-KR" sz="1600" dirty="0" err="1" smtClean="0"/>
                        <a:t>Trainin</a:t>
                      </a:r>
                      <a:r>
                        <a:rPr lang="en-US" altLang="ko-KR" sz="1600" dirty="0" smtClean="0"/>
                        <a:t> </a:t>
                      </a:r>
                    </a:p>
                  </a:txBody>
                  <a:tcPr/>
                </a:tc>
                <a:tc>
                  <a:txBody>
                    <a:bodyPr/>
                    <a:lstStyle/>
                    <a:p>
                      <a:pPr algn="ctr"/>
                      <a:r>
                        <a:rPr lang="en-US" sz="1600" dirty="0" smtClean="0"/>
                        <a:t>Qualcomm</a:t>
                      </a:r>
                      <a:endParaRPr lang="en-US" sz="1600" dirty="0"/>
                    </a:p>
                  </a:txBody>
                  <a:tcPr/>
                </a:tc>
                <a:tc>
                  <a:txBody>
                    <a:bodyPr/>
                    <a:lstStyle/>
                    <a:p>
                      <a:endParaRPr lang="en-US" sz="1600" dirty="0"/>
                    </a:p>
                  </a:txBody>
                  <a:tcPr/>
                </a:tc>
                <a:tc>
                  <a:txBody>
                    <a:bodyPr/>
                    <a:lstStyle/>
                    <a:p>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dirty="0" smtClean="0"/>
                        <a:t>strainin@qti.qualcomm.com</a:t>
                      </a:r>
                    </a:p>
                  </a:txBody>
                  <a:tcPr/>
                </a:tc>
              </a:tr>
              <a:tr h="1854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dirty="0" smtClean="0"/>
                        <a:t>Kazuyuki Sakoda</a:t>
                      </a:r>
                    </a:p>
                  </a:txBody>
                  <a:tcPr/>
                </a:tc>
                <a:tc>
                  <a:txBody>
                    <a:bodyPr/>
                    <a:lstStyle/>
                    <a:p>
                      <a:pPr algn="ctr"/>
                      <a:r>
                        <a:rPr lang="en-US" sz="1600" dirty="0" smtClean="0"/>
                        <a:t>Sony</a:t>
                      </a:r>
                      <a:endParaRPr lang="en-US" sz="1600" dirty="0"/>
                    </a:p>
                  </a:txBody>
                  <a:tcPr/>
                </a:tc>
                <a:tc>
                  <a:txBody>
                    <a:bodyPr/>
                    <a:lstStyle/>
                    <a:p>
                      <a:endParaRPr lang="en-US" sz="1600" dirty="0"/>
                    </a:p>
                  </a:txBody>
                  <a:tcPr/>
                </a:tc>
                <a:tc>
                  <a:txBody>
                    <a:bodyPr/>
                    <a:lstStyle/>
                    <a:p>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dirty="0" smtClean="0"/>
                        <a:t>Kazuyuki.Sakoda@sony.com</a:t>
                      </a:r>
                    </a:p>
                  </a:txBody>
                  <a:tcPr/>
                </a:tc>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09600"/>
            <a:ext cx="7772400" cy="685800"/>
          </a:xfrm>
        </p:spPr>
        <p:txBody>
          <a:bodyPr/>
          <a:lstStyle/>
          <a:p>
            <a:r>
              <a:rPr lang="en-US" altLang="ko-KR" dirty="0"/>
              <a:t>Annex (Analysis)</a:t>
            </a:r>
            <a:endParaRPr lang="ko-KR" altLang="en-US" dirty="0"/>
          </a:p>
        </p:txBody>
      </p:sp>
      <p:sp>
        <p:nvSpPr>
          <p:cNvPr id="4" name="바닥글 개체 틀 3"/>
          <p:cNvSpPr>
            <a:spLocks noGrp="1"/>
          </p:cNvSpPr>
          <p:nvPr>
            <p:ph type="ftr" sz="quarter" idx="11"/>
          </p:nvPr>
        </p:nvSpPr>
        <p:spPr/>
        <p:txBody>
          <a:bodyPr/>
          <a:lstStyle/>
          <a:p>
            <a:pPr>
              <a:defRPr/>
            </a:pPr>
            <a:r>
              <a:rPr lang="en-US" altLang="ko-KR"/>
              <a:t>Saehee Bang</a:t>
            </a:r>
            <a:r>
              <a:rPr lang="en-US"/>
              <a:t> (LG Electronics)</a:t>
            </a:r>
            <a:endParaRPr lang="en-US" dirty="0"/>
          </a:p>
        </p:txBody>
      </p:sp>
      <p:sp>
        <p:nvSpPr>
          <p:cNvPr id="5" name="슬라이드 번호 개체 틀 4"/>
          <p:cNvSpPr>
            <a:spLocks noGrp="1"/>
          </p:cNvSpPr>
          <p:nvPr>
            <p:ph type="sldNum" sz="quarter" idx="12"/>
          </p:nvPr>
        </p:nvSpPr>
        <p:spPr/>
        <p:txBody>
          <a:bodyPr/>
          <a:lstStyle/>
          <a:p>
            <a:r>
              <a:rPr lang="en-US" altLang="en-US" dirty="0"/>
              <a:t>Slide </a:t>
            </a:r>
            <a:fld id="{0FF88134-36A3-492E-B6B5-2F4703E76746}" type="slidenum">
              <a:rPr lang="en-US" altLang="en-US" smtClean="0"/>
              <a:pPr/>
              <a:t>10</a:t>
            </a:fld>
            <a:endParaRPr lang="en-US" altLang="en-US" dirty="0"/>
          </a:p>
        </p:txBody>
      </p:sp>
      <p:sp>
        <p:nvSpPr>
          <p:cNvPr id="6" name="날짜 개체 틀 5"/>
          <p:cNvSpPr>
            <a:spLocks noGrp="1"/>
          </p:cNvSpPr>
          <p:nvPr>
            <p:ph type="dt" sz="half" idx="2"/>
          </p:nvPr>
        </p:nvSpPr>
        <p:spPr>
          <a:xfrm>
            <a:off x="696913" y="332601"/>
            <a:ext cx="1041054" cy="276999"/>
          </a:xfrm>
        </p:spPr>
        <p:txBody>
          <a:bodyPr/>
          <a:lstStyle/>
          <a:p>
            <a:pPr>
              <a:defRPr/>
            </a:pPr>
            <a:r>
              <a:rPr lang="en-US" altLang="ko-KR" dirty="0"/>
              <a:t>MAY 2018</a:t>
            </a:r>
            <a:endParaRPr lang="en-US" dirty="0"/>
          </a:p>
        </p:txBody>
      </p:sp>
      <p:sp>
        <p:nvSpPr>
          <p:cNvPr id="16" name="내용 개체 틀 2"/>
          <p:cNvSpPr txBox="1">
            <a:spLocks/>
          </p:cNvSpPr>
          <p:nvPr/>
        </p:nvSpPr>
        <p:spPr bwMode="auto">
          <a:xfrm>
            <a:off x="698381" y="1561792"/>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latinLnBrk="1"/>
            <a:r>
              <a:rPr lang="en-US" altLang="ko-KR" sz="2000" dirty="0"/>
              <a:t>Result</a:t>
            </a:r>
            <a:endParaRPr lang="ko-KR" altLang="ko-KR" sz="2000" dirty="0"/>
          </a:p>
          <a:p>
            <a:pPr lvl="1" latinLnBrk="1"/>
            <a:r>
              <a:rPr lang="en-US" altLang="ko-KR" sz="1800" dirty="0"/>
              <a:t>If 2 TDD Intervals are assigned to a STA and 1 repetition is applied, </a:t>
            </a:r>
          </a:p>
          <a:p>
            <a:pPr lvl="2" latinLnBrk="1"/>
            <a:r>
              <a:rPr lang="en-US" altLang="ko-KR" sz="1600" dirty="0"/>
              <a:t>The overhead of (X) is reduced from 8B to 4B and the overhead of (Y) is reduced from 18B to 14B. </a:t>
            </a:r>
          </a:p>
          <a:p>
            <a:pPr lvl="2" latinLnBrk="1"/>
            <a:r>
              <a:rPr lang="en-US" altLang="ko-KR" sz="1600" dirty="0"/>
              <a:t>Then, we can get 50% overhead reduction of (X) and </a:t>
            </a:r>
            <a:r>
              <a:rPr lang="en-US" altLang="ko-KR" sz="1600" b="1" u="sng" dirty="0"/>
              <a:t>22%</a:t>
            </a:r>
            <a:r>
              <a:rPr lang="en-US" altLang="ko-KR" sz="1600" u="sng" dirty="0"/>
              <a:t> </a:t>
            </a:r>
            <a:r>
              <a:rPr lang="en-US" altLang="ko-KR" sz="1600" dirty="0"/>
              <a:t>overhead reduction of (Y).</a:t>
            </a:r>
            <a:endParaRPr lang="ko-KR" altLang="ko-KR" sz="1600" dirty="0"/>
          </a:p>
          <a:p>
            <a:pPr lvl="1" latinLnBrk="1"/>
            <a:r>
              <a:rPr lang="en-US" altLang="ko-KR" sz="1800" dirty="0"/>
              <a:t>If 64 TDD Intervals are assigned to a STA and 1 repetition is applied, </a:t>
            </a:r>
          </a:p>
          <a:p>
            <a:pPr lvl="2" latinLnBrk="1"/>
            <a:r>
              <a:rPr lang="en-US" altLang="ko-KR" sz="1600" dirty="0"/>
              <a:t>The overhead of (X) reduced from 192B to 96B and the overhead of (Y) is reduced from 202B to 106B. </a:t>
            </a:r>
          </a:p>
          <a:p>
            <a:pPr lvl="2" latinLnBrk="1"/>
            <a:r>
              <a:rPr lang="en-US" altLang="ko-KR" sz="1600" dirty="0"/>
              <a:t>Then, we can get 50% overhead reduction of (X) and </a:t>
            </a:r>
            <a:r>
              <a:rPr lang="en-US" altLang="ko-KR" sz="1600" b="1" u="sng" dirty="0"/>
              <a:t>48%</a:t>
            </a:r>
            <a:r>
              <a:rPr lang="en-US" altLang="ko-KR" sz="1600" dirty="0"/>
              <a:t> overhead reduction of (Y).</a:t>
            </a:r>
            <a:endParaRPr lang="ko-KR" altLang="ko-KR" sz="1600" dirty="0"/>
          </a:p>
          <a:p>
            <a:pPr lvl="1" latinLnBrk="1"/>
            <a:r>
              <a:rPr lang="en-US" altLang="ko-KR" sz="1800" dirty="0"/>
              <a:t>If MCS 1 is applied for two cases above, </a:t>
            </a:r>
            <a:endParaRPr lang="ko-KR" altLang="ko-KR" sz="1800" dirty="0"/>
          </a:p>
          <a:p>
            <a:pPr lvl="2" latinLnBrk="1"/>
            <a:r>
              <a:rPr lang="en-US" altLang="ko-KR" sz="1600" dirty="0"/>
              <a:t>For the first case, transmission time is reduced </a:t>
            </a:r>
            <a:r>
              <a:rPr lang="en-US" altLang="ko-KR" sz="1600" u="sng" dirty="0"/>
              <a:t>from </a:t>
            </a:r>
            <a:r>
              <a:rPr lang="en-US" altLang="ko-KR" sz="1600" b="1" u="sng" dirty="0"/>
              <a:t>0.374us</a:t>
            </a:r>
            <a:r>
              <a:rPr lang="en-US" altLang="ko-KR" sz="1600" u="sng" dirty="0"/>
              <a:t> to </a:t>
            </a:r>
            <a:r>
              <a:rPr lang="en-US" altLang="ko-KR" sz="1600" b="1" u="sng" dirty="0"/>
              <a:t>0.29us</a:t>
            </a:r>
            <a:r>
              <a:rPr lang="en-US" altLang="ko-KR" sz="1600" dirty="0"/>
              <a:t>.</a:t>
            </a:r>
            <a:endParaRPr lang="ko-KR" altLang="ko-KR" sz="1600" dirty="0"/>
          </a:p>
          <a:p>
            <a:pPr lvl="2" latinLnBrk="1"/>
            <a:r>
              <a:rPr lang="en-US" altLang="ko-KR" sz="1600" dirty="0"/>
              <a:t>For the second case, transmission time is reduced </a:t>
            </a:r>
            <a:r>
              <a:rPr lang="en-US" altLang="ko-KR" sz="1600" u="sng" dirty="0"/>
              <a:t>from </a:t>
            </a:r>
            <a:r>
              <a:rPr lang="en-US" altLang="ko-KR" sz="1600" b="1" u="sng" dirty="0"/>
              <a:t>4.2us</a:t>
            </a:r>
            <a:r>
              <a:rPr lang="en-US" altLang="ko-KR" sz="1600" u="sng" dirty="0"/>
              <a:t> to </a:t>
            </a:r>
            <a:r>
              <a:rPr lang="en-US" altLang="ko-KR" sz="1600" b="1" u="sng" dirty="0"/>
              <a:t>2.2us</a:t>
            </a:r>
            <a:r>
              <a:rPr lang="en-US" altLang="ko-KR" sz="1600" u="sng" dirty="0"/>
              <a:t>.</a:t>
            </a:r>
            <a:endParaRPr lang="ko-KR" altLang="ko-KR" sz="1600" dirty="0"/>
          </a:p>
          <a:p>
            <a:r>
              <a:rPr lang="en-US" altLang="ko-KR" sz="2000" dirty="0"/>
              <a:t>If we allow more than 1 repetition, then the gain is increased dramatically.</a:t>
            </a:r>
            <a:endParaRPr lang="ko-KR" altLang="en-US" sz="2000" dirty="0"/>
          </a:p>
          <a:p>
            <a:endParaRPr lang="ko-KR" altLang="en-US" dirty="0"/>
          </a:p>
        </p:txBody>
      </p:sp>
    </p:spTree>
    <p:extLst>
      <p:ext uri="{BB962C8B-B14F-4D97-AF65-F5344CB8AC3E}">
        <p14:creationId xmlns:p14="http://schemas.microsoft.com/office/powerpoint/2010/main" val="792655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Introduction</a:t>
            </a:r>
            <a:endParaRPr lang="en-US" dirty="0"/>
          </a:p>
        </p:txBody>
      </p:sp>
      <p:sp>
        <p:nvSpPr>
          <p:cNvPr id="3" name="Content Placeholder 2"/>
          <p:cNvSpPr>
            <a:spLocks noGrp="1"/>
          </p:cNvSpPr>
          <p:nvPr>
            <p:ph idx="1"/>
          </p:nvPr>
        </p:nvSpPr>
        <p:spPr/>
        <p:txBody>
          <a:bodyPr>
            <a:normAutofit/>
          </a:bodyPr>
          <a:lstStyle/>
          <a:p>
            <a:r>
              <a:rPr lang="en-US" altLang="zh-CN" dirty="0"/>
              <a:t>Scheduling for </a:t>
            </a:r>
            <a:r>
              <a:rPr lang="en-US" altLang="zh-CN" dirty="0" err="1"/>
              <a:t>mmWave</a:t>
            </a:r>
            <a:r>
              <a:rPr lang="en-US" altLang="zh-CN" dirty="0"/>
              <a:t> Distribution Networks </a:t>
            </a:r>
            <a:r>
              <a:rPr lang="en-US" altLang="ko-KR" dirty="0"/>
              <a:t>was proposed. [1]</a:t>
            </a:r>
          </a:p>
          <a:p>
            <a:endParaRPr lang="en-US" altLang="ko-KR" dirty="0"/>
          </a:p>
          <a:p>
            <a:r>
              <a:rPr lang="en-US" altLang="ko-KR" dirty="0" smtClean="0"/>
              <a:t>We </a:t>
            </a:r>
            <a:r>
              <a:rPr lang="en-US" altLang="ko-KR" dirty="0"/>
              <a:t>propose an efficient method to schedule the repeatedly </a:t>
            </a:r>
            <a:r>
              <a:rPr lang="en-US" altLang="ko-KR" dirty="0" smtClean="0"/>
              <a:t>allocated TDD </a:t>
            </a:r>
            <a:r>
              <a:rPr lang="en-US" altLang="ko-KR" dirty="0"/>
              <a:t>slots </a:t>
            </a:r>
            <a:r>
              <a:rPr lang="en-US" altLang="ko-KR" dirty="0" smtClean="0"/>
              <a:t>by </a:t>
            </a:r>
            <a:r>
              <a:rPr lang="en-US" altLang="ko-KR" dirty="0"/>
              <a:t>reducing the signaling overhead </a:t>
            </a:r>
            <a:r>
              <a:rPr lang="en-US" altLang="ko-KR" dirty="0" smtClean="0"/>
              <a:t>of the </a:t>
            </a:r>
            <a:r>
              <a:rPr lang="en-US" altLang="ko-KR" dirty="0"/>
              <a:t>TDD Slot Schedule element</a:t>
            </a:r>
          </a:p>
          <a:p>
            <a:endParaRPr lang="en-US" altLang="ko-KR" b="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2</a:t>
            </a:fld>
            <a:endParaRPr lang="en-US" altLang="en-US"/>
          </a:p>
        </p:txBody>
      </p:sp>
      <p:sp>
        <p:nvSpPr>
          <p:cNvPr id="7" name="Date Placeholder 5"/>
          <p:cNvSpPr>
            <a:spLocks noGrp="1"/>
          </p:cNvSpPr>
          <p:nvPr>
            <p:ph type="dt" sz="half" idx="2"/>
          </p:nvPr>
        </p:nvSpPr>
        <p:spPr>
          <a:xfrm>
            <a:off x="696913" y="332601"/>
            <a:ext cx="1041054" cy="276999"/>
          </a:xfrm>
        </p:spPr>
        <p:txBody>
          <a:bodyPr/>
          <a:lstStyle/>
          <a:p>
            <a:pPr>
              <a:defRPr/>
            </a:pPr>
            <a:r>
              <a:rPr lang="en-US" altLang="ko-KR" dirty="0"/>
              <a:t>MAY 2018</a:t>
            </a:r>
          </a:p>
        </p:txBody>
      </p:sp>
    </p:spTree>
    <p:extLst>
      <p:ext uri="{BB962C8B-B14F-4D97-AF65-F5344CB8AC3E}">
        <p14:creationId xmlns:p14="http://schemas.microsoft.com/office/powerpoint/2010/main" val="720912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Recap [1]</a:t>
            </a:r>
            <a:endParaRPr lang="en-US" dirty="0"/>
          </a:p>
        </p:txBody>
      </p:sp>
      <p:sp>
        <p:nvSpPr>
          <p:cNvPr id="4" name="내용 개체 틀 3"/>
          <p:cNvSpPr>
            <a:spLocks noGrp="1"/>
          </p:cNvSpPr>
          <p:nvPr>
            <p:ph idx="1"/>
          </p:nvPr>
        </p:nvSpPr>
        <p:spPr>
          <a:xfrm>
            <a:off x="685800" y="1600200"/>
            <a:ext cx="7772400" cy="4114800"/>
          </a:xfrm>
        </p:spPr>
        <p:txBody>
          <a:bodyPr/>
          <a:lstStyle/>
          <a:p>
            <a:r>
              <a:rPr lang="en-US" altLang="ko-KR" dirty="0"/>
              <a:t>According to [1] , a scheduling structure for the </a:t>
            </a:r>
            <a:r>
              <a:rPr lang="en-US" altLang="ko-KR" dirty="0" err="1"/>
              <a:t>mmWave</a:t>
            </a:r>
            <a:r>
              <a:rPr lang="en-US" altLang="ko-KR" dirty="0"/>
              <a:t> network is defined.</a:t>
            </a:r>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3</a:t>
            </a:fld>
            <a:endParaRPr lang="en-US" altLang="en-US"/>
          </a:p>
        </p:txBody>
      </p:sp>
      <p:sp>
        <p:nvSpPr>
          <p:cNvPr id="7" name="Date Placeholder 5"/>
          <p:cNvSpPr>
            <a:spLocks noGrp="1"/>
          </p:cNvSpPr>
          <p:nvPr>
            <p:ph type="dt" sz="half" idx="2"/>
          </p:nvPr>
        </p:nvSpPr>
        <p:spPr>
          <a:xfrm>
            <a:off x="696913" y="332601"/>
            <a:ext cx="1041054" cy="276999"/>
          </a:xfrm>
        </p:spPr>
        <p:txBody>
          <a:bodyPr/>
          <a:lstStyle/>
          <a:p>
            <a:pPr>
              <a:defRPr/>
            </a:pPr>
            <a:r>
              <a:rPr lang="en-US" altLang="ko-KR" dirty="0"/>
              <a:t>MAY 2018</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2514600"/>
            <a:ext cx="6401267" cy="36169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7579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내용 개체 틀 7"/>
          <p:cNvSpPr>
            <a:spLocks noGrp="1"/>
          </p:cNvSpPr>
          <p:nvPr>
            <p:ph idx="1"/>
          </p:nvPr>
        </p:nvSpPr>
        <p:spPr>
          <a:xfrm>
            <a:off x="762000" y="1496199"/>
            <a:ext cx="8010427" cy="4114800"/>
          </a:xfrm>
          <a:ln>
            <a:noFill/>
          </a:ln>
        </p:spPr>
        <p:txBody>
          <a:bodyPr/>
          <a:lstStyle/>
          <a:p>
            <a:r>
              <a:rPr lang="en-US" altLang="ko-KR" sz="1600" b="0" dirty="0"/>
              <a:t>For DMG STAs that are continuously connected, the same scheduling may be repeated over the TDD </a:t>
            </a:r>
            <a:r>
              <a:rPr lang="en-US" altLang="ko-KR" sz="1600" b="0" dirty="0" smtClean="0"/>
              <a:t>SP </a:t>
            </a:r>
            <a:r>
              <a:rPr lang="en-US" altLang="ko-KR" sz="1600" b="0" dirty="0"/>
              <a:t>as </a:t>
            </a:r>
            <a:r>
              <a:rPr lang="en-US" altLang="ko-KR" sz="1600" b="0" kern="1200" dirty="0">
                <a:latin typeface="Times New Roman" pitchFamily="18" charset="0"/>
              </a:rPr>
              <a:t>following cases </a:t>
            </a:r>
            <a:r>
              <a:rPr lang="en-US" altLang="ko-KR" sz="1600" b="0" dirty="0"/>
              <a:t>: </a:t>
            </a:r>
          </a:p>
          <a:p>
            <a:pPr lvl="1"/>
            <a:r>
              <a:rPr lang="en-US" altLang="ko-KR" sz="1200" dirty="0"/>
              <a:t>Odd and even nodes (DN) can be transmitted periodically over the TDD SP. [2]</a:t>
            </a:r>
          </a:p>
          <a:p>
            <a:pPr lvl="1"/>
            <a:r>
              <a:rPr lang="en-US" altLang="ko-KR" sz="1200" dirty="0"/>
              <a:t>Or other low</a:t>
            </a:r>
            <a:r>
              <a:rPr lang="ko-KR" altLang="en-US" sz="1200" dirty="0"/>
              <a:t> </a:t>
            </a:r>
            <a:r>
              <a:rPr lang="en-US" altLang="ko-KR" sz="1200" dirty="0"/>
              <a:t>level use case [3] :</a:t>
            </a:r>
          </a:p>
          <a:p>
            <a:pPr lvl="2"/>
            <a:r>
              <a:rPr lang="en-US" altLang="ko-KR" sz="1200" kern="1200" dirty="0">
                <a:latin typeface="Times New Roman" pitchFamily="18" charset="0"/>
              </a:rPr>
              <a:t>Display</a:t>
            </a:r>
          </a:p>
          <a:p>
            <a:pPr lvl="2"/>
            <a:r>
              <a:rPr lang="en-US" altLang="ko-KR" sz="1200" kern="1200" dirty="0" smtClean="0">
                <a:latin typeface="Times New Roman" pitchFamily="18" charset="0"/>
              </a:rPr>
              <a:t> TV / sound equipment (speaker) </a:t>
            </a:r>
          </a:p>
          <a:p>
            <a:pPr lvl="2"/>
            <a:endParaRPr lang="en-US" altLang="ko-KR" sz="1200" kern="1200" dirty="0" smtClean="0">
              <a:latin typeface="Times New Roman" pitchFamily="18" charset="0"/>
            </a:endParaRPr>
          </a:p>
          <a:p>
            <a:r>
              <a:rPr lang="en-US" altLang="ko-KR" sz="1600" b="0" dirty="0" smtClean="0"/>
              <a:t>The </a:t>
            </a:r>
            <a:r>
              <a:rPr lang="en-US" altLang="ko-KR" sz="1600" b="0" dirty="0"/>
              <a:t>AP/PCP can indicate the repeated TDD SPs over multiple BIs by setting the Allocation Block Duration validity subfield to 0 in the TDD Slot Structure element. However, TDD Slot Schedule element does not include this kind of indication.</a:t>
            </a:r>
          </a:p>
          <a:p>
            <a:endParaRPr lang="en-US" altLang="ko-KR" sz="1600" b="0" kern="1200" dirty="0" smtClean="0">
              <a:latin typeface="Times New Roman" pitchFamily="18" charset="0"/>
            </a:endParaRPr>
          </a:p>
          <a:p>
            <a:r>
              <a:rPr lang="en-US" altLang="ko-KR" sz="1600" b="0" kern="1200" dirty="0" smtClean="0">
                <a:latin typeface="Times New Roman" pitchFamily="18" charset="0"/>
              </a:rPr>
              <a:t>TDD </a:t>
            </a:r>
            <a:r>
              <a:rPr lang="en-US" altLang="ko-KR" sz="1600" b="0" kern="1200" dirty="0">
                <a:latin typeface="Times New Roman" pitchFamily="18" charset="0"/>
              </a:rPr>
              <a:t>Slot Schedule element shall include the TDD slot bitmap information for all TDD intervals indicated by the TDD Slot Schedule element even though the same TDD slots over multiple TDD intervals are assigned to a STA</a:t>
            </a:r>
            <a:r>
              <a:rPr lang="en-US" altLang="ko-KR" sz="1600" b="0" kern="1200" dirty="0" smtClean="0">
                <a:latin typeface="Times New Roman" pitchFamily="18" charset="0"/>
              </a:rPr>
              <a:t>.</a:t>
            </a:r>
          </a:p>
          <a:p>
            <a:endParaRPr lang="en-US" altLang="ko-KR" sz="1600" b="0" kern="1200" dirty="0">
              <a:latin typeface="Times New Roman" pitchFamily="18" charset="0"/>
            </a:endParaRPr>
          </a:p>
          <a:p>
            <a:r>
              <a:rPr lang="en-US" altLang="ko-KR" sz="1600" b="0" kern="1200" dirty="0">
                <a:latin typeface="Times New Roman" pitchFamily="18" charset="0"/>
              </a:rPr>
              <a:t>We propose the efficient signaling method to reduce the overhead of the repeated TDD slot assignment</a:t>
            </a:r>
          </a:p>
        </p:txBody>
      </p:sp>
      <p:sp>
        <p:nvSpPr>
          <p:cNvPr id="2" name="Title 1"/>
          <p:cNvSpPr>
            <a:spLocks noGrp="1"/>
          </p:cNvSpPr>
          <p:nvPr>
            <p:ph type="title"/>
          </p:nvPr>
        </p:nvSpPr>
        <p:spPr>
          <a:xfrm>
            <a:off x="685800" y="457200"/>
            <a:ext cx="7772400" cy="914400"/>
          </a:xfrm>
        </p:spPr>
        <p:txBody>
          <a:bodyPr/>
          <a:lstStyle/>
          <a:p>
            <a:r>
              <a:rPr lang="en-US" dirty="0"/>
              <a:t>Issue</a:t>
            </a:r>
            <a:endParaRPr lang="en-US" sz="2400" b="0" u="sng" dirty="0"/>
          </a:p>
        </p:txBody>
      </p:sp>
      <p:sp>
        <p:nvSpPr>
          <p:cNvPr id="5" name="Slide Number Placeholder 4"/>
          <p:cNvSpPr>
            <a:spLocks noGrp="1"/>
          </p:cNvSpPr>
          <p:nvPr>
            <p:ph type="sldNum" sz="quarter" idx="12"/>
          </p:nvPr>
        </p:nvSpPr>
        <p:spPr>
          <a:xfrm>
            <a:off x="4442095" y="6553200"/>
            <a:ext cx="530225" cy="182562"/>
          </a:xfrm>
        </p:spPr>
        <p:txBody>
          <a:bodyPr/>
          <a:lstStyle/>
          <a:p>
            <a:r>
              <a:rPr lang="en-US" altLang="en-US" dirty="0"/>
              <a:t>Slide </a:t>
            </a:r>
            <a:fld id="{0FF88134-36A3-492E-B6B5-2F4703E76746}" type="slidenum">
              <a:rPr lang="en-US" altLang="en-US" smtClean="0"/>
              <a:pPr/>
              <a:t>4</a:t>
            </a:fld>
            <a:endParaRPr lang="en-US" altLang="en-US" dirty="0"/>
          </a:p>
        </p:txBody>
      </p:sp>
      <p:sp>
        <p:nvSpPr>
          <p:cNvPr id="7" name="Date Placeholder 5"/>
          <p:cNvSpPr>
            <a:spLocks noGrp="1"/>
          </p:cNvSpPr>
          <p:nvPr>
            <p:ph type="dt" sz="half" idx="2"/>
          </p:nvPr>
        </p:nvSpPr>
        <p:spPr>
          <a:xfrm>
            <a:off x="696913" y="332601"/>
            <a:ext cx="1041054" cy="276999"/>
          </a:xfrm>
        </p:spPr>
        <p:txBody>
          <a:bodyPr/>
          <a:lstStyle/>
          <a:p>
            <a:pPr>
              <a:defRPr/>
            </a:pPr>
            <a:r>
              <a:rPr lang="en-US" altLang="ko-KR" dirty="0"/>
              <a:t>MAY 2018</a:t>
            </a:r>
          </a:p>
        </p:txBody>
      </p:sp>
    </p:spTree>
    <p:extLst>
      <p:ext uri="{BB962C8B-B14F-4D97-AF65-F5344CB8AC3E}">
        <p14:creationId xmlns:p14="http://schemas.microsoft.com/office/powerpoint/2010/main" val="1607797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내용 개체 틀 3"/>
          <p:cNvSpPr txBox="1">
            <a:spLocks/>
          </p:cNvSpPr>
          <p:nvPr/>
        </p:nvSpPr>
        <p:spPr bwMode="auto">
          <a:xfrm>
            <a:off x="696913" y="1571550"/>
            <a:ext cx="8077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ko-KR" sz="1600" b="0" dirty="0">
                <a:latin typeface="Times New Roman" pitchFamily="18" charset="0"/>
              </a:rPr>
              <a:t>An AP can indicate whether or not the TDD slot schedule is repeated by the proposed TDD Slot Schedule Duration subfield in the TDD Slot Schedule element. </a:t>
            </a:r>
            <a:endParaRPr lang="en-US" altLang="ko-KR" sz="1600" b="0" dirty="0" smtClean="0">
              <a:latin typeface="Times New Roman" pitchFamily="18" charset="0"/>
            </a:endParaRPr>
          </a:p>
          <a:p>
            <a:endParaRPr lang="en-US" altLang="ko-KR" sz="1600" b="0" dirty="0">
              <a:latin typeface="Times New Roman" pitchFamily="18" charset="0"/>
            </a:endParaRPr>
          </a:p>
          <a:p>
            <a:r>
              <a:rPr lang="en-US" altLang="ko-KR" sz="1600" b="0" dirty="0">
                <a:latin typeface="Times New Roman" pitchFamily="18" charset="0"/>
              </a:rPr>
              <a:t>Followings are the proposed text:</a:t>
            </a:r>
          </a:p>
          <a:p>
            <a:pPr lvl="1"/>
            <a:r>
              <a:rPr lang="en-US" altLang="ko-KR" sz="1400" b="0" u="sng" dirty="0" smtClean="0"/>
              <a:t>TDD </a:t>
            </a:r>
            <a:r>
              <a:rPr lang="en-US" altLang="ko-KR" sz="1400" b="0" u="sng" dirty="0"/>
              <a:t>Slot Schedule Duration subfield indicates the duration from the start of the first TDD interval to the end of the last TDD interval in which the schedule takes effect.</a:t>
            </a:r>
          </a:p>
          <a:p>
            <a:pPr lvl="1"/>
            <a:r>
              <a:rPr lang="en-US" altLang="ko-KR" sz="1400" b="0" u="sng" dirty="0" smtClean="0"/>
              <a:t>The </a:t>
            </a:r>
            <a:r>
              <a:rPr lang="en-US" altLang="ko-KR" sz="1400" b="0" u="sng" dirty="0"/>
              <a:t>Bitmap and Access Type Schedule and the Slot Category Schedule of the TDD slots covered by the bitmap are repeated during the time indicated in the TDD Slot Schedule Duration field         </a:t>
            </a:r>
          </a:p>
          <a:p>
            <a:pPr lvl="1"/>
            <a:r>
              <a:rPr lang="en-US" altLang="ko-KR" sz="1400" b="0" u="sng" dirty="0" smtClean="0"/>
              <a:t>TDD </a:t>
            </a:r>
            <a:r>
              <a:rPr lang="en-US" altLang="ko-KR" sz="1400" b="0" u="sng" dirty="0"/>
              <a:t>Slot Schedule Duration subfield size is 16 bits and indicated with the unit of us</a:t>
            </a:r>
            <a:r>
              <a:rPr lang="en-US" altLang="ko-KR" sz="1400" b="0" u="sng" dirty="0" smtClean="0"/>
              <a:t>.</a:t>
            </a:r>
            <a:r>
              <a:rPr lang="en-US" sz="1200" b="0" dirty="0" smtClean="0"/>
              <a:t>	</a:t>
            </a:r>
          </a:p>
          <a:p>
            <a:endParaRPr lang="en-US" altLang="ko-KR" sz="1400" b="0" dirty="0"/>
          </a:p>
          <a:p>
            <a:endParaRPr lang="en-US" altLang="ko-KR" sz="1400" b="0" dirty="0"/>
          </a:p>
          <a:p>
            <a:endParaRPr lang="en-US" altLang="ko-KR" sz="1400" b="0" dirty="0"/>
          </a:p>
          <a:p>
            <a:endParaRPr lang="en-US" altLang="ko-KR" sz="1200" dirty="0">
              <a:latin typeface="Times New Roman" pitchFamily="18" charset="0"/>
            </a:endParaRPr>
          </a:p>
          <a:p>
            <a:pPr marL="342900" lvl="1" indent="-342900">
              <a:buChar char="•"/>
            </a:pPr>
            <a:endParaRPr lang="en-US" altLang="ko-KR" sz="1200" dirty="0">
              <a:latin typeface="Times New Roman" pitchFamily="18" charset="0"/>
            </a:endParaRPr>
          </a:p>
          <a:p>
            <a:pPr marL="457200" lvl="1" indent="0">
              <a:buNone/>
            </a:pPr>
            <a:endParaRPr lang="en-US" altLang="ko-KR" sz="1200" dirty="0"/>
          </a:p>
          <a:p>
            <a:pPr marL="457200" lvl="1" indent="0">
              <a:buNone/>
            </a:pPr>
            <a:endParaRPr lang="en-US" altLang="ko-KR" sz="1200" dirty="0"/>
          </a:p>
          <a:p>
            <a:pPr marL="457200" lvl="1" indent="0">
              <a:buNone/>
            </a:pPr>
            <a:endParaRPr lang="en-US" altLang="ko-KR" sz="1200" dirty="0"/>
          </a:p>
          <a:p>
            <a:pPr marL="457200" lvl="1" indent="0">
              <a:buNone/>
            </a:pPr>
            <a:endParaRPr lang="en-US" altLang="ko-KR" sz="1200" dirty="0"/>
          </a:p>
          <a:p>
            <a:pPr marL="457200" lvl="1" indent="0">
              <a:buNone/>
            </a:pPr>
            <a:endParaRPr lang="en-US" altLang="ko-KR" sz="1200" dirty="0"/>
          </a:p>
          <a:p>
            <a:pPr marL="457200" lvl="1" indent="0">
              <a:buNone/>
            </a:pPr>
            <a:endParaRPr lang="en-US" altLang="ko-KR" sz="1200" dirty="0"/>
          </a:p>
          <a:p>
            <a:pPr marL="457200" lvl="1" indent="0">
              <a:buNone/>
            </a:pPr>
            <a:endParaRPr lang="en-US" altLang="ko-KR" sz="1200" dirty="0"/>
          </a:p>
          <a:p>
            <a:pPr marL="457200" lvl="1" indent="0">
              <a:buNone/>
            </a:pPr>
            <a:endParaRPr lang="en-US" altLang="ko-KR" sz="1200" dirty="0"/>
          </a:p>
          <a:p>
            <a:pPr marL="457200" lvl="1" indent="0">
              <a:buNone/>
            </a:pPr>
            <a:endParaRPr lang="en-US" altLang="ko-KR" sz="1200" dirty="0"/>
          </a:p>
          <a:p>
            <a:pPr marL="457200" lvl="1" indent="0">
              <a:buNone/>
            </a:pPr>
            <a:endParaRPr lang="en-US" altLang="ko-KR" sz="1200" dirty="0"/>
          </a:p>
          <a:p>
            <a:pPr lvl="1"/>
            <a:endParaRPr lang="en-US" altLang="ko-KR" sz="1600" b="0" kern="0" dirty="0"/>
          </a:p>
          <a:p>
            <a:pPr marL="0" indent="0">
              <a:buNone/>
            </a:pPr>
            <a:endParaRPr lang="en-US" altLang="ko-KR" sz="1600" b="0" kern="0" dirty="0"/>
          </a:p>
          <a:p>
            <a:pPr lvl="1"/>
            <a:endParaRPr lang="en-US" altLang="ko-KR" sz="1600" kern="0" dirty="0"/>
          </a:p>
        </p:txBody>
      </p:sp>
      <p:sp>
        <p:nvSpPr>
          <p:cNvPr id="2" name="Title 1"/>
          <p:cNvSpPr>
            <a:spLocks noGrp="1"/>
          </p:cNvSpPr>
          <p:nvPr>
            <p:ph type="title"/>
          </p:nvPr>
        </p:nvSpPr>
        <p:spPr>
          <a:xfrm>
            <a:off x="685798" y="497376"/>
            <a:ext cx="7772400" cy="1066800"/>
          </a:xfrm>
        </p:spPr>
        <p:txBody>
          <a:bodyPr/>
          <a:lstStyle/>
          <a:p>
            <a:r>
              <a:rPr lang="en-US" altLang="ko-KR" dirty="0"/>
              <a:t>Proposal</a:t>
            </a:r>
            <a:endParaRPr lang="en-US" sz="2400" b="0" u="sng"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5</a:t>
            </a:fld>
            <a:endParaRPr lang="en-US" altLang="en-US"/>
          </a:p>
        </p:txBody>
      </p:sp>
      <p:sp>
        <p:nvSpPr>
          <p:cNvPr id="7" name="Date Placeholder 5"/>
          <p:cNvSpPr>
            <a:spLocks noGrp="1"/>
          </p:cNvSpPr>
          <p:nvPr>
            <p:ph type="dt" sz="half" idx="2"/>
          </p:nvPr>
        </p:nvSpPr>
        <p:spPr>
          <a:xfrm>
            <a:off x="696913" y="332601"/>
            <a:ext cx="1041054" cy="276999"/>
          </a:xfrm>
        </p:spPr>
        <p:txBody>
          <a:bodyPr/>
          <a:lstStyle/>
          <a:p>
            <a:pPr>
              <a:defRPr/>
            </a:pPr>
            <a:r>
              <a:rPr lang="en-US" altLang="ko-KR" dirty="0"/>
              <a:t>MAY 2018</a:t>
            </a:r>
          </a:p>
        </p:txBody>
      </p:sp>
      <p:pic>
        <p:nvPicPr>
          <p:cNvPr id="3" name="그림 2"/>
          <p:cNvPicPr>
            <a:picLocks noChangeAspect="1"/>
          </p:cNvPicPr>
          <p:nvPr/>
        </p:nvPicPr>
        <p:blipFill>
          <a:blip r:embed="rId3"/>
          <a:stretch>
            <a:fillRect/>
          </a:stretch>
        </p:blipFill>
        <p:spPr>
          <a:xfrm>
            <a:off x="1099344" y="4317782"/>
            <a:ext cx="7272338" cy="1352802"/>
          </a:xfrm>
          <a:prstGeom prst="rect">
            <a:avLst/>
          </a:prstGeom>
        </p:spPr>
      </p:pic>
    </p:spTree>
    <p:extLst>
      <p:ext uri="{BB962C8B-B14F-4D97-AF65-F5344CB8AC3E}">
        <p14:creationId xmlns:p14="http://schemas.microsoft.com/office/powerpoint/2010/main" val="2534732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dirty="0"/>
              <a:t>Summary</a:t>
            </a:r>
          </a:p>
        </p:txBody>
      </p:sp>
      <p:sp>
        <p:nvSpPr>
          <p:cNvPr id="3" name="Content Placeholder 2"/>
          <p:cNvSpPr>
            <a:spLocks noGrp="1"/>
          </p:cNvSpPr>
          <p:nvPr>
            <p:ph idx="1"/>
          </p:nvPr>
        </p:nvSpPr>
        <p:spPr>
          <a:xfrm>
            <a:off x="609600" y="1752600"/>
            <a:ext cx="7919002" cy="4267200"/>
          </a:xfrm>
        </p:spPr>
        <p:txBody>
          <a:bodyPr/>
          <a:lstStyle/>
          <a:p>
            <a:r>
              <a:rPr lang="en-US" altLang="ko-KR" sz="1800" b="0" dirty="0"/>
              <a:t>We propose the method </a:t>
            </a:r>
            <a:r>
              <a:rPr lang="en-US" altLang="ko-KR" sz="1800" b="0" dirty="0" smtClean="0"/>
              <a:t>to reduce </a:t>
            </a:r>
            <a:r>
              <a:rPr lang="en-US" altLang="ko-KR" sz="1800" b="0" dirty="0"/>
              <a:t>the overhead of TDD Slot Schedule element.</a:t>
            </a:r>
          </a:p>
          <a:p>
            <a:pPr lvl="1"/>
            <a:r>
              <a:rPr lang="en-US" altLang="ko-KR" sz="1400" dirty="0"/>
              <a:t>By reducing the overhead of the TDD slot bitmap information which is repeated</a:t>
            </a:r>
          </a:p>
          <a:p>
            <a:pPr lvl="1"/>
            <a:r>
              <a:rPr lang="en-US" altLang="ko-KR" sz="1400" b="0" dirty="0"/>
              <a:t>By reducing the overhead of the Announce frame which contains the same TDD </a:t>
            </a:r>
            <a:r>
              <a:rPr lang="en-US" altLang="ko-KR" sz="1400" dirty="0"/>
              <a:t>slot schedule </a:t>
            </a:r>
            <a:r>
              <a:rPr lang="en-US" altLang="ko-KR" sz="1400" b="0" dirty="0"/>
              <a:t>information </a:t>
            </a:r>
          </a:p>
          <a:p>
            <a:endParaRPr lang="en-US" altLang="ko-KR" sz="1800" b="0" dirty="0"/>
          </a:p>
          <a:p>
            <a:r>
              <a:rPr lang="en-US" altLang="ko-KR" sz="1800" b="0" dirty="0"/>
              <a:t>We propose the modification of TDD Slot Schedule element as follows :</a:t>
            </a:r>
          </a:p>
          <a:p>
            <a:pPr lvl="1"/>
            <a:r>
              <a:rPr lang="en-US" altLang="ko-KR" sz="1800" dirty="0"/>
              <a:t>The </a:t>
            </a:r>
            <a:r>
              <a:rPr lang="en-US" altLang="ko-KR" sz="1800" dirty="0" smtClean="0">
                <a:latin typeface="Times New Roman" pitchFamily="18" charset="0"/>
              </a:rPr>
              <a:t>TDD Slot Schedule Duration subfield </a:t>
            </a:r>
            <a:r>
              <a:rPr lang="en-US" altLang="ko-KR" sz="1800" dirty="0"/>
              <a:t>to indicate the duration of </a:t>
            </a:r>
            <a:r>
              <a:rPr lang="en-US" altLang="ko-KR" sz="1800" dirty="0" smtClean="0"/>
              <a:t>the TDD intervals including TDD slots allocated to a STA.</a:t>
            </a:r>
            <a:endParaRPr lang="en-US" altLang="ko-KR" sz="1800" dirty="0"/>
          </a:p>
          <a:p>
            <a:pPr lvl="2"/>
            <a:endParaRPr lang="en-US" altLang="ko-KR" sz="160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6</a:t>
            </a:fld>
            <a:endParaRPr lang="en-US" altLang="en-US"/>
          </a:p>
        </p:txBody>
      </p:sp>
      <p:sp>
        <p:nvSpPr>
          <p:cNvPr id="7" name="Date Placeholder 5"/>
          <p:cNvSpPr>
            <a:spLocks noGrp="1"/>
          </p:cNvSpPr>
          <p:nvPr>
            <p:ph type="dt" sz="half" idx="2"/>
          </p:nvPr>
        </p:nvSpPr>
        <p:spPr>
          <a:xfrm>
            <a:off x="696913" y="332601"/>
            <a:ext cx="1041054" cy="276999"/>
          </a:xfrm>
        </p:spPr>
        <p:txBody>
          <a:bodyPr/>
          <a:lstStyle/>
          <a:p>
            <a:pPr>
              <a:defRPr/>
            </a:pPr>
            <a:r>
              <a:rPr lang="en-US" altLang="ko-KR" dirty="0"/>
              <a:t>MAY 2018</a:t>
            </a:r>
          </a:p>
        </p:txBody>
      </p:sp>
    </p:spTree>
    <p:extLst>
      <p:ext uri="{BB962C8B-B14F-4D97-AF65-F5344CB8AC3E}">
        <p14:creationId xmlns:p14="http://schemas.microsoft.com/office/powerpoint/2010/main" val="1971935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dirty="0" smtClean="0"/>
              <a:t>Straw poll</a:t>
            </a:r>
            <a:endParaRPr lang="en-US" dirty="0"/>
          </a:p>
        </p:txBody>
      </p:sp>
      <p:sp>
        <p:nvSpPr>
          <p:cNvPr id="3" name="Content Placeholder 2"/>
          <p:cNvSpPr>
            <a:spLocks noGrp="1"/>
          </p:cNvSpPr>
          <p:nvPr>
            <p:ph idx="1"/>
          </p:nvPr>
        </p:nvSpPr>
        <p:spPr>
          <a:xfrm>
            <a:off x="609600" y="1752600"/>
            <a:ext cx="7919002" cy="4267200"/>
          </a:xfrm>
        </p:spPr>
        <p:txBody>
          <a:bodyPr/>
          <a:lstStyle/>
          <a:p>
            <a:r>
              <a:rPr lang="en-US" altLang="ko-KR" dirty="0"/>
              <a:t>Do you agree to include the text for </a:t>
            </a:r>
            <a:r>
              <a:rPr lang="en-US" altLang="ko-KR" dirty="0" smtClean="0"/>
              <a:t>TDD slot schedule duration mechanism proposed </a:t>
            </a:r>
            <a:r>
              <a:rPr lang="en-US" altLang="ko-KR" dirty="0"/>
              <a:t>in (11-18-0842-00-00ay-Efficient TDD slot schedule mechanism) to the spec draft?</a:t>
            </a:r>
          </a:p>
          <a:p>
            <a:pPr lvl="1"/>
            <a:endParaRPr lang="en-US" altLang="ko-KR" dirty="0"/>
          </a:p>
          <a:p>
            <a:pPr lvl="1"/>
            <a:endParaRPr lang="en-US" altLang="ko-KR" dirty="0"/>
          </a:p>
          <a:p>
            <a:pPr lvl="2"/>
            <a:endParaRPr lang="en-US" altLang="ko-KR" sz="160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7</a:t>
            </a:fld>
            <a:endParaRPr lang="en-US" altLang="en-US"/>
          </a:p>
        </p:txBody>
      </p:sp>
      <p:sp>
        <p:nvSpPr>
          <p:cNvPr id="7" name="Date Placeholder 5"/>
          <p:cNvSpPr>
            <a:spLocks noGrp="1"/>
          </p:cNvSpPr>
          <p:nvPr>
            <p:ph type="dt" sz="half" idx="2"/>
          </p:nvPr>
        </p:nvSpPr>
        <p:spPr>
          <a:xfrm>
            <a:off x="696913" y="332601"/>
            <a:ext cx="1041054" cy="276999"/>
          </a:xfrm>
        </p:spPr>
        <p:txBody>
          <a:bodyPr/>
          <a:lstStyle/>
          <a:p>
            <a:pPr>
              <a:defRPr/>
            </a:pPr>
            <a:r>
              <a:rPr lang="en-US" altLang="ko-KR" dirty="0"/>
              <a:t>MAY 2018</a:t>
            </a:r>
          </a:p>
        </p:txBody>
      </p:sp>
    </p:spTree>
    <p:extLst>
      <p:ext uri="{BB962C8B-B14F-4D97-AF65-F5344CB8AC3E}">
        <p14:creationId xmlns:p14="http://schemas.microsoft.com/office/powerpoint/2010/main" val="1567981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dirty="0"/>
              <a:t>Reference</a:t>
            </a:r>
          </a:p>
        </p:txBody>
      </p:sp>
      <p:sp>
        <p:nvSpPr>
          <p:cNvPr id="3" name="Content Placeholder 2"/>
          <p:cNvSpPr>
            <a:spLocks noGrp="1"/>
          </p:cNvSpPr>
          <p:nvPr>
            <p:ph idx="1"/>
          </p:nvPr>
        </p:nvSpPr>
        <p:spPr>
          <a:xfrm>
            <a:off x="609600" y="1752600"/>
            <a:ext cx="7919002" cy="4267200"/>
          </a:xfrm>
        </p:spPr>
        <p:txBody>
          <a:bodyPr/>
          <a:lstStyle/>
          <a:p>
            <a:r>
              <a:rPr lang="en-US" altLang="ko-KR" sz="2000" dirty="0"/>
              <a:t>[1] Draft P802.11ay_D1.0</a:t>
            </a:r>
          </a:p>
          <a:p>
            <a:r>
              <a:rPr lang="en-US" altLang="ko-KR" sz="2000" dirty="0"/>
              <a:t>[2] 11-17-1321-00-00ay-features-for-mmw-distribution-network-use-case</a:t>
            </a:r>
          </a:p>
          <a:p>
            <a:r>
              <a:rPr lang="en-US" altLang="ko-KR" sz="2000" dirty="0"/>
              <a:t>[3] 11-18-0194-01-00ay-distribution-network-use-case-for-consumer-devices</a:t>
            </a:r>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8</a:t>
            </a:fld>
            <a:endParaRPr lang="en-US" altLang="en-US"/>
          </a:p>
        </p:txBody>
      </p:sp>
      <p:sp>
        <p:nvSpPr>
          <p:cNvPr id="7" name="Date Placeholder 5"/>
          <p:cNvSpPr>
            <a:spLocks noGrp="1"/>
          </p:cNvSpPr>
          <p:nvPr>
            <p:ph type="dt" sz="half" idx="2"/>
          </p:nvPr>
        </p:nvSpPr>
        <p:spPr>
          <a:xfrm>
            <a:off x="696913" y="332601"/>
            <a:ext cx="1041054" cy="276999"/>
          </a:xfrm>
        </p:spPr>
        <p:txBody>
          <a:bodyPr/>
          <a:lstStyle/>
          <a:p>
            <a:pPr>
              <a:defRPr/>
            </a:pPr>
            <a:r>
              <a:rPr lang="en-US" altLang="ko-KR" dirty="0"/>
              <a:t>MAY 2018</a:t>
            </a:r>
          </a:p>
        </p:txBody>
      </p:sp>
    </p:spTree>
    <p:extLst>
      <p:ext uri="{BB962C8B-B14F-4D97-AF65-F5344CB8AC3E}">
        <p14:creationId xmlns:p14="http://schemas.microsoft.com/office/powerpoint/2010/main" val="4169088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09600"/>
            <a:ext cx="7772400" cy="685800"/>
          </a:xfrm>
        </p:spPr>
        <p:txBody>
          <a:bodyPr/>
          <a:lstStyle/>
          <a:p>
            <a:r>
              <a:rPr lang="en-US" altLang="ko-KR" dirty="0"/>
              <a:t>Annex (Analysis)</a:t>
            </a:r>
            <a:endParaRPr lang="ko-KR" altLang="en-US" dirty="0"/>
          </a:p>
        </p:txBody>
      </p:sp>
      <p:sp>
        <p:nvSpPr>
          <p:cNvPr id="4" name="바닥글 개체 틀 3"/>
          <p:cNvSpPr>
            <a:spLocks noGrp="1"/>
          </p:cNvSpPr>
          <p:nvPr>
            <p:ph type="ftr" sz="quarter" idx="11"/>
          </p:nvPr>
        </p:nvSpPr>
        <p:spPr/>
        <p:txBody>
          <a:bodyPr/>
          <a:lstStyle/>
          <a:p>
            <a:pPr>
              <a:defRPr/>
            </a:pPr>
            <a:r>
              <a:rPr lang="en-US" altLang="ko-KR"/>
              <a:t>Saehee Bang</a:t>
            </a:r>
            <a:r>
              <a:rPr lang="en-US"/>
              <a:t> (LG Electronics)</a:t>
            </a:r>
            <a:endParaRPr lang="en-US" dirty="0"/>
          </a:p>
        </p:txBody>
      </p:sp>
      <p:sp>
        <p:nvSpPr>
          <p:cNvPr id="5" name="슬라이드 번호 개체 틀 4"/>
          <p:cNvSpPr>
            <a:spLocks noGrp="1"/>
          </p:cNvSpPr>
          <p:nvPr>
            <p:ph type="sldNum" sz="quarter" idx="12"/>
          </p:nvPr>
        </p:nvSpPr>
        <p:spPr/>
        <p:txBody>
          <a:bodyPr/>
          <a:lstStyle/>
          <a:p>
            <a:r>
              <a:rPr lang="en-US" altLang="en-US" dirty="0"/>
              <a:t>Slide </a:t>
            </a:r>
            <a:fld id="{0FF88134-36A3-492E-B6B5-2F4703E76746}" type="slidenum">
              <a:rPr lang="en-US" altLang="en-US" smtClean="0"/>
              <a:pPr/>
              <a:t>9</a:t>
            </a:fld>
            <a:endParaRPr lang="en-US" altLang="en-US" dirty="0"/>
          </a:p>
        </p:txBody>
      </p:sp>
      <p:sp>
        <p:nvSpPr>
          <p:cNvPr id="6" name="날짜 개체 틀 5"/>
          <p:cNvSpPr>
            <a:spLocks noGrp="1"/>
          </p:cNvSpPr>
          <p:nvPr>
            <p:ph type="dt" sz="half" idx="2"/>
          </p:nvPr>
        </p:nvSpPr>
        <p:spPr>
          <a:xfrm>
            <a:off x="696913" y="332601"/>
            <a:ext cx="1041054" cy="276999"/>
          </a:xfrm>
        </p:spPr>
        <p:txBody>
          <a:bodyPr/>
          <a:lstStyle/>
          <a:p>
            <a:pPr>
              <a:defRPr/>
            </a:pPr>
            <a:r>
              <a:rPr lang="en-US" altLang="ko-KR" dirty="0"/>
              <a:t>MAY 2018</a:t>
            </a:r>
            <a:endParaRPr lang="en-US" dirty="0"/>
          </a:p>
        </p:txBody>
      </p:sp>
      <p:sp>
        <p:nvSpPr>
          <p:cNvPr id="16" name="내용 개체 틀 2"/>
          <p:cNvSpPr txBox="1">
            <a:spLocks/>
          </p:cNvSpPr>
          <p:nvPr/>
        </p:nvSpPr>
        <p:spPr bwMode="auto">
          <a:xfrm>
            <a:off x="698381" y="1561792"/>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atinLnBrk="1"/>
            <a:r>
              <a:rPr lang="en-US" altLang="ko-KR" kern="0" dirty="0"/>
              <a:t>Assumption (refer to IEEE 802.11-17/1321r0)</a:t>
            </a:r>
            <a:endParaRPr lang="ko-KR" altLang="ko-KR" kern="0" dirty="0"/>
          </a:p>
          <a:p>
            <a:pPr lvl="1" latinLnBrk="1"/>
            <a:r>
              <a:rPr lang="en-US" altLang="ko-KR" sz="1800" kern="0" dirty="0"/>
              <a:t>Bandwidth grant duration: 25.6ms (16 </a:t>
            </a:r>
            <a:r>
              <a:rPr lang="en-US" altLang="ko-KR" sz="1800" kern="0" dirty="0" err="1"/>
              <a:t>superframes</a:t>
            </a:r>
            <a:r>
              <a:rPr lang="en-US" altLang="ko-KR" sz="1800" kern="0" dirty="0"/>
              <a:t>)</a:t>
            </a:r>
            <a:endParaRPr lang="ko-KR" altLang="ko-KR" sz="1800" kern="0" dirty="0"/>
          </a:p>
          <a:p>
            <a:pPr lvl="1" latinLnBrk="1"/>
            <a:r>
              <a:rPr lang="en-US" altLang="ko-KR" sz="1800" kern="0" dirty="0" err="1"/>
              <a:t>Superframe</a:t>
            </a:r>
            <a:r>
              <a:rPr lang="en-US" altLang="ko-KR" sz="1800" kern="0" dirty="0"/>
              <a:t>: 1.6ms (4 frames)</a:t>
            </a:r>
            <a:endParaRPr lang="ko-KR" altLang="ko-KR" sz="1800" kern="0" dirty="0"/>
          </a:p>
          <a:p>
            <a:pPr lvl="1" latinLnBrk="1"/>
            <a:r>
              <a:rPr lang="en-US" altLang="ko-KR" sz="1800" kern="0" dirty="0"/>
              <a:t>Frame(TDD Interval): 400us (6 slots)</a:t>
            </a:r>
            <a:endParaRPr lang="ko-KR" altLang="ko-KR" sz="1800" kern="0" dirty="0"/>
          </a:p>
          <a:p>
            <a:pPr lvl="1" latinLnBrk="1"/>
            <a:r>
              <a:rPr lang="en-US" altLang="ko-KR" sz="1800" kern="0" dirty="0"/>
              <a:t>Slot: 66us</a:t>
            </a:r>
            <a:endParaRPr lang="ko-KR" altLang="ko-KR" sz="1800" kern="0" dirty="0"/>
          </a:p>
          <a:p>
            <a:pPr lvl="1" latinLnBrk="1"/>
            <a:r>
              <a:rPr lang="en-US" altLang="ko-KR" sz="1800" kern="0" dirty="0"/>
              <a:t>Size of the Bitmap and Access Type Schedule subfield and Slot Category Schedule subfield in the TDD Slot Schedule element </a:t>
            </a:r>
            <a:r>
              <a:rPr lang="en-US" altLang="ko-KR" sz="1800" u="sng" kern="0" dirty="0"/>
              <a:t>(X)</a:t>
            </a:r>
            <a:endParaRPr lang="ko-KR" altLang="ko-KR" sz="1800" kern="0" dirty="0"/>
          </a:p>
          <a:p>
            <a:pPr lvl="2" latinLnBrk="1"/>
            <a:r>
              <a:rPr lang="en-US" altLang="ko-KR" sz="1600" kern="0" dirty="0"/>
              <a:t>Min: 1 TDD Interval, 6 slots: 2B+2B = 4 Byte. </a:t>
            </a:r>
            <a:endParaRPr lang="ko-KR" altLang="ko-KR" sz="1600" kern="0" dirty="0"/>
          </a:p>
          <a:p>
            <a:pPr lvl="2" latinLnBrk="1"/>
            <a:r>
              <a:rPr lang="en-US" altLang="ko-KR" sz="1600" kern="0" dirty="0"/>
              <a:t>Max: 64 TDD Intervals, 384 slots: 96B +96B = 192 Byte</a:t>
            </a:r>
            <a:endParaRPr lang="ko-KR" altLang="ko-KR" sz="1600" kern="0" dirty="0"/>
          </a:p>
          <a:p>
            <a:pPr lvl="1" latinLnBrk="1"/>
            <a:r>
              <a:rPr lang="en-US" altLang="ko-KR" sz="1800" kern="0" dirty="0"/>
              <a:t>Size of the TDD Slot Schedule element </a:t>
            </a:r>
            <a:r>
              <a:rPr lang="en-US" altLang="ko-KR" sz="1800" u="sng" kern="0" dirty="0"/>
              <a:t>(Y)</a:t>
            </a:r>
            <a:endParaRPr lang="ko-KR" altLang="ko-KR" sz="1800" kern="0" dirty="0"/>
          </a:p>
          <a:p>
            <a:pPr lvl="2" latinLnBrk="1"/>
            <a:r>
              <a:rPr lang="en-US" altLang="ko-KR" sz="1400" kern="0" dirty="0"/>
              <a:t>Min: 10+4=14B</a:t>
            </a:r>
            <a:endParaRPr lang="ko-KR" altLang="ko-KR" sz="1400" kern="0" dirty="0"/>
          </a:p>
          <a:p>
            <a:pPr lvl="2" latinLnBrk="1"/>
            <a:r>
              <a:rPr lang="en-US" altLang="ko-KR" sz="1400" kern="0" dirty="0"/>
              <a:t>Max: 10+192=202B</a:t>
            </a:r>
            <a:endParaRPr lang="ko-KR" altLang="ko-KR" sz="1400" kern="0" dirty="0"/>
          </a:p>
        </p:txBody>
      </p:sp>
    </p:spTree>
    <p:extLst>
      <p:ext uri="{BB962C8B-B14F-4D97-AF65-F5344CB8AC3E}">
        <p14:creationId xmlns:p14="http://schemas.microsoft.com/office/powerpoint/2010/main" val="135908768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107231</TotalTime>
  <Words>950</Words>
  <Application>Microsoft Office PowerPoint</Application>
  <PresentationFormat>화면 슬라이드 쇼(4:3)</PresentationFormat>
  <Paragraphs>166</Paragraphs>
  <Slides>10</Slides>
  <Notes>8</Notes>
  <HiddenSlides>0</HiddenSlides>
  <MMClips>0</MMClips>
  <ScaleCrop>false</ScaleCrop>
  <HeadingPairs>
    <vt:vector size="6" baseType="variant">
      <vt:variant>
        <vt:lpstr>사용한 글꼴</vt:lpstr>
      </vt:variant>
      <vt:variant>
        <vt:i4>2</vt:i4>
      </vt:variant>
      <vt:variant>
        <vt:lpstr>테마</vt:lpstr>
      </vt:variant>
      <vt:variant>
        <vt:i4>1</vt:i4>
      </vt:variant>
      <vt:variant>
        <vt:lpstr>슬라이드 제목</vt:lpstr>
      </vt:variant>
      <vt:variant>
        <vt:i4>10</vt:i4>
      </vt:variant>
    </vt:vector>
  </HeadingPairs>
  <TitlesOfParts>
    <vt:vector size="13" baseType="lpstr">
      <vt:lpstr>MS PGothic</vt:lpstr>
      <vt:lpstr>Times New Roman</vt:lpstr>
      <vt:lpstr>802-11-Submission</vt:lpstr>
      <vt:lpstr>Efficient TDD slot schedule mechanism</vt:lpstr>
      <vt:lpstr>Introduction</vt:lpstr>
      <vt:lpstr>Recap [1]</vt:lpstr>
      <vt:lpstr>Issue</vt:lpstr>
      <vt:lpstr>Proposal</vt:lpstr>
      <vt:lpstr>Summary</vt:lpstr>
      <vt:lpstr>Straw poll</vt:lpstr>
      <vt:lpstr>Reference</vt:lpstr>
      <vt:lpstr>Annex (Analysis)</vt:lpstr>
      <vt:lpstr>Annex (Analysis)</vt:lpstr>
    </vt:vector>
  </TitlesOfParts>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carlos.cordeiro@intel.com</dc:creator>
  <cp:lastModifiedBy>방세희/선임연구원/차세대표준(연)ICS팀(saehee.bang@lge.com)</cp:lastModifiedBy>
  <cp:revision>2462</cp:revision>
  <cp:lastPrinted>2014-11-04T15:04:57Z</cp:lastPrinted>
  <dcterms:created xsi:type="dcterms:W3CDTF">2007-04-17T18:10:23Z</dcterms:created>
  <dcterms:modified xsi:type="dcterms:W3CDTF">2018-05-08T15:45:35Z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ies>
</file>