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62" r:id="rId2"/>
    <p:sldId id="271" r:id="rId3"/>
    <p:sldId id="273" r:id="rId4"/>
    <p:sldId id="274" r:id="rId5"/>
    <p:sldId id="275" r:id="rId6"/>
    <p:sldId id="287" r:id="rId7"/>
    <p:sldId id="276" r:id="rId8"/>
    <p:sldId id="278" r:id="rId9"/>
    <p:sldId id="277" r:id="rId10"/>
    <p:sldId id="279" r:id="rId11"/>
    <p:sldId id="289" r:id="rId12"/>
    <p:sldId id="283" r:id="rId13"/>
    <p:sldId id="282" r:id="rId14"/>
    <p:sldId id="284" r:id="rId15"/>
    <p:sldId id="281" r:id="rId16"/>
    <p:sldId id="288" r:id="rId17"/>
    <p:sldId id="285" r:id="rId18"/>
    <p:sldId id="286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yam Torab" initials="PT" lastIdx="2" clrIdx="0">
    <p:extLst>
      <p:ext uri="{19B8F6BF-5375-455C-9EA6-DF929625EA0E}">
        <p15:presenceInfo xmlns:p15="http://schemas.microsoft.com/office/powerpoint/2012/main" userId="6674092a-861a-4eb3-a43c-032eeb640422" providerId="Windows Live"/>
      </p:ext>
    </p:extLst>
  </p:cmAuthor>
  <p:cmAuthor id="2" name="Grigat.Michael" initials="G" lastIdx="9" clrIdx="1">
    <p:extLst>
      <p:ext uri="{19B8F6BF-5375-455C-9EA6-DF929625EA0E}">
        <p15:presenceInfo xmlns:p15="http://schemas.microsoft.com/office/powerpoint/2012/main" userId="S-1-5-21-3919226555-1731211171-992438848-34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35" autoAdjust="0"/>
    <p:restoredTop sz="95756" autoAdjust="0"/>
  </p:normalViewPr>
  <p:slideViewPr>
    <p:cSldViewPr snapToGrid="0" snapToObjects="1">
      <p:cViewPr varScale="1">
        <p:scale>
          <a:sx n="112" d="100"/>
          <a:sy n="112" d="100"/>
        </p:scale>
        <p:origin x="6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80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46095-1C8A-40EB-BA75-57A8FCF336EF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A995B-B0BA-4F71-85D7-5E7B284C1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88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362BF-5417-6849-9EB6-A55ABBF02A21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A0EE5-3FE5-8C45-A502-A62D901BF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51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30881-2D54-7B43-905D-3111D3A953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23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131, 488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A0EE5-3FE5-8C45-A502-A62D901BF9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0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A0EE5-3FE5-8C45-A502-A62D901BF9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47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55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 bwMode="auto">
          <a:xfrm>
            <a:off x="7772400" y="365760"/>
            <a:ext cx="36576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+mn-lt"/>
                <a:ea typeface="+mn-ea"/>
                <a:cs typeface="Arial Unicode M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doc.:</a:t>
            </a:r>
            <a:r>
              <a:rPr lang="en-US" baseline="0" dirty="0" smtClean="0"/>
              <a:t> IEEE 802.</a:t>
            </a:r>
            <a:r>
              <a:rPr lang="en-US" sz="18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 Unicode MS" charset="0"/>
              </a:rPr>
              <a:t>11-18/0833-r0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9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 bwMode="auto">
          <a:xfrm>
            <a:off x="7772400" y="365760"/>
            <a:ext cx="36576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+mn-lt"/>
                <a:ea typeface="+mn-ea"/>
                <a:cs typeface="Arial Unicode M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doc.:</a:t>
            </a:r>
            <a:r>
              <a:rPr lang="en-US" baseline="0" dirty="0" smtClean="0"/>
              <a:t> IEEE 802.</a:t>
            </a:r>
            <a:r>
              <a:rPr lang="en-US" sz="18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 Unicode MS" charset="0"/>
              </a:rPr>
              <a:t>11-18/0833-r0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78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508759"/>
            <a:ext cx="5077884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508759"/>
            <a:ext cx="508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 bwMode="auto">
          <a:xfrm>
            <a:off x="7772400" y="365760"/>
            <a:ext cx="36576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+mn-lt"/>
                <a:ea typeface="+mn-ea"/>
                <a:cs typeface="Arial Unicode M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doc.:</a:t>
            </a:r>
            <a:r>
              <a:rPr lang="en-US" baseline="0" dirty="0" smtClean="0"/>
              <a:t> IEEE 802.</a:t>
            </a:r>
            <a:r>
              <a:rPr lang="en-US" sz="18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 Unicode MS" charset="0"/>
              </a:rPr>
              <a:t>11-18/0833-r0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88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7772400" y="365760"/>
            <a:ext cx="36576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+mn-lt"/>
                <a:ea typeface="+mn-ea"/>
                <a:cs typeface="Arial Unicode M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doc.:</a:t>
            </a:r>
            <a:r>
              <a:rPr lang="en-US" baseline="0" dirty="0" smtClean="0"/>
              <a:t> IEEE 802.</a:t>
            </a:r>
            <a:r>
              <a:rPr lang="en-US" sz="18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 Unicode MS" charset="0"/>
              </a:rPr>
              <a:t>11-18/0833-r0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6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 bwMode="auto">
          <a:xfrm>
            <a:off x="7772400" y="365760"/>
            <a:ext cx="36576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+mn-lt"/>
                <a:ea typeface="+mn-ea"/>
                <a:cs typeface="Arial Unicode M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doc.:</a:t>
            </a:r>
            <a:r>
              <a:rPr lang="en-US" baseline="0" dirty="0" smtClean="0"/>
              <a:t> IEEE 802.</a:t>
            </a:r>
            <a:r>
              <a:rPr lang="en-US" sz="18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 Unicode MS" charset="0"/>
              </a:rPr>
              <a:t>11-18/0833-r0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229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 bwMode="auto">
          <a:xfrm>
            <a:off x="7772400" y="365760"/>
            <a:ext cx="36576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+mn-lt"/>
                <a:ea typeface="+mn-ea"/>
                <a:cs typeface="Arial Unicode M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doc.:</a:t>
            </a:r>
            <a:r>
              <a:rPr lang="en-US" baseline="0" dirty="0" smtClean="0"/>
              <a:t> IEEE 802.</a:t>
            </a:r>
            <a:r>
              <a:rPr lang="en-US" sz="18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 Unicode MS" charset="0"/>
              </a:rPr>
              <a:t>11-18/0833-r0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57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 bwMode="auto">
          <a:xfrm>
            <a:off x="7772400" y="365760"/>
            <a:ext cx="36576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+mn-lt"/>
                <a:ea typeface="+mn-ea"/>
                <a:cs typeface="Arial Unicode M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doc.:</a:t>
            </a:r>
            <a:r>
              <a:rPr lang="en-US" baseline="0" dirty="0" smtClean="0"/>
              <a:t> IEEE 802.</a:t>
            </a:r>
            <a:r>
              <a:rPr lang="en-US" sz="18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 Unicode MS" charset="0"/>
              </a:rPr>
              <a:t>11-18/0833-r0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24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 bwMode="auto">
          <a:xfrm>
            <a:off x="7772400" y="365760"/>
            <a:ext cx="36576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+mn-lt"/>
                <a:ea typeface="+mn-ea"/>
                <a:cs typeface="Arial Unicode M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doc.:</a:t>
            </a:r>
            <a:r>
              <a:rPr lang="en-US" baseline="0" dirty="0" smtClean="0"/>
              <a:t> IEEE 802.</a:t>
            </a:r>
            <a:r>
              <a:rPr lang="en-US" sz="18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 Unicode MS" charset="0"/>
              </a:rPr>
              <a:t>11-18/0833-r0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4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594360"/>
            <a:ext cx="105156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12285" y="365760"/>
            <a:ext cx="36576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7772400" y="365760"/>
            <a:ext cx="36576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08760"/>
            <a:ext cx="10515600" cy="502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32320" y="6537960"/>
            <a:ext cx="429768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11957" y="6537960"/>
            <a:ext cx="1070768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396" y="594360"/>
            <a:ext cx="10515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537960"/>
            <a:ext cx="71814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537960"/>
            <a:ext cx="10515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 bwMode="auto">
          <a:xfrm>
            <a:off x="7768051" y="367943"/>
            <a:ext cx="36576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+mn-lt"/>
                <a:ea typeface="+mn-ea"/>
                <a:cs typeface="Arial Unicode M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doc.:</a:t>
            </a:r>
            <a:r>
              <a:rPr lang="en-US" baseline="0" dirty="0" smtClean="0"/>
              <a:t> IEEE 802.</a:t>
            </a:r>
            <a:r>
              <a:rPr lang="en-US" sz="18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 Unicode MS" charset="0"/>
              </a:rPr>
              <a:t>11-18/0833-r0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23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Courier New" charset="0"/>
        <a:buChar char="o"/>
        <a:defRPr sz="2000">
          <a:solidFill>
            <a:srgbClr val="000000"/>
          </a:solidFill>
          <a:latin typeface="+mn-lt"/>
          <a:ea typeface="+mn-ea"/>
        </a:defRPr>
      </a:lvl2pPr>
      <a:lvl3pPr marL="1200150" indent="-28575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>
          <a:solidFill>
            <a:srgbClr val="000000"/>
          </a:solidFill>
          <a:latin typeface="+mn-lt"/>
          <a:ea typeface="+mn-ea"/>
        </a:defRPr>
      </a:lvl3pPr>
      <a:lvl4pPr marL="1657350" indent="-28575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Wingdings" charset="2"/>
        <a:buChar char="§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96570"/>
            <a:ext cx="10363200" cy="1470025"/>
          </a:xfrm>
        </p:spPr>
        <p:txBody>
          <a:bodyPr/>
          <a:lstStyle/>
          <a:p>
            <a:r>
              <a:rPr lang="en-US" dirty="0" smtClean="0"/>
              <a:t>Co-existence of Distribution Nodes </a:t>
            </a:r>
            <a:br>
              <a:rPr lang="en-US" dirty="0" smtClean="0"/>
            </a:br>
            <a:r>
              <a:rPr lang="en-US" dirty="0" smtClean="0"/>
              <a:t>and Short Range Devices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7132320" y="6537960"/>
            <a:ext cx="4297680" cy="228600"/>
          </a:xfrm>
        </p:spPr>
        <p:txBody>
          <a:bodyPr/>
          <a:lstStyle/>
          <a:p>
            <a:r>
              <a:rPr lang="da-DK" smtClean="0"/>
              <a:t>Aditya V. Padaki et al.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11957" y="6537960"/>
            <a:ext cx="1070768" cy="228600"/>
          </a:xfrm>
        </p:spPr>
        <p:txBody>
          <a:bodyPr/>
          <a:lstStyle/>
          <a:p>
            <a:fld id="{E7098A24-1AEE-5640-A321-184094239E4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idx="10"/>
          </p:nvPr>
        </p:nvSpPr>
        <p:spPr>
          <a:xfrm>
            <a:off x="912285" y="365760"/>
            <a:ext cx="3657600" cy="228600"/>
          </a:xfrm>
        </p:spPr>
        <p:txBody>
          <a:bodyPr/>
          <a:lstStyle/>
          <a:p>
            <a:r>
              <a:rPr lang="en-US" smtClean="0"/>
              <a:t>May 2018</a:t>
            </a: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878BD82-794B-E54D-86A1-620671398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508498"/>
              </p:ext>
            </p:extLst>
          </p:nvPr>
        </p:nvGraphicFramePr>
        <p:xfrm>
          <a:off x="1540953" y="3585630"/>
          <a:ext cx="9110091" cy="15240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2048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1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84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76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Aditya V. Padaki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Samsung Research America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1301 E. Lookout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Dr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Richardson, TX 75082,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USA.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a.padaki@samsung.com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Jianhua Mo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chemeClr val="tx1"/>
                          </a:solidFill>
                        </a:rPr>
                        <a:t>jianhua.m@samsung.com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44784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Boon Loong Ng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b.ng@samsung.com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Charlie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Zhang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jianzhong.z@samsung.com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6">
            <a:extLst>
              <a:ext uri="{FF2B5EF4-FFF2-40B4-BE49-F238E27FC236}">
                <a16:creationId xmlns:a16="http://schemas.microsoft.com/office/drawing/2014/main" id="{72C43BB7-5FF4-46A1-8496-FFA2A22F5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799" y="2354238"/>
            <a:ext cx="7772400" cy="8734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0" indent="0" algn="ctr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2pPr>
            <a:lvl3pPr marL="685800" indent="0" algn="ctr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 sz="1400">
                <a:solidFill>
                  <a:srgbClr val="000000"/>
                </a:solidFill>
                <a:latin typeface="+mn-lt"/>
                <a:ea typeface="+mn-ea"/>
              </a:defRPr>
            </a:lvl3pPr>
            <a:lvl4pPr marL="10287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charset="2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3716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7145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0574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4003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7432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altLang="en-US" sz="2000" kern="0" dirty="0"/>
              <a:t>Date:</a:t>
            </a:r>
            <a:r>
              <a:rPr lang="en-US" altLang="en-US" sz="2000" b="0" kern="0" dirty="0"/>
              <a:t> </a:t>
            </a:r>
            <a:r>
              <a:rPr lang="en-US" altLang="en-US" sz="2000" b="0" kern="0" dirty="0" smtClean="0"/>
              <a:t>May </a:t>
            </a:r>
            <a:r>
              <a:rPr lang="en-US" altLang="en-US" sz="2000" b="0" kern="0" dirty="0" smtClean="0"/>
              <a:t>2018</a:t>
            </a:r>
          </a:p>
          <a:p>
            <a:r>
              <a:rPr lang="en-US" altLang="en-US" kern="0" dirty="0" smtClean="0"/>
              <a:t>DCN:</a:t>
            </a:r>
            <a:r>
              <a:rPr lang="en-US" altLang="en-US" b="0" kern="0" dirty="0" smtClean="0"/>
              <a:t> </a:t>
            </a:r>
            <a:r>
              <a:rPr lang="en-US" b="0" dirty="0"/>
              <a:t>11-18-0833-00-00ay</a:t>
            </a:r>
            <a:endParaRPr lang="en-US" altLang="en-US" b="0" kern="0" dirty="0"/>
          </a:p>
        </p:txBody>
      </p:sp>
    </p:spTree>
    <p:extLst>
      <p:ext uri="{BB962C8B-B14F-4D97-AF65-F5344CB8AC3E}">
        <p14:creationId xmlns:p14="http://schemas.microsoft.com/office/powerpoint/2010/main" val="298808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0" t="2441" r="8179"/>
          <a:stretch/>
        </p:blipFill>
        <p:spPr>
          <a:xfrm>
            <a:off x="5711957" y="1515920"/>
            <a:ext cx="6464443" cy="35972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5029200"/>
                <a:ext cx="10515600" cy="1519646"/>
              </a:xfrm>
            </p:spPr>
            <p:txBody>
              <a:bodyPr/>
              <a:lstStyle/>
              <a:p>
                <a:r>
                  <a:rPr lang="en-US" dirty="0" smtClean="0"/>
                  <a:t>Y-axis of 50 m is too wide</a:t>
                </a:r>
              </a:p>
              <a:p>
                <a:r>
                  <a:rPr lang="en-US" dirty="0" smtClean="0"/>
                  <a:t>DNs tend to affect SRD on sidewalks  (SRDs on middle of street unlikely)</a:t>
                </a:r>
              </a:p>
              <a:p>
                <a:r>
                  <a:rPr lang="en-US" dirty="0" smtClean="0"/>
                  <a:t>CDFs plotted for 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 smtClean="0"/>
                  <a:t> [–5,5].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5029200"/>
                <a:ext cx="10515600" cy="1519646"/>
              </a:xfrm>
              <a:blipFill>
                <a:blip r:embed="rId3"/>
                <a:stretch>
                  <a:fillRect l="-754" t="-3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CDFs Y-Range 10m, X-Range </a:t>
            </a:r>
            <a:r>
              <a:rPr lang="en-US" dirty="0"/>
              <a:t>165m, </a:t>
            </a:r>
            <a:r>
              <a:rPr lang="en-US" dirty="0" err="1"/>
              <a:t>Tx</a:t>
            </a:r>
            <a:r>
              <a:rPr lang="en-US" dirty="0"/>
              <a:t> Power 45 </a:t>
            </a:r>
            <a:r>
              <a:rPr lang="en-US" dirty="0" err="1"/>
              <a:t>dBm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" r="1161"/>
          <a:stretch/>
        </p:blipFill>
        <p:spPr>
          <a:xfrm>
            <a:off x="546328" y="2076994"/>
            <a:ext cx="5065655" cy="2475127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 bwMode="auto">
          <a:xfrm flipH="1">
            <a:off x="4859381" y="1985839"/>
            <a:ext cx="3481251" cy="1486704"/>
          </a:xfrm>
          <a:custGeom>
            <a:avLst/>
            <a:gdLst>
              <a:gd name="connsiteX0" fmla="*/ 3248297 w 3248297"/>
              <a:gd name="connsiteY0" fmla="*/ 435428 h 1410788"/>
              <a:gd name="connsiteX1" fmla="*/ 3126377 w 3248297"/>
              <a:gd name="connsiteY1" fmla="*/ 174171 h 1410788"/>
              <a:gd name="connsiteX2" fmla="*/ 3004457 w 3248297"/>
              <a:gd name="connsiteY2" fmla="*/ 69668 h 1410788"/>
              <a:gd name="connsiteX3" fmla="*/ 2751908 w 3248297"/>
              <a:gd name="connsiteY3" fmla="*/ 17417 h 1410788"/>
              <a:gd name="connsiteX4" fmla="*/ 2351314 w 3248297"/>
              <a:gd name="connsiteY4" fmla="*/ 0 h 1410788"/>
              <a:gd name="connsiteX5" fmla="*/ 1968137 w 3248297"/>
              <a:gd name="connsiteY5" fmla="*/ 17417 h 1410788"/>
              <a:gd name="connsiteX6" fmla="*/ 1602377 w 3248297"/>
              <a:gd name="connsiteY6" fmla="*/ 69668 h 1410788"/>
              <a:gd name="connsiteX7" fmla="*/ 1384662 w 3248297"/>
              <a:gd name="connsiteY7" fmla="*/ 182880 h 1410788"/>
              <a:gd name="connsiteX8" fmla="*/ 1236617 w 3248297"/>
              <a:gd name="connsiteY8" fmla="*/ 461554 h 1410788"/>
              <a:gd name="connsiteX9" fmla="*/ 1193074 w 3248297"/>
              <a:gd name="connsiteY9" fmla="*/ 775063 h 1410788"/>
              <a:gd name="connsiteX10" fmla="*/ 1149531 w 3248297"/>
              <a:gd name="connsiteY10" fmla="*/ 1001485 h 1410788"/>
              <a:gd name="connsiteX11" fmla="*/ 1062445 w 3248297"/>
              <a:gd name="connsiteY11" fmla="*/ 1184365 h 1410788"/>
              <a:gd name="connsiteX12" fmla="*/ 888274 w 3248297"/>
              <a:gd name="connsiteY12" fmla="*/ 1358537 h 1410788"/>
              <a:gd name="connsiteX13" fmla="*/ 696685 w 3248297"/>
              <a:gd name="connsiteY13" fmla="*/ 1393371 h 1410788"/>
              <a:gd name="connsiteX14" fmla="*/ 261257 w 3248297"/>
              <a:gd name="connsiteY14" fmla="*/ 1384663 h 1410788"/>
              <a:gd name="connsiteX15" fmla="*/ 0 w 3248297"/>
              <a:gd name="connsiteY15" fmla="*/ 1410788 h 141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48297" h="1410788">
                <a:moveTo>
                  <a:pt x="3248297" y="435428"/>
                </a:moveTo>
                <a:cubicBezTo>
                  <a:pt x="3207657" y="335279"/>
                  <a:pt x="3167017" y="235131"/>
                  <a:pt x="3126377" y="174171"/>
                </a:cubicBezTo>
                <a:cubicBezTo>
                  <a:pt x="3085737" y="113211"/>
                  <a:pt x="3066868" y="95794"/>
                  <a:pt x="3004457" y="69668"/>
                </a:cubicBezTo>
                <a:cubicBezTo>
                  <a:pt x="2942046" y="43542"/>
                  <a:pt x="2860765" y="29028"/>
                  <a:pt x="2751908" y="17417"/>
                </a:cubicBezTo>
                <a:cubicBezTo>
                  <a:pt x="2643051" y="5806"/>
                  <a:pt x="2481942" y="0"/>
                  <a:pt x="2351314" y="0"/>
                </a:cubicBezTo>
                <a:cubicBezTo>
                  <a:pt x="2220686" y="0"/>
                  <a:pt x="2092960" y="5806"/>
                  <a:pt x="1968137" y="17417"/>
                </a:cubicBezTo>
                <a:cubicBezTo>
                  <a:pt x="1843314" y="29028"/>
                  <a:pt x="1699623" y="42091"/>
                  <a:pt x="1602377" y="69668"/>
                </a:cubicBezTo>
                <a:cubicBezTo>
                  <a:pt x="1505131" y="97245"/>
                  <a:pt x="1445622" y="117566"/>
                  <a:pt x="1384662" y="182880"/>
                </a:cubicBezTo>
                <a:cubicBezTo>
                  <a:pt x="1323702" y="248194"/>
                  <a:pt x="1268548" y="362857"/>
                  <a:pt x="1236617" y="461554"/>
                </a:cubicBezTo>
                <a:cubicBezTo>
                  <a:pt x="1204686" y="560251"/>
                  <a:pt x="1207588" y="685075"/>
                  <a:pt x="1193074" y="775063"/>
                </a:cubicBezTo>
                <a:cubicBezTo>
                  <a:pt x="1178560" y="865051"/>
                  <a:pt x="1171302" y="933268"/>
                  <a:pt x="1149531" y="1001485"/>
                </a:cubicBezTo>
                <a:cubicBezTo>
                  <a:pt x="1127760" y="1069702"/>
                  <a:pt x="1105988" y="1124856"/>
                  <a:pt x="1062445" y="1184365"/>
                </a:cubicBezTo>
                <a:cubicBezTo>
                  <a:pt x="1018902" y="1243874"/>
                  <a:pt x="949234" y="1323703"/>
                  <a:pt x="888274" y="1358537"/>
                </a:cubicBezTo>
                <a:cubicBezTo>
                  <a:pt x="827314" y="1393371"/>
                  <a:pt x="801188" y="1389017"/>
                  <a:pt x="696685" y="1393371"/>
                </a:cubicBezTo>
                <a:cubicBezTo>
                  <a:pt x="592182" y="1397725"/>
                  <a:pt x="377371" y="1381760"/>
                  <a:pt x="261257" y="1384663"/>
                </a:cubicBezTo>
                <a:cubicBezTo>
                  <a:pt x="145143" y="1387566"/>
                  <a:pt x="72571" y="1399177"/>
                  <a:pt x="0" y="1410788"/>
                </a:cubicBezTo>
              </a:path>
            </a:pathLst>
          </a:cu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181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" r="7861"/>
          <a:stretch/>
        </p:blipFill>
        <p:spPr>
          <a:xfrm>
            <a:off x="4367953" y="1378633"/>
            <a:ext cx="7062047" cy="377525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CDFs for X-Range 165m, </a:t>
            </a:r>
            <a:r>
              <a:rPr lang="en-US" dirty="0" err="1" smtClean="0"/>
              <a:t>Tx</a:t>
            </a:r>
            <a:r>
              <a:rPr lang="en-US" dirty="0" smtClean="0"/>
              <a:t> Power 45 </a:t>
            </a:r>
            <a:r>
              <a:rPr lang="en-US" dirty="0" err="1" smtClean="0"/>
              <a:t>dBm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10" y="2561474"/>
            <a:ext cx="3512193" cy="1735051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914400" y="5237018"/>
            <a:ext cx="10515600" cy="13118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charset="0"/>
              <a:buChar char="o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200150" indent="-28575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57350" indent="-28575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charset="2"/>
              <a:buChar char="§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 smtClean="0"/>
              <a:t>The curves in this case are ‘closer’ to each other than the case with </a:t>
            </a:r>
            <a:r>
              <a:rPr lang="en-US" kern="0" dirty="0" err="1" smtClean="0"/>
              <a:t>Tx</a:t>
            </a:r>
            <a:r>
              <a:rPr lang="en-US" kern="0" dirty="0" smtClean="0"/>
              <a:t> Power 34 </a:t>
            </a:r>
            <a:r>
              <a:rPr lang="en-US" kern="0" dirty="0" err="1" smtClean="0"/>
              <a:t>dBm</a:t>
            </a:r>
            <a:r>
              <a:rPr lang="en-US" kern="0" dirty="0" smtClean="0"/>
              <a:t> and X-Range 50m</a:t>
            </a:r>
          </a:p>
          <a:p>
            <a:pPr marL="0" indent="0">
              <a:buNone/>
            </a:pPr>
            <a:r>
              <a:rPr lang="en-US" kern="0" dirty="0" smtClean="0"/>
              <a:t>(We provide scatter plots on slide 13 for intuition on this aspect)</a:t>
            </a:r>
          </a:p>
        </p:txBody>
      </p:sp>
    </p:spTree>
    <p:extLst>
      <p:ext uri="{BB962C8B-B14F-4D97-AF65-F5344CB8AC3E}">
        <p14:creationId xmlns:p14="http://schemas.microsoft.com/office/powerpoint/2010/main" val="577318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SRD link is blocked when received power from DN &gt; –68 </a:t>
                </a:r>
                <a:r>
                  <a:rPr lang="en-US" dirty="0" err="1" smtClean="0"/>
                  <a:t>dBm</a:t>
                </a:r>
                <a:endParaRPr lang="en-US" dirty="0"/>
              </a:p>
              <a:p>
                <a:r>
                  <a:rPr lang="en-US" dirty="0" smtClean="0"/>
                  <a:t>The blocked location w.r.t DN depend on various factors</a:t>
                </a:r>
              </a:p>
              <a:p>
                <a:pPr lvl="1"/>
                <a:r>
                  <a:rPr lang="en-US" dirty="0" smtClean="0"/>
                  <a:t>DN </a:t>
                </a:r>
                <a:r>
                  <a:rPr lang="en-US" dirty="0" err="1" smtClean="0"/>
                  <a:t>Tx</a:t>
                </a:r>
                <a:r>
                  <a:rPr lang="en-US" dirty="0" smtClean="0"/>
                  <a:t> power,</a:t>
                </a:r>
              </a:p>
              <a:p>
                <a:pPr lvl="1"/>
                <a:r>
                  <a:rPr lang="en-US" dirty="0" smtClean="0"/>
                  <a:t>Antenna configuration/directivity,</a:t>
                </a:r>
              </a:p>
              <a:p>
                <a:pPr lvl="1"/>
                <a:r>
                  <a:rPr lang="en-US" dirty="0" err="1" smtClean="0"/>
                  <a:t>Pathloss</a:t>
                </a:r>
                <a:r>
                  <a:rPr lang="en-US" dirty="0" smtClean="0"/>
                  <a:t>, etc.</a:t>
                </a:r>
                <a:endParaRPr lang="en-US" dirty="0"/>
              </a:p>
              <a:p>
                <a:r>
                  <a:rPr lang="en-US" dirty="0" smtClean="0"/>
                  <a:t>The extent of blockage to be computed using these factors</a:t>
                </a:r>
              </a:p>
              <a:p>
                <a:pPr lvl="1"/>
                <a:r>
                  <a:rPr lang="en-US" dirty="0" smtClean="0"/>
                  <a:t>Case 1: </a:t>
                </a:r>
                <a:r>
                  <a:rPr lang="en-US" dirty="0" err="1" smtClean="0"/>
                  <a:t>Tx</a:t>
                </a:r>
                <a:r>
                  <a:rPr lang="en-US" dirty="0" smtClean="0"/>
                  <a:t> Power 34 </a:t>
                </a:r>
                <a:r>
                  <a:rPr lang="en-US" dirty="0" err="1" smtClean="0"/>
                  <a:t>dBm</a:t>
                </a:r>
                <a:r>
                  <a:rPr lang="en-US" dirty="0" smtClean="0"/>
                  <a:t>, DN-to-DN distance 50m</a:t>
                </a:r>
              </a:p>
              <a:p>
                <a:pPr lvl="2"/>
                <a:r>
                  <a:rPr lang="en-US" dirty="0" smtClean="0"/>
                  <a:t>Interference power computed at random locations 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 smtClean="0"/>
                  <a:t> [1,50]; </a:t>
                </a:r>
                <a:r>
                  <a:rPr lang="en-US" i="1" dirty="0" smtClean="0"/>
                  <a:t>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 smtClean="0"/>
                  <a:t> [–</a:t>
                </a:r>
                <a:r>
                  <a:rPr lang="en-US" dirty="0"/>
                  <a:t>5,5] , </a:t>
                </a:r>
                <a:r>
                  <a:rPr lang="en-US" i="1" dirty="0" smtClean="0"/>
                  <a:t>z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 smtClean="0"/>
                  <a:t>[1,6]</a:t>
                </a:r>
              </a:p>
              <a:p>
                <a:pPr lvl="1"/>
                <a:r>
                  <a:rPr lang="en-US" dirty="0"/>
                  <a:t>Case </a:t>
                </a:r>
                <a:r>
                  <a:rPr lang="en-US" dirty="0" smtClean="0"/>
                  <a:t>2: </a:t>
                </a:r>
                <a:r>
                  <a:rPr lang="en-US" dirty="0" err="1"/>
                  <a:t>Tx</a:t>
                </a:r>
                <a:r>
                  <a:rPr lang="en-US" dirty="0"/>
                  <a:t> Power </a:t>
                </a:r>
                <a:r>
                  <a:rPr lang="en-US" dirty="0" smtClean="0"/>
                  <a:t>45 </a:t>
                </a:r>
                <a:r>
                  <a:rPr lang="en-US" dirty="0" err="1"/>
                  <a:t>dBm</a:t>
                </a:r>
                <a:r>
                  <a:rPr lang="en-US" dirty="0"/>
                  <a:t>, DN-to-DN distance </a:t>
                </a:r>
                <a:r>
                  <a:rPr lang="en-US" dirty="0" smtClean="0"/>
                  <a:t>165m (Same DN data rate as Case 1)</a:t>
                </a:r>
                <a:endParaRPr lang="en-US" dirty="0"/>
              </a:p>
              <a:p>
                <a:pPr lvl="2"/>
                <a:r>
                  <a:rPr lang="en-US" dirty="0"/>
                  <a:t>Interference power computed at random locations </a:t>
                </a:r>
                <a:r>
                  <a:rPr lang="en-US" i="1" dirty="0"/>
                  <a:t>x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[</a:t>
                </a:r>
                <a:r>
                  <a:rPr lang="en-US" dirty="0" smtClean="0"/>
                  <a:t>1,165]; </a:t>
                </a:r>
                <a:r>
                  <a:rPr lang="en-US" i="1" dirty="0"/>
                  <a:t>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[–5,5] , </a:t>
                </a:r>
                <a:r>
                  <a:rPr lang="en-US" i="1" dirty="0"/>
                  <a:t>z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[1,6]</a:t>
                </a:r>
                <a:endParaRPr lang="en-US" dirty="0"/>
              </a:p>
              <a:p>
                <a:r>
                  <a:rPr lang="en-US" dirty="0" smtClean="0"/>
                  <a:t>Number of points samples: 1 million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Locations of SRD Link Blockage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3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1" y="594360"/>
            <a:ext cx="10515600" cy="607770"/>
          </a:xfrm>
        </p:spPr>
        <p:txBody>
          <a:bodyPr/>
          <a:lstStyle/>
          <a:p>
            <a:r>
              <a:rPr lang="en-US" dirty="0" smtClean="0"/>
              <a:t>Visualization of Blockage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13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8" y="618124"/>
            <a:ext cx="2397854" cy="11845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" t="2331" r="8446"/>
          <a:stretch/>
        </p:blipFill>
        <p:spPr>
          <a:xfrm>
            <a:off x="2026458" y="1529445"/>
            <a:ext cx="4479462" cy="24808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t="1995" r="7964"/>
          <a:stretch/>
        </p:blipFill>
        <p:spPr>
          <a:xfrm>
            <a:off x="6809634" y="1508695"/>
            <a:ext cx="4444332" cy="2501603"/>
          </a:xfrm>
          <a:prstGeom prst="rect">
            <a:avLst/>
          </a:prstGeom>
        </p:spPr>
      </p:pic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" t="1961" r="8255"/>
          <a:stretch/>
        </p:blipFill>
        <p:spPr>
          <a:xfrm>
            <a:off x="2026459" y="4015364"/>
            <a:ext cx="4479462" cy="2503004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1" t="2555" r="7964"/>
          <a:stretch/>
        </p:blipFill>
        <p:spPr>
          <a:xfrm>
            <a:off x="6809634" y="3990706"/>
            <a:ext cx="4562853" cy="25276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53512" y="1202130"/>
            <a:ext cx="4092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/>
              <a:t>Case 1: </a:t>
            </a:r>
            <a:r>
              <a:rPr lang="en-US" sz="1400" b="1" u="sng" dirty="0" err="1" smtClean="0"/>
              <a:t>Tx</a:t>
            </a:r>
            <a:r>
              <a:rPr lang="en-US" sz="1400" b="1" u="sng" dirty="0" smtClean="0"/>
              <a:t> Power </a:t>
            </a:r>
            <a:r>
              <a:rPr lang="en-US" sz="1400" b="1" u="sng" dirty="0"/>
              <a:t>34 </a:t>
            </a:r>
            <a:r>
              <a:rPr lang="en-US" sz="1400" b="1" u="sng" dirty="0" err="1"/>
              <a:t>dBm</a:t>
            </a:r>
            <a:r>
              <a:rPr lang="en-US" sz="1400" b="1" u="sng" dirty="0"/>
              <a:t>, DN-to-DN distance 50m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58608" y="1200918"/>
            <a:ext cx="4182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/>
              <a:t>Case 2: </a:t>
            </a:r>
            <a:r>
              <a:rPr lang="en-US" sz="1400" b="1" u="sng" dirty="0" err="1" smtClean="0"/>
              <a:t>Tx</a:t>
            </a:r>
            <a:r>
              <a:rPr lang="en-US" sz="1400" b="1" u="sng" dirty="0" smtClean="0"/>
              <a:t> Power 45 </a:t>
            </a:r>
            <a:r>
              <a:rPr lang="en-US" sz="1400" b="1" u="sng" dirty="0" err="1" smtClean="0"/>
              <a:t>dBm</a:t>
            </a:r>
            <a:r>
              <a:rPr lang="en-US" sz="1400" b="1" u="sng" dirty="0"/>
              <a:t>, DN-to-DN distance </a:t>
            </a:r>
            <a:r>
              <a:rPr lang="en-US" sz="1400" b="1" u="sng" dirty="0" smtClean="0"/>
              <a:t>165m</a:t>
            </a:r>
            <a:endParaRPr lang="en-US" sz="1400" b="1" u="sng" dirty="0"/>
          </a:p>
        </p:txBody>
      </p:sp>
    </p:spTree>
    <p:extLst>
      <p:ext uri="{BB962C8B-B14F-4D97-AF65-F5344CB8AC3E}">
        <p14:creationId xmlns:p14="http://schemas.microsoft.com/office/powerpoint/2010/main" val="25735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2" y="4702630"/>
            <a:ext cx="10515598" cy="1835330"/>
          </a:xfrm>
        </p:spPr>
        <p:txBody>
          <a:bodyPr/>
          <a:lstStyle/>
          <a:p>
            <a:r>
              <a:rPr lang="en-US" dirty="0" smtClean="0"/>
              <a:t>Locations sampled uniformly at random</a:t>
            </a:r>
          </a:p>
          <a:p>
            <a:r>
              <a:rPr lang="en-US" dirty="0"/>
              <a:t>Two cases have the same DN-to-DN data </a:t>
            </a:r>
            <a:r>
              <a:rPr lang="en-US" dirty="0" smtClean="0"/>
              <a:t>rate</a:t>
            </a:r>
          </a:p>
          <a:p>
            <a:pPr marL="0" indent="0">
              <a:buNone/>
            </a:pPr>
            <a:r>
              <a:rPr lang="en-US" u="sng" dirty="0"/>
              <a:t>Even with DN </a:t>
            </a:r>
            <a:r>
              <a:rPr lang="en-US" u="sng" dirty="0" err="1"/>
              <a:t>Tx</a:t>
            </a:r>
            <a:r>
              <a:rPr lang="en-US" u="sng" dirty="0"/>
              <a:t> power control, DN-to-DN distance impacts co-existence</a:t>
            </a:r>
          </a:p>
          <a:p>
            <a:pPr lvl="1"/>
            <a:r>
              <a:rPr lang="en-US" dirty="0" smtClean="0"/>
              <a:t>Gives network deployment/design insights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CDF of Received Interference Power from DN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t="2331" r="8072"/>
          <a:stretch/>
        </p:blipFill>
        <p:spPr>
          <a:xfrm>
            <a:off x="3301560" y="1508761"/>
            <a:ext cx="5741282" cy="319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3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373852" y="1423851"/>
                <a:ext cx="4647275" cy="5114109"/>
              </a:xfrm>
            </p:spPr>
            <p:txBody>
              <a:bodyPr/>
              <a:lstStyle/>
              <a:p>
                <a:r>
                  <a:rPr lang="en-US" sz="2000" dirty="0" smtClean="0"/>
                  <a:t>SINR CDFs plotted when DN Interference &lt; CCA threshold</a:t>
                </a:r>
              </a:p>
              <a:p>
                <a:r>
                  <a:rPr lang="en-US" sz="2000" dirty="0" smtClean="0"/>
                  <a:t>SRD parameters:</a:t>
                </a:r>
              </a:p>
              <a:p>
                <a:pPr lvl="1"/>
                <a:r>
                  <a:rPr lang="en-US" sz="1600" dirty="0" smtClean="0"/>
                  <a:t>Antenna array: 8Hx4V</a:t>
                </a:r>
              </a:p>
              <a:p>
                <a:pPr lvl="1"/>
                <a:r>
                  <a:rPr lang="en-US" sz="1600" dirty="0" smtClean="0"/>
                  <a:t>Directivity: random w.r.t to DN </a:t>
                </a:r>
              </a:p>
              <a:p>
                <a:pPr lvl="1"/>
                <a:r>
                  <a:rPr lang="en-US" sz="1600" dirty="0" smtClean="0"/>
                  <a:t>Location: uniformly at random </a:t>
                </a:r>
              </a:p>
              <a:p>
                <a:pPr lvl="1"/>
                <a:r>
                  <a:rPr lang="en-US" sz="1600" dirty="0" smtClean="0"/>
                  <a:t>Inter-SRD distance: random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1600" dirty="0" smtClean="0"/>
                  <a:t>[1,10] meters </a:t>
                </a:r>
              </a:p>
              <a:p>
                <a:r>
                  <a:rPr lang="en-US" sz="2000" dirty="0" smtClean="0"/>
                  <a:t>Simulations carried out for with 1M instantiations for 2 cases as before</a:t>
                </a:r>
              </a:p>
              <a:p>
                <a:pPr lvl="1"/>
                <a:r>
                  <a:rPr lang="en-US" sz="1200" b="1" dirty="0" smtClean="0"/>
                  <a:t>Case </a:t>
                </a:r>
                <a:r>
                  <a:rPr lang="en-US" sz="1200" b="1" dirty="0"/>
                  <a:t>1: </a:t>
                </a:r>
                <a:r>
                  <a:rPr lang="en-US" sz="1200" b="1" dirty="0" err="1"/>
                  <a:t>Tx</a:t>
                </a:r>
                <a:r>
                  <a:rPr lang="en-US" sz="1200" b="1" dirty="0"/>
                  <a:t> Power 34 </a:t>
                </a:r>
                <a:r>
                  <a:rPr lang="en-US" sz="1200" b="1" dirty="0" err="1"/>
                  <a:t>dBm</a:t>
                </a:r>
                <a:r>
                  <a:rPr lang="en-US" sz="1200" b="1" dirty="0"/>
                  <a:t>, DN-to-DN distance 50m</a:t>
                </a:r>
              </a:p>
              <a:p>
                <a:pPr lvl="2"/>
                <a:r>
                  <a:rPr lang="en-US" sz="1100" b="1" dirty="0"/>
                  <a:t>Interference power computed at random locations </a:t>
                </a:r>
                <a:r>
                  <a:rPr lang="en-US" sz="1100" b="1" i="1" dirty="0"/>
                  <a:t>x</a:t>
                </a:r>
                <a:r>
                  <a:rPr lang="en-US" sz="1100" b="1" dirty="0"/>
                  <a:t> </a:t>
                </a:r>
                <a14:m>
                  <m:oMath xmlns:m="http://schemas.openxmlformats.org/officeDocument/2006/math">
                    <m:r>
                      <a:rPr lang="en-US" sz="1100" b="1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1100" b="1" dirty="0"/>
                  <a:t> [1,50]; </a:t>
                </a:r>
                <a:r>
                  <a:rPr lang="en-US" sz="1100" b="1" i="1" dirty="0"/>
                  <a:t>y </a:t>
                </a:r>
                <a14:m>
                  <m:oMath xmlns:m="http://schemas.openxmlformats.org/officeDocument/2006/math">
                    <m:r>
                      <a:rPr lang="en-US" sz="1100" b="1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1100" b="1" dirty="0"/>
                  <a:t> [–5,5] , </a:t>
                </a:r>
                <a:r>
                  <a:rPr lang="en-US" sz="1100" b="1" i="1" dirty="0"/>
                  <a:t>z </a:t>
                </a:r>
                <a14:m>
                  <m:oMath xmlns:m="http://schemas.openxmlformats.org/officeDocument/2006/math">
                    <m:r>
                      <a:rPr lang="en-US" sz="1100" b="1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1100" b="1" dirty="0"/>
                  <a:t> </a:t>
                </a:r>
                <a:r>
                  <a:rPr lang="en-US" sz="1100" b="1" dirty="0" smtClean="0"/>
                  <a:t>[1,6]</a:t>
                </a:r>
                <a:endParaRPr lang="en-US" sz="2000" b="1" dirty="0" smtClean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73852" y="1423851"/>
                <a:ext cx="4647275" cy="5114109"/>
              </a:xfrm>
              <a:blipFill>
                <a:blip r:embed="rId2"/>
                <a:stretch>
                  <a:fillRect l="-1181" t="-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0513" y="594360"/>
            <a:ext cx="10649526" cy="914400"/>
          </a:xfrm>
        </p:spPr>
        <p:txBody>
          <a:bodyPr/>
          <a:lstStyle/>
          <a:p>
            <a:r>
              <a:rPr lang="en-US" dirty="0" smtClean="0"/>
              <a:t>SINR CDF with Random SRD locations </a:t>
            </a:r>
            <a:r>
              <a:rPr lang="en-US" smtClean="0"/>
              <a:t>and directivity (1/2)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15</a:t>
            </a:fld>
            <a:endParaRPr lang="en-US"/>
          </a:p>
        </p:txBody>
      </p:sp>
      <p:pic>
        <p:nvPicPr>
          <p:cNvPr id="225" name="Picture 2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893" y="5135419"/>
            <a:ext cx="2602640" cy="12960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8"/>
          <a:stretch/>
        </p:blipFill>
        <p:spPr>
          <a:xfrm>
            <a:off x="73890" y="1388693"/>
            <a:ext cx="7299961" cy="342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8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373852" y="1423851"/>
                <a:ext cx="4647275" cy="5114109"/>
              </a:xfrm>
            </p:spPr>
            <p:txBody>
              <a:bodyPr/>
              <a:lstStyle/>
              <a:p>
                <a:r>
                  <a:rPr lang="en-US" sz="2000" dirty="0" smtClean="0"/>
                  <a:t>SINR CDFs plotted when DN Interference &lt; CCA threshold</a:t>
                </a:r>
              </a:p>
              <a:p>
                <a:r>
                  <a:rPr lang="en-US" sz="2000" dirty="0" smtClean="0"/>
                  <a:t>SRD parameters:</a:t>
                </a:r>
              </a:p>
              <a:p>
                <a:pPr lvl="1"/>
                <a:r>
                  <a:rPr lang="en-US" sz="1600" dirty="0" smtClean="0"/>
                  <a:t>Antenna array: 8Hx4V</a:t>
                </a:r>
              </a:p>
              <a:p>
                <a:pPr lvl="1"/>
                <a:r>
                  <a:rPr lang="en-US" sz="1600" dirty="0" smtClean="0"/>
                  <a:t>Directivity: random w.r.t to DN </a:t>
                </a:r>
              </a:p>
              <a:p>
                <a:pPr lvl="1"/>
                <a:r>
                  <a:rPr lang="en-US" sz="1600" dirty="0" smtClean="0"/>
                  <a:t>Location: uniformly at random </a:t>
                </a:r>
              </a:p>
              <a:p>
                <a:pPr lvl="1"/>
                <a:r>
                  <a:rPr lang="en-US" sz="1600" dirty="0" smtClean="0"/>
                  <a:t>Inter-SRD distance: random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1600" dirty="0" smtClean="0"/>
                  <a:t>[1,10] meters </a:t>
                </a:r>
              </a:p>
              <a:p>
                <a:r>
                  <a:rPr lang="en-US" sz="2000" dirty="0" smtClean="0"/>
                  <a:t>Simulations carried out for with 1M instantiations for 2 cases as before</a:t>
                </a:r>
              </a:p>
              <a:p>
                <a:pPr lvl="1"/>
                <a:r>
                  <a:rPr lang="en-US" sz="1200" b="1" dirty="0" smtClean="0"/>
                  <a:t>Case </a:t>
                </a:r>
                <a:r>
                  <a:rPr lang="en-US" sz="1200" b="1" dirty="0"/>
                  <a:t>2: </a:t>
                </a:r>
                <a:r>
                  <a:rPr lang="en-US" sz="1200" b="1" dirty="0" err="1"/>
                  <a:t>Tx</a:t>
                </a:r>
                <a:r>
                  <a:rPr lang="en-US" sz="1200" b="1" dirty="0"/>
                  <a:t> Power 45 </a:t>
                </a:r>
                <a:r>
                  <a:rPr lang="en-US" sz="1200" b="1" dirty="0" err="1"/>
                  <a:t>dBm</a:t>
                </a:r>
                <a:r>
                  <a:rPr lang="en-US" sz="1200" b="1" dirty="0"/>
                  <a:t>, DN-to-DN distance 165m (Same DN data rate as Case 1)</a:t>
                </a:r>
              </a:p>
              <a:p>
                <a:pPr lvl="2"/>
                <a:r>
                  <a:rPr lang="en-US" sz="1100" b="1" dirty="0"/>
                  <a:t>Interference power computed at random locations </a:t>
                </a:r>
                <a:r>
                  <a:rPr lang="en-US" sz="1100" b="1" i="1" dirty="0"/>
                  <a:t>x</a:t>
                </a:r>
                <a:r>
                  <a:rPr lang="en-US" sz="1100" b="1" dirty="0"/>
                  <a:t> </a:t>
                </a:r>
                <a14:m>
                  <m:oMath xmlns:m="http://schemas.openxmlformats.org/officeDocument/2006/math">
                    <m:r>
                      <a:rPr lang="en-US" sz="1100" b="1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1100" b="1" dirty="0"/>
                  <a:t> [1,165]; </a:t>
                </a:r>
                <a:r>
                  <a:rPr lang="en-US" sz="1100" b="1" i="1" dirty="0"/>
                  <a:t>y </a:t>
                </a:r>
                <a14:m>
                  <m:oMath xmlns:m="http://schemas.openxmlformats.org/officeDocument/2006/math">
                    <m:r>
                      <a:rPr lang="en-US" sz="1100" b="1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1100" b="1" dirty="0"/>
                  <a:t> </a:t>
                </a:r>
                <a:r>
                  <a:rPr lang="en-US" sz="1100" b="1" dirty="0" smtClean="0"/>
                  <a:t>[</a:t>
                </a:r>
                <a:r>
                  <a:rPr lang="en-US" sz="1100" b="1" dirty="0"/>
                  <a:t>–5,5</a:t>
                </a:r>
                <a:r>
                  <a:rPr lang="en-US" sz="1100" b="1" dirty="0" smtClean="0"/>
                  <a:t>] </a:t>
                </a:r>
                <a:r>
                  <a:rPr lang="en-US" sz="1100" b="1" dirty="0"/>
                  <a:t>, </a:t>
                </a:r>
                <a:r>
                  <a:rPr lang="en-US" sz="1100" b="1" i="1" dirty="0"/>
                  <a:t>z </a:t>
                </a:r>
                <a14:m>
                  <m:oMath xmlns:m="http://schemas.openxmlformats.org/officeDocument/2006/math">
                    <m:r>
                      <a:rPr lang="en-US" sz="1100" b="1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1100" b="1" dirty="0"/>
                  <a:t> </a:t>
                </a:r>
                <a:r>
                  <a:rPr lang="en-US" sz="1100" b="1" dirty="0" smtClean="0"/>
                  <a:t>[1,6]</a:t>
                </a:r>
                <a:endParaRPr lang="en-US" sz="3600" b="1" dirty="0"/>
              </a:p>
              <a:p>
                <a:r>
                  <a:rPr lang="en-US" sz="2000" u="sng" dirty="0" smtClean="0"/>
                  <a:t>For the same DN data rate, DN-to-DN distance impacts SRD SINR</a:t>
                </a:r>
              </a:p>
              <a:p>
                <a:pPr lvl="1"/>
                <a:endParaRPr lang="en-US" sz="1600" dirty="0"/>
              </a:p>
              <a:p>
                <a:endParaRPr lang="en-US" sz="2000" dirty="0" smtClean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73852" y="1423851"/>
                <a:ext cx="4647275" cy="5114109"/>
              </a:xfrm>
              <a:blipFill>
                <a:blip r:embed="rId2"/>
                <a:stretch>
                  <a:fillRect l="-1181" t="-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0513" y="594360"/>
            <a:ext cx="10649526" cy="914400"/>
          </a:xfrm>
        </p:spPr>
        <p:txBody>
          <a:bodyPr/>
          <a:lstStyle/>
          <a:p>
            <a:r>
              <a:rPr lang="en-US" dirty="0" smtClean="0"/>
              <a:t>SINR CDF with Random SRD locations and directivity (2/2)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16</a:t>
            </a:fld>
            <a:endParaRPr lang="en-US"/>
          </a:p>
        </p:txBody>
      </p:sp>
      <p:pic>
        <p:nvPicPr>
          <p:cNvPr id="225" name="Picture 2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893" y="5135419"/>
            <a:ext cx="2602640" cy="1296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0"/>
          <a:stretch/>
        </p:blipFill>
        <p:spPr>
          <a:xfrm>
            <a:off x="114345" y="1563353"/>
            <a:ext cx="7211735" cy="336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9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" r="6979"/>
          <a:stretch/>
        </p:blipFill>
        <p:spPr>
          <a:xfrm>
            <a:off x="819859" y="1302327"/>
            <a:ext cx="6390645" cy="337511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2285" y="4672706"/>
            <a:ext cx="10517715" cy="1865254"/>
          </a:xfrm>
        </p:spPr>
        <p:txBody>
          <a:bodyPr/>
          <a:lstStyle/>
          <a:p>
            <a:r>
              <a:rPr lang="en-US" sz="2000" dirty="0" smtClean="0"/>
              <a:t>SRD SINR (with DN interference) mapped to MCS and data rate</a:t>
            </a:r>
          </a:p>
          <a:p>
            <a:r>
              <a:rPr lang="en-US" sz="2000" dirty="0" smtClean="0"/>
              <a:t>If the SRD link is established, DN interference will not significantly degrade the SRD data rate (without the hidden node problem)</a:t>
            </a:r>
          </a:p>
          <a:p>
            <a:pPr lvl="1"/>
            <a:r>
              <a:rPr lang="en-US" sz="1800" dirty="0" smtClean="0"/>
              <a:t>Because </a:t>
            </a:r>
            <a:r>
              <a:rPr lang="en-US" sz="1800" dirty="0" err="1" smtClean="0"/>
              <a:t>kTB</a:t>
            </a:r>
            <a:r>
              <a:rPr lang="en-US" sz="1800" dirty="0" smtClean="0"/>
              <a:t> noise floor at 2GHz is approximately –70dBm (at NF=10dB)</a:t>
            </a:r>
          </a:p>
          <a:p>
            <a:pPr lvl="1"/>
            <a:r>
              <a:rPr lang="en-US" sz="1800" dirty="0" smtClean="0"/>
              <a:t>So if interference is below –68 </a:t>
            </a:r>
            <a:r>
              <a:rPr lang="en-US" sz="1800" dirty="0" err="1" smtClean="0"/>
              <a:t>dBm</a:t>
            </a:r>
            <a:r>
              <a:rPr lang="en-US" sz="1800" dirty="0" smtClean="0"/>
              <a:t>, there is a good chance it will fall below noise floor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Rate </a:t>
            </a:r>
            <a:r>
              <a:rPr lang="en-US" dirty="0"/>
              <a:t>CDF with Random SRD </a:t>
            </a:r>
            <a:r>
              <a:rPr lang="en-US" dirty="0" smtClean="0"/>
              <a:t>locations/directivity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17</a:t>
            </a:fld>
            <a:endParaRPr lang="en-US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7708932" y="2311772"/>
            <a:ext cx="4372231" cy="7157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charset="0"/>
              <a:buChar char="o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200150" indent="-28575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57350" indent="-28575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charset="2"/>
              <a:buChar char="§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800" b="0" kern="0" dirty="0" smtClean="0"/>
              <a:t>Even at max distance 10m, with 34 </a:t>
            </a:r>
            <a:r>
              <a:rPr lang="en-US" sz="1800" b="0" kern="0" dirty="0" err="1" smtClean="0"/>
              <a:t>dBm</a:t>
            </a:r>
            <a:r>
              <a:rPr lang="en-US" sz="1800" b="0" kern="0" dirty="0" smtClean="0"/>
              <a:t> EIRP, SRD SNR = 16 dB (highest MCS, 12)</a:t>
            </a:r>
            <a:endParaRPr lang="en-US" sz="1800" b="0" kern="0" dirty="0"/>
          </a:p>
        </p:txBody>
      </p:sp>
      <p:cxnSp>
        <p:nvCxnSpPr>
          <p:cNvPr id="10" name="Straight Arrow Connector 9"/>
          <p:cNvCxnSpPr>
            <a:endCxn id="8" idx="1"/>
          </p:cNvCxnSpPr>
          <p:nvPr/>
        </p:nvCxnSpPr>
        <p:spPr bwMode="auto">
          <a:xfrm flipV="1">
            <a:off x="5364150" y="2669634"/>
            <a:ext cx="2344782" cy="155174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3" name="Straight Arrow Connector 12"/>
          <p:cNvCxnSpPr>
            <a:endCxn id="8" idx="1"/>
          </p:cNvCxnSpPr>
          <p:nvPr/>
        </p:nvCxnSpPr>
        <p:spPr bwMode="auto">
          <a:xfrm flipV="1">
            <a:off x="6599682" y="2669634"/>
            <a:ext cx="1109250" cy="155174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16" name="Content Placeholder 1"/>
          <p:cNvSpPr txBox="1">
            <a:spLocks/>
          </p:cNvSpPr>
          <p:nvPr/>
        </p:nvSpPr>
        <p:spPr bwMode="auto">
          <a:xfrm>
            <a:off x="7132320" y="1579668"/>
            <a:ext cx="4922981" cy="3779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charset="0"/>
              <a:buChar char="o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200150" indent="-28575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57350" indent="-28575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charset="2"/>
              <a:buChar char="§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400" kern="0" dirty="0" smtClean="0"/>
              <a:t>NOTE: CCA Threshold checked at both SRD </a:t>
            </a:r>
            <a:r>
              <a:rPr lang="en-US" sz="1400" kern="0" dirty="0" err="1" smtClean="0"/>
              <a:t>Tx</a:t>
            </a:r>
            <a:r>
              <a:rPr lang="en-US" sz="1400" kern="0" dirty="0" smtClean="0"/>
              <a:t> and SRD Rx</a:t>
            </a:r>
            <a:endParaRPr 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242163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DN-to-DN distance impacts SRD co-existence, even with DN </a:t>
            </a:r>
            <a:r>
              <a:rPr lang="en-US" dirty="0" err="1" smtClean="0"/>
              <a:t>Tx</a:t>
            </a:r>
            <a:r>
              <a:rPr lang="en-US" dirty="0" smtClean="0"/>
              <a:t> power contro</a:t>
            </a:r>
            <a:r>
              <a:rPr lang="en-US" dirty="0"/>
              <a:t>l</a:t>
            </a: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Network design/deployment insights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DN deployment should account for co-existence issues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Co-existence </a:t>
            </a:r>
            <a:r>
              <a:rPr lang="en-US" dirty="0"/>
              <a:t>is </a:t>
            </a:r>
            <a:r>
              <a:rPr lang="en-US" dirty="0" smtClean="0"/>
              <a:t>largely </a:t>
            </a:r>
            <a:r>
              <a:rPr lang="en-US" dirty="0"/>
              <a:t>limited by DN blocking channel access to </a:t>
            </a:r>
            <a:r>
              <a:rPr lang="en-US" dirty="0" smtClean="0"/>
              <a:t>SRD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Caveat: depends on whether CCA threshold is computed at both SRD </a:t>
            </a:r>
            <a:r>
              <a:rPr lang="en-US" dirty="0" err="1" smtClean="0"/>
              <a:t>Tx</a:t>
            </a:r>
            <a:r>
              <a:rPr lang="en-US" dirty="0" smtClean="0"/>
              <a:t> and SRD Rx or only at SRD </a:t>
            </a:r>
            <a:r>
              <a:rPr lang="en-US" dirty="0" err="1" smtClean="0"/>
              <a:t>Tx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Frameworks and schemes to enhance SRD co-existence needed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2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IEEE </a:t>
            </a:r>
            <a:r>
              <a:rPr lang="en-US" dirty="0" smtClean="0"/>
              <a:t>802.11-18/0131r0, “Distribution </a:t>
            </a:r>
            <a:r>
              <a:rPr lang="en-US" dirty="0"/>
              <a:t>Networks </a:t>
            </a:r>
            <a:r>
              <a:rPr lang="en-US" dirty="0" smtClean="0"/>
              <a:t>and Short </a:t>
            </a:r>
            <a:r>
              <a:rPr lang="en-US" dirty="0"/>
              <a:t>Range Devices </a:t>
            </a:r>
            <a:r>
              <a:rPr lang="en-US" dirty="0" smtClean="0"/>
              <a:t>Coexistence”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IEEE </a:t>
            </a:r>
            <a:r>
              <a:rPr lang="en-US" dirty="0"/>
              <a:t>802.11-18/0488r1, “Field Measurement Results for Distribution Networks and Short Range Devices </a:t>
            </a:r>
            <a:r>
              <a:rPr lang="en-US" dirty="0" smtClean="0"/>
              <a:t>Coexistence”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3GPP TR 38.901</a:t>
            </a:r>
            <a:r>
              <a:rPr lang="en-US" dirty="0"/>
              <a:t>, “Study on channel model for frequencies from 0.5 to 100 GHz (Release 14</a:t>
            </a:r>
            <a:r>
              <a:rPr lang="en-US" dirty="0" smtClean="0"/>
              <a:t>)”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7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Why co-existence important? </a:t>
            </a:r>
          </a:p>
          <a:p>
            <a:pPr lvl="1"/>
            <a:r>
              <a:rPr lang="en-US" dirty="0" smtClean="0"/>
              <a:t>What’s been done until now? </a:t>
            </a:r>
          </a:p>
          <a:p>
            <a:pPr lvl="1"/>
            <a:r>
              <a:rPr lang="en-US" dirty="0" smtClean="0"/>
              <a:t>What’s lacking? </a:t>
            </a:r>
            <a:endParaRPr lang="en-US" dirty="0"/>
          </a:p>
          <a:p>
            <a:r>
              <a:rPr lang="en-US" dirty="0" smtClean="0"/>
              <a:t>Problem Setup</a:t>
            </a:r>
          </a:p>
          <a:p>
            <a:pPr lvl="1"/>
            <a:r>
              <a:rPr lang="en-US" dirty="0" smtClean="0"/>
              <a:t>Interference heat maps</a:t>
            </a:r>
          </a:p>
          <a:p>
            <a:pPr lvl="1"/>
            <a:r>
              <a:rPr lang="en-US" dirty="0" smtClean="0"/>
              <a:t>SINR CDFs</a:t>
            </a:r>
          </a:p>
          <a:p>
            <a:pPr lvl="1"/>
            <a:r>
              <a:rPr lang="en-US" dirty="0" smtClean="0"/>
              <a:t>Throughput CDFs</a:t>
            </a:r>
          </a:p>
          <a:p>
            <a:r>
              <a:rPr lang="en-US" dirty="0" smtClean="0"/>
              <a:t>Simulation Parameters</a:t>
            </a:r>
          </a:p>
          <a:p>
            <a:r>
              <a:rPr lang="en-US" dirty="0" smtClean="0"/>
              <a:t>Simulation Results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NOTE: In this presentation, ‘</a:t>
            </a:r>
            <a:r>
              <a:rPr lang="en-US" dirty="0" err="1" smtClean="0"/>
              <a:t>Tx</a:t>
            </a:r>
            <a:r>
              <a:rPr lang="en-US" dirty="0" smtClean="0"/>
              <a:t> Power’ means EIRP.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Distribution Nodes (DN) may adversely impact the Short Range Devices (SRD)</a:t>
            </a:r>
          </a:p>
          <a:p>
            <a:r>
              <a:rPr lang="en-US" sz="2000" dirty="0" smtClean="0"/>
              <a:t>Ensuring co-existence between DN and SRD is critical to design and deployment of distribution network</a:t>
            </a:r>
          </a:p>
          <a:p>
            <a:r>
              <a:rPr lang="en-US" sz="2000" dirty="0" smtClean="0"/>
              <a:t>Extensive co-existence analysis is required to protect SRDs</a:t>
            </a:r>
          </a:p>
          <a:p>
            <a:r>
              <a:rPr lang="en-US" sz="2000" dirty="0" smtClean="0"/>
              <a:t>Experimental studies have been carried out in the previous contributions [1][2]</a:t>
            </a:r>
            <a:endParaRPr lang="en-US" sz="1600" dirty="0"/>
          </a:p>
          <a:p>
            <a:r>
              <a:rPr lang="en-US" sz="2000" u="sng" dirty="0" smtClean="0"/>
              <a:t>Analysis for more test cases required</a:t>
            </a:r>
          </a:p>
          <a:p>
            <a:r>
              <a:rPr lang="en-US" sz="2000" u="sng" dirty="0" smtClean="0"/>
              <a:t>Ways to enhance co-existence need to be studied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859" y="1297549"/>
            <a:ext cx="5597141" cy="30582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8285" y="4491143"/>
            <a:ext cx="3870287" cy="10509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ltGray">
          <a:xfrm>
            <a:off x="8241834" y="5832620"/>
            <a:ext cx="23031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9" tIns="45710" rIns="91419" bIns="4571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dirty="0" smtClean="0">
                <a:solidFill>
                  <a:schemeClr val="bg2">
                    <a:lumMod val="50000"/>
                  </a:schemeClr>
                </a:solidFill>
              </a:rPr>
              <a:t>Figures source: IEEE 802.11-18/0131r0</a:t>
            </a:r>
          </a:p>
        </p:txBody>
      </p:sp>
    </p:spTree>
    <p:extLst>
      <p:ext uri="{BB962C8B-B14F-4D97-AF65-F5344CB8AC3E}">
        <p14:creationId xmlns:p14="http://schemas.microsoft.com/office/powerpoint/2010/main" val="112445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Probability </a:t>
            </a:r>
            <a:r>
              <a:rPr lang="en-US" dirty="0"/>
              <a:t>that SRD link is established</a:t>
            </a:r>
          </a:p>
          <a:p>
            <a:pPr lvl="1"/>
            <a:r>
              <a:rPr lang="en-US" dirty="0"/>
              <a:t>Intuitive understanding of received power strengths as a function of distance, height</a:t>
            </a:r>
          </a:p>
          <a:p>
            <a:pPr lvl="1"/>
            <a:r>
              <a:rPr lang="en-US" dirty="0"/>
              <a:t>Generation of received power </a:t>
            </a:r>
            <a:r>
              <a:rPr lang="en-US" dirty="0" smtClean="0"/>
              <a:t>CDF</a:t>
            </a:r>
          </a:p>
          <a:p>
            <a:pPr lvl="2"/>
            <a:r>
              <a:rPr lang="en-US" dirty="0" smtClean="0"/>
              <a:t>If </a:t>
            </a:r>
            <a:r>
              <a:rPr lang="en-US" dirty="0"/>
              <a:t>the power &gt; CCA threshold, SRD link not established</a:t>
            </a:r>
          </a:p>
          <a:p>
            <a:endParaRPr lang="en-US" dirty="0" smtClean="0"/>
          </a:p>
          <a:p>
            <a:r>
              <a:rPr lang="en-US" dirty="0" smtClean="0"/>
              <a:t>Given </a:t>
            </a:r>
            <a:r>
              <a:rPr lang="en-US" dirty="0"/>
              <a:t>link is established, study the performance degradation</a:t>
            </a:r>
          </a:p>
          <a:p>
            <a:pPr lvl="1"/>
            <a:r>
              <a:rPr lang="en-US" dirty="0"/>
              <a:t>Given interference&lt;CCA threshold, what is the impact on SRD throughput?</a:t>
            </a:r>
          </a:p>
          <a:p>
            <a:pPr lvl="1"/>
            <a:r>
              <a:rPr lang="en-US" dirty="0" smtClean="0"/>
              <a:t>Simulations to generate CDFs of SINR and data rate</a:t>
            </a:r>
            <a:endParaRPr lang="en-US" dirty="0"/>
          </a:p>
          <a:p>
            <a:endParaRPr lang="en-US" sz="28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Co-existence Study Simulations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4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55837" y="1508760"/>
            <a:ext cx="5274163" cy="5029199"/>
          </a:xfrm>
        </p:spPr>
        <p:txBody>
          <a:bodyPr/>
          <a:lstStyle/>
          <a:p>
            <a:r>
              <a:rPr lang="en-US" sz="2000" dirty="0"/>
              <a:t>Fix the parameters </a:t>
            </a:r>
            <a:endParaRPr lang="en-US" sz="2000" dirty="0" smtClean="0"/>
          </a:p>
          <a:p>
            <a:pPr lvl="1"/>
            <a:r>
              <a:rPr lang="en-US" sz="1800" dirty="0" smtClean="0"/>
              <a:t>Locations </a:t>
            </a:r>
            <a:r>
              <a:rPr lang="en-US" sz="1800" dirty="0"/>
              <a:t>of FWA </a:t>
            </a:r>
            <a:r>
              <a:rPr lang="en-US" sz="1800" dirty="0" err="1"/>
              <a:t>Tx</a:t>
            </a:r>
            <a:r>
              <a:rPr lang="en-US" sz="1800" dirty="0"/>
              <a:t> and FWA Rx, </a:t>
            </a:r>
          </a:p>
          <a:p>
            <a:pPr lvl="1"/>
            <a:r>
              <a:rPr lang="en-US" sz="1800" dirty="0" err="1"/>
              <a:t>Tx</a:t>
            </a:r>
            <a:r>
              <a:rPr lang="en-US" sz="1800" dirty="0"/>
              <a:t> power </a:t>
            </a:r>
          </a:p>
          <a:p>
            <a:pPr lvl="1"/>
            <a:r>
              <a:rPr lang="en-US" sz="1800" dirty="0"/>
              <a:t>Antenna array configuration/beam pattern</a:t>
            </a:r>
          </a:p>
          <a:p>
            <a:r>
              <a:rPr lang="en-US" sz="2000" dirty="0"/>
              <a:t>Form layers of 2-D grids at various vertical heights</a:t>
            </a:r>
          </a:p>
          <a:p>
            <a:r>
              <a:rPr lang="en-US" sz="2000" dirty="0"/>
              <a:t>Compute the Rx power at each intersection of the grid lines </a:t>
            </a:r>
          </a:p>
          <a:p>
            <a:pPr lvl="1"/>
            <a:r>
              <a:rPr lang="en-US" sz="1800" dirty="0" smtClean="0"/>
              <a:t>3GPP Street Canyon </a:t>
            </a:r>
            <a:r>
              <a:rPr lang="en-US" sz="1800" dirty="0"/>
              <a:t>path loss model for 60 </a:t>
            </a:r>
            <a:r>
              <a:rPr lang="en-US" sz="1800" dirty="0" smtClean="0"/>
              <a:t>GHz [3]</a:t>
            </a:r>
            <a:endParaRPr lang="en-US" sz="1800" dirty="0"/>
          </a:p>
          <a:p>
            <a:r>
              <a:rPr lang="en-US" sz="2000" dirty="0" smtClean="0"/>
              <a:t>Assume </a:t>
            </a:r>
            <a:r>
              <a:rPr lang="en-US" sz="2000" dirty="0" err="1"/>
              <a:t>omni</a:t>
            </a:r>
            <a:r>
              <a:rPr lang="en-US" sz="2000" dirty="0"/>
              <a:t>-directional Rx antenna for SRD devices for the purpose of CCA threshold calculation</a:t>
            </a:r>
          </a:p>
          <a:p>
            <a:r>
              <a:rPr lang="en-US" sz="2000" dirty="0"/>
              <a:t>Repeat for different </a:t>
            </a:r>
            <a:r>
              <a:rPr lang="en-US" sz="2000" dirty="0" smtClean="0"/>
              <a:t>parameters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of Interference Heat Map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5</a:t>
            </a:fld>
            <a:endParaRPr lang="en-US"/>
          </a:p>
        </p:txBody>
      </p:sp>
      <p:pic>
        <p:nvPicPr>
          <p:cNvPr id="181" name="Picture 1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1753857"/>
            <a:ext cx="5026057" cy="24829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 bwMode="ltGray">
              <a:xfrm>
                <a:off x="1225726" y="4294569"/>
                <a:ext cx="4403405" cy="664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 anchor="t" anchorCtr="0"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b="0" u="sng" dirty="0" smtClean="0">
                    <a:solidFill>
                      <a:schemeClr val="bg2">
                        <a:lumMod val="50000"/>
                      </a:schemeClr>
                    </a:solidFill>
                  </a:rPr>
                  <a:t>Path Loss Model: 3GPP Street Canyon </a:t>
                </a:r>
              </a:p>
              <a:p>
                <a:pPr>
                  <a:lnSpc>
                    <a:spcPct val="9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𝐿𝑂𝑆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=32.4+21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+20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b>
                              </m:sSub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</m:oMath>
                  </m:oMathPara>
                </a14:m>
                <a:endParaRPr lang="en-US" dirty="0" err="1" smtClean="0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ltGray">
              <a:xfrm>
                <a:off x="1225726" y="4294569"/>
                <a:ext cx="4403405" cy="664370"/>
              </a:xfrm>
              <a:prstGeom prst="rect">
                <a:avLst/>
              </a:prstGeom>
              <a:blipFill>
                <a:blip r:embed="rId3"/>
                <a:stretch>
                  <a:fillRect t="-15596" b="-458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34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1" y="594360"/>
            <a:ext cx="10515600" cy="914400"/>
          </a:xfrm>
        </p:spPr>
        <p:txBody>
          <a:bodyPr/>
          <a:lstStyle/>
          <a:p>
            <a:r>
              <a:rPr lang="en-US" dirty="0" smtClean="0"/>
              <a:t>DN Antenna directivity pattern (36Hx8V)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14" y="1482636"/>
            <a:ext cx="4999477" cy="502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692" y="1482636"/>
            <a:ext cx="500530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Interference Heat Map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914401" y="4578875"/>
            <a:ext cx="5077884" cy="1959084"/>
          </a:xfrm>
        </p:spPr>
        <p:txBody>
          <a:bodyPr/>
          <a:lstStyle/>
          <a:p>
            <a:r>
              <a:rPr lang="en-US" sz="2000" dirty="0" smtClean="0"/>
              <a:t>Example interference heat map for SRD Rx Height=6m (worst case scenario)</a:t>
            </a:r>
          </a:p>
          <a:p>
            <a:r>
              <a:rPr lang="en-US" sz="2000" dirty="0" smtClean="0"/>
              <a:t>Signal level drops considerably</a:t>
            </a:r>
            <a:endParaRPr lang="en-US" sz="20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552052" y="4578875"/>
            <a:ext cx="4877948" cy="1959084"/>
          </a:xfrm>
        </p:spPr>
        <p:txBody>
          <a:bodyPr/>
          <a:lstStyle/>
          <a:p>
            <a:r>
              <a:rPr lang="en-US" sz="2000" dirty="0" smtClean="0"/>
              <a:t>Received Power level along y=0 for two levels of Rx height</a:t>
            </a:r>
          </a:p>
          <a:p>
            <a:r>
              <a:rPr lang="en-US" sz="2000" dirty="0" smtClean="0"/>
              <a:t>Results similar to [2]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" t="4074" r="7496"/>
          <a:stretch/>
        </p:blipFill>
        <p:spPr>
          <a:xfrm>
            <a:off x="6919313" y="1477180"/>
            <a:ext cx="4510687" cy="29501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06" y="645643"/>
            <a:ext cx="2462377" cy="12164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9" r="5393"/>
          <a:stretch/>
        </p:blipFill>
        <p:spPr>
          <a:xfrm>
            <a:off x="834055" y="1776892"/>
            <a:ext cx="5948670" cy="28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7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96890" y="4099793"/>
            <a:ext cx="4733109" cy="2438165"/>
          </a:xfrm>
        </p:spPr>
        <p:txBody>
          <a:bodyPr/>
          <a:lstStyle/>
          <a:p>
            <a:r>
              <a:rPr lang="en-US" dirty="0"/>
              <a:t>Use the data collected to generate CDFs of received power</a:t>
            </a:r>
          </a:p>
          <a:p>
            <a:r>
              <a:rPr lang="en-US" dirty="0"/>
              <a:t>Intuition for different types of </a:t>
            </a:r>
            <a:r>
              <a:rPr lang="en-US" dirty="0" smtClean="0"/>
              <a:t>scenarios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CDFs of Interference Received Power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8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912284" y="2010675"/>
            <a:ext cx="5784604" cy="4025370"/>
            <a:chOff x="912284" y="2010675"/>
            <a:chExt cx="5784604" cy="4025370"/>
          </a:xfrm>
        </p:grpSpPr>
        <p:grpSp>
          <p:nvGrpSpPr>
            <p:cNvPr id="18" name="Group 17"/>
            <p:cNvGrpSpPr/>
            <p:nvPr/>
          </p:nvGrpSpPr>
          <p:grpSpPr>
            <a:xfrm>
              <a:off x="912284" y="2010675"/>
              <a:ext cx="5784604" cy="4025370"/>
              <a:chOff x="912284" y="2010675"/>
              <a:chExt cx="5784604" cy="402537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82" r="7496"/>
              <a:stretch/>
            </p:blipFill>
            <p:spPr>
              <a:xfrm>
                <a:off x="912284" y="2010675"/>
                <a:ext cx="5784604" cy="4025370"/>
              </a:xfrm>
              <a:prstGeom prst="rect">
                <a:avLst/>
              </a:prstGeom>
            </p:spPr>
          </p:pic>
          <p:cxnSp>
            <p:nvCxnSpPr>
              <p:cNvPr id="13" name="Straight Connector 12"/>
              <p:cNvCxnSpPr/>
              <p:nvPr/>
            </p:nvCxnSpPr>
            <p:spPr bwMode="auto">
              <a:xfrm flipV="1">
                <a:off x="5009606" y="2318657"/>
                <a:ext cx="0" cy="3193869"/>
              </a:xfrm>
              <a:prstGeom prst="line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" name="TextBox 13"/>
              <p:cNvSpPr txBox="1"/>
              <p:nvPr/>
            </p:nvSpPr>
            <p:spPr>
              <a:xfrm>
                <a:off x="5155139" y="4985079"/>
                <a:ext cx="13962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CCA Threshold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6" name="Straight Arrow Connector 15"/>
              <p:cNvCxnSpPr>
                <a:stCxn id="14" idx="1"/>
              </p:cNvCxnSpPr>
              <p:nvPr/>
            </p:nvCxnSpPr>
            <p:spPr bwMode="auto">
              <a:xfrm flipH="1" flipV="1">
                <a:off x="5009607" y="4985080"/>
                <a:ext cx="145532" cy="15388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/>
              </a:ln>
              <a:effectLst/>
            </p:spPr>
          </p:cxnSp>
        </p:grpSp>
        <p:sp>
          <p:nvSpPr>
            <p:cNvPr id="15" name="TextBox 14"/>
            <p:cNvSpPr txBox="1"/>
            <p:nvPr/>
          </p:nvSpPr>
          <p:spPr>
            <a:xfrm>
              <a:off x="2304950" y="3913125"/>
              <a:ext cx="13773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(power control)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9" r="5393"/>
          <a:stretch/>
        </p:blipFill>
        <p:spPr>
          <a:xfrm>
            <a:off x="6782725" y="1702274"/>
            <a:ext cx="4679150" cy="2204005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 bwMode="auto">
          <a:xfrm>
            <a:off x="4643847" y="1489172"/>
            <a:ext cx="3855720" cy="1410788"/>
          </a:xfrm>
          <a:custGeom>
            <a:avLst/>
            <a:gdLst>
              <a:gd name="connsiteX0" fmla="*/ 3248297 w 3248297"/>
              <a:gd name="connsiteY0" fmla="*/ 435428 h 1410788"/>
              <a:gd name="connsiteX1" fmla="*/ 3126377 w 3248297"/>
              <a:gd name="connsiteY1" fmla="*/ 174171 h 1410788"/>
              <a:gd name="connsiteX2" fmla="*/ 3004457 w 3248297"/>
              <a:gd name="connsiteY2" fmla="*/ 69668 h 1410788"/>
              <a:gd name="connsiteX3" fmla="*/ 2751908 w 3248297"/>
              <a:gd name="connsiteY3" fmla="*/ 17417 h 1410788"/>
              <a:gd name="connsiteX4" fmla="*/ 2351314 w 3248297"/>
              <a:gd name="connsiteY4" fmla="*/ 0 h 1410788"/>
              <a:gd name="connsiteX5" fmla="*/ 1968137 w 3248297"/>
              <a:gd name="connsiteY5" fmla="*/ 17417 h 1410788"/>
              <a:gd name="connsiteX6" fmla="*/ 1602377 w 3248297"/>
              <a:gd name="connsiteY6" fmla="*/ 69668 h 1410788"/>
              <a:gd name="connsiteX7" fmla="*/ 1384662 w 3248297"/>
              <a:gd name="connsiteY7" fmla="*/ 182880 h 1410788"/>
              <a:gd name="connsiteX8" fmla="*/ 1236617 w 3248297"/>
              <a:gd name="connsiteY8" fmla="*/ 461554 h 1410788"/>
              <a:gd name="connsiteX9" fmla="*/ 1193074 w 3248297"/>
              <a:gd name="connsiteY9" fmla="*/ 775063 h 1410788"/>
              <a:gd name="connsiteX10" fmla="*/ 1149531 w 3248297"/>
              <a:gd name="connsiteY10" fmla="*/ 1001485 h 1410788"/>
              <a:gd name="connsiteX11" fmla="*/ 1062445 w 3248297"/>
              <a:gd name="connsiteY11" fmla="*/ 1184365 h 1410788"/>
              <a:gd name="connsiteX12" fmla="*/ 888274 w 3248297"/>
              <a:gd name="connsiteY12" fmla="*/ 1358537 h 1410788"/>
              <a:gd name="connsiteX13" fmla="*/ 696685 w 3248297"/>
              <a:gd name="connsiteY13" fmla="*/ 1393371 h 1410788"/>
              <a:gd name="connsiteX14" fmla="*/ 261257 w 3248297"/>
              <a:gd name="connsiteY14" fmla="*/ 1384663 h 1410788"/>
              <a:gd name="connsiteX15" fmla="*/ 0 w 3248297"/>
              <a:gd name="connsiteY15" fmla="*/ 1410788 h 141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48297" h="1410788">
                <a:moveTo>
                  <a:pt x="3248297" y="435428"/>
                </a:moveTo>
                <a:cubicBezTo>
                  <a:pt x="3207657" y="335279"/>
                  <a:pt x="3167017" y="235131"/>
                  <a:pt x="3126377" y="174171"/>
                </a:cubicBezTo>
                <a:cubicBezTo>
                  <a:pt x="3085737" y="113211"/>
                  <a:pt x="3066868" y="95794"/>
                  <a:pt x="3004457" y="69668"/>
                </a:cubicBezTo>
                <a:cubicBezTo>
                  <a:pt x="2942046" y="43542"/>
                  <a:pt x="2860765" y="29028"/>
                  <a:pt x="2751908" y="17417"/>
                </a:cubicBezTo>
                <a:cubicBezTo>
                  <a:pt x="2643051" y="5806"/>
                  <a:pt x="2481942" y="0"/>
                  <a:pt x="2351314" y="0"/>
                </a:cubicBezTo>
                <a:cubicBezTo>
                  <a:pt x="2220686" y="0"/>
                  <a:pt x="2092960" y="5806"/>
                  <a:pt x="1968137" y="17417"/>
                </a:cubicBezTo>
                <a:cubicBezTo>
                  <a:pt x="1843314" y="29028"/>
                  <a:pt x="1699623" y="42091"/>
                  <a:pt x="1602377" y="69668"/>
                </a:cubicBezTo>
                <a:cubicBezTo>
                  <a:pt x="1505131" y="97245"/>
                  <a:pt x="1445622" y="117566"/>
                  <a:pt x="1384662" y="182880"/>
                </a:cubicBezTo>
                <a:cubicBezTo>
                  <a:pt x="1323702" y="248194"/>
                  <a:pt x="1268548" y="362857"/>
                  <a:pt x="1236617" y="461554"/>
                </a:cubicBezTo>
                <a:cubicBezTo>
                  <a:pt x="1204686" y="560251"/>
                  <a:pt x="1207588" y="685075"/>
                  <a:pt x="1193074" y="775063"/>
                </a:cubicBezTo>
                <a:cubicBezTo>
                  <a:pt x="1178560" y="865051"/>
                  <a:pt x="1171302" y="933268"/>
                  <a:pt x="1149531" y="1001485"/>
                </a:cubicBezTo>
                <a:cubicBezTo>
                  <a:pt x="1127760" y="1069702"/>
                  <a:pt x="1105988" y="1124856"/>
                  <a:pt x="1062445" y="1184365"/>
                </a:cubicBezTo>
                <a:cubicBezTo>
                  <a:pt x="1018902" y="1243874"/>
                  <a:pt x="949234" y="1323703"/>
                  <a:pt x="888274" y="1358537"/>
                </a:cubicBezTo>
                <a:cubicBezTo>
                  <a:pt x="827314" y="1393371"/>
                  <a:pt x="801188" y="1389017"/>
                  <a:pt x="696685" y="1393371"/>
                </a:cubicBezTo>
                <a:cubicBezTo>
                  <a:pt x="592182" y="1397725"/>
                  <a:pt x="377371" y="1381760"/>
                  <a:pt x="261257" y="1384663"/>
                </a:cubicBezTo>
                <a:cubicBezTo>
                  <a:pt x="145143" y="1387566"/>
                  <a:pt x="72571" y="1399177"/>
                  <a:pt x="0" y="1410788"/>
                </a:cubicBezTo>
              </a:path>
            </a:pathLst>
          </a:cu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045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12285" y="5722300"/>
            <a:ext cx="10515600" cy="815659"/>
          </a:xfrm>
        </p:spPr>
        <p:txBody>
          <a:bodyPr/>
          <a:lstStyle/>
          <a:p>
            <a:r>
              <a:rPr lang="en-US" dirty="0" smtClean="0"/>
              <a:t>Received power drops with y-axis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Azimuth-Elevation Variation of Interference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t="2107" r="8821"/>
          <a:stretch/>
        </p:blipFill>
        <p:spPr>
          <a:xfrm>
            <a:off x="1495696" y="3017204"/>
            <a:ext cx="4761411" cy="26464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t="2331" r="8714"/>
          <a:stretch/>
        </p:blipFill>
        <p:spPr>
          <a:xfrm>
            <a:off x="6668590" y="1240807"/>
            <a:ext cx="4761411" cy="26370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t="2331" r="8767"/>
          <a:stretch/>
        </p:blipFill>
        <p:spPr>
          <a:xfrm>
            <a:off x="6673703" y="3890553"/>
            <a:ext cx="4756298" cy="26408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5768" y="1311806"/>
            <a:ext cx="3558576" cy="175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7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eamforming_protocol_reuse_for_interference_measurement_and_periodic_beamforming_v1" id="{E874EAE3-F884-4049-BBC3-EEC432FBE190}" vid="{F1C2DAC2-5C99-C04B-BBA3-0D89ADD5B9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</Template>
  <TotalTime>3268</TotalTime>
  <Words>1291</Words>
  <Application>Microsoft Office PowerPoint</Application>
  <PresentationFormat>Widescreen</PresentationFormat>
  <Paragraphs>204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MS Gothic</vt:lpstr>
      <vt:lpstr>Arial</vt:lpstr>
      <vt:lpstr>Arial Unicode MS</vt:lpstr>
      <vt:lpstr>Calibri</vt:lpstr>
      <vt:lpstr>Cambria Math</vt:lpstr>
      <vt:lpstr>Courier New</vt:lpstr>
      <vt:lpstr>Times New Roman</vt:lpstr>
      <vt:lpstr>Wingdings</vt:lpstr>
      <vt:lpstr>ieee</vt:lpstr>
      <vt:lpstr>Co-existence of Distribution Nodes  and Short Range Devices</vt:lpstr>
      <vt:lpstr>Overview</vt:lpstr>
      <vt:lpstr>Introduction</vt:lpstr>
      <vt:lpstr>Co-existence Study Simulations</vt:lpstr>
      <vt:lpstr>Generation of Interference Heat Map</vt:lpstr>
      <vt:lpstr>DN Antenna directivity pattern (36Hx8V)</vt:lpstr>
      <vt:lpstr>Interference Heat Map</vt:lpstr>
      <vt:lpstr>CDFs of Interference Received Power</vt:lpstr>
      <vt:lpstr>Azimuth-Elevation Variation of Interference</vt:lpstr>
      <vt:lpstr>CDFs Y-Range 10m, X-Range 165m, Tx Power 45 dBm</vt:lpstr>
      <vt:lpstr>CDFs for X-Range 165m, Tx Power 45 dBm</vt:lpstr>
      <vt:lpstr>Locations of SRD Link Blockage</vt:lpstr>
      <vt:lpstr>Visualization of Blockage </vt:lpstr>
      <vt:lpstr>CDF of Received Interference Power from DN</vt:lpstr>
      <vt:lpstr>SINR CDF with Random SRD locations and directivity (1/2)</vt:lpstr>
      <vt:lpstr>SINR CDF with Random SRD locations and directivity (2/2)</vt:lpstr>
      <vt:lpstr>Data Rate CDF with Random SRD locations/directivity</vt:lpstr>
      <vt:lpstr>Conclusions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Terragraph standard association model after initial beamforming</dc:title>
  <dc:creator>Payam Torab</dc:creator>
  <cp:lastModifiedBy>Aditya Vinod Padaki</cp:lastModifiedBy>
  <cp:revision>208</cp:revision>
  <dcterms:created xsi:type="dcterms:W3CDTF">2018-01-31T18:04:10Z</dcterms:created>
  <dcterms:modified xsi:type="dcterms:W3CDTF">2018-05-07T15:42:32Z</dcterms:modified>
</cp:coreProperties>
</file>