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0" r:id="rId3"/>
    <p:sldId id="363" r:id="rId4"/>
    <p:sldId id="364" r:id="rId5"/>
    <p:sldId id="365" r:id="rId6"/>
    <p:sldId id="377" r:id="rId7"/>
    <p:sldId id="372" r:id="rId8"/>
    <p:sldId id="376" r:id="rId9"/>
    <p:sldId id="378" r:id="rId10"/>
    <p:sldId id="379" r:id="rId11"/>
    <p:sldId id="366" r:id="rId12"/>
    <p:sldId id="367" r:id="rId13"/>
    <p:sldId id="368" r:id="rId14"/>
    <p:sldId id="375" r:id="rId15"/>
    <p:sldId id="382" r:id="rId16"/>
    <p:sldId id="380" r:id="rId17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2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802.11-18/0824r0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WUR Power Spectral Density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2018-05-07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67772"/>
              </p:ext>
            </p:extLst>
          </p:nvPr>
        </p:nvGraphicFramePr>
        <p:xfrm>
          <a:off x="546100" y="2432050"/>
          <a:ext cx="8636000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2" name="Document" r:id="rId4" imgW="8486910" imgH="2522246" progId="Word.Document.8">
                  <p:embed/>
                </p:oleObj>
              </mc:Choice>
              <mc:Fallback>
                <p:oleObj name="Document" r:id="rId4" imgW="8486910" imgH="252224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FB5A0-F457-4D30-B30F-87E781F1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Illustration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DE745-FA09-4373-AFB2-1E4EC3E60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854" y="1850816"/>
            <a:ext cx="8548545" cy="1315718"/>
          </a:xfrm>
        </p:spPr>
        <p:txBody>
          <a:bodyPr/>
          <a:lstStyle/>
          <a:p>
            <a:r>
              <a:rPr lang="en-US" dirty="0"/>
              <a:t>Example Figure, based on modifying Figure 32.2 from the Draft</a:t>
            </a:r>
          </a:p>
          <a:p>
            <a:r>
              <a:rPr lang="en-US" dirty="0"/>
              <a:t>Phase randomizer applied to MC-OOK ‘On’ symbol prior to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3C2BF-5F5D-497A-A80E-FEFAE4A986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F44BC-2A73-4F51-AC8E-5375B3E745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10C9E4-701E-46E4-B38C-5C0D9DB37C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975147-AA52-497B-85DD-401CF06D3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197910"/>
            <a:ext cx="8927591" cy="274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289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01E71-1A19-44D5-9273-93237A83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Simulate with Phase Randomizer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54BE4-FD9F-4B9E-AA11-2A4F71673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Modified the simulation to apply a random phase rotation of either 0 or 180 degrees to each MC-OOK ‘On’ symbol</a:t>
            </a:r>
          </a:p>
          <a:p>
            <a:pPr lvl="1"/>
            <a:r>
              <a:rPr lang="en-US" dirty="0"/>
              <a:t>This is equivalent to multiply each ‘On’ symbol randomly by either +1 or -1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0D43C-3DE5-41C2-B7EE-BB32AD4606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67EA8-C1C6-46E9-A741-2D9E0740CE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63C270-DE66-46B4-AEA7-9AF8A8704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51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4A119-61B6-47ED-B3A3-896724ECF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640078"/>
          </a:xfrm>
        </p:spPr>
        <p:txBody>
          <a:bodyPr/>
          <a:lstStyle/>
          <a:p>
            <a:r>
              <a:rPr lang="en-US" sz="3600" dirty="0"/>
              <a:t>High Data Rate PSD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D145C-876E-4D4B-9EFC-E8476CFD70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28478-A4E4-4283-9A80-708356B3FF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9332B-E614-4B71-A587-90D721A771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A9F31A1-39B7-4E68-A518-BFE111768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357" y="1394460"/>
            <a:ext cx="7084219" cy="531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540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4A119-61B6-47ED-B3A3-896724ECF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640078"/>
          </a:xfrm>
        </p:spPr>
        <p:txBody>
          <a:bodyPr/>
          <a:lstStyle/>
          <a:p>
            <a:r>
              <a:rPr lang="en-US" sz="3600" dirty="0"/>
              <a:t>Low Data Rate PSD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D145C-876E-4D4B-9EFC-E8476CFD70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28478-A4E4-4283-9A80-708356B3FF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9332B-E614-4B71-A587-90D721A771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D84492-B2FF-44B1-9B16-87B9443A19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844" y="1460923"/>
            <a:ext cx="7084219" cy="531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015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7FD1C-40F1-4D8B-A4F1-9DAE312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Maximum Power in 3 kHz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1E6BA-A643-4401-A598-A4E51872E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591" y="1897389"/>
            <a:ext cx="8288868" cy="1226812"/>
          </a:xfrm>
        </p:spPr>
        <p:txBody>
          <a:bodyPr/>
          <a:lstStyle/>
          <a:p>
            <a:r>
              <a:rPr lang="en-US" dirty="0"/>
              <a:t>Calculated the Maximum power in any 3 kHz window, compared to the total power and max power in 3 kHz window if TX power is 30 dBm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C459C-8B99-4D10-9B37-E7843928AB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75E03-574C-4238-AB20-1185170D3E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F6D96A-D61A-41B3-A456-659F788DCA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1AC633D-FFFC-42FF-9664-026BB9A895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106936"/>
              </p:ext>
            </p:extLst>
          </p:nvPr>
        </p:nvGraphicFramePr>
        <p:xfrm>
          <a:off x="823490" y="3352800"/>
          <a:ext cx="828833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1762">
                  <a:extLst>
                    <a:ext uri="{9D8B030D-6E8A-4147-A177-3AD203B41FA5}">
                      <a16:colId xmlns:a16="http://schemas.microsoft.com/office/drawing/2014/main" val="3760143481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90328136"/>
                    </a:ext>
                  </a:extLst>
                </a:gridCol>
                <a:gridCol w="3609975">
                  <a:extLst>
                    <a:ext uri="{9D8B030D-6E8A-4147-A177-3AD203B41FA5}">
                      <a16:colId xmlns:a16="http://schemas.microsoft.com/office/drawing/2014/main" val="20329356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 Power in 3 kHz Relative to Total Power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 Power in 3 kHz when Total TX power is 30 dBm (dBm)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169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-27.4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773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951005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794A11-9CBD-430E-A1A4-4B0CF9FFA81D}"/>
              </a:ext>
            </a:extLst>
          </p:cNvPr>
          <p:cNvSpPr txBox="1">
            <a:spLocks/>
          </p:cNvSpPr>
          <p:nvPr/>
        </p:nvSpPr>
        <p:spPr bwMode="auto">
          <a:xfrm>
            <a:off x="822959" y="5361348"/>
            <a:ext cx="8288868" cy="1226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This is well below the FCC 8 dBm limit</a:t>
            </a:r>
          </a:p>
        </p:txBody>
      </p:sp>
    </p:spTree>
    <p:extLst>
      <p:ext uri="{BB962C8B-B14F-4D97-AF65-F5344CB8AC3E}">
        <p14:creationId xmlns:p14="http://schemas.microsoft.com/office/powerpoint/2010/main" val="2320057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6E33-C89E-4765-90A8-D39D74705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F3444-65C6-4157-9E3C-758AF71F7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107680" cy="4387427"/>
          </a:xfrm>
        </p:spPr>
        <p:txBody>
          <a:bodyPr/>
          <a:lstStyle/>
          <a:p>
            <a:r>
              <a:rPr lang="en-US" dirty="0"/>
              <a:t>Demonstrated spectral lines in the PSD</a:t>
            </a:r>
          </a:p>
          <a:p>
            <a:r>
              <a:rPr lang="en-US" dirty="0"/>
              <a:t>Results in more than 8 dBm in some 3 kHz bands, exceeding FCC limits</a:t>
            </a:r>
          </a:p>
          <a:p>
            <a:r>
              <a:rPr lang="en-US" dirty="0"/>
              <a:t>One very simple method of eliminating the spectral lines is to use a phase randomizer on the MC-OOK ‘On’ symbols</a:t>
            </a:r>
          </a:p>
          <a:p>
            <a:pPr lvl="1"/>
            <a:r>
              <a:rPr lang="en-US" dirty="0"/>
              <a:t>Use of a simple LFSR</a:t>
            </a:r>
          </a:p>
          <a:p>
            <a:pPr lvl="1"/>
            <a:r>
              <a:rPr lang="en-US" dirty="0"/>
              <a:t>Multiply each ‘On’ symbol by either +1 or -1 based on LFSR output</a:t>
            </a:r>
          </a:p>
          <a:p>
            <a:pPr lvl="1"/>
            <a:r>
              <a:rPr lang="en-US" dirty="0"/>
              <a:t>Power in all 3 kHz bands well below FCC 8 dB limit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8CD6D-73CC-4170-87F1-F758553F65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27D55-B26C-45E2-BC7C-A5A6C865C1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1F06D7-04C8-4CD6-BB04-57AB421817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820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4F2DA-4545-4D0D-BADE-C8115C728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6C3A3-93E6-4A49-9179-93635D22E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107680" cy="4387427"/>
          </a:xfrm>
        </p:spPr>
        <p:txBody>
          <a:bodyPr/>
          <a:lstStyle/>
          <a:p>
            <a:r>
              <a:rPr lang="en-US" dirty="0"/>
              <a:t>Do you support adding the following to the Spec Framework Document</a:t>
            </a:r>
          </a:p>
          <a:p>
            <a:pPr lvl="1"/>
            <a:r>
              <a:rPr lang="en-US" dirty="0"/>
              <a:t>“Prior to transmission a pseudo random phase rotation is applied to the ‘On’ symbol, in both the Sync and Data Fields”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2750B1-7938-4AF5-A3EB-6BC31F252E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3DC86-66E5-40B3-9819-34A6B96800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EF49A8-74BA-4CF0-BDD4-1D99F6D843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90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5FB34-3B9B-4CFA-8CE9-B64746702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5FED2-7215-4670-AB38-133E0BDC1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183880" cy="4387427"/>
          </a:xfrm>
        </p:spPr>
        <p:txBody>
          <a:bodyPr/>
          <a:lstStyle/>
          <a:p>
            <a:r>
              <a:rPr lang="en-US" dirty="0"/>
              <a:t>Investigate the Power Spectral Density (PSD) of the WUR Signal</a:t>
            </a:r>
          </a:p>
          <a:p>
            <a:r>
              <a:rPr lang="en-US" dirty="0"/>
              <a:t>For analysis purposes we analyze the Data Field with random data</a:t>
            </a:r>
          </a:p>
          <a:p>
            <a:pPr lvl="1"/>
            <a:r>
              <a:rPr lang="en-US" dirty="0"/>
              <a:t>Consider both the High and Low Data Rates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A85E7-9E0C-48C1-9655-8056486A0C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B9C92-523E-4D5D-BB95-741BAB82C3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D03184-7623-4515-B207-4F6D2EC10B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18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81EC1-0AF0-4C14-9021-C26B9D15F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CDE7F-14B3-406D-94B1-322B72694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Simulated the Data Field</a:t>
            </a:r>
          </a:p>
          <a:p>
            <a:r>
              <a:rPr lang="en-US" dirty="0"/>
              <a:t>Random Data, typically 10K bits</a:t>
            </a:r>
          </a:p>
          <a:p>
            <a:r>
              <a:rPr lang="en-US" dirty="0"/>
              <a:t>High Data Rate MC-OOK 2 µs ‘On’ Symbol</a:t>
            </a:r>
          </a:p>
          <a:p>
            <a:pPr lvl="1"/>
            <a:r>
              <a:rPr lang="en-US" dirty="0"/>
              <a:t>32-pt FFT</a:t>
            </a:r>
          </a:p>
          <a:p>
            <a:pPr lvl="1"/>
            <a:r>
              <a:rPr lang="pt-BR" dirty="0"/>
              <a:t>seq = [1, 1, 1, 0, -1, 1, -1]</a:t>
            </a:r>
            <a:endParaRPr lang="en-US" dirty="0"/>
          </a:p>
          <a:p>
            <a:r>
              <a:rPr lang="en-US" dirty="0"/>
              <a:t>Low Data Rate MC-OOK 4 µs ‘On’ Symbol</a:t>
            </a:r>
          </a:p>
          <a:p>
            <a:pPr lvl="1"/>
            <a:r>
              <a:rPr lang="en-US" dirty="0"/>
              <a:t>64-pt FFT</a:t>
            </a:r>
          </a:p>
          <a:p>
            <a:pPr lvl="1"/>
            <a:r>
              <a:rPr lang="pt-BR" dirty="0"/>
              <a:t>seq = [1, 1, 1, -1, -1, -1, 1, 1, -1, 1, 1, -1, 1]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871B0-80C3-4BBB-B859-7EA49D140F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C5B6C-9A36-4620-B42D-A5428A654D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DAA8E6-6B1C-432C-895A-C9A743D3AC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79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4A119-61B6-47ED-B3A3-896724ECF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640078"/>
          </a:xfrm>
        </p:spPr>
        <p:txBody>
          <a:bodyPr/>
          <a:lstStyle/>
          <a:p>
            <a:r>
              <a:rPr lang="en-US" sz="3600" dirty="0"/>
              <a:t>High Data Rate PSD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D145C-876E-4D4B-9EFC-E8476CFD70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28478-A4E4-4283-9A80-708356B3FF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9332B-E614-4B71-A587-90D721A771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69B872-CC3F-425D-9982-BB53CA45F8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357" y="1465405"/>
            <a:ext cx="7084219" cy="531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41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4A119-61B6-47ED-B3A3-896724ECF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640078"/>
          </a:xfrm>
        </p:spPr>
        <p:txBody>
          <a:bodyPr/>
          <a:lstStyle/>
          <a:p>
            <a:r>
              <a:rPr lang="en-US" sz="3600" dirty="0"/>
              <a:t>Low Data Rate PSD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D145C-876E-4D4B-9EFC-E8476CFD70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28478-A4E4-4283-9A80-708356B3FF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9332B-E614-4B71-A587-90D721A771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26520C-4C64-422E-BD60-5707402C4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844" y="1456441"/>
            <a:ext cx="7084219" cy="531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017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B8C50-13C3-4E75-A439-476280257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FCC Part 15.247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E7F6B-6B01-40CC-9B8F-115F1483C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FCC Part 15.247 include the following,</a:t>
            </a:r>
          </a:p>
          <a:p>
            <a:pPr lvl="1"/>
            <a:r>
              <a:rPr lang="en-US" i="1" dirty="0"/>
              <a:t>(e) For digitally modulated systems, the power spectral density conducted from the intentional radiator to the antenna shall not be greater than 8 dBm in any 3 kHz band during any time interval of continuous transmission.</a:t>
            </a:r>
          </a:p>
          <a:p>
            <a:endParaRPr lang="en-US" dirty="0"/>
          </a:p>
          <a:p>
            <a:r>
              <a:rPr lang="en-US" dirty="0"/>
              <a:t>We need to ensure, that with the maximum allowed transmit power of 30 dBm, the maximum power in any 3 kHz band is less than 8 dBm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ACE36-BE19-4286-8DA2-57B7EA77E8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B46FB-EB60-4182-B706-9682A26B0B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AF40C3-F372-400C-8DA1-6224EDFDED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79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7FD1C-40F1-4D8B-A4F1-9DAE312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Maximum Power in 3 kHz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1E6BA-A643-4401-A598-A4E51872E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591" y="1897389"/>
            <a:ext cx="8288868" cy="1226812"/>
          </a:xfrm>
        </p:spPr>
        <p:txBody>
          <a:bodyPr/>
          <a:lstStyle/>
          <a:p>
            <a:r>
              <a:rPr lang="en-US" dirty="0"/>
              <a:t>Calculated the Maximum power in any 3 kHz window, compared to the total power and max power in 3 kHz window if TX power is 30 dBm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C459C-8B99-4D10-9B37-E7843928AB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75E03-574C-4238-AB20-1185170D3E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F6D96A-D61A-41B3-A456-659F788DCA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1AC633D-FFFC-42FF-9664-026BB9A895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282339"/>
              </p:ext>
            </p:extLst>
          </p:nvPr>
        </p:nvGraphicFramePr>
        <p:xfrm>
          <a:off x="823490" y="3276404"/>
          <a:ext cx="828833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1762">
                  <a:extLst>
                    <a:ext uri="{9D8B030D-6E8A-4147-A177-3AD203B41FA5}">
                      <a16:colId xmlns:a16="http://schemas.microsoft.com/office/drawing/2014/main" val="3760143481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90328136"/>
                    </a:ext>
                  </a:extLst>
                </a:gridCol>
                <a:gridCol w="3609975">
                  <a:extLst>
                    <a:ext uri="{9D8B030D-6E8A-4147-A177-3AD203B41FA5}">
                      <a16:colId xmlns:a16="http://schemas.microsoft.com/office/drawing/2014/main" val="20329356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 Power in 3 kHz Relative to Total Power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 Power in 3 kHz when Total TX power is 30 dBm (dBm)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169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773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951005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794A11-9CBD-430E-A1A4-4B0CF9FFA81D}"/>
              </a:ext>
            </a:extLst>
          </p:cNvPr>
          <p:cNvSpPr txBox="1">
            <a:spLocks/>
          </p:cNvSpPr>
          <p:nvPr/>
        </p:nvSpPr>
        <p:spPr bwMode="auto">
          <a:xfrm>
            <a:off x="713591" y="5106999"/>
            <a:ext cx="8288868" cy="487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This exceeds the FCC 8 dBm limit</a:t>
            </a:r>
          </a:p>
        </p:txBody>
      </p:sp>
    </p:spTree>
    <p:extLst>
      <p:ext uri="{BB962C8B-B14F-4D97-AF65-F5344CB8AC3E}">
        <p14:creationId xmlns:p14="http://schemas.microsoft.com/office/powerpoint/2010/main" val="1259934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05D7C-B34C-4913-ABFB-33F4C78E4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Reason for Spectral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D57F2-3B88-44E2-9224-27857E062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2113282"/>
            <a:ext cx="8031481" cy="4387427"/>
          </a:xfrm>
        </p:spPr>
        <p:txBody>
          <a:bodyPr/>
          <a:lstStyle/>
          <a:p>
            <a:r>
              <a:rPr lang="en-US" dirty="0"/>
              <a:t>There is strong autocorrelation between MC-OOK ‘On’ symbols</a:t>
            </a:r>
          </a:p>
          <a:p>
            <a:r>
              <a:rPr lang="en-US" dirty="0"/>
              <a:t>This leads to spectral lines in the Power Spectral Density</a:t>
            </a:r>
          </a:p>
          <a:p>
            <a:endParaRPr lang="en-US" dirty="0"/>
          </a:p>
          <a:p>
            <a:r>
              <a:rPr lang="en-US" dirty="0"/>
              <a:t>To eliminate these spectral lines, we need to break this strong autocorrelation</a:t>
            </a:r>
          </a:p>
          <a:p>
            <a:r>
              <a:rPr lang="en-US" dirty="0"/>
              <a:t>It turns out that applying a random phase rotation to the MC-OOK ‘On’ symbols works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66584-DF8F-453A-A3DD-6678521A4E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D98E3-4C8E-4625-9EDF-A57512DD59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2B77D5-894A-4346-887F-05AFA69532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11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5D99F-1770-4BE3-B499-3D604B557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467" y="803489"/>
            <a:ext cx="9144000" cy="563877"/>
          </a:xfrm>
        </p:spPr>
        <p:txBody>
          <a:bodyPr/>
          <a:lstStyle/>
          <a:p>
            <a:r>
              <a:rPr lang="en-US" sz="3200" dirty="0"/>
              <a:t>MC-OOK ‘On’ Symbol Phase Randomizer using LFSR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241A65-A529-4DA0-BAFB-653720CB8E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300" y="1508338"/>
                <a:ext cx="8763000" cy="5257799"/>
              </a:xfrm>
            </p:spPr>
            <p:txBody>
              <a:bodyPr/>
              <a:lstStyle/>
              <a:p>
                <a:r>
                  <a:rPr lang="en-US" dirty="0"/>
                  <a:t>We can reuse an existing 802.11 linear feedback shift register (LFSR) to generate a pseudo random bit sequence (see subclause 17.3.5.5)</a:t>
                </a:r>
              </a:p>
              <a:p>
                <a:pPr lvl="1"/>
                <a:r>
                  <a:rPr lang="en-US" sz="2400" dirty="0"/>
                  <a:t>The LFSR generator polynomial is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𝑮</m:t>
                    </m:r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</m:d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p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sz="2400" dirty="0"/>
              </a:p>
              <a:p>
                <a:pPr lvl="1"/>
                <a:r>
                  <a:rPr lang="en-US" sz="2400" dirty="0"/>
                  <a:t>There is no need to dynamically change the LFSR seed</a:t>
                </a:r>
              </a:p>
              <a:p>
                <a:pPr lvl="2"/>
                <a:r>
                  <a:rPr lang="en-US" sz="2200" b="1" dirty="0"/>
                  <a:t>We phase randomize all MC-OOK ‘On’ symbols. So there is no data dependency, and hence no need to dynamically change the seed</a:t>
                </a:r>
              </a:p>
              <a:p>
                <a:pPr lvl="2"/>
                <a:r>
                  <a:rPr lang="en-US" sz="2200" b="1" dirty="0"/>
                  <a:t>We can set the seed value to be all ones</a:t>
                </a:r>
              </a:p>
              <a:p>
                <a:r>
                  <a:rPr lang="en-US" dirty="0"/>
                  <a:t>Based on the output of the LFSR we multiply the MC-OOK ‘On’ symbol by either +1 or -1</a:t>
                </a:r>
              </a:p>
              <a:p>
                <a:pPr lvl="1"/>
                <a:r>
                  <a:rPr lang="en-US" sz="2400" dirty="0"/>
                  <a:t>Mapping bits to +1 and -1 is logically equivalent to a BPSK modulator.  Hence we use that in the illustration.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241A65-A529-4DA0-BAFB-653720CB8E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508338"/>
                <a:ext cx="8763000" cy="5257799"/>
              </a:xfrm>
              <a:blipFill>
                <a:blip r:embed="rId2"/>
                <a:stretch>
                  <a:fillRect l="-904" t="-927" r="-1530" b="-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2D6E8-5767-46DA-9E1E-047D09B2D2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CD828-08E4-46CE-9CC8-303484CBF6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EC4E51-BBA8-485C-BE3E-7F11039C3D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618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1676</TotalTime>
  <Words>907</Words>
  <Application>Microsoft Office PowerPoint</Application>
  <PresentationFormat>Custom</PresentationFormat>
  <Paragraphs>135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WUR Power Spectral Density</vt:lpstr>
      <vt:lpstr>Introduction</vt:lpstr>
      <vt:lpstr>Simulation</vt:lpstr>
      <vt:lpstr>High Data Rate PSD</vt:lpstr>
      <vt:lpstr>Low Data Rate PSD</vt:lpstr>
      <vt:lpstr>FCC Part 15.247</vt:lpstr>
      <vt:lpstr>Maximum Power in 3 kHz</vt:lpstr>
      <vt:lpstr>Reason for Spectral Lines</vt:lpstr>
      <vt:lpstr>MC-OOK ‘On’ Symbol Phase Randomizer using LFSR</vt:lpstr>
      <vt:lpstr>Illustration</vt:lpstr>
      <vt:lpstr>Simulate with Phase Randomizer</vt:lpstr>
      <vt:lpstr>High Data Rate PSD</vt:lpstr>
      <vt:lpstr>Low Data Rate PSD</vt:lpstr>
      <vt:lpstr>Maximum Power in 3 kHz</vt:lpstr>
      <vt:lpstr>Conclusions</vt:lpstr>
      <vt:lpstr>Straw Poll #1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383</cp:revision>
  <cp:lastPrinted>2017-11-22T00:49:17Z</cp:lastPrinted>
  <dcterms:created xsi:type="dcterms:W3CDTF">2014-10-30T17:06:39Z</dcterms:created>
  <dcterms:modified xsi:type="dcterms:W3CDTF">2018-05-07T04:45:05Z</dcterms:modified>
</cp:coreProperties>
</file>