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403" r:id="rId4"/>
    <p:sldId id="404" r:id="rId5"/>
    <p:sldId id="880" r:id="rId6"/>
    <p:sldId id="407" r:id="rId7"/>
    <p:sldId id="882" r:id="rId8"/>
    <p:sldId id="408" r:id="rId9"/>
    <p:sldId id="881" r:id="rId10"/>
    <p:sldId id="87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F427E-47D3-42C3-9029-3026BBB3181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D3B661-B0FB-4299-A138-A796EB8A063E}">
      <dgm:prSet phldrT="[Text]"/>
      <dgm:spPr/>
      <dgm:t>
        <a:bodyPr/>
        <a:lstStyle/>
        <a:p>
          <a:r>
            <a:rPr lang="en-US" dirty="0"/>
            <a:t>Rich Scattering</a:t>
          </a:r>
        </a:p>
      </dgm:t>
    </dgm:pt>
    <dgm:pt modelId="{8B0878FA-E8B5-4962-92D0-33A6E9133501}" type="parTrans" cxnId="{EDA92DB7-F8D5-4567-ACB2-15441F54C795}">
      <dgm:prSet/>
      <dgm:spPr/>
      <dgm:t>
        <a:bodyPr/>
        <a:lstStyle/>
        <a:p>
          <a:endParaRPr lang="en-US"/>
        </a:p>
      </dgm:t>
    </dgm:pt>
    <dgm:pt modelId="{2F2AE401-9BC7-413A-845C-40975167BEFF}" type="sibTrans" cxnId="{EDA92DB7-F8D5-4567-ACB2-15441F54C795}">
      <dgm:prSet/>
      <dgm:spPr/>
      <dgm:t>
        <a:bodyPr/>
        <a:lstStyle/>
        <a:p>
          <a:endParaRPr lang="en-US"/>
        </a:p>
      </dgm:t>
    </dgm:pt>
    <dgm:pt modelId="{4B773C33-0E7F-476A-BEA5-14423E6EAC1D}">
      <dgm:prSet phldrT="[Text]"/>
      <dgm:spPr/>
      <dgm:t>
        <a:bodyPr/>
        <a:lstStyle/>
        <a:p>
          <a:r>
            <a:rPr lang="en-US" dirty="0"/>
            <a:t>Higher angular spreads</a:t>
          </a:r>
        </a:p>
      </dgm:t>
    </dgm:pt>
    <dgm:pt modelId="{ECF71FB5-9528-4A5B-93AC-F608DE9571C9}" type="parTrans" cxnId="{921B943A-E599-43F9-869F-C16630725D7A}">
      <dgm:prSet/>
      <dgm:spPr/>
      <dgm:t>
        <a:bodyPr/>
        <a:lstStyle/>
        <a:p>
          <a:endParaRPr lang="en-US"/>
        </a:p>
      </dgm:t>
    </dgm:pt>
    <dgm:pt modelId="{04BAD12F-722C-430A-8663-1034FEA41943}" type="sibTrans" cxnId="{921B943A-E599-43F9-869F-C16630725D7A}">
      <dgm:prSet/>
      <dgm:spPr/>
      <dgm:t>
        <a:bodyPr/>
        <a:lstStyle/>
        <a:p>
          <a:endParaRPr lang="en-US"/>
        </a:p>
      </dgm:t>
    </dgm:pt>
    <dgm:pt modelId="{F79DEA64-4A75-48CE-A47F-EF847562E4AC}">
      <dgm:prSet phldrT="[Text]"/>
      <dgm:spPr/>
      <dgm:t>
        <a:bodyPr/>
        <a:lstStyle/>
        <a:p>
          <a:r>
            <a:rPr lang="en-US" dirty="0"/>
            <a:t>Lower spatial correlation at </a:t>
          </a:r>
          <a:r>
            <a:rPr lang="en-US" dirty="0" err="1"/>
            <a:t>Tx</a:t>
          </a:r>
          <a:r>
            <a:rPr lang="en-US" dirty="0"/>
            <a:t> and Rx</a:t>
          </a:r>
        </a:p>
      </dgm:t>
    </dgm:pt>
    <dgm:pt modelId="{78E187DA-DEA2-4792-9056-6D82550CCBA0}" type="parTrans" cxnId="{BF28D944-785C-41E0-ACE2-1C39A30747D2}">
      <dgm:prSet/>
      <dgm:spPr/>
      <dgm:t>
        <a:bodyPr/>
        <a:lstStyle/>
        <a:p>
          <a:endParaRPr lang="en-US"/>
        </a:p>
      </dgm:t>
    </dgm:pt>
    <dgm:pt modelId="{68D88D3F-0C4A-4F28-B80D-C313FACB93E3}" type="sibTrans" cxnId="{BF28D944-785C-41E0-ACE2-1C39A30747D2}">
      <dgm:prSet/>
      <dgm:spPr/>
      <dgm:t>
        <a:bodyPr/>
        <a:lstStyle/>
        <a:p>
          <a:endParaRPr lang="en-US"/>
        </a:p>
      </dgm:t>
    </dgm:pt>
    <dgm:pt modelId="{D1476AEF-8D3E-4CE2-8B3E-CE099C88943C}">
      <dgm:prSet phldrT="[Text]"/>
      <dgm:spPr/>
      <dgm:t>
        <a:bodyPr/>
        <a:lstStyle/>
        <a:p>
          <a:r>
            <a:rPr lang="en-US" dirty="0"/>
            <a:t>Good condition number of channels seen by 802.11</a:t>
          </a:r>
        </a:p>
      </dgm:t>
    </dgm:pt>
    <dgm:pt modelId="{DC786269-BD7D-4763-A498-7A8043942A28}" type="parTrans" cxnId="{1AD0C90A-EA79-430B-904D-4FC2F65A3B11}">
      <dgm:prSet/>
      <dgm:spPr/>
      <dgm:t>
        <a:bodyPr/>
        <a:lstStyle/>
        <a:p>
          <a:endParaRPr lang="en-US"/>
        </a:p>
      </dgm:t>
    </dgm:pt>
    <dgm:pt modelId="{43D44F81-29D0-4F16-9F78-8FFCBF284BB9}" type="sibTrans" cxnId="{1AD0C90A-EA79-430B-904D-4FC2F65A3B11}">
      <dgm:prSet/>
      <dgm:spPr/>
      <dgm:t>
        <a:bodyPr/>
        <a:lstStyle/>
        <a:p>
          <a:endParaRPr lang="en-US"/>
        </a:p>
      </dgm:t>
    </dgm:pt>
    <dgm:pt modelId="{FDC1B30A-C01C-4B53-AB80-1D6CF0249852}" type="pres">
      <dgm:prSet presAssocID="{FBFF427E-47D3-42C3-9029-3026BBB3181E}" presName="Name0" presStyleCnt="0">
        <dgm:presLayoutVars>
          <dgm:dir/>
          <dgm:animLvl val="lvl"/>
          <dgm:resizeHandles val="exact"/>
        </dgm:presLayoutVars>
      </dgm:prSet>
      <dgm:spPr/>
    </dgm:pt>
    <dgm:pt modelId="{629D85D6-292B-41F2-A351-30B3BEBABAC2}" type="pres">
      <dgm:prSet presAssocID="{BED3B661-B0FB-4299-A138-A796EB8A063E}" presName="parTxOnly" presStyleLbl="node1" presStyleIdx="0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8F320CFE-3D4E-4562-83B8-F401BC5B32E8}" type="pres">
      <dgm:prSet presAssocID="{2F2AE401-9BC7-413A-845C-40975167BEFF}" presName="parTxOnlySpace" presStyleCnt="0"/>
      <dgm:spPr/>
    </dgm:pt>
    <dgm:pt modelId="{A7D830C2-7395-4409-9512-7D852BFBDCF1}" type="pres">
      <dgm:prSet presAssocID="{4B773C33-0E7F-476A-BEA5-14423E6EAC1D}" presName="parTxOnly" presStyleLbl="node1" presStyleIdx="1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16DC5B15-BA5D-4FB6-8972-56F3BC1EBDD8}" type="pres">
      <dgm:prSet presAssocID="{04BAD12F-722C-430A-8663-1034FEA41943}" presName="parTxOnlySpace" presStyleCnt="0"/>
      <dgm:spPr/>
    </dgm:pt>
    <dgm:pt modelId="{BE6AB3C7-2EBD-4F6C-B43A-20176EA23DEE}" type="pres">
      <dgm:prSet presAssocID="{F79DEA64-4A75-48CE-A47F-EF847562E4AC}" presName="parTxOnly" presStyleLbl="node1" presStyleIdx="2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32807244-D79A-44D4-9E41-455936C7EA91}" type="pres">
      <dgm:prSet presAssocID="{68D88D3F-0C4A-4F28-B80D-C313FACB93E3}" presName="parTxOnlySpace" presStyleCnt="0"/>
      <dgm:spPr/>
    </dgm:pt>
    <dgm:pt modelId="{82179319-C737-4A58-AA69-4DC18B7BCDB1}" type="pres">
      <dgm:prSet presAssocID="{D1476AEF-8D3E-4CE2-8B3E-CE099C88943C}" presName="parTxOnly" presStyleLbl="node1" presStyleIdx="3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</dgm:ptLst>
  <dgm:cxnLst>
    <dgm:cxn modelId="{1AD0C90A-EA79-430B-904D-4FC2F65A3B11}" srcId="{FBFF427E-47D3-42C3-9029-3026BBB3181E}" destId="{D1476AEF-8D3E-4CE2-8B3E-CE099C88943C}" srcOrd="3" destOrd="0" parTransId="{DC786269-BD7D-4763-A498-7A8043942A28}" sibTransId="{43D44F81-29D0-4F16-9F78-8FFCBF284BB9}"/>
    <dgm:cxn modelId="{306BB22C-2020-46DE-9173-AF88FD306A38}" type="presOf" srcId="{4B773C33-0E7F-476A-BEA5-14423E6EAC1D}" destId="{A7D830C2-7395-4409-9512-7D852BFBDCF1}" srcOrd="0" destOrd="0" presId="urn:microsoft.com/office/officeart/2005/8/layout/chevron1"/>
    <dgm:cxn modelId="{921B943A-E599-43F9-869F-C16630725D7A}" srcId="{FBFF427E-47D3-42C3-9029-3026BBB3181E}" destId="{4B773C33-0E7F-476A-BEA5-14423E6EAC1D}" srcOrd="1" destOrd="0" parTransId="{ECF71FB5-9528-4A5B-93AC-F608DE9571C9}" sibTransId="{04BAD12F-722C-430A-8663-1034FEA41943}"/>
    <dgm:cxn modelId="{BF28D944-785C-41E0-ACE2-1C39A30747D2}" srcId="{FBFF427E-47D3-42C3-9029-3026BBB3181E}" destId="{F79DEA64-4A75-48CE-A47F-EF847562E4AC}" srcOrd="2" destOrd="0" parTransId="{78E187DA-DEA2-4792-9056-6D82550CCBA0}" sibTransId="{68D88D3F-0C4A-4F28-B80D-C313FACB93E3}"/>
    <dgm:cxn modelId="{33D9A388-5F8B-48FE-ADA4-2FA869B6CDA2}" type="presOf" srcId="{FBFF427E-47D3-42C3-9029-3026BBB3181E}" destId="{FDC1B30A-C01C-4B53-AB80-1D6CF0249852}" srcOrd="0" destOrd="0" presId="urn:microsoft.com/office/officeart/2005/8/layout/chevron1"/>
    <dgm:cxn modelId="{EDA92DB7-F8D5-4567-ACB2-15441F54C795}" srcId="{FBFF427E-47D3-42C3-9029-3026BBB3181E}" destId="{BED3B661-B0FB-4299-A138-A796EB8A063E}" srcOrd="0" destOrd="0" parTransId="{8B0878FA-E8B5-4962-92D0-33A6E9133501}" sibTransId="{2F2AE401-9BC7-413A-845C-40975167BEFF}"/>
    <dgm:cxn modelId="{BA667CB8-A250-4A64-B2BA-92997D72FE25}" type="presOf" srcId="{F79DEA64-4A75-48CE-A47F-EF847562E4AC}" destId="{BE6AB3C7-2EBD-4F6C-B43A-20176EA23DEE}" srcOrd="0" destOrd="0" presId="urn:microsoft.com/office/officeart/2005/8/layout/chevron1"/>
    <dgm:cxn modelId="{FEFE8AE7-231D-4B02-8326-352C7465266C}" type="presOf" srcId="{D1476AEF-8D3E-4CE2-8B3E-CE099C88943C}" destId="{82179319-C737-4A58-AA69-4DC18B7BCDB1}" srcOrd="0" destOrd="0" presId="urn:microsoft.com/office/officeart/2005/8/layout/chevron1"/>
    <dgm:cxn modelId="{082728FF-6E1E-43A1-9199-8EEEC62EEE6F}" type="presOf" srcId="{BED3B661-B0FB-4299-A138-A796EB8A063E}" destId="{629D85D6-292B-41F2-A351-30B3BEBABAC2}" srcOrd="0" destOrd="0" presId="urn:microsoft.com/office/officeart/2005/8/layout/chevron1"/>
    <dgm:cxn modelId="{6B41B23B-B991-4C2B-811E-444F82BC13AF}" type="presParOf" srcId="{FDC1B30A-C01C-4B53-AB80-1D6CF0249852}" destId="{629D85D6-292B-41F2-A351-30B3BEBABAC2}" srcOrd="0" destOrd="0" presId="urn:microsoft.com/office/officeart/2005/8/layout/chevron1"/>
    <dgm:cxn modelId="{505BAAC2-1DE2-4585-B8AB-F1459A8F13B1}" type="presParOf" srcId="{FDC1B30A-C01C-4B53-AB80-1D6CF0249852}" destId="{8F320CFE-3D4E-4562-83B8-F401BC5B32E8}" srcOrd="1" destOrd="0" presId="urn:microsoft.com/office/officeart/2005/8/layout/chevron1"/>
    <dgm:cxn modelId="{091B975F-7F45-455E-8AD5-465CCEA7A396}" type="presParOf" srcId="{FDC1B30A-C01C-4B53-AB80-1D6CF0249852}" destId="{A7D830C2-7395-4409-9512-7D852BFBDCF1}" srcOrd="2" destOrd="0" presId="urn:microsoft.com/office/officeart/2005/8/layout/chevron1"/>
    <dgm:cxn modelId="{5B75CFDD-4DE7-44F5-9AC2-53DCE2CFE265}" type="presParOf" srcId="{FDC1B30A-C01C-4B53-AB80-1D6CF0249852}" destId="{16DC5B15-BA5D-4FB6-8972-56F3BC1EBDD8}" srcOrd="3" destOrd="0" presId="urn:microsoft.com/office/officeart/2005/8/layout/chevron1"/>
    <dgm:cxn modelId="{8E331210-BC9A-4718-B8C7-AC6AC633DA6E}" type="presParOf" srcId="{FDC1B30A-C01C-4B53-AB80-1D6CF0249852}" destId="{BE6AB3C7-2EBD-4F6C-B43A-20176EA23DEE}" srcOrd="4" destOrd="0" presId="urn:microsoft.com/office/officeart/2005/8/layout/chevron1"/>
    <dgm:cxn modelId="{49886023-5D0A-4AB3-AC10-EA942EF2507C}" type="presParOf" srcId="{FDC1B30A-C01C-4B53-AB80-1D6CF0249852}" destId="{32807244-D79A-44D4-9E41-455936C7EA91}" srcOrd="5" destOrd="0" presId="urn:microsoft.com/office/officeart/2005/8/layout/chevron1"/>
    <dgm:cxn modelId="{830072EA-F2B5-45B8-862A-5B9EAC25D22A}" type="presParOf" srcId="{FDC1B30A-C01C-4B53-AB80-1D6CF0249852}" destId="{82179319-C737-4A58-AA69-4DC18B7BCD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D85D6-292B-41F2-A351-30B3BEBABAC2}">
      <dsp:nvSpPr>
        <dsp:cNvPr id="0" name=""/>
        <dsp:cNvSpPr/>
      </dsp:nvSpPr>
      <dsp:spPr>
        <a:xfrm>
          <a:off x="0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Rich Scattering</a:t>
          </a:r>
        </a:p>
      </dsp:txBody>
      <dsp:txXfrm>
        <a:off x="419826" y="0"/>
        <a:ext cx="1259477" cy="839651"/>
      </dsp:txXfrm>
    </dsp:sp>
    <dsp:sp modelId="{A7D830C2-7395-4409-9512-7D852BFBDCF1}">
      <dsp:nvSpPr>
        <dsp:cNvPr id="0" name=""/>
        <dsp:cNvSpPr/>
      </dsp:nvSpPr>
      <dsp:spPr>
        <a:xfrm>
          <a:off x="1828432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Higher angular spreads</a:t>
          </a:r>
        </a:p>
      </dsp:txBody>
      <dsp:txXfrm>
        <a:off x="2248258" y="0"/>
        <a:ext cx="1259477" cy="839651"/>
      </dsp:txXfrm>
    </dsp:sp>
    <dsp:sp modelId="{BE6AB3C7-2EBD-4F6C-B43A-20176EA23DEE}">
      <dsp:nvSpPr>
        <dsp:cNvPr id="0" name=""/>
        <dsp:cNvSpPr/>
      </dsp:nvSpPr>
      <dsp:spPr>
        <a:xfrm>
          <a:off x="3717648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Lower spatial correlation at </a:t>
          </a:r>
          <a:r>
            <a:rPr lang="en-US" sz="1400" kern="1200" dirty="0" err="1"/>
            <a:t>Tx</a:t>
          </a:r>
          <a:r>
            <a:rPr lang="en-US" sz="1400" kern="1200" dirty="0"/>
            <a:t> and Rx</a:t>
          </a:r>
        </a:p>
      </dsp:txBody>
      <dsp:txXfrm>
        <a:off x="4137474" y="0"/>
        <a:ext cx="1259477" cy="839651"/>
      </dsp:txXfrm>
    </dsp:sp>
    <dsp:sp modelId="{82179319-C737-4A58-AA69-4DC18B7BCDB1}">
      <dsp:nvSpPr>
        <dsp:cNvPr id="0" name=""/>
        <dsp:cNvSpPr/>
      </dsp:nvSpPr>
      <dsp:spPr>
        <a:xfrm>
          <a:off x="5606863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Good condition number of channels seen by 802.11</a:t>
          </a:r>
        </a:p>
      </dsp:txBody>
      <dsp:txXfrm>
        <a:off x="6026689" y="0"/>
        <a:ext cx="1259477" cy="839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802.11-18/0818r1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710FF27-B38A-4D34-9D30-E175BE73CA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  <a:endParaRPr lang="en-GB" altLang="en-US" sz="18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16 Spatial Stream Support in</a:t>
            </a:r>
            <a:br>
              <a:rPr lang="en-GB" altLang="en-US" dirty="0"/>
            </a:br>
            <a:r>
              <a:rPr lang="en-GB" altLang="en-US" dirty="0"/>
              <a:t>Next Generation WLAN 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2018-05-07</a:t>
            </a:r>
          </a:p>
        </p:txBody>
      </p:sp>
      <p:graphicFrame>
        <p:nvGraphicFramePr>
          <p:cNvPr id="15367" name="Object 5">
            <a:extLst>
              <a:ext uri="{FF2B5EF4-FFF2-40B4-BE49-F238E27FC236}">
                <a16:creationId xmlns:a16="http://schemas.microsoft.com/office/drawing/2014/main" id="{2263D2C0-4F96-496B-B21E-6EBC6B723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18347"/>
              </p:ext>
            </p:extLst>
          </p:nvPr>
        </p:nvGraphicFramePr>
        <p:xfrm>
          <a:off x="649288" y="2900363"/>
          <a:ext cx="7845425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3" name="Document" r:id="rId4" imgW="6349350" imgH="2935418" progId="Word.Document.8">
                  <p:embed/>
                </p:oleObj>
              </mc:Choice>
              <mc:Fallback>
                <p:oleObj name="Document" r:id="rId4" imgW="6349350" imgH="29354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900363"/>
                        <a:ext cx="7845425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012A-A2E6-4DBC-A9A7-DD9E8D12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D528F-2D60-4600-BFBD-9F1190AD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Higher number of spatial streams has been an inevitable trend in </a:t>
            </a:r>
            <a:r>
              <a:rPr lang="en-US" sz="2000" dirty="0" err="1"/>
              <a:t>WiFi</a:t>
            </a:r>
            <a:r>
              <a:rPr lang="en-US" sz="2000" dirty="0"/>
              <a:t> for more than a decade</a:t>
            </a:r>
          </a:p>
          <a:p>
            <a:endParaRPr lang="en-US" sz="2000" dirty="0"/>
          </a:p>
          <a:p>
            <a:r>
              <a:rPr lang="en-US" sz="2000" dirty="0"/>
              <a:t>We recommend continuing along that path and supporting 16 streams in the next generation 802.11 standards</a:t>
            </a:r>
          </a:p>
          <a:p>
            <a:endParaRPr lang="en-US" sz="2000" dirty="0"/>
          </a:p>
          <a:p>
            <a:r>
              <a:rPr lang="en-US" sz="2000" dirty="0"/>
              <a:t>Preliminary results show that significant performance gains are on offer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6407-B619-461D-932B-76E3C6C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A6E1-A16D-4DA7-830A-BE6CBF0C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0927-52DB-4613-8E08-244A472A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534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What’s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Trends</a:t>
            </a:r>
          </a:p>
          <a:p>
            <a:pPr lvl="1"/>
            <a:r>
              <a:rPr lang="en-US" sz="1800" dirty="0"/>
              <a:t>Proliferation of  high throughput demanding applications</a:t>
            </a:r>
          </a:p>
          <a:p>
            <a:pPr lvl="2"/>
            <a:r>
              <a:rPr lang="en-US" dirty="0"/>
              <a:t>AR/VR, HD-gaming, 4k video, cloud computing,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sz="1800" dirty="0"/>
              <a:t>Availability of high speed backhaul: Fiber-to-home</a:t>
            </a:r>
          </a:p>
          <a:p>
            <a:pPr lvl="1"/>
            <a:r>
              <a:rPr lang="en-US" sz="1800" dirty="0"/>
              <a:t>Adoption of 8 antenna Access Points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000" dirty="0"/>
              <a:t>History</a:t>
            </a:r>
          </a:p>
          <a:p>
            <a:pPr lvl="1"/>
            <a:r>
              <a:rPr lang="en-US" sz="1800" dirty="0"/>
              <a:t>11n:  High Throughput (HT), 11ac:  Very High Throughput (VHT),  11ax : High Efficiency (HE)</a:t>
            </a:r>
          </a:p>
          <a:p>
            <a:pPr lvl="1"/>
            <a:endParaRPr lang="en-US" dirty="0"/>
          </a:p>
          <a:p>
            <a:r>
              <a:rPr lang="en-US" sz="2000" dirty="0"/>
              <a:t>Mission of next generation: Increased throughput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71487"/>
            <a:ext cx="7772400" cy="1066800"/>
          </a:xfrm>
        </p:spPr>
        <p:txBody>
          <a:bodyPr/>
          <a:lstStyle/>
          <a:p>
            <a:r>
              <a:rPr lang="en-US" dirty="0"/>
              <a:t>16 Spatial Streams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1" y="1484784"/>
            <a:ext cx="8208913" cy="4858821"/>
          </a:xfrm>
        </p:spPr>
        <p:txBody>
          <a:bodyPr/>
          <a:lstStyle/>
          <a:p>
            <a:r>
              <a:rPr lang="en-US" sz="1800" dirty="0"/>
              <a:t>Spatial multiplexing gain has been a key technology driver for 802.11 in the last few standards cycles</a:t>
            </a:r>
          </a:p>
          <a:p>
            <a:pPr lvl="1"/>
            <a:r>
              <a:rPr lang="en-US" sz="1600" dirty="0"/>
              <a:t>Started with SU-MIMO in 802.11n</a:t>
            </a:r>
          </a:p>
          <a:p>
            <a:pPr lvl="1"/>
            <a:r>
              <a:rPr lang="en-US" sz="1600" dirty="0"/>
              <a:t>Provides multiplicative gains within the same bandwidth by improving spectral efficiency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802.11ac and 802.11ax extended the benefits further by adding MU-MIMO</a:t>
            </a:r>
          </a:p>
          <a:p>
            <a:pPr lvl="1"/>
            <a:r>
              <a:rPr lang="en-US" sz="1600" dirty="0"/>
              <a:t>DL MU-MIMO in 11ac and DL/UL MU-MIMO in 11ax</a:t>
            </a:r>
          </a:p>
          <a:p>
            <a:pPr lvl="1"/>
            <a:r>
              <a:rPr lang="en-US" sz="1600" dirty="0"/>
              <a:t>Provides substantial spatial multiplexing gains even with STAs having a limited number of antennas</a:t>
            </a:r>
          </a:p>
          <a:p>
            <a:pPr lvl="1"/>
            <a:r>
              <a:rPr lang="en-US" sz="1600" dirty="0"/>
              <a:t>Max number of spatial streams is 8</a:t>
            </a:r>
          </a:p>
          <a:p>
            <a:pPr lvl="2"/>
            <a:r>
              <a:rPr lang="en-US" sz="1400" dirty="0"/>
              <a:t>APs with 8 antennas are getting adopted in market</a:t>
            </a:r>
            <a:endParaRPr lang="en-US" dirty="0"/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Continuing the trend of better spectral efficiency, recommend increasing the maximum number of spatial streams to 16</a:t>
            </a:r>
          </a:p>
          <a:p>
            <a:pPr lvl="1"/>
            <a:r>
              <a:rPr lang="en-US" sz="1600" dirty="0"/>
              <a:t>We show that significant throughput benefits are on offer by doing so</a:t>
            </a:r>
            <a:endParaRPr 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0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BA1A-0D76-4F84-B0FF-0DA6E6F4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Advantage of Predominantly Indoor </a:t>
            </a:r>
            <a:r>
              <a:rPr lang="en-US" dirty="0" err="1"/>
              <a:t>WiFi</a:t>
            </a:r>
            <a:r>
              <a:rPr lang="en-US" dirty="0"/>
              <a:t> Operation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6662370-90C5-40F8-8B20-71708472E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60058"/>
              </p:ext>
            </p:extLst>
          </p:nvPr>
        </p:nvGraphicFramePr>
        <p:xfrm>
          <a:off x="768704" y="2564904"/>
          <a:ext cx="7773987" cy="19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020FD-0B1B-42B2-93E3-12F216A0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F8A8-0AA8-41F5-B451-A0522ED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802F-CB45-4CE5-BF0F-7CF41F5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9B538-B3BD-423D-B005-1C7FE0791764}"/>
              </a:ext>
            </a:extLst>
          </p:cNvPr>
          <p:cNvSpPr txBox="1"/>
          <p:nvPr/>
        </p:nvSpPr>
        <p:spPr>
          <a:xfrm>
            <a:off x="905034" y="4201978"/>
            <a:ext cx="733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The result is a wireless channel capable of supporting a lot of spatial streams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7294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6B23-1685-4513-970E-CA4AA59A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Performance Using Measured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F1D5-C850-4B50-929F-B6B63F652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We analyzed MU-MIMO performance with 16x16 measured channels at 5GHz</a:t>
            </a:r>
          </a:p>
          <a:p>
            <a:pPr lvl="1" eaLnBrk="1" hangingPunct="1"/>
            <a:r>
              <a:rPr lang="en-US" altLang="en-US" sz="1600" dirty="0"/>
              <a:t>To validate the performance gains from &gt;8 spatial streams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Measurements in a conference room setting</a:t>
            </a:r>
          </a:p>
          <a:p>
            <a:pPr lvl="1" eaLnBrk="1" hangingPunct="1"/>
            <a:r>
              <a:rPr lang="en-US" altLang="en-US" sz="1600" dirty="0"/>
              <a:t>8 clients with 2 antennas each</a:t>
            </a:r>
          </a:p>
          <a:p>
            <a:pPr lvl="2" eaLnBrk="1" hangingPunct="1"/>
            <a:r>
              <a:rPr lang="el-GR" altLang="en-US" sz="1400" dirty="0"/>
              <a:t>λ</a:t>
            </a:r>
            <a:r>
              <a:rPr lang="en-US" altLang="en-US" sz="1400" dirty="0"/>
              <a:t>/2 spaced dipoles</a:t>
            </a:r>
          </a:p>
          <a:p>
            <a:pPr lvl="2" eaLnBrk="1" hangingPunct="1"/>
            <a:r>
              <a:rPr lang="en-US" altLang="en-US" sz="1400" dirty="0"/>
              <a:t>Arranged around conference room table</a:t>
            </a:r>
          </a:p>
          <a:p>
            <a:pPr lvl="1" eaLnBrk="1" hangingPunct="1"/>
            <a:r>
              <a:rPr lang="en-US" altLang="en-US" sz="1600" dirty="0"/>
              <a:t>16 AP antennas – linear array, </a:t>
            </a:r>
            <a:r>
              <a:rPr lang="el-GR" altLang="en-US" sz="1600" dirty="0"/>
              <a:t>λ</a:t>
            </a:r>
            <a:r>
              <a:rPr lang="en-US" altLang="en-US" sz="1600" dirty="0"/>
              <a:t>/2 spaced dipoles</a:t>
            </a:r>
          </a:p>
          <a:p>
            <a:pPr lvl="2" eaLnBrk="1" hangingPunct="1"/>
            <a:r>
              <a:rPr lang="en-US" altLang="en-US" sz="1400" dirty="0"/>
              <a:t>AP positioned in three LOS locations (same room as clients) and two NLOS locations (outside the conference room)</a:t>
            </a:r>
          </a:p>
          <a:p>
            <a:pPr lvl="1" eaLnBrk="1" hangingPunct="1"/>
            <a:r>
              <a:rPr lang="en-US" altLang="en-US" sz="1600" dirty="0"/>
              <a:t>Channel sounding system measures 20 MHz bandwidth channel</a:t>
            </a:r>
          </a:p>
          <a:p>
            <a:pPr marL="857250" lvl="2" indent="0" eaLnBrk="1" hangingPunct="1">
              <a:buNone/>
            </a:pPr>
            <a:endParaRPr lang="en-US" alt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93D79-D189-4A79-A178-2CD0CB35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8014-E74B-43C6-BA59-B9B3CB66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888D4-0FBA-44B2-9028-316EB49B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04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F8B-CFA1-4CB3-A97E-37026E9FD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0" y="437275"/>
            <a:ext cx="7772400" cy="1066800"/>
          </a:xfrm>
        </p:spPr>
        <p:txBody>
          <a:bodyPr/>
          <a:lstStyle/>
          <a:p>
            <a:r>
              <a:rPr lang="en-US" dirty="0"/>
              <a:t>MU-MIMO Measurement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2416D-E872-4FC6-8BC3-52AC468BF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4661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1600" dirty="0"/>
              <a:t>Green circles show 8 client locations (2 antennas per client)</a:t>
            </a:r>
          </a:p>
          <a:p>
            <a:pPr eaLnBrk="1" hangingPunct="1"/>
            <a:r>
              <a:rPr lang="en-US" altLang="en-US" sz="1600" dirty="0"/>
              <a:t>Red squares show 5 tested AP locations</a:t>
            </a:r>
          </a:p>
          <a:p>
            <a:pPr lvl="1" eaLnBrk="1" hangingPunct="1"/>
            <a:r>
              <a:rPr lang="en-US" altLang="en-US" sz="1400" dirty="0"/>
              <a:t>Locations 1-3: LOS, AP in same room as clients</a:t>
            </a:r>
          </a:p>
          <a:p>
            <a:pPr lvl="1" eaLnBrk="1" hangingPunct="1"/>
            <a:r>
              <a:rPr lang="en-US" altLang="en-US" sz="1400" dirty="0"/>
              <a:t>Locations 4-5: NLOS</a:t>
            </a:r>
          </a:p>
          <a:p>
            <a:r>
              <a:rPr lang="en-US" sz="1600" dirty="0"/>
              <a:t>We show performance results for location 1</a:t>
            </a:r>
          </a:p>
          <a:p>
            <a:pPr lvl="1"/>
            <a:r>
              <a:rPr lang="en-US" sz="1400" dirty="0"/>
              <a:t>All locations show similar trends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A861B-34CC-471C-8CFA-9AC2C292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C25D-AC88-4887-83EA-E691FD09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04C3-F833-4FA1-AD62-E7B75C6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34ED0-5493-4159-A05E-DE399FFE8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305" y="3573016"/>
            <a:ext cx="6389162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8DF8-3BFD-4FD1-8BEB-418F5583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MU-MIMO Setup (AP in Location 3)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2DD6-65B0-4EC7-8542-3F96F19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618F-E468-4905-AF67-279D0212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1650-9EB3-48DF-B76B-651CAC2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Content Placeholder 3" descr="IMG_1801.JPG">
            <a:extLst>
              <a:ext uri="{FF2B5EF4-FFF2-40B4-BE49-F238E27FC236}">
                <a16:creationId xmlns:a16="http://schemas.microsoft.com/office/drawing/2014/main" id="{C3900BA8-F610-46B9-8836-4AE88BC087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3136" y="1988840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0907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B11B-BB57-44F6-99B9-A5B6AA68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C620-6BF5-4256-A568-18D93C1F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8838"/>
            <a:ext cx="3382144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16Tx/8Tx AP to multiple 2 Rx STAs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precoding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By doing 16Tx MU-MIMO, we can get around 2x the throughput of 8Tx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80ED-8645-48F9-BE14-98D822AC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C733E-DED3-4E53-9914-BBDC0D38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59EF2-503D-44FD-B520-0E873A0B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C641B5-861D-42C1-BE73-32EF13EF9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2" cy="365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00EE0C-F15E-4098-B774-BD1E9B654966}"/>
              </a:ext>
            </a:extLst>
          </p:cNvPr>
          <p:cNvSpPr txBox="1"/>
          <p:nvPr/>
        </p:nvSpPr>
        <p:spPr>
          <a:xfrm>
            <a:off x="5943600" y="1988837"/>
            <a:ext cx="1508746" cy="274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</p:spTree>
    <p:extLst>
      <p:ext uri="{BB962C8B-B14F-4D97-AF65-F5344CB8AC3E}">
        <p14:creationId xmlns:p14="http://schemas.microsoft.com/office/powerpoint/2010/main" val="419066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73E9-0C32-467F-B816-69B849C2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A5034-C556-4F4C-AEBF-CA9DECF1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9138"/>
            <a:ext cx="3383731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Multiple 2Tx STAs transmitting to a 16Rx/8Rx AP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receiver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Using 16Rx UL MU-MIMO, we can get around 2x the throughput of 8Rx UL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F24F8-D795-4ADA-978C-6D6F6161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6CEDB-27E9-473A-9ED1-B0CBABEB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B1D68-819D-43D0-AA74-254E02CF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CA7CD-2D20-4CC8-B55F-4E5CCC596DD1}"/>
              </a:ext>
            </a:extLst>
          </p:cNvPr>
          <p:cNvSpPr txBox="1"/>
          <p:nvPr/>
        </p:nvSpPr>
        <p:spPr>
          <a:xfrm>
            <a:off x="5943600" y="1989138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7A9CA4-FF3E-4D5A-BF1A-84F8B150C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84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33401</TotalTime>
  <Words>670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16 Spatial Stream Support in Next Generation WLAN  </vt:lpstr>
      <vt:lpstr>What’s Next</vt:lpstr>
      <vt:lpstr>16 Spatial Streams </vt:lpstr>
      <vt:lpstr>Fundamental Advantage of Predominantly Indoor WiFi Operation </vt:lpstr>
      <vt:lpstr>MU-MIMO Performance Using Measured Channels</vt:lpstr>
      <vt:lpstr>MU-MIMO Measurement Location</vt:lpstr>
      <vt:lpstr>MU-MIMO Setup (AP in Location 3)</vt:lpstr>
      <vt:lpstr>DL MU-MIMO Performance</vt:lpstr>
      <vt:lpstr>UL MU-MIMO Performance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1173</cp:revision>
  <cp:lastPrinted>1998-02-10T13:28:06Z</cp:lastPrinted>
  <dcterms:created xsi:type="dcterms:W3CDTF">2004-12-02T14:01:45Z</dcterms:created>
  <dcterms:modified xsi:type="dcterms:W3CDTF">2018-05-07T07:30:25Z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