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606" r:id="rId2"/>
    <p:sldId id="607" r:id="rId3"/>
    <p:sldId id="608" r:id="rId4"/>
    <p:sldId id="609" r:id="rId5"/>
    <p:sldId id="610" r:id="rId6"/>
    <p:sldId id="611" r:id="rId7"/>
    <p:sldId id="612" r:id="rId8"/>
    <p:sldId id="613" r:id="rId9"/>
    <p:sldId id="614" r:id="rId10"/>
    <p:sldId id="615" r:id="rId11"/>
    <p:sldId id="616" r:id="rId12"/>
    <p:sldId id="617" r:id="rId13"/>
    <p:sldId id="618" r:id="rId14"/>
    <p:sldId id="62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p:normalViewPr>
  <p:slideViewPr>
    <p:cSldViewPr>
      <p:cViewPr varScale="1">
        <p:scale>
          <a:sx n="89" d="100"/>
          <a:sy n="89" d="100"/>
        </p:scale>
        <p:origin x="1301"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793446" y="6475413"/>
            <a:ext cx="1750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Liu(Mediatek),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8" name="Rectangle 5"/>
          <p:cNvSpPr>
            <a:spLocks noGrp="1" noChangeArrowheads="1"/>
          </p:cNvSpPr>
          <p:nvPr>
            <p:ph type="ftr" sz="quarter" idx="3"/>
          </p:nvPr>
        </p:nvSpPr>
        <p:spPr bwMode="auto">
          <a:xfrm>
            <a:off x="6793446" y="6475413"/>
            <a:ext cx="1750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Liu(Mediatek),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802.11-18/0800r0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a:t>
            </a:r>
            <a:r>
              <a:rPr lang="en-US" altLang="zh-CN" sz="2800" kern="0" dirty="0" smtClean="0"/>
              <a:t>May</a:t>
            </a:r>
            <a:r>
              <a:rPr lang="en-US" altLang="en-US" sz="2800" kern="0" dirty="0" smtClean="0"/>
              <a:t> 2018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2018-05-01</a:t>
            </a:r>
          </a:p>
        </p:txBody>
      </p:sp>
      <p:graphicFrame>
        <p:nvGraphicFramePr>
          <p:cNvPr id="9" name="Object 11"/>
          <p:cNvGraphicFramePr>
            <a:graphicFrameLocks noChangeAspect="1"/>
          </p:cNvGraphicFramePr>
          <p:nvPr>
            <p:extLst>
              <p:ext uri="{D42A27DB-BD31-4B8C-83A1-F6EECF244321}">
                <p14:modId xmlns:p14="http://schemas.microsoft.com/office/powerpoint/2010/main" val="2169288407"/>
              </p:ext>
            </p:extLst>
          </p:nvPr>
        </p:nvGraphicFramePr>
        <p:xfrm>
          <a:off x="990600" y="2917166"/>
          <a:ext cx="7105138" cy="1914525"/>
        </p:xfrm>
        <a:graphic>
          <a:graphicData uri="http://schemas.openxmlformats.org/presentationml/2006/ole">
            <mc:AlternateContent xmlns:mc="http://schemas.openxmlformats.org/markup-compatibility/2006">
              <mc:Choice xmlns:v="urn:schemas-microsoft-com:vml" Requires="v">
                <p:oleObj spid="_x0000_s3243" name="Document" r:id="rId3" imgW="8317447" imgH="2241169" progId="Word.Document.8">
                  <p:embed/>
                </p:oleObj>
              </mc:Choice>
              <mc:Fallback>
                <p:oleObj name="Document" r:id="rId3" imgW="8317447" imgH="2241169" progId="Word.Document.8">
                  <p:embed/>
                  <p:pic>
                    <p:nvPicPr>
                      <p:cNvPr id="0" name=""/>
                      <p:cNvPicPr>
                        <a:picLocks noChangeAspect="1" noChangeArrowheads="1"/>
                      </p:cNvPicPr>
                      <p:nvPr/>
                    </p:nvPicPr>
                    <p:blipFill>
                      <a:blip r:embed="rId4"/>
                      <a:srcRect/>
                      <a:stretch>
                        <a:fillRect/>
                      </a:stretch>
                    </p:blipFill>
                    <p:spPr bwMode="auto">
                      <a:xfrm>
                        <a:off x="990600" y="2917166"/>
                        <a:ext cx="7105138" cy="1914525"/>
                      </a:xfrm>
                      <a:prstGeom prst="rect">
                        <a:avLst/>
                      </a:prstGeom>
                      <a:noFill/>
                      <a:effectLs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11" name="Rectangle 5"/>
          <p:cNvSpPr>
            <a:spLocks noGrp="1" noChangeArrowheads="1"/>
          </p:cNvSpPr>
          <p:nvPr>
            <p:ph type="ftr" sz="quarter" idx="3"/>
          </p:nvPr>
        </p:nvSpPr>
        <p:spPr bwMode="auto">
          <a:xfrm>
            <a:off x="6793446" y="6475413"/>
            <a:ext cx="1750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Liu(Mediatek), et al</a:t>
            </a:r>
            <a:endParaRPr lang="en-US"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11" name="Rectangle 5"/>
          <p:cNvSpPr>
            <a:spLocks noGrp="1" noChangeArrowheads="1"/>
          </p:cNvSpPr>
          <p:nvPr>
            <p:ph type="ftr" sz="quarter" idx="3"/>
          </p:nvPr>
        </p:nvSpPr>
        <p:spPr bwMode="auto">
          <a:xfrm>
            <a:off x="6793446" y="6475413"/>
            <a:ext cx="1750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Liu(Mediatek), et al</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2018</a:t>
            </a:r>
            <a:endParaRPr lang="en-US" dirty="0"/>
          </a:p>
        </p:txBody>
      </p:sp>
      <p:sp>
        <p:nvSpPr>
          <p:cNvPr id="11" name="Rectangle 5"/>
          <p:cNvSpPr>
            <a:spLocks noGrp="1" noChangeArrowheads="1"/>
          </p:cNvSpPr>
          <p:nvPr>
            <p:ph type="ftr" sz="quarter" idx="3"/>
          </p:nvPr>
        </p:nvSpPr>
        <p:spPr bwMode="auto">
          <a:xfrm>
            <a:off x="6793446" y="6475413"/>
            <a:ext cx="1750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Liu(Mediatek), et al</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2018</a:t>
            </a:r>
            <a:endParaRPr lang="en-US" dirty="0"/>
          </a:p>
        </p:txBody>
      </p:sp>
      <p:sp>
        <p:nvSpPr>
          <p:cNvPr id="10" name="Rectangle 5"/>
          <p:cNvSpPr>
            <a:spLocks noGrp="1" noChangeArrowheads="1"/>
          </p:cNvSpPr>
          <p:nvPr>
            <p:ph type="ftr" sz="quarter" idx="3"/>
          </p:nvPr>
        </p:nvSpPr>
        <p:spPr bwMode="auto">
          <a:xfrm>
            <a:off x="6793446" y="6475413"/>
            <a:ext cx="1750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Liu(Mediatek), et al</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 (</a:t>
            </a:r>
            <a:r>
              <a:rPr lang="en-US" altLang="zh-CN" dirty="0" smtClean="0"/>
              <a:t>1/1)</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7" name="TextBox 8"/>
          <p:cNvSpPr txBox="1"/>
          <p:nvPr/>
        </p:nvSpPr>
        <p:spPr>
          <a:xfrm>
            <a:off x="1676400" y="1600200"/>
            <a:ext cx="5867400" cy="1066800"/>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altLang="zh-CN" sz="1600" b="1" dirty="0"/>
              <a:t>Docs in black </a:t>
            </a:r>
            <a:r>
              <a:rPr lang="en-US" altLang="zh-CN" sz="1600" b="1" dirty="0" smtClean="0"/>
              <a:t>have </a:t>
            </a:r>
            <a:r>
              <a:rPr lang="en-US" altLang="zh-CN" sz="1600" b="1" dirty="0"/>
              <a:t>NOT been presented.</a:t>
            </a:r>
          </a:p>
          <a:p>
            <a:pPr marL="742950" lvl="1" indent="-285750">
              <a:buFont typeface="Arial" panose="020B0604020202020204" pitchFamily="34" charset="0"/>
              <a:buChar char="•"/>
            </a:pPr>
            <a:r>
              <a:rPr lang="en-US" sz="1600" b="1" dirty="0" smtClean="0">
                <a:solidFill>
                  <a:srgbClr val="00B050"/>
                </a:solidFill>
              </a:rPr>
              <a:t>Docs in green have been presented and all requested SPs done.</a:t>
            </a:r>
          </a:p>
          <a:p>
            <a:pPr marL="742950" lvl="1" indent="-285750">
              <a:buFont typeface="Arial" panose="020B0604020202020204" pitchFamily="34" charset="0"/>
              <a:buChar char="•"/>
            </a:pPr>
            <a:r>
              <a:rPr lang="en-US" altLang="zh-CN" sz="1600" b="1" dirty="0">
                <a:solidFill>
                  <a:srgbClr val="0070C0"/>
                </a:solidFill>
              </a:rPr>
              <a:t>Docs in </a:t>
            </a:r>
            <a:r>
              <a:rPr lang="en-US" altLang="zh-CN" sz="1600" b="1" dirty="0" smtClean="0">
                <a:solidFill>
                  <a:srgbClr val="0070C0"/>
                </a:solidFill>
              </a:rPr>
              <a:t>blue </a:t>
            </a:r>
            <a:r>
              <a:rPr lang="en-US" altLang="zh-CN" sz="1600" b="1" dirty="0">
                <a:solidFill>
                  <a:srgbClr val="0070C0"/>
                </a:solidFill>
              </a:rPr>
              <a:t>have been presented and part of SPs </a:t>
            </a:r>
            <a:r>
              <a:rPr lang="en-US" altLang="zh-CN" sz="1600" b="1" dirty="0" smtClean="0">
                <a:solidFill>
                  <a:srgbClr val="0070C0"/>
                </a:solidFill>
              </a:rPr>
              <a:t>done</a:t>
            </a:r>
            <a:endParaRPr lang="en-US" sz="1600" b="1" dirty="0" smtClean="0">
              <a:solidFill>
                <a:srgbClr val="0070C0"/>
              </a:solidFill>
            </a:endParaRPr>
          </a:p>
          <a:p>
            <a:pPr marL="742950" lvl="1" indent="-285750">
              <a:buFont typeface="Arial" panose="020B0604020202020204" pitchFamily="34" charset="0"/>
              <a:buChar char="•"/>
            </a:pPr>
            <a:r>
              <a:rPr lang="en-US" sz="1600" b="1" dirty="0" smtClean="0">
                <a:solidFill>
                  <a:srgbClr val="FF0000"/>
                </a:solidFill>
              </a:rPr>
              <a:t>Docs in red have been withdrawn.</a:t>
            </a:r>
          </a:p>
          <a:p>
            <a:pPr marL="742950" lvl="1" indent="-285750">
              <a:buFont typeface="Arial" panose="020B0604020202020204" pitchFamily="34" charset="0"/>
              <a:buChar char="•"/>
            </a:pPr>
            <a:r>
              <a:rPr lang="en-US" sz="1600" b="1" dirty="0" smtClean="0">
                <a:solidFill>
                  <a:srgbClr val="FFC000"/>
                </a:solidFill>
              </a:rPr>
              <a:t>Docs in yellow are presented but need more discussion or deferred</a:t>
            </a:r>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2018</a:t>
            </a:r>
            <a:endParaRPr lang="en-US" dirty="0"/>
          </a:p>
        </p:txBody>
      </p:sp>
      <p:graphicFrame>
        <p:nvGraphicFramePr>
          <p:cNvPr id="11" name="Table 5"/>
          <p:cNvGraphicFramePr>
            <a:graphicFrameLocks noGrp="1"/>
          </p:cNvGraphicFramePr>
          <p:nvPr>
            <p:extLst>
              <p:ext uri="{D42A27DB-BD31-4B8C-83A1-F6EECF244321}">
                <p14:modId xmlns:p14="http://schemas.microsoft.com/office/powerpoint/2010/main" val="1645377788"/>
              </p:ext>
            </p:extLst>
          </p:nvPr>
        </p:nvGraphicFramePr>
        <p:xfrm>
          <a:off x="457201" y="2895600"/>
          <a:ext cx="7848599" cy="2004057"/>
        </p:xfrm>
        <a:graphic>
          <a:graphicData uri="http://schemas.openxmlformats.org/drawingml/2006/table">
            <a:tbl>
              <a:tblPr>
                <a:tableStyleId>{68D230F3-CF80-4859-8CE7-A43EE81993B5}</a:tableStyleId>
              </a:tblPr>
              <a:tblGrid>
                <a:gridCol w="761999"/>
                <a:gridCol w="3930978"/>
                <a:gridCol w="2508315"/>
                <a:gridCol w="647307"/>
              </a:tblGrid>
              <a:tr h="108438">
                <a:tc>
                  <a:txBody>
                    <a:bodyPr/>
                    <a:lstStyle/>
                    <a:p>
                      <a:pPr algn="ctr" fontAlgn="b"/>
                      <a:r>
                        <a:rPr lang="en-US" sz="1400" u="none" strike="noStrike" dirty="0">
                          <a:effectLst/>
                          <a:latin typeface="+mn-lt"/>
                        </a:rPr>
                        <a:t>DCN</a:t>
                      </a:r>
                      <a:endParaRPr lang="en-US" sz="1400" b="1" i="0" u="none" strike="noStrike" dirty="0">
                        <a:solidFill>
                          <a:srgbClr val="FFFFFF"/>
                        </a:solidFill>
                        <a:effectLst/>
                        <a:latin typeface="+mn-lt"/>
                      </a:endParaRPr>
                    </a:p>
                  </a:txBody>
                  <a:tcPr marL="7617" marR="7617" marT="7617" marB="0" anchor="b"/>
                </a:tc>
                <a:tc>
                  <a:txBody>
                    <a:bodyPr/>
                    <a:lstStyle/>
                    <a:p>
                      <a:pPr algn="ctr" fontAlgn="b"/>
                      <a:r>
                        <a:rPr lang="en-US" sz="1400" u="none" strike="noStrike" dirty="0">
                          <a:effectLst/>
                          <a:latin typeface="+mn-lt"/>
                        </a:rPr>
                        <a:t>Title</a:t>
                      </a:r>
                      <a:endParaRPr lang="en-US" sz="1400" b="1" i="0" u="none" strike="noStrike" dirty="0">
                        <a:solidFill>
                          <a:srgbClr val="FFFFFF"/>
                        </a:solidFill>
                        <a:effectLst/>
                        <a:latin typeface="+mn-lt"/>
                      </a:endParaRPr>
                    </a:p>
                  </a:txBody>
                  <a:tcPr marL="7617" marR="7617" marT="7617" marB="0" anchor="b"/>
                </a:tc>
                <a:tc>
                  <a:txBody>
                    <a:bodyPr/>
                    <a:lstStyle/>
                    <a:p>
                      <a:pPr algn="ctr" fontAlgn="b"/>
                      <a:r>
                        <a:rPr lang="en-US" sz="1400" u="none" strike="noStrike" dirty="0">
                          <a:effectLst/>
                          <a:latin typeface="+mn-lt"/>
                        </a:rPr>
                        <a:t>Author</a:t>
                      </a:r>
                      <a:endParaRPr lang="en-US" sz="1400" b="1" i="0" u="none" strike="noStrike" dirty="0">
                        <a:solidFill>
                          <a:srgbClr val="FFFFFF"/>
                        </a:solidFill>
                        <a:effectLst/>
                        <a:latin typeface="+mn-lt"/>
                      </a:endParaRPr>
                    </a:p>
                  </a:txBody>
                  <a:tcPr marL="7617" marR="7617" marT="7617" marB="0" anchor="b"/>
                </a:tc>
                <a:tc>
                  <a:txBody>
                    <a:bodyPr/>
                    <a:lstStyle/>
                    <a:p>
                      <a:pPr algn="ctr" fontAlgn="b"/>
                      <a:r>
                        <a:rPr lang="en-US" sz="1400" u="none" strike="noStrike" dirty="0">
                          <a:effectLst/>
                          <a:latin typeface="+mn-lt"/>
                        </a:rPr>
                        <a:t>Ad Hoc</a:t>
                      </a:r>
                      <a:endParaRPr lang="en-US" sz="1400" b="1" i="0" u="none" strike="noStrike" dirty="0">
                        <a:solidFill>
                          <a:srgbClr val="FFFFFF"/>
                        </a:solidFill>
                        <a:effectLst/>
                        <a:latin typeface="+mn-lt"/>
                      </a:endParaRPr>
                    </a:p>
                  </a:txBody>
                  <a:tcPr marL="7617" marR="7617" marT="7617" marB="0" anchor="b"/>
                </a:tc>
              </a:tr>
              <a:tr h="108438">
                <a:tc>
                  <a:txBody>
                    <a:bodyPr/>
                    <a:lstStyle/>
                    <a:p>
                      <a:pPr marL="0" algn="ctr" defTabSz="914400" rtl="0" eaLnBrk="1" fontAlgn="t" latinLnBrk="0" hangingPunct="1"/>
                      <a:r>
                        <a:rPr lang="en-US" sz="1400" b="0" i="0" kern="1200" dirty="0" smtClean="0">
                          <a:solidFill>
                            <a:schemeClr val="tx1"/>
                          </a:solidFill>
                          <a:effectLst/>
                          <a:latin typeface="+mn-lt"/>
                          <a:ea typeface="+mn-ea"/>
                          <a:cs typeface="+mn-cs"/>
                        </a:rPr>
                        <a:t>725</a:t>
                      </a:r>
                      <a:endParaRPr lang="en-US" altLang="zh-CN" sz="14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400" b="0" i="0" kern="1200" dirty="0" smtClean="0">
                          <a:solidFill>
                            <a:schemeClr val="tx1"/>
                          </a:solidFill>
                          <a:effectLst/>
                          <a:latin typeface="+mn-lt"/>
                          <a:ea typeface="+mn-ea"/>
                          <a:cs typeface="+mn-cs"/>
                        </a:rPr>
                        <a:t>CR-PHY-Sounding-Part-1</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400" b="0" i="0" kern="1200" dirty="0" smtClean="0">
                          <a:solidFill>
                            <a:schemeClr val="tx1"/>
                          </a:solidFill>
                          <a:effectLst/>
                          <a:latin typeface="+mn-lt"/>
                          <a:ea typeface="+mn-ea"/>
                          <a:cs typeface="+mn-cs"/>
                        </a:rPr>
                        <a:t>Lochan Verma (Qualcomm)</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marL="0" algn="ctr" defTabSz="914400" rtl="0" eaLnBrk="1" fontAlgn="t" latinLnBrk="0" hangingPunct="1"/>
                      <a:r>
                        <a:rPr lang="en-US" sz="1400" u="none" strike="noStrike" kern="1200" dirty="0">
                          <a:solidFill>
                            <a:schemeClr val="tx1"/>
                          </a:solidFill>
                          <a:effectLst/>
                          <a:latin typeface="+mn-lt"/>
                          <a:ea typeface="+mn-ea"/>
                          <a:cs typeface="+mn-cs"/>
                        </a:rPr>
                        <a:t>PHY</a:t>
                      </a:r>
                    </a:p>
                  </a:txBody>
                  <a:tcPr marL="9525" marR="9525" marT="9525" marB="0" anchor="b"/>
                </a:tc>
              </a:tr>
              <a:tr h="108438">
                <a:tc>
                  <a:txBody>
                    <a:bodyPr/>
                    <a:lstStyle/>
                    <a:p>
                      <a:pPr marL="0" algn="ctr" defTabSz="914400" rtl="0" eaLnBrk="1" fontAlgn="b" latinLnBrk="0" hangingPunct="1"/>
                      <a:r>
                        <a:rPr lang="en-US" sz="1400" b="0" i="0" kern="1200" dirty="0" smtClean="0">
                          <a:solidFill>
                            <a:schemeClr val="tx1"/>
                          </a:solidFill>
                          <a:effectLst/>
                          <a:latin typeface="+mn-lt"/>
                          <a:ea typeface="+mn-ea"/>
                          <a:cs typeface="+mn-cs"/>
                        </a:rPr>
                        <a:t>753</a:t>
                      </a:r>
                      <a:endParaRPr lang="en-US" altLang="zh-CN" sz="14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400" b="0" i="0" kern="1200" dirty="0" smtClean="0">
                          <a:solidFill>
                            <a:schemeClr val="tx1"/>
                          </a:solidFill>
                          <a:effectLst/>
                          <a:latin typeface="+mn-lt"/>
                          <a:ea typeface="+mn-ea"/>
                          <a:cs typeface="+mn-cs"/>
                        </a:rPr>
                        <a:t>PHY CR on </a:t>
                      </a:r>
                      <a:r>
                        <a:rPr lang="en-US" sz="1400" b="0" i="0" kern="1200" dirty="0" err="1" smtClean="0">
                          <a:solidFill>
                            <a:schemeClr val="tx1"/>
                          </a:solidFill>
                          <a:effectLst/>
                          <a:latin typeface="+mn-lt"/>
                          <a:ea typeface="+mn-ea"/>
                          <a:cs typeface="+mn-cs"/>
                        </a:rPr>
                        <a:t>midamble</a:t>
                      </a:r>
                      <a:r>
                        <a:rPr lang="en-US" sz="1400" b="0" i="0" kern="1200" dirty="0" smtClean="0">
                          <a:solidFill>
                            <a:schemeClr val="tx1"/>
                          </a:solidFill>
                          <a:effectLst/>
                          <a:latin typeface="+mn-lt"/>
                          <a:ea typeface="+mn-ea"/>
                          <a:cs typeface="+mn-cs"/>
                        </a:rPr>
                        <a:t> </a:t>
                      </a:r>
                      <a:r>
                        <a:rPr lang="en-US" sz="1400" b="0" i="0" kern="1200" dirty="0" err="1" smtClean="0">
                          <a:solidFill>
                            <a:schemeClr val="tx1"/>
                          </a:solidFill>
                          <a:effectLst/>
                          <a:latin typeface="+mn-lt"/>
                          <a:ea typeface="+mn-ea"/>
                          <a:cs typeface="+mn-cs"/>
                        </a:rPr>
                        <a:t>TxEVM</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400" u="none" strike="noStrike" kern="1200" dirty="0" smtClean="0">
                          <a:solidFill>
                            <a:schemeClr val="tx1"/>
                          </a:solidFill>
                          <a:effectLst/>
                          <a:latin typeface="+mn-lt"/>
                        </a:rPr>
                        <a:t>Hongyuan </a:t>
                      </a:r>
                      <a:r>
                        <a:rPr lang="en-US" sz="1400" u="none" strike="noStrike" kern="1200" dirty="0">
                          <a:solidFill>
                            <a:schemeClr val="tx1"/>
                          </a:solidFill>
                          <a:effectLst/>
                          <a:latin typeface="+mn-lt"/>
                        </a:rPr>
                        <a:t>Zhang (Marvell)</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algn="ctr" fontAlgn="b"/>
                      <a:r>
                        <a:rPr lang="en-US" sz="1400" u="none" strike="noStrike" dirty="0" smtClean="0">
                          <a:solidFill>
                            <a:schemeClr val="tx1"/>
                          </a:solidFill>
                          <a:effectLst/>
                          <a:latin typeface="+mn-lt"/>
                        </a:rPr>
                        <a:t>PHY</a:t>
                      </a:r>
                      <a:endParaRPr lang="en-US" sz="1400" b="0" i="0" u="none" strike="noStrike" dirty="0">
                        <a:solidFill>
                          <a:schemeClr val="tx1"/>
                        </a:solidFill>
                        <a:effectLst/>
                        <a:latin typeface="+mn-lt"/>
                      </a:endParaRPr>
                    </a:p>
                  </a:txBody>
                  <a:tcPr marL="7617" marR="7617" marT="7617" marB="0" anchor="b"/>
                </a:tc>
              </a:tr>
              <a:tr h="108438">
                <a:tc>
                  <a:txBody>
                    <a:bodyPr/>
                    <a:lstStyle/>
                    <a:p>
                      <a:pPr marL="0" algn="ctr" defTabSz="914400" rtl="0" eaLnBrk="1" fontAlgn="b" latinLnBrk="0" hangingPunct="1"/>
                      <a:r>
                        <a:rPr lang="en-US" altLang="zh-CN" sz="1400" u="none" strike="noStrike" kern="1200" dirty="0" smtClean="0">
                          <a:solidFill>
                            <a:schemeClr val="tx1"/>
                          </a:solidFill>
                          <a:effectLst/>
                          <a:latin typeface="+mn-lt"/>
                        </a:rPr>
                        <a:t>754</a:t>
                      </a:r>
                      <a:endParaRPr lang="en-US" altLang="zh-CN" sz="14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400" b="0" i="0" kern="1200" dirty="0" smtClean="0">
                          <a:solidFill>
                            <a:schemeClr val="tx1"/>
                          </a:solidFill>
                          <a:effectLst/>
                          <a:latin typeface="+mn-lt"/>
                          <a:ea typeface="+mn-ea"/>
                          <a:cs typeface="+mn-cs"/>
                        </a:rPr>
                        <a:t>CID14038 scrambler</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400" u="none" strike="noStrike" kern="1200" dirty="0" smtClean="0">
                          <a:solidFill>
                            <a:schemeClr val="tx1"/>
                          </a:solidFill>
                          <a:effectLst/>
                          <a:latin typeface="+mn-lt"/>
                        </a:rPr>
                        <a:t>Hongyuan </a:t>
                      </a:r>
                      <a:r>
                        <a:rPr lang="en-US" sz="1400" u="none" strike="noStrike" kern="1200" dirty="0">
                          <a:solidFill>
                            <a:schemeClr val="tx1"/>
                          </a:solidFill>
                          <a:effectLst/>
                          <a:latin typeface="+mn-lt"/>
                        </a:rPr>
                        <a:t>Zhang (Marvell)</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algn="ctr" fontAlgn="b"/>
                      <a:r>
                        <a:rPr lang="en-US" sz="1400" u="none" strike="noStrike" dirty="0" smtClean="0">
                          <a:solidFill>
                            <a:schemeClr val="tx1"/>
                          </a:solidFill>
                          <a:effectLst/>
                          <a:latin typeface="+mn-lt"/>
                        </a:rPr>
                        <a:t>PHY</a:t>
                      </a:r>
                      <a:endParaRPr lang="en-US" sz="1400" b="0" i="0" u="none" strike="noStrike" dirty="0">
                        <a:solidFill>
                          <a:schemeClr val="tx1"/>
                        </a:solidFill>
                        <a:effectLst/>
                        <a:latin typeface="+mn-lt"/>
                      </a:endParaRPr>
                    </a:p>
                  </a:txBody>
                  <a:tcPr marL="7617" marR="7617" marT="7617" marB="0" anchor="b"/>
                </a:tc>
              </a:tr>
              <a:tr h="108438">
                <a:tc>
                  <a:txBody>
                    <a:bodyPr/>
                    <a:lstStyle/>
                    <a:p>
                      <a:pPr marL="0" algn="ctr" defTabSz="914400" rtl="0" eaLnBrk="1" fontAlgn="b" latinLnBrk="0" hangingPunct="1"/>
                      <a:r>
                        <a:rPr lang="en-US" sz="1400" u="none" strike="noStrike" kern="1200" dirty="0" smtClean="0">
                          <a:solidFill>
                            <a:schemeClr val="tx1"/>
                          </a:solidFill>
                          <a:effectLst/>
                          <a:latin typeface="+mn-lt"/>
                        </a:rPr>
                        <a:t>755</a:t>
                      </a:r>
                      <a:endParaRPr lang="en-US" sz="1400" b="0" i="0" u="none" strike="noStrike" kern="1200" dirty="0">
                        <a:solidFill>
                          <a:schemeClr val="tx1"/>
                        </a:solidFill>
                        <a:effectLst/>
                        <a:latin typeface="+mn-lt"/>
                        <a:ea typeface="+mn-ea"/>
                        <a:cs typeface="+mn-cs"/>
                      </a:endParaRPr>
                    </a:p>
                  </a:txBody>
                  <a:tcPr marL="7617" marR="7617" marT="7617" marB="0"/>
                </a:tc>
                <a:tc>
                  <a:txBody>
                    <a:bodyPr/>
                    <a:lstStyle/>
                    <a:p>
                      <a:pPr marL="0" algn="l" defTabSz="914400" rtl="0" eaLnBrk="1" fontAlgn="b" latinLnBrk="0" hangingPunct="1"/>
                      <a:r>
                        <a:rPr lang="en-US" sz="1400" b="0" i="0" kern="1200" dirty="0" smtClean="0">
                          <a:solidFill>
                            <a:schemeClr val="tx1"/>
                          </a:solidFill>
                          <a:effectLst/>
                          <a:latin typeface="+mn-lt"/>
                          <a:ea typeface="+mn-ea"/>
                          <a:cs typeface="+mn-cs"/>
                        </a:rPr>
                        <a:t>HE Capabilities on HE MU single user full BW</a:t>
                      </a:r>
                      <a:endParaRPr lang="en-US" sz="1400" b="0" i="0" u="none" strike="noStrike" kern="1200" dirty="0">
                        <a:solidFill>
                          <a:schemeClr val="tx1"/>
                        </a:solidFill>
                        <a:effectLst/>
                        <a:latin typeface="+mn-lt"/>
                        <a:ea typeface="+mn-ea"/>
                        <a:cs typeface="+mn-cs"/>
                      </a:endParaRPr>
                    </a:p>
                  </a:txBody>
                  <a:tcPr marL="7617" marR="7617" marT="7617" marB="0"/>
                </a:tc>
                <a:tc>
                  <a:txBody>
                    <a:bodyPr/>
                    <a:lstStyle/>
                    <a:p>
                      <a:pPr marL="0" algn="l" defTabSz="914400" rtl="0" eaLnBrk="1" fontAlgn="b" latinLnBrk="0" hangingPunct="1"/>
                      <a:r>
                        <a:rPr lang="en-US" sz="1400" u="none" strike="noStrike" kern="1200" dirty="0" smtClean="0">
                          <a:solidFill>
                            <a:schemeClr val="tx1"/>
                          </a:solidFill>
                          <a:effectLst/>
                          <a:latin typeface="+mn-lt"/>
                        </a:rPr>
                        <a:t>Hongyuan </a:t>
                      </a:r>
                      <a:r>
                        <a:rPr lang="en-US" sz="1400" u="none" strike="noStrike" kern="1200" dirty="0">
                          <a:solidFill>
                            <a:schemeClr val="tx1"/>
                          </a:solidFill>
                          <a:effectLst/>
                          <a:latin typeface="+mn-lt"/>
                        </a:rPr>
                        <a:t>Zhang (Marvell)</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algn="ctr" fontAlgn="b"/>
                      <a:r>
                        <a:rPr lang="en-US" sz="1400" u="none" strike="noStrike" dirty="0" smtClean="0">
                          <a:solidFill>
                            <a:schemeClr val="tx1"/>
                          </a:solidFill>
                          <a:effectLst/>
                          <a:latin typeface="+mn-lt"/>
                        </a:rPr>
                        <a:t>PHY</a:t>
                      </a:r>
                      <a:endParaRPr lang="en-US" sz="1400" b="0" i="0" u="none" strike="noStrike" dirty="0">
                        <a:solidFill>
                          <a:schemeClr val="tx1"/>
                        </a:solidFill>
                        <a:effectLst/>
                        <a:latin typeface="+mn-lt"/>
                      </a:endParaRPr>
                    </a:p>
                  </a:txBody>
                  <a:tcPr marL="7617" marR="7617" marT="7617" marB="0" anchor="b"/>
                </a:tc>
              </a:tr>
              <a:tr h="108438">
                <a:tc>
                  <a:txBody>
                    <a:bodyPr/>
                    <a:lstStyle/>
                    <a:p>
                      <a:pPr algn="ctr" fontAlgn="b"/>
                      <a:r>
                        <a:rPr lang="en-US" altLang="zh-CN" sz="1400" u="none" strike="noStrike" kern="1200" dirty="0" smtClean="0">
                          <a:solidFill>
                            <a:schemeClr val="tx1"/>
                          </a:solidFill>
                          <a:effectLst/>
                          <a:latin typeface="+mn-lt"/>
                        </a:rPr>
                        <a:t>756</a:t>
                      </a:r>
                      <a:endParaRPr lang="en-US" altLang="zh-CN" sz="1400" u="none" strike="noStrike" kern="1200" dirty="0">
                        <a:solidFill>
                          <a:schemeClr val="tx1"/>
                        </a:solidFill>
                        <a:effectLst/>
                        <a:latin typeface="+mn-lt"/>
                        <a:ea typeface="+mn-ea"/>
                        <a:cs typeface="+mn-cs"/>
                      </a:endParaRPr>
                    </a:p>
                  </a:txBody>
                  <a:tcPr marL="9525" marR="9525" marT="9525" marB="0" anchor="b"/>
                </a:tc>
                <a:tc>
                  <a:txBody>
                    <a:bodyPr/>
                    <a:lstStyle/>
                    <a:p>
                      <a:pPr algn="l" fontAlgn="b"/>
                      <a:r>
                        <a:rPr lang="en-US" sz="1400" u="none" strike="noStrike" kern="1200" dirty="0" smtClean="0">
                          <a:solidFill>
                            <a:schemeClr val="tx1"/>
                          </a:solidFill>
                          <a:effectLst/>
                          <a:latin typeface="+mn-lt"/>
                        </a:rPr>
                        <a:t>HE Capabilities on </a:t>
                      </a:r>
                      <a:r>
                        <a:rPr lang="en-US" sz="1400" u="none" strike="noStrike" kern="1200" dirty="0" err="1" smtClean="0">
                          <a:solidFill>
                            <a:schemeClr val="tx1"/>
                          </a:solidFill>
                          <a:effectLst/>
                          <a:latin typeface="+mn-lt"/>
                        </a:rPr>
                        <a:t>midamble</a:t>
                      </a:r>
                      <a:r>
                        <a:rPr lang="en-US" sz="1400" u="none" strike="noStrike" kern="1200" dirty="0" smtClean="0">
                          <a:solidFill>
                            <a:schemeClr val="tx1"/>
                          </a:solidFill>
                          <a:effectLst/>
                          <a:latin typeface="+mn-lt"/>
                        </a:rPr>
                        <a:t> </a:t>
                      </a:r>
                      <a:r>
                        <a:rPr lang="en-US" sz="1400" u="none" strike="noStrike" kern="1200" dirty="0" err="1" smtClean="0">
                          <a:solidFill>
                            <a:schemeClr val="tx1"/>
                          </a:solidFill>
                          <a:effectLst/>
                          <a:latin typeface="+mn-lt"/>
                        </a:rPr>
                        <a:t>Tx</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400" u="none" strike="noStrike" kern="1200" dirty="0" smtClean="0">
                          <a:solidFill>
                            <a:schemeClr val="tx1"/>
                          </a:solidFill>
                          <a:effectLst/>
                          <a:latin typeface="+mn-lt"/>
                        </a:rPr>
                        <a:t>Hongyuan </a:t>
                      </a:r>
                      <a:r>
                        <a:rPr lang="en-US" sz="1400" u="none" strike="noStrike" kern="1200" dirty="0">
                          <a:solidFill>
                            <a:schemeClr val="tx1"/>
                          </a:solidFill>
                          <a:effectLst/>
                          <a:latin typeface="+mn-lt"/>
                        </a:rPr>
                        <a:t>Zhang (Marvell)</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algn="ctr" fontAlgn="b"/>
                      <a:r>
                        <a:rPr lang="en-US" sz="1400" u="none" strike="noStrike" dirty="0" smtClean="0">
                          <a:solidFill>
                            <a:schemeClr val="tx1"/>
                          </a:solidFill>
                          <a:effectLst/>
                          <a:latin typeface="+mn-lt"/>
                        </a:rPr>
                        <a:t>PHY</a:t>
                      </a:r>
                      <a:endParaRPr lang="en-US" sz="1400" b="0" i="0" u="none" strike="noStrike" dirty="0">
                        <a:solidFill>
                          <a:schemeClr val="tx1"/>
                        </a:solidFill>
                        <a:effectLst/>
                        <a:latin typeface="+mn-lt"/>
                      </a:endParaRPr>
                    </a:p>
                  </a:txBody>
                  <a:tcPr marL="7617" marR="7617" marT="7617" marB="0" anchor="b"/>
                </a:tc>
              </a:tr>
              <a:tr h="108438">
                <a:tc>
                  <a:txBody>
                    <a:bodyPr/>
                    <a:lstStyle/>
                    <a:p>
                      <a:pPr algn="ctr" fontAlgn="b"/>
                      <a:r>
                        <a:rPr lang="en-US" altLang="zh-CN" sz="1400" u="none" strike="noStrike" kern="1200" dirty="0" smtClean="0">
                          <a:solidFill>
                            <a:schemeClr val="tx1"/>
                          </a:solidFill>
                          <a:effectLst/>
                          <a:latin typeface="+mn-lt"/>
                        </a:rPr>
                        <a:t>771</a:t>
                      </a:r>
                      <a:endParaRPr lang="en-US" altLang="zh-CN" sz="1400" u="none" strike="noStrike" kern="1200" dirty="0">
                        <a:solidFill>
                          <a:schemeClr val="tx1"/>
                        </a:solidFill>
                        <a:effectLst/>
                        <a:latin typeface="+mn-lt"/>
                        <a:ea typeface="+mn-ea"/>
                        <a:cs typeface="+mn-cs"/>
                      </a:endParaRPr>
                    </a:p>
                  </a:txBody>
                  <a:tcPr marL="9525" marR="9525" marT="9525" marB="0" anchor="b"/>
                </a:tc>
                <a:tc>
                  <a:txBody>
                    <a:bodyPr/>
                    <a:lstStyle/>
                    <a:p>
                      <a:pPr algn="l" fontAlgn="b"/>
                      <a:r>
                        <a:rPr lang="en-US" sz="1400" u="none" strike="noStrike" kern="1200" dirty="0" smtClean="0">
                          <a:solidFill>
                            <a:schemeClr val="tx1"/>
                          </a:solidFill>
                          <a:effectLst/>
                          <a:latin typeface="+mn-lt"/>
                        </a:rPr>
                        <a:t>PHY_CR_MISC</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algn="l" fontAlgn="b"/>
                      <a:r>
                        <a:rPr lang="en-US" sz="1400" u="none" strike="noStrike" kern="1200" dirty="0" smtClean="0">
                          <a:solidFill>
                            <a:schemeClr val="tx1"/>
                          </a:solidFill>
                          <a:effectLst/>
                          <a:latin typeface="+mn-lt"/>
                        </a:rPr>
                        <a:t>Xiaogang Chen (Intel)</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sz="1400" u="none" strike="noStrike" kern="1200" dirty="0">
                          <a:solidFill>
                            <a:schemeClr val="tx1"/>
                          </a:solidFill>
                          <a:effectLst/>
                          <a:latin typeface="+mn-lt"/>
                        </a:rPr>
                        <a:t>PHY</a:t>
                      </a:r>
                      <a:endParaRPr lang="en-US" sz="1400" u="none" strike="noStrike" kern="1200" dirty="0">
                        <a:solidFill>
                          <a:schemeClr val="tx1"/>
                        </a:solidFill>
                        <a:effectLst/>
                        <a:latin typeface="+mn-lt"/>
                        <a:ea typeface="+mn-ea"/>
                        <a:cs typeface="+mn-cs"/>
                      </a:endParaRPr>
                    </a:p>
                  </a:txBody>
                  <a:tcPr marL="9525" marR="9525" marT="9525" marB="0"/>
                </a:tc>
              </a:tr>
              <a:tr h="108438">
                <a:tc>
                  <a:txBody>
                    <a:bodyPr/>
                    <a:lstStyle/>
                    <a:p>
                      <a:pPr marL="0" algn="ctr" defTabSz="914400" rtl="0" eaLnBrk="1" fontAlgn="b" latinLnBrk="0" hangingPunct="1"/>
                      <a:r>
                        <a:rPr lang="en-US" altLang="zh-CN" sz="1400" u="none" strike="noStrike" kern="1200" dirty="0" smtClean="0">
                          <a:solidFill>
                            <a:schemeClr val="tx1"/>
                          </a:solidFill>
                          <a:effectLst/>
                          <a:latin typeface="+mn-lt"/>
                          <a:ea typeface="+mn-ea"/>
                          <a:cs typeface="+mn-cs"/>
                        </a:rPr>
                        <a:t>779</a:t>
                      </a:r>
                      <a:endParaRPr lang="en-US" altLang="zh-CN" sz="14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D2.0 PHY Comment Resolution - Part 3</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Youhan Kim</a:t>
                      </a:r>
                      <a:r>
                        <a:rPr lang="en-US" sz="1400" u="none" strike="noStrike" kern="1200" baseline="0" dirty="0" smtClean="0">
                          <a:solidFill>
                            <a:schemeClr val="tx1"/>
                          </a:solidFill>
                          <a:effectLst/>
                          <a:latin typeface="+mn-lt"/>
                          <a:ea typeface="+mn-ea"/>
                          <a:cs typeface="+mn-cs"/>
                        </a:rPr>
                        <a:t> </a:t>
                      </a:r>
                      <a:r>
                        <a:rPr lang="en-US" sz="1400" u="none" strike="noStrike" kern="1200" dirty="0" smtClean="0">
                          <a:solidFill>
                            <a:schemeClr val="tx1"/>
                          </a:solidFill>
                          <a:effectLst/>
                          <a:latin typeface="+mn-lt"/>
                          <a:ea typeface="+mn-ea"/>
                          <a:cs typeface="+mn-cs"/>
                        </a:rPr>
                        <a:t>(Qualcomm)</a:t>
                      </a:r>
                      <a:endParaRPr lang="en-US" sz="14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altLang="zh-CN" sz="1400" u="none" strike="noStrike" kern="1200" dirty="0" smtClean="0">
                          <a:solidFill>
                            <a:schemeClr val="tx1"/>
                          </a:solidFill>
                          <a:effectLst/>
                          <a:latin typeface="+mn-lt"/>
                        </a:rPr>
                        <a:t>PHY</a:t>
                      </a:r>
                      <a:endParaRPr lang="en-US" altLang="zh-CN" sz="1400" u="none" strike="noStrike" kern="1200" dirty="0">
                        <a:solidFill>
                          <a:schemeClr val="tx1"/>
                        </a:solidFill>
                        <a:effectLst/>
                        <a:latin typeface="+mn-lt"/>
                        <a:ea typeface="+mn-ea"/>
                        <a:cs typeface="+mn-cs"/>
                      </a:endParaRPr>
                    </a:p>
                  </a:txBody>
                  <a:tcPr marL="7617" marR="7617" marT="7617" marB="0" anchor="b"/>
                </a:tc>
              </a:tr>
              <a:tr h="108438">
                <a:tc>
                  <a:txBody>
                    <a:bodyPr/>
                    <a:lstStyle/>
                    <a:p>
                      <a:pPr marL="0" algn="ctr" defTabSz="914400" rtl="0" eaLnBrk="1" fontAlgn="b" latinLnBrk="0" hangingPunct="1"/>
                      <a:r>
                        <a:rPr lang="en-US" altLang="zh-CN" sz="1400" b="0" u="none" strike="noStrike" kern="1200" dirty="0" smtClean="0">
                          <a:solidFill>
                            <a:schemeClr val="tx1"/>
                          </a:solidFill>
                          <a:effectLst/>
                          <a:latin typeface="+mn-lt"/>
                          <a:ea typeface="+mn-ea"/>
                          <a:cs typeface="+mn-cs"/>
                        </a:rPr>
                        <a:t>799</a:t>
                      </a:r>
                      <a:endParaRPr lang="en-US" altLang="zh-CN" sz="1400" b="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400" b="0" i="0" kern="1200" dirty="0" smtClean="0">
                          <a:solidFill>
                            <a:schemeClr val="tx1"/>
                          </a:solidFill>
                          <a:effectLst/>
                          <a:latin typeface="+mn-lt"/>
                          <a:ea typeface="+mn-ea"/>
                          <a:cs typeface="+mn-cs"/>
                        </a:rPr>
                        <a:t>comment-resolution-on-cids-11727 and 12102</a:t>
                      </a:r>
                      <a:endParaRPr lang="en-US" sz="1400" b="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400" b="0" u="none" strike="noStrike" kern="1200" dirty="0" smtClean="0">
                          <a:solidFill>
                            <a:schemeClr val="tx1"/>
                          </a:solidFill>
                          <a:effectLst/>
                          <a:latin typeface="+mn-lt"/>
                          <a:ea typeface="+mn-ea"/>
                          <a:cs typeface="+mn-cs"/>
                        </a:rPr>
                        <a:t>Jianhan Liu (Mediatek)</a:t>
                      </a:r>
                      <a:endParaRPr lang="en-US" sz="1400" b="0" u="none" strike="noStrike" kern="1200" dirty="0">
                        <a:solidFill>
                          <a:schemeClr val="tx1"/>
                        </a:solidFill>
                        <a:effectLst/>
                        <a:latin typeface="+mn-lt"/>
                        <a:ea typeface="+mn-ea"/>
                        <a:cs typeface="+mn-cs"/>
                      </a:endParaRPr>
                    </a:p>
                  </a:txBody>
                  <a:tcPr marL="9525" marR="9525" marT="9525" marB="0" anchor="b">
                    <a:noFill/>
                  </a:tcPr>
                </a:tc>
                <a:tc>
                  <a:txBody>
                    <a:bodyPr/>
                    <a:lstStyle/>
                    <a:p>
                      <a:pPr algn="ctr" fontAlgn="t"/>
                      <a:r>
                        <a:rPr lang="en-US" altLang="zh-CN" sz="1400" b="0" u="none" strike="noStrike" kern="1200" dirty="0" smtClean="0">
                          <a:solidFill>
                            <a:schemeClr val="tx1"/>
                          </a:solidFill>
                          <a:effectLst/>
                          <a:latin typeface="+mn-lt"/>
                        </a:rPr>
                        <a:t>PHY</a:t>
                      </a:r>
                      <a:endParaRPr lang="en-US" altLang="zh-CN" sz="1400" b="0" u="none" strike="noStrike" kern="1200" dirty="0">
                        <a:solidFill>
                          <a:schemeClr val="tx1"/>
                        </a:solidFill>
                        <a:effectLst/>
                        <a:latin typeface="+mn-lt"/>
                        <a:ea typeface="+mn-ea"/>
                        <a:cs typeface="+mn-cs"/>
                      </a:endParaRPr>
                    </a:p>
                  </a:txBody>
                  <a:tcPr marL="7617" marR="7617" marT="7617" marB="0" anchor="b">
                    <a:noFill/>
                  </a:tcPr>
                </a:tc>
              </a:tr>
            </a:tbl>
          </a:graphicData>
        </a:graphic>
      </p:graphicFrame>
      <p:sp>
        <p:nvSpPr>
          <p:cNvPr id="9" name="Rectangle 5"/>
          <p:cNvSpPr>
            <a:spLocks noGrp="1" noChangeArrowheads="1"/>
          </p:cNvSpPr>
          <p:nvPr>
            <p:ph type="ftr" sz="quarter" idx="3"/>
          </p:nvPr>
        </p:nvSpPr>
        <p:spPr bwMode="auto">
          <a:xfrm>
            <a:off x="6793446" y="6475413"/>
            <a:ext cx="1750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Liu(Mediatek), et al</a:t>
            </a:r>
            <a:endParaRPr lang="en-US" dirty="0"/>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a:t>
            </a:r>
            <a:endParaRPr lang="zh-CN" altLang="en-US" dirty="0"/>
          </a:p>
        </p:txBody>
      </p:sp>
      <p:sp>
        <p:nvSpPr>
          <p:cNvPr id="8" name="内容占位符 2"/>
          <p:cNvSpPr>
            <a:spLocks noGrp="1"/>
          </p:cNvSpPr>
          <p:nvPr>
            <p:ph idx="1"/>
          </p:nvPr>
        </p:nvSpPr>
        <p:spPr>
          <a:xfrm>
            <a:off x="685800" y="1981200"/>
            <a:ext cx="7772400" cy="4114800"/>
          </a:xfrm>
        </p:spPr>
        <p:txBody>
          <a:bodyPr/>
          <a:lstStyle/>
          <a:p>
            <a:endParaRPr lang="zh-CN" altLang="en-US" dirty="0"/>
          </a:p>
        </p:txBody>
      </p:sp>
      <p:sp>
        <p:nvSpPr>
          <p:cNvPr id="9" name="Rectangle 5"/>
          <p:cNvSpPr>
            <a:spLocks noGrp="1" noChangeArrowheads="1"/>
          </p:cNvSpPr>
          <p:nvPr>
            <p:ph type="ftr" sz="quarter" idx="3"/>
          </p:nvPr>
        </p:nvSpPr>
        <p:spPr bwMode="auto">
          <a:xfrm>
            <a:off x="6793446" y="6475413"/>
            <a:ext cx="1750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Liu(Mediatek), et al</a:t>
            </a:r>
            <a:endParaRPr lang="en-US" dirty="0"/>
          </a:p>
        </p:txBody>
      </p:sp>
    </p:spTree>
    <p:extLst>
      <p:ext uri="{BB962C8B-B14F-4D97-AF65-F5344CB8AC3E}">
        <p14:creationId xmlns:p14="http://schemas.microsoft.com/office/powerpoint/2010/main" val="3471327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7" name="Title 1"/>
          <p:cNvSpPr>
            <a:spLocks noGrp="1"/>
          </p:cNvSpPr>
          <p:nvPr>
            <p:ph type="title"/>
          </p:nvPr>
        </p:nvSpPr>
        <p:spPr>
          <a:xfrm>
            <a:off x="685800" y="685800"/>
            <a:ext cx="7772400" cy="1525587"/>
          </a:xfrm>
        </p:spPr>
        <p:txBody>
          <a:bodyPr/>
          <a:lstStyle/>
          <a:p>
            <a:r>
              <a:rPr lang="en-US" altLang="en-US" sz="2800" dirty="0" smtClean="0">
                <a:solidFill>
                  <a:srgbClr val="0000FF"/>
                </a:solidFill>
                <a:latin typeface="Arial Black" pitchFamily="34" charset="0"/>
              </a:rPr>
              <a:t>IEEE 802.11 </a:t>
            </a:r>
            <a:r>
              <a:rPr lang="en-US" altLang="en-US" sz="2800" dirty="0" err="1" smtClean="0">
                <a:solidFill>
                  <a:srgbClr val="0000FF"/>
                </a:solidFill>
                <a:latin typeface="Arial Black" pitchFamily="34" charset="0"/>
              </a:rPr>
              <a:t>Tgax</a:t>
            </a:r>
            <a:r>
              <a:rPr lang="en-US" altLang="en-US" sz="2800" dirty="0" smtClean="0">
                <a:solidFill>
                  <a:srgbClr val="0000FF"/>
                </a:solidFill>
                <a:latin typeface="Arial Black" pitchFamily="34" charset="0"/>
              </a:rPr>
              <a:t> Meeting</a:t>
            </a:r>
            <a:br>
              <a:rPr lang="en-US" altLang="en-US" sz="2800" dirty="0" smtClean="0">
                <a:solidFill>
                  <a:srgbClr val="0000FF"/>
                </a:solidFill>
                <a:latin typeface="Arial Black" pitchFamily="34" charset="0"/>
              </a:rPr>
            </a:br>
            <a:r>
              <a:rPr lang="en-US" altLang="en-US" sz="2800" dirty="0" smtClean="0">
                <a:solidFill>
                  <a:srgbClr val="0000FF"/>
                </a:solidFill>
                <a:latin typeface="Arial Black" pitchFamily="34" charset="0"/>
              </a:rPr>
              <a:t>High Efficiency WLAN</a:t>
            </a:r>
            <a:br>
              <a:rPr lang="en-US" altLang="en-US" sz="2800" dirty="0" smtClean="0">
                <a:solidFill>
                  <a:srgbClr val="0000FF"/>
                </a:solidFill>
                <a:latin typeface="Arial Black" pitchFamily="34" charset="0"/>
              </a:rPr>
            </a:br>
            <a:r>
              <a:rPr lang="en-US" altLang="en-US" sz="2800" dirty="0" smtClean="0">
                <a:solidFill>
                  <a:srgbClr val="0000FF"/>
                </a:solidFill>
                <a:latin typeface="Arial Black" pitchFamily="34" charset="0"/>
              </a:rPr>
              <a:t>PHY Ad Hoc</a:t>
            </a:r>
            <a:endParaRPr lang="en-CA" altLang="en-US" sz="2800" dirty="0" smtClean="0"/>
          </a:p>
        </p:txBody>
      </p:sp>
      <p:sp>
        <p:nvSpPr>
          <p:cNvPr id="8" name="Content Placeholder 2"/>
          <p:cNvSpPr>
            <a:spLocks noGrp="1"/>
          </p:cNvSpPr>
          <p:nvPr>
            <p:ph idx="1"/>
          </p:nvPr>
        </p:nvSpPr>
        <p:spPr>
          <a:xfrm>
            <a:off x="533400" y="2438400"/>
            <a:ext cx="8305800" cy="36576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800" dirty="0" smtClean="0">
                <a:latin typeface="Arial" pitchFamily="34" charset="0"/>
              </a:rPr>
              <a:t>Tele-Conference</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Jianhan Liu (Mediatek)</a:t>
            </a:r>
          </a:p>
          <a:p>
            <a:pPr algn="ctr">
              <a:lnSpc>
                <a:spcPct val="90000"/>
              </a:lnSpc>
              <a:buNone/>
            </a:pPr>
            <a:r>
              <a:rPr lang="en-US" altLang="en-US" sz="2000" dirty="0">
                <a:latin typeface="Arial" pitchFamily="34" charset="0"/>
              </a:rPr>
              <a:t>Bo Sun (ZTE)</a:t>
            </a:r>
          </a:p>
          <a:p>
            <a:pPr algn="ctr">
              <a:lnSpc>
                <a:spcPct val="90000"/>
              </a:lnSpc>
              <a:buFontTx/>
              <a:buNone/>
            </a:pPr>
            <a:r>
              <a:rPr lang="en-US" altLang="en-US" sz="2000" dirty="0" smtClean="0">
                <a:latin typeface="Arial" pitchFamily="34" charset="0"/>
              </a:rPr>
              <a:t>Hongyuan Zhang (Marvell)</a:t>
            </a:r>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2018</a:t>
            </a:r>
            <a:endParaRPr lang="en-US" dirty="0"/>
          </a:p>
        </p:txBody>
      </p:sp>
      <p:sp>
        <p:nvSpPr>
          <p:cNvPr id="10" name="Rectangle 5"/>
          <p:cNvSpPr>
            <a:spLocks noGrp="1" noChangeArrowheads="1"/>
          </p:cNvSpPr>
          <p:nvPr>
            <p:ph type="ftr" sz="quarter" idx="3"/>
          </p:nvPr>
        </p:nvSpPr>
        <p:spPr bwMode="auto">
          <a:xfrm>
            <a:off x="6793446" y="6475413"/>
            <a:ext cx="1750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Liu(Mediatek), et al</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a:xfrm>
            <a:off x="7322437" y="6475413"/>
            <a:ext cx="1221488" cy="184666"/>
          </a:xfr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a:defRPr/>
            </a:pPr>
            <a:r>
              <a:rPr lang="en-US" altLang="en-US" dirty="0"/>
              <a:t>Set and approve </a:t>
            </a:r>
            <a:r>
              <a:rPr lang="en-US" altLang="en-US" dirty="0" smtClean="0"/>
              <a:t>presenting order in the agenda</a:t>
            </a:r>
            <a:endParaRPr lang="en-US" altLang="en-US" dirty="0"/>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2018</a:t>
            </a:r>
            <a:endParaRPr lang="en-US" dirty="0"/>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9" name="标题 1"/>
          <p:cNvSpPr>
            <a:spLocks noGrp="1"/>
          </p:cNvSpPr>
          <p:nvPr>
            <p:ph type="title"/>
          </p:nvPr>
        </p:nvSpPr>
        <p:spPr>
          <a:xfrm>
            <a:off x="685800" y="685800"/>
            <a:ext cx="7772400" cy="1066800"/>
          </a:xfrm>
        </p:spPr>
        <p:txBody>
          <a:bodyPr/>
          <a:lstStyle/>
          <a:p>
            <a:r>
              <a:rPr lang="en-US" altLang="en-US" dirty="0" smtClean="0"/>
              <a:t>Meeting Protocol, Attendance, Voting &amp; Document Status</a:t>
            </a:r>
            <a:endParaRPr lang="zh-CN" altLang="en-US" dirty="0"/>
          </a:p>
        </p:txBody>
      </p:sp>
      <p:sp>
        <p:nvSpPr>
          <p:cNvPr id="10" name="内容占位符 2"/>
          <p:cNvSpPr>
            <a:spLocks noGrp="1"/>
          </p:cNvSpPr>
          <p:nvPr>
            <p:ph idx="1"/>
          </p:nvPr>
        </p:nvSpPr>
        <p:spPr>
          <a:xfrm>
            <a:off x="685800" y="1981200"/>
            <a:ext cx="7772400" cy="4114800"/>
          </a:xfrm>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
        <p:nvSpPr>
          <p:cNvPr id="7" name="日期占位符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2018</a:t>
            </a:r>
            <a:endParaRPr lang="en-US" dirty="0"/>
          </a:p>
        </p:txBody>
      </p:sp>
      <p:sp>
        <p:nvSpPr>
          <p:cNvPr id="8" name="Rectangle 5"/>
          <p:cNvSpPr>
            <a:spLocks noGrp="1" noChangeArrowheads="1"/>
          </p:cNvSpPr>
          <p:nvPr>
            <p:ph type="ftr" sz="quarter" idx="3"/>
          </p:nvPr>
        </p:nvSpPr>
        <p:spPr bwMode="auto">
          <a:xfrm>
            <a:off x="6793446" y="6475413"/>
            <a:ext cx="1750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Liu(Mediatek), et al</a:t>
            </a:r>
            <a:endParaRPr lang="en-US" dirty="0"/>
          </a:p>
        </p:txBody>
      </p:sp>
    </p:spTree>
    <p:extLst>
      <p:ext uri="{BB962C8B-B14F-4D97-AF65-F5344CB8AC3E}">
        <p14:creationId xmlns:p14="http://schemas.microsoft.com/office/powerpoint/2010/main" val="3757763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2018</a:t>
            </a:r>
            <a:endParaRPr lang="en-US" dirty="0"/>
          </a:p>
        </p:txBody>
      </p:sp>
      <p:sp>
        <p:nvSpPr>
          <p:cNvPr id="10" name="Rectangle 5"/>
          <p:cNvSpPr>
            <a:spLocks noGrp="1" noChangeArrowheads="1"/>
          </p:cNvSpPr>
          <p:nvPr>
            <p:ph type="ftr" sz="quarter" idx="3"/>
          </p:nvPr>
        </p:nvSpPr>
        <p:spPr bwMode="auto">
          <a:xfrm>
            <a:off x="6793446" y="6475413"/>
            <a:ext cx="1750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Liu(Mediatek), et al</a:t>
            </a:r>
            <a:endParaRPr lang="en-US" dirty="0"/>
          </a:p>
        </p:txBody>
      </p:sp>
    </p:spTree>
    <p:extLst>
      <p:ext uri="{BB962C8B-B14F-4D97-AF65-F5344CB8AC3E}">
        <p14:creationId xmlns:p14="http://schemas.microsoft.com/office/powerpoint/2010/main" val="3239420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2018</a:t>
            </a:r>
            <a:endParaRPr lang="en-US" dirty="0"/>
          </a:p>
        </p:txBody>
      </p:sp>
      <p:sp>
        <p:nvSpPr>
          <p:cNvPr id="10" name="Rectangle 5"/>
          <p:cNvSpPr>
            <a:spLocks noGrp="1" noChangeArrowheads="1"/>
          </p:cNvSpPr>
          <p:nvPr>
            <p:ph type="ftr" sz="quarter" idx="3"/>
          </p:nvPr>
        </p:nvSpPr>
        <p:spPr bwMode="auto">
          <a:xfrm>
            <a:off x="6793446" y="6475413"/>
            <a:ext cx="1750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Liu(Mediatek), et al</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11" name="Rectangle 5"/>
          <p:cNvSpPr>
            <a:spLocks noGrp="1" noChangeArrowheads="1"/>
          </p:cNvSpPr>
          <p:nvPr>
            <p:ph type="ftr" sz="quarter" idx="3"/>
          </p:nvPr>
        </p:nvSpPr>
        <p:spPr bwMode="auto">
          <a:xfrm>
            <a:off x="6793446" y="6475413"/>
            <a:ext cx="1750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Liu(Mediatek), et al</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Ways to Inform IEEE</a:t>
            </a:r>
            <a:endParaRPr lang="zh-CN" altLang="en-US" sz="2800" dirty="0"/>
          </a:p>
        </p:txBody>
      </p:sp>
      <p:sp>
        <p:nvSpPr>
          <p:cNvPr id="8" name="内容占位符 2"/>
          <p:cNvSpPr>
            <a:spLocks noGrp="1"/>
          </p:cNvSpPr>
          <p:nvPr>
            <p:ph idx="1"/>
          </p:nvPr>
        </p:nvSpPr>
        <p:spPr>
          <a:xfrm>
            <a:off x="533400" y="1676400"/>
            <a:ext cx="8229600" cy="4267200"/>
          </a:xfrm>
        </p:spPr>
        <p:txBody>
          <a:bodyPr>
            <a:normAutofit/>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a:t>
            </a:r>
            <a:r>
              <a:rPr lang="en-US" altLang="en-US" sz="2000" dirty="0" smtClean="0">
                <a:latin typeface="Calibri" pitchFamily="34" charset="0"/>
                <a:cs typeface="Calibri" pitchFamily="34" charset="0"/>
              </a:rPr>
              <a:t>Patents</a:t>
            </a:r>
          </a:p>
          <a:p>
            <a:pPr>
              <a:buSzPct val="150000"/>
              <a:buFont typeface="Arial" panose="020B0604020202020204" pitchFamily="34" charset="0"/>
              <a:buChar char="•"/>
              <a:defRPr/>
            </a:pPr>
            <a:endParaRPr lang="en-US" altLang="en-US" sz="2000" dirty="0">
              <a:latin typeface="Calibri" pitchFamily="34" charset="0"/>
              <a:cs typeface="Calibri" pitchFamily="34" charset="0"/>
            </a:endParaRPr>
          </a:p>
          <a:p>
            <a:pPr marL="0" indent="0">
              <a:buFont typeface="Monotype Sorts"/>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2018</a:t>
            </a:r>
            <a:endParaRPr lang="en-US" dirty="0"/>
          </a:p>
        </p:txBody>
      </p:sp>
      <p:sp>
        <p:nvSpPr>
          <p:cNvPr id="11" name="Rectangle 5"/>
          <p:cNvSpPr>
            <a:spLocks noGrp="1" noChangeArrowheads="1"/>
          </p:cNvSpPr>
          <p:nvPr>
            <p:ph type="ftr" sz="quarter" idx="3"/>
          </p:nvPr>
        </p:nvSpPr>
        <p:spPr bwMode="auto">
          <a:xfrm>
            <a:off x="6793446" y="6475413"/>
            <a:ext cx="1750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Liu(Mediatek), et al</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Patent Related Information</a:t>
            </a:r>
            <a:endParaRPr lang="zh-CN" altLang="en-US" dirty="0"/>
          </a:p>
        </p:txBody>
      </p:sp>
      <p:sp>
        <p:nvSpPr>
          <p:cNvPr id="8" name="内容占位符 2"/>
          <p:cNvSpPr>
            <a:spLocks noGrp="1"/>
          </p:cNvSpPr>
          <p:nvPr>
            <p:ph idx="1"/>
          </p:nvPr>
        </p:nvSpPr>
        <p:spPr>
          <a:xfrm>
            <a:off x="685800" y="1905000"/>
            <a:ext cx="7772400" cy="4114800"/>
          </a:xfrm>
        </p:spPr>
        <p:txBody>
          <a:bodyPr/>
          <a:lstStyle/>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latin typeface="Calibri" panose="020F0502020204030204" pitchFamily="34" charset="0"/>
                <a:cs typeface="Calibri" panose="020F0502020204030204" pitchFamily="34" charset="0"/>
              </a:rPr>
              <a:t>IEEE-SA Standards Board Bylaws</a:t>
            </a:r>
            <a:r>
              <a:rPr lang="en-US" altLang="en-US" sz="2000" b="1" dirty="0">
                <a:latin typeface="Calibri" panose="020F0502020204030204" pitchFamily="34" charset="0"/>
                <a:cs typeface="Calibri" panose="020F0502020204030204" pitchFamily="34" charset="0"/>
              </a:rPr>
              <a:t> </a:t>
            </a:r>
            <a:r>
              <a:rPr lang="en-US" altLang="en-US" sz="16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latin typeface="Calibri" panose="020F0502020204030204" pitchFamily="34" charset="0"/>
                <a:cs typeface="Calibri" panose="020F0502020204030204" pitchFamily="34" charset="0"/>
              </a:rPr>
              <a:t>IEEE-SA Standards Board Operations Manual</a:t>
            </a:r>
            <a:r>
              <a:rPr lang="en-US" altLang="en-US" sz="2000" b="1" dirty="0">
                <a:latin typeface="Calibri" panose="020F0502020204030204" pitchFamily="34" charset="0"/>
                <a:cs typeface="Calibri" panose="020F0502020204030204" pitchFamily="34" charset="0"/>
              </a:rPr>
              <a:t> </a:t>
            </a:r>
            <a:r>
              <a:rPr lang="en-US" altLang="en-US" sz="16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	</a:t>
            </a:r>
            <a:r>
              <a:rPr lang="en-US" altLang="en-US" b="1" i="1" dirty="0">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latin typeface="Calibri" panose="020F0502020204030204" pitchFamily="34" charset="0"/>
                <a:cs typeface="Calibri" panose="020F0502020204030204" pitchFamily="34" charset="0"/>
              </a:rPr>
              <a:t>	</a:t>
            </a:r>
            <a:r>
              <a:rPr lang="en-US" altLang="en-US" sz="2800" b="1" dirty="0">
                <a:latin typeface="Calibri" panose="020F0502020204030204" pitchFamily="34" charset="0"/>
                <a:cs typeface="Calibri" panose="020F0502020204030204" pitchFamily="34" charset="0"/>
              </a:rPr>
              <a:t>If you have questions, contact the IEEE-SA Standards Board Patent Committee Administrator at patcom@ieee.org</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May </a:t>
            </a:r>
            <a:r>
              <a:rPr lang="en-US" dirty="0" smtClean="0"/>
              <a:t>2018</a:t>
            </a:r>
            <a:endParaRPr lang="en-US" dirty="0"/>
          </a:p>
        </p:txBody>
      </p:sp>
      <p:sp>
        <p:nvSpPr>
          <p:cNvPr id="12" name="Rectangle 5"/>
          <p:cNvSpPr>
            <a:spLocks noGrp="1" noChangeArrowheads="1"/>
          </p:cNvSpPr>
          <p:nvPr>
            <p:ph type="ftr" sz="quarter" idx="3"/>
          </p:nvPr>
        </p:nvSpPr>
        <p:spPr bwMode="auto">
          <a:xfrm>
            <a:off x="6793446" y="6475413"/>
            <a:ext cx="1750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Liu(Mediatek), et al</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56793</TotalTime>
  <Words>1100</Words>
  <Application>Microsoft Office PowerPoint</Application>
  <PresentationFormat>On-screen Show (4:3)</PresentationFormat>
  <Paragraphs>185</Paragraphs>
  <Slides>14</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Monotype Sorts</vt:lpstr>
      <vt:lpstr>MS PGothic</vt:lpstr>
      <vt:lpstr>MS PGothic</vt:lpstr>
      <vt:lpstr>Arial</vt:lpstr>
      <vt:lpstr>Arial Black</vt:lpstr>
      <vt:lpstr>Calibri</vt:lpstr>
      <vt:lpstr>Times New Roman</vt:lpstr>
      <vt:lpstr>802-11-Submission</vt:lpstr>
      <vt:lpstr>Document</vt:lpstr>
      <vt:lpstr>PowerPoint Presentation</vt:lpstr>
      <vt:lpstr>IEEE 802.11 Tgax Meeting High Efficiency WLAN PHY Ad Hoc</vt:lpstr>
      <vt:lpstr>Agenda items for PHY Adhoc</vt:lpstr>
      <vt:lpstr>Meeting Protocol, Attendance, Voting &amp; Document Status</vt:lpstr>
      <vt:lpstr>Instructions for the WG Chair (optional to show)</vt:lpstr>
      <vt:lpstr>Patent Policy and Other Guidelines</vt:lpstr>
      <vt:lpstr>Participants, Patents, and Duty to Inform</vt:lpstr>
      <vt:lpstr>Ways to Inform IEEE</vt:lpstr>
      <vt:lpstr>Patent Related Information</vt:lpstr>
      <vt:lpstr>Other Guidelines for IEEE WG Meetings</vt:lpstr>
      <vt:lpstr>Participation in IEEE 802 Meetings</vt:lpstr>
      <vt:lpstr>PowerPoint Presentation</vt:lpstr>
      <vt:lpstr>PHY Submissions (1/1)</vt:lpstr>
      <vt:lpstr>Straw-poll 1</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Jianhan Liu</cp:lastModifiedBy>
  <cp:revision>2722</cp:revision>
  <cp:lastPrinted>1998-02-10T13:28:06Z</cp:lastPrinted>
  <dcterms:created xsi:type="dcterms:W3CDTF">2007-04-17T18:10:23Z</dcterms:created>
  <dcterms:modified xsi:type="dcterms:W3CDTF">2018-05-01T23:55:10Z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