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83" r:id="rId3"/>
    <p:sldId id="285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4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658" autoAdjust="0"/>
  </p:normalViewPr>
  <p:slideViewPr>
    <p:cSldViewPr>
      <p:cViewPr varScale="1">
        <p:scale>
          <a:sx n="77" d="100"/>
          <a:sy n="77" d="100"/>
        </p:scale>
        <p:origin x="181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01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340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56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73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51722-5886-40C3-822D-0E18BBD098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36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3930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414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 smtClean="0"/>
              <a:t>24pt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57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</a:t>
            </a:r>
            <a:r>
              <a:rPr lang="en-US" sz="1600" b="1" smtClean="0"/>
              <a:t>IEEE </a:t>
            </a:r>
            <a:r>
              <a:rPr lang="en-US" sz="1600" b="1" smtClean="0"/>
              <a:t>802.11-18/0789r9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May </a:t>
            </a:r>
            <a:r>
              <a:rPr lang="en-US" sz="1600" b="1" baseline="0" dirty="0" smtClean="0"/>
              <a:t>2018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William.carney@sony.com" TargetMode="External"/><Relationship Id="rId13" Type="http://schemas.openxmlformats.org/officeDocument/2006/relationships/hyperlink" Target="mailto:Eldad.perahia@hpe.com" TargetMode="External"/><Relationship Id="rId3" Type="http://schemas.openxmlformats.org/officeDocument/2006/relationships/hyperlink" Target="mailto:laurent.cariou@intel.com" TargetMode="External"/><Relationship Id="rId7" Type="http://schemas.openxmlformats.org/officeDocument/2006/relationships/hyperlink" Target="mailto:Yusuke.YT.tanaka@sony.com" TargetMode="External"/><Relationship Id="rId12" Type="http://schemas.openxmlformats.org/officeDocument/2006/relationships/hyperlink" Target="mailto:chuck.lukaszewski@hpe.com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mailto:wookbong.lee@samsung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11" Type="http://schemas.openxmlformats.org/officeDocument/2006/relationships/hyperlink" Target="mailto:hwang@quantenna.com" TargetMode="External"/><Relationship Id="rId5" Type="http://schemas.openxmlformats.org/officeDocument/2006/relationships/hyperlink" Target="mailto:Xiaogang.chen@intel.com" TargetMode="External"/><Relationship Id="rId15" Type="http://schemas.openxmlformats.org/officeDocument/2006/relationships/hyperlink" Target="mailto:tianyu.wu@samsung.com" TargetMode="External"/><Relationship Id="rId10" Type="http://schemas.openxmlformats.org/officeDocument/2006/relationships/hyperlink" Target="mailto:sschelstraete@quantenna.com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Yuichi.morioka@sony.com" TargetMode="External"/><Relationship Id="rId14" Type="http://schemas.openxmlformats.org/officeDocument/2006/relationships/hyperlink" Target="mailto:Minyoung.p@samsung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rolfv@qti.qualcomm.com" TargetMode="External"/><Relationship Id="rId13" Type="http://schemas.openxmlformats.org/officeDocument/2006/relationships/hyperlink" Target="mailto:hongyuan@marvell.com" TargetMode="External"/><Relationship Id="rId18" Type="http://schemas.openxmlformats.org/officeDocument/2006/relationships/hyperlink" Target="mailto:david.yangxun@huawei.com" TargetMode="External"/><Relationship Id="rId3" Type="http://schemas.openxmlformats.org/officeDocument/2006/relationships/hyperlink" Target="mailto:Stephane.baron@crf.canon.fr" TargetMode="External"/><Relationship Id="rId7" Type="http://schemas.openxmlformats.org/officeDocument/2006/relationships/hyperlink" Target="mailto:vkjones@qti.qualcomm.com" TargetMode="External"/><Relationship Id="rId12" Type="http://schemas.openxmlformats.org/officeDocument/2006/relationships/hyperlink" Target="mailto:Inoue.yasuhiko@lab.ntt.co.jp" TargetMode="External"/><Relationship Id="rId17" Type="http://schemas.openxmlformats.org/officeDocument/2006/relationships/hyperlink" Target="mailto:leiwang95@huawei.com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Vinko.Erceg@Broadcom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offey@realtek.com" TargetMode="External"/><Relationship Id="rId11" Type="http://schemas.openxmlformats.org/officeDocument/2006/relationships/hyperlink" Target="mailto:btian@qti.qualcomm.com" TargetMode="External"/><Relationship Id="rId5" Type="http://schemas.openxmlformats.org/officeDocument/2006/relationships/hyperlink" Target="mailto:Pascal.viger@crf.canon.fr" TargetMode="External"/><Relationship Id="rId15" Type="http://schemas.openxmlformats.org/officeDocument/2006/relationships/hyperlink" Target="mailto:hlou@marvell.com" TargetMode="External"/><Relationship Id="rId10" Type="http://schemas.openxmlformats.org/officeDocument/2006/relationships/hyperlink" Target="mailto:svverman@qti.qualcomm.com" TargetMode="External"/><Relationship Id="rId19" Type="http://schemas.openxmlformats.org/officeDocument/2006/relationships/hyperlink" Target="mailto:edward.ks.au@huawei.com" TargetMode="External"/><Relationship Id="rId4" Type="http://schemas.openxmlformats.org/officeDocument/2006/relationships/hyperlink" Target="mailto:Patrice.nezou@crf.canon.fr" TargetMode="External"/><Relationship Id="rId9" Type="http://schemas.openxmlformats.org/officeDocument/2006/relationships/hyperlink" Target="mailto:hsampath@qti.qualcomm.com" TargetMode="External"/><Relationship Id="rId14" Type="http://schemas.openxmlformats.org/officeDocument/2006/relationships/hyperlink" Target="mailto:Liwen.chu@marvel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kzyano@atr.j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webber@atr.jp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EXtreme</a:t>
            </a:r>
            <a:r>
              <a:rPr lang="en-US" sz="2800" dirty="0" smtClean="0">
                <a:solidFill>
                  <a:schemeClr val="tx1"/>
                </a:solidFill>
              </a:rPr>
              <a:t> Throughput (XT) 802.11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3231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2018-05-08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185248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0" y="6475413"/>
            <a:ext cx="1381060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651130"/>
              </p:ext>
            </p:extLst>
          </p:nvPr>
        </p:nvGraphicFramePr>
        <p:xfrm>
          <a:off x="838200" y="2209192"/>
          <a:ext cx="7239000" cy="41916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1-503-712-5560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Xiaogang.chen@intel.com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 smtClean="0"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Times New Roman"/>
                          <a:ea typeface="Times New Roman"/>
                          <a:cs typeface="Arial"/>
                          <a:hlinkClick r:id="rId6"/>
                        </a:rPr>
                        <a:t>Po-kai.huang@intel.com</a:t>
                      </a: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Yusuke Tanaka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Sony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7"/>
                        </a:rPr>
                        <a:t>Yusuke.YT.tanaka@sony.com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William Carney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8"/>
                        </a:rPr>
                        <a:t>William.carney@sony.com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Yuichi Morioka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9"/>
                        </a:rPr>
                        <a:t>Yuichi.morioka@sony.com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Sigurd Schelstraete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0"/>
                        </a:rPr>
                        <a:t>sschelstraete@quantenna.com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11"/>
                        </a:rPr>
                        <a:t>hwang@quantenna.com</a:t>
                      </a: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Chuck Lukaszewski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HPE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2"/>
                        </a:rPr>
                        <a:t>chuck.lukaszewski@hpe.com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13"/>
                        </a:rPr>
                        <a:t>Eldad.perahia@hpe.com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Minyoung Park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14"/>
                        </a:rPr>
                        <a:t>Minyoung.p@samsung.com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5"/>
                        </a:rPr>
                        <a:t>tianyu.wu@samsung.com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 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Wook Bong Lee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6"/>
                        </a:rPr>
                        <a:t>wookbong.lee@samsung.com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0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Larger Bandwidth</a:t>
            </a:r>
            <a:endParaRPr lang="en-US" sz="36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62647" y="1987955"/>
            <a:ext cx="8754894" cy="33948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+mj-lt"/>
              </a:rPr>
              <a:t>Getting Higher bandwidth is the most straightforward solution:</a:t>
            </a:r>
          </a:p>
          <a:p>
            <a:pPr lvl="1"/>
            <a:r>
              <a:rPr lang="en-US" sz="1600" dirty="0" smtClean="0">
                <a:latin typeface="+mj-lt"/>
              </a:rPr>
              <a:t>Demonstrate higher peak throughput</a:t>
            </a:r>
          </a:p>
          <a:p>
            <a:pPr lvl="2"/>
            <a:r>
              <a:rPr lang="en-US" sz="1400" dirty="0" smtClean="0">
                <a:latin typeface="+mj-lt"/>
              </a:rPr>
              <a:t>Or increase capacity that can be shared among multiple users thanks to 11ax MU features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320MHz bandwidth already doubles the throughput</a:t>
            </a:r>
          </a:p>
          <a:p>
            <a:pPr lvl="1"/>
            <a:r>
              <a:rPr lang="en-US" sz="1600" dirty="0" smtClean="0">
                <a:latin typeface="+mj-lt"/>
              </a:rPr>
              <a:t>Likely to have multiple 320MHz available at 6GHz or across 5 and 6GHz</a:t>
            </a:r>
          </a:p>
          <a:p>
            <a:endParaRPr lang="en-US" sz="2000" dirty="0">
              <a:latin typeface="+mj-lt"/>
            </a:endParaRPr>
          </a:p>
          <a:p>
            <a:pPr marL="180000" lvl="1" indent="0">
              <a:buNone/>
            </a:pPr>
            <a:endParaRPr lang="en-US" sz="1800" dirty="0" smtClean="0">
              <a:latin typeface="+mj-lt"/>
            </a:endParaRPr>
          </a:p>
          <a:p>
            <a:pPr marL="180000" lvl="1" indent="0"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0302F8A6-AA02-4C8D-8378-7D9727EF3D3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46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Benefiting from devices being multi-band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604" y="1993693"/>
            <a:ext cx="8498793" cy="3394075"/>
          </a:xfrm>
        </p:spPr>
        <p:txBody>
          <a:bodyPr>
            <a:noAutofit/>
          </a:bodyPr>
          <a:lstStyle/>
          <a:p>
            <a:r>
              <a:rPr lang="en-US" sz="2000" dirty="0"/>
              <a:t>HE and XT devices will be multi-band devices (non-concurrent/single radio or concurrent/multi-radio)</a:t>
            </a:r>
          </a:p>
          <a:p>
            <a:endParaRPr lang="en-US" sz="2000" dirty="0"/>
          </a:p>
          <a:p>
            <a:r>
              <a:rPr lang="en-US" sz="2000" dirty="0"/>
              <a:t>Efficiency benefits can be achieved in revisiting the management of operation over multiple bands</a:t>
            </a:r>
          </a:p>
          <a:p>
            <a:pPr lvl="1"/>
            <a:r>
              <a:rPr lang="en-US" sz="1800" dirty="0"/>
              <a:t>Load balancing, traffic steering…</a:t>
            </a:r>
          </a:p>
          <a:p>
            <a:endParaRPr lang="en-US" sz="2000" dirty="0"/>
          </a:p>
          <a:p>
            <a:r>
              <a:rPr lang="en-US" sz="2000" dirty="0"/>
              <a:t>Further peak throughput increase can be achieved by enabling</a:t>
            </a:r>
          </a:p>
          <a:p>
            <a:pPr lvl="1"/>
            <a:r>
              <a:rPr lang="en-US" sz="1800" dirty="0"/>
              <a:t>Multi-band aggregation (at layer 1 and/or layer 2)</a:t>
            </a:r>
          </a:p>
          <a:p>
            <a:pPr lvl="2"/>
            <a:r>
              <a:rPr lang="en-US" sz="1400" dirty="0"/>
              <a:t>More chances to get 320MHz bandwidth</a:t>
            </a:r>
          </a:p>
          <a:p>
            <a:pPr lvl="2"/>
            <a:r>
              <a:rPr lang="en-US" sz="1400" dirty="0"/>
              <a:t>Or ability to get even higher bandwidth</a:t>
            </a:r>
          </a:p>
          <a:p>
            <a:pPr lvl="2"/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FB5679B-63ED-48CB-90BF-18A480BBA2D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1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spatial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772400" cy="4114800"/>
          </a:xfrm>
        </p:spPr>
        <p:txBody>
          <a:bodyPr/>
          <a:lstStyle/>
          <a:p>
            <a:r>
              <a:rPr lang="en-US" sz="2000" dirty="0" smtClean="0"/>
              <a:t>Increasing number of spatial streams from 8 to 16 allows 2x peak throughput or capacity increase</a:t>
            </a:r>
          </a:p>
          <a:p>
            <a:pPr lvl="1"/>
            <a:r>
              <a:rPr lang="en-US" sz="1800" dirty="0" smtClean="0"/>
              <a:t>The benefits are expected to be more important in a multi-user scenario</a:t>
            </a: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C08DE8A-687B-484C-95B3-497E5410479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56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Structure/procedure changes in </a:t>
            </a:r>
            <a:r>
              <a:rPr lang="en-US" sz="2800" dirty="0" smtClean="0">
                <a:latin typeface="+mj-lt"/>
              </a:rPr>
              <a:t>802.11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for </a:t>
            </a:r>
            <a:r>
              <a:rPr lang="en-US" sz="2800" dirty="0">
                <a:latin typeface="+mj-lt"/>
              </a:rPr>
              <a:t>main PHY projects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634400"/>
            <a:ext cx="8486030" cy="3394800"/>
          </a:xfrm>
        </p:spPr>
        <p:txBody>
          <a:bodyPr>
            <a:noAutofit/>
          </a:bodyPr>
          <a:lstStyle/>
          <a:p>
            <a:r>
              <a:rPr lang="en-US" sz="1600" dirty="0">
                <a:latin typeface="+mj-lt"/>
              </a:rPr>
              <a:t>Our objective is to get to a 2 year cadence on major PHY amendment releases from 802.11, to map product roadmaps, and to better respect their release dates.</a:t>
            </a:r>
          </a:p>
          <a:p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At high level, the concept would be:</a:t>
            </a:r>
          </a:p>
          <a:p>
            <a:pPr lvl="1"/>
            <a:r>
              <a:rPr lang="en-US" sz="1400" dirty="0">
                <a:latin typeface="+mj-lt"/>
              </a:rPr>
              <a:t>Define fixed dates for each release</a:t>
            </a:r>
          </a:p>
          <a:p>
            <a:pPr lvl="1"/>
            <a:r>
              <a:rPr lang="en-US" sz="1400" dirty="0">
                <a:latin typeface="+mj-lt"/>
              </a:rPr>
              <a:t>Task group focuses on the spec development for the current release on a limited list of features to meet the release date</a:t>
            </a:r>
          </a:p>
          <a:p>
            <a:pPr lvl="2"/>
            <a:r>
              <a:rPr lang="en-US" sz="1050" dirty="0">
                <a:latin typeface="+mj-lt"/>
              </a:rPr>
              <a:t>What is not mature is pushed to next release</a:t>
            </a:r>
          </a:p>
          <a:p>
            <a:pPr lvl="1"/>
            <a:r>
              <a:rPr lang="en-US" sz="1400" dirty="0">
                <a:latin typeface="+mj-lt"/>
              </a:rPr>
              <a:t>After some time, work in parallel on scope for next release</a:t>
            </a:r>
          </a:p>
          <a:p>
            <a:endParaRPr lang="en-US" sz="1600" dirty="0">
              <a:latin typeface="+mj-lt"/>
            </a:endParaRPr>
          </a:p>
          <a:p>
            <a:endParaRPr lang="en-US" sz="1800" dirty="0">
              <a:latin typeface="+mj-lt"/>
            </a:endParaRPr>
          </a:p>
          <a:p>
            <a:r>
              <a:rPr lang="en-US" sz="1600" dirty="0">
                <a:latin typeface="+mj-lt"/>
              </a:rPr>
              <a:t>One objective of the study group will be to define the procedure changes that are required to enable this:</a:t>
            </a:r>
          </a:p>
          <a:p>
            <a:pPr lvl="1"/>
            <a:r>
              <a:rPr lang="en-US" sz="1400" dirty="0">
                <a:latin typeface="+mj-lt"/>
              </a:rPr>
              <a:t>Multiple releases within a single task group … or one release per task group, with a seamless task group creation for the following release? … Multiple SFDs? ...</a:t>
            </a:r>
          </a:p>
          <a:p>
            <a:r>
              <a:rPr lang="en-US" sz="1600" dirty="0">
                <a:latin typeface="+mj-lt"/>
              </a:rPr>
              <a:t>The list of features proposed in the deck are for the first release</a:t>
            </a:r>
          </a:p>
          <a:p>
            <a:endParaRPr lang="en-US" sz="16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3620510"/>
            <a:ext cx="1899098" cy="193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ysClr val="windowText" lastClr="000000"/>
                </a:solidFill>
              </a:rPr>
              <a:t>Release 2021 spec development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6775898" y="3620510"/>
            <a:ext cx="1883193" cy="193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ysClr val="windowText" lastClr="000000"/>
                </a:solidFill>
              </a:rPr>
              <a:t>Release 2023 spec development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6196034" y="3817599"/>
            <a:ext cx="579864" cy="459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>
                <a:solidFill>
                  <a:sysClr val="windowText" lastClr="000000"/>
                </a:solidFill>
              </a:rPr>
              <a:t>Release 2023 scope decision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081696" y="3814109"/>
            <a:ext cx="579864" cy="459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>
                <a:solidFill>
                  <a:sysClr val="windowText" lastClr="000000"/>
                </a:solidFill>
              </a:rPr>
              <a:t>Release 2025 scope decision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986126" y="4417117"/>
            <a:ext cx="4092498" cy="0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686920" y="4440124"/>
            <a:ext cx="2164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Time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491541" y="3492271"/>
            <a:ext cx="0" cy="128239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643941" y="3494176"/>
            <a:ext cx="0" cy="128239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75715" y="3352800"/>
            <a:ext cx="621965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600" dirty="0">
                <a:solidFill>
                  <a:schemeClr val="tx2"/>
                </a:solidFill>
                <a:cs typeface="Neo Sans Intel"/>
              </a:rPr>
              <a:t>Release 2021 Drafts</a:t>
            </a:r>
          </a:p>
        </p:txBody>
      </p:sp>
      <p:sp>
        <p:nvSpPr>
          <p:cNvPr id="1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9A0ED4B6-DCC7-4782-91A9-30D6887EA13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08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Conclusion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It is time to start a new study group for next generation Wi-Fi, following 802.11ax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The objective of this group should be focused on increase peak throughput and capacity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We propose a limited set of features to further focus the group</a:t>
            </a: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2E1F99A-0936-477E-A948-89E15A93EAA8}" type="slidenum">
              <a:rPr lang="en-US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9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Straw Poll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sz="2000" dirty="0">
                <a:latin typeface="+mn-lt"/>
              </a:rPr>
              <a:t>Do you agree to start a study group to define new features of 802.11 on bands between 1 and 7.125 GHz with the primary objective to increase peak throughput with the following candidate features: 320MHz bandwidth, multiband aggregation and operation, and 16 spatial streams.  In addition,</a:t>
            </a:r>
          </a:p>
          <a:p>
            <a:pPr lvl="1" fontAlgn="ctr"/>
            <a:r>
              <a:rPr lang="en-US" sz="1800" dirty="0">
                <a:latin typeface="+mn-lt"/>
              </a:rPr>
              <a:t>The study group will discuss high throughput applications such as video-over-WLAN, AR and VR</a:t>
            </a:r>
          </a:p>
          <a:p>
            <a:pPr lvl="1" fontAlgn="ctr"/>
            <a:r>
              <a:rPr lang="en-US" sz="1800" dirty="0">
                <a:latin typeface="+mn-lt"/>
              </a:rPr>
              <a:t>The study group may discuss additional objectives and features. Final set of features shall be determined within 6-months, which should be also the maximum duration of study group.</a:t>
            </a:r>
          </a:p>
          <a:p>
            <a:pPr lvl="1" fontAlgn="ctr"/>
            <a:r>
              <a:rPr lang="en-US" sz="1800" dirty="0">
                <a:latin typeface="+mn-lt"/>
              </a:rPr>
              <a:t>The study group may define procedural enhancements to make 802.11 standards development more efficient and scalable.</a:t>
            </a:r>
          </a:p>
          <a:p>
            <a:endParaRPr lang="en-US" sz="2000" dirty="0">
              <a:latin typeface="+mn-lt"/>
            </a:endParaRPr>
          </a:p>
          <a:p>
            <a:endParaRPr lang="en-US" sz="1400" dirty="0">
              <a:latin typeface="+mn-lt"/>
            </a:endParaRPr>
          </a:p>
          <a:p>
            <a:endParaRPr lang="en-US" sz="2000" dirty="0">
              <a:latin typeface="+mn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0A9B218B-8734-4B5E-B04B-88F504C8430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350544"/>
              </p:ext>
            </p:extLst>
          </p:nvPr>
        </p:nvGraphicFramePr>
        <p:xfrm>
          <a:off x="914400" y="1219200"/>
          <a:ext cx="7239000" cy="49581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066800"/>
                <a:gridCol w="19812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Stephane Baron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Canon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Stephane.baron@crf.canon.fr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Patrice Nezou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Patrice.nezou@crf.canon.fr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Pascal Viger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Pascal.viger@crf.canon.fr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Sean Coffey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latin typeface="Times New Roman"/>
                          <a:ea typeface="Times New Roman"/>
                          <a:cs typeface="Arial"/>
                        </a:rPr>
                        <a:t>Realtek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6"/>
                        </a:rPr>
                        <a:t>coffey@realtek.com</a:t>
                      </a: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7"/>
                        </a:rPr>
                        <a:t>vkjones@qti.qualcomm.com</a:t>
                      </a: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Rolf De Vegt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8"/>
                        </a:rPr>
                        <a:t>rolfv@qti.qualcomm.com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Hemanth</a:t>
                      </a:r>
                      <a:r>
                        <a:rPr lang="en-US" sz="1200" baseline="0" smtClean="0">
                          <a:latin typeface="Times New Roman"/>
                          <a:ea typeface="Times New Roman"/>
                          <a:cs typeface="Arial"/>
                        </a:rPr>
                        <a:t>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9"/>
                        </a:rPr>
                        <a:t>hsampath@qti.qualcomm.com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0"/>
                        </a:rPr>
                        <a:t>svverman@qti.qualcomm.com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Tian Bin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1"/>
                        </a:rPr>
                        <a:t>btian@qti.qualcomm.com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Yasuhiko Inoue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2"/>
                        </a:rPr>
                        <a:t>Inoue.yasuhiko@lab.ntt.co.jp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3"/>
                        </a:rPr>
                        <a:t>hongyuan@marvell.com</a:t>
                      </a:r>
                      <a:r>
                        <a:rPr lang="en-US" sz="1100" baseline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14"/>
                        </a:rPr>
                        <a:t>Liwen.chu@marvell.com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Hui-ling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5"/>
                        </a:rPr>
                        <a:t>hlou@marvell.com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16"/>
                        </a:rPr>
                        <a:t>Vinko.Erceg@Broadcom.com</a:t>
                      </a: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7"/>
                        </a:rPr>
                        <a:t>leiwang95@huawei.com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David Yangxun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8"/>
                        </a:rPr>
                        <a:t>david.yangxun@huawei.com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9"/>
                        </a:rPr>
                        <a:t>edward.ks.au@huawei.com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72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054961"/>
              </p:ext>
            </p:extLst>
          </p:nvPr>
        </p:nvGraphicFramePr>
        <p:xfrm>
          <a:off x="914400" y="1219200"/>
          <a:ext cx="6950710" cy="8263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854710"/>
                <a:gridCol w="1600200"/>
                <a:gridCol w="1066800"/>
                <a:gridCol w="19812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Kazuto Yano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ATR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kzyano@atr.jp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Julian Webber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jwebber@atr.jp</a:t>
                      </a: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186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Key messages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20574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It is time to start a new study group for next generation Wi-Fi, following 802.11ax</a:t>
            </a:r>
          </a:p>
          <a:p>
            <a:endParaRPr lang="en-US" sz="2000" b="0" dirty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The objective of this group should be focused on increasing peak throughput and capacity</a:t>
            </a:r>
          </a:p>
          <a:p>
            <a:endParaRPr lang="en-US" sz="2000" dirty="0" smtClean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2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Content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506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Rational for the proposed scope/objectives for next generation Wi-Fi</a:t>
            </a:r>
          </a:p>
          <a:p>
            <a:endParaRPr lang="en-US" sz="2000" b="0" dirty="0" smtClean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Prioritized technical solutions to meet the objectives</a:t>
            </a:r>
          </a:p>
          <a:p>
            <a:endParaRPr lang="en-US" sz="2000" b="0" dirty="0" smtClean="0">
              <a:latin typeface="+mj-lt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FD25FBF1-F3DC-40CB-9A10-E211F79C884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Defining the objectives for next generation Wi-Fi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24" y="1967135"/>
            <a:ext cx="8327877" cy="283346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How to define the objectives:</a:t>
            </a:r>
          </a:p>
          <a:p>
            <a:pPr lvl="1"/>
            <a:r>
              <a:rPr lang="en-US" dirty="0" smtClean="0"/>
              <a:t>Evaluate what low complexity technical solutions are exploitable</a:t>
            </a:r>
          </a:p>
          <a:p>
            <a:pPr lvl="1"/>
            <a:r>
              <a:rPr lang="en-US" dirty="0" smtClean="0"/>
              <a:t>Evaluate what objectives will benefit the large majority of market segments targeted by Wi-Fi</a:t>
            </a:r>
          </a:p>
          <a:p>
            <a:endParaRPr lang="en-US" dirty="0" smtClean="0"/>
          </a:p>
          <a:p>
            <a:r>
              <a:rPr lang="en-US" dirty="0" smtClean="0"/>
              <a:t>Historically, all PHY generations were focused on peak throughput and capacity.</a:t>
            </a:r>
          </a:p>
          <a:p>
            <a:pPr lvl="1"/>
            <a:r>
              <a:rPr lang="en-US" dirty="0" smtClean="0"/>
              <a:t>For 802.11ax, low complexity solutions were not exploitable for peak throughput increase, so we moved to a more elaborated objective: improve efficiency for multi-user operations and dense environments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We’ll show in the following slides that the conditions are now ripe for defining the objectives for next generation Wi-Fi as: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1111" y="4724400"/>
            <a:ext cx="7392112" cy="10682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 err="1"/>
          </a:p>
        </p:txBody>
      </p:sp>
      <p:sp>
        <p:nvSpPr>
          <p:cNvPr id="6" name="Rectangle 5"/>
          <p:cNvSpPr/>
          <p:nvPr/>
        </p:nvSpPr>
        <p:spPr>
          <a:xfrm>
            <a:off x="700755" y="4826315"/>
            <a:ext cx="728956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lvl="1"/>
            <a:r>
              <a:rPr lang="en-US" sz="1600" b="1" dirty="0" err="1"/>
              <a:t>EXtreme</a:t>
            </a:r>
            <a:r>
              <a:rPr lang="en-US" sz="1600" b="1" dirty="0"/>
              <a:t> Throughput (XT) Wi-Fi to provide	</a:t>
            </a:r>
          </a:p>
          <a:p>
            <a:pPr marL="180000" lvl="1"/>
            <a:endParaRPr lang="en-US" sz="1600" b="1" dirty="0"/>
          </a:p>
          <a:p>
            <a:pPr marL="180000" lvl="1"/>
            <a:r>
              <a:rPr lang="en-US" sz="1600" b="1" dirty="0"/>
              <a:t>Significant (at least 4x) peak throughput and capacity increase over 11ax </a:t>
            </a:r>
          </a:p>
          <a:p>
            <a:pPr marL="361338" lvl="2"/>
            <a:r>
              <a:rPr lang="en-US" sz="1400" dirty="0"/>
              <a:t>		</a:t>
            </a:r>
            <a:endParaRPr lang="en-US" dirty="0"/>
          </a:p>
          <a:p>
            <a:pPr marL="361338" lvl="2"/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C830539-AF27-4754-BF21-2C377A335D0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12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64000"/>
          </a:xfrm>
        </p:spPr>
        <p:txBody>
          <a:bodyPr>
            <a:normAutofit/>
          </a:bodyPr>
          <a:lstStyle/>
          <a:p>
            <a:r>
              <a:rPr lang="en-US" sz="2400" dirty="0"/>
              <a:t>New unlicensed spectrum at 6GHz as the enabler for throughput increase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010" y="2244725"/>
            <a:ext cx="8567160" cy="3394075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Throughput increase at 2.4 and 5GHz require more and more complex solutions</a:t>
            </a:r>
          </a:p>
          <a:p>
            <a:endParaRPr lang="en-US" sz="1800" dirty="0" smtClean="0"/>
          </a:p>
          <a:p>
            <a:r>
              <a:rPr lang="en-US" sz="1800" dirty="0" smtClean="0"/>
              <a:t>But more than 1GHz of additional unlicensed spectrum may be available around 2020 timeframe</a:t>
            </a:r>
          </a:p>
          <a:p>
            <a:pPr lvl="1"/>
            <a:r>
              <a:rPr lang="en-US" sz="1600" dirty="0" smtClean="0"/>
              <a:t>802.11ax will be the first technology to be deployed at 6GHz, XT 802.11 will follow</a:t>
            </a:r>
          </a:p>
          <a:p>
            <a:pPr lvl="1"/>
            <a:r>
              <a:rPr lang="en-US" sz="1600" dirty="0" smtClean="0"/>
              <a:t>Most APs and STAs will soon become tri-band devices supporting 2.4/5/6GHz</a:t>
            </a:r>
          </a:p>
          <a:p>
            <a:endParaRPr lang="en-US" sz="1800" dirty="0"/>
          </a:p>
          <a:p>
            <a:r>
              <a:rPr lang="en-US" sz="1800" dirty="0" smtClean="0"/>
              <a:t>This new spectrum enables peak throughput and capacity improvements for next generation:</a:t>
            </a:r>
          </a:p>
          <a:p>
            <a:pPr lvl="1"/>
            <a:r>
              <a:rPr lang="en-US" sz="1600" dirty="0" smtClean="0"/>
              <a:t>Exploiting multi-band and larger spectrum</a:t>
            </a:r>
            <a:endParaRPr lang="en-US" sz="1600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163F53B3-A074-417F-8758-EA69605F3A1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279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450EACF2-D94D-4492-9E30-FDD2A11DEAE6}" type="slidenum">
              <a:rPr lang="en-US" smtClean="0"/>
              <a:t>8</a:t>
            </a:fld>
            <a:endParaRPr lang="en-US" dirty="0"/>
          </a:p>
        </p:txBody>
      </p:sp>
      <p:cxnSp>
        <p:nvCxnSpPr>
          <p:cNvPr id="1572" name="Straight Arrow Connector 1571"/>
          <p:cNvCxnSpPr/>
          <p:nvPr/>
        </p:nvCxnSpPr>
        <p:spPr>
          <a:xfrm>
            <a:off x="459966" y="5875711"/>
            <a:ext cx="3215437" cy="0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573" name="Rectangle 1572"/>
          <p:cNvSpPr/>
          <p:nvPr/>
        </p:nvSpPr>
        <p:spPr>
          <a:xfrm>
            <a:off x="7264159" y="2479203"/>
            <a:ext cx="412043" cy="205740"/>
          </a:xfrm>
          <a:prstGeom prst="rect">
            <a:avLst/>
          </a:prstGeom>
          <a:solidFill>
            <a:sysClr val="windowText" lastClr="0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5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Exclude 6975-7025</a:t>
            </a:r>
          </a:p>
        </p:txBody>
      </p:sp>
      <p:sp>
        <p:nvSpPr>
          <p:cNvPr id="1574" name="Rectangle 1573"/>
          <p:cNvSpPr/>
          <p:nvPr/>
        </p:nvSpPr>
        <p:spPr>
          <a:xfrm>
            <a:off x="7615921" y="2481414"/>
            <a:ext cx="634187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CC, OFS (7025-7125)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75" name="Rectangle 1574"/>
          <p:cNvSpPr/>
          <p:nvPr/>
        </p:nvSpPr>
        <p:spPr>
          <a:xfrm>
            <a:off x="3615254" y="2244275"/>
            <a:ext cx="201973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Extended C-band FSS Uplink</a:t>
            </a:r>
          </a:p>
        </p:txBody>
      </p:sp>
      <p:sp>
        <p:nvSpPr>
          <p:cNvPr id="1576" name="Rectangle 1575"/>
          <p:cNvSpPr/>
          <p:nvPr/>
        </p:nvSpPr>
        <p:spPr>
          <a:xfrm>
            <a:off x="371477" y="2244274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C-band FSS Uplink + ESV (5925-6425)</a:t>
            </a:r>
          </a:p>
        </p:txBody>
      </p:sp>
      <p:sp>
        <p:nvSpPr>
          <p:cNvPr id="1577" name="Rectangle 1576"/>
          <p:cNvSpPr/>
          <p:nvPr/>
        </p:nvSpPr>
        <p:spPr>
          <a:xfrm>
            <a:off x="4318514" y="2482764"/>
            <a:ext cx="293477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            CC, OFS (6525-6975)</a:t>
            </a:r>
          </a:p>
        </p:txBody>
      </p:sp>
      <p:sp>
        <p:nvSpPr>
          <p:cNvPr id="1578" name="Rectangle 1577"/>
          <p:cNvSpPr/>
          <p:nvPr/>
        </p:nvSpPr>
        <p:spPr>
          <a:xfrm>
            <a:off x="371477" y="2494522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CC, OFS (5925-6425)</a:t>
            </a:r>
          </a:p>
        </p:txBody>
      </p:sp>
      <p:sp>
        <p:nvSpPr>
          <p:cNvPr id="1579" name="Rectangle 1578"/>
          <p:cNvSpPr/>
          <p:nvPr/>
        </p:nvSpPr>
        <p:spPr>
          <a:xfrm>
            <a:off x="371477" y="2746784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 Television Transmission Service (LTTS) (5925-6525)</a:t>
            </a:r>
          </a:p>
        </p:txBody>
      </p:sp>
      <p:cxnSp>
        <p:nvCxnSpPr>
          <p:cNvPr id="1580" name="Straight Connector 1579"/>
          <p:cNvCxnSpPr/>
          <p:nvPr/>
        </p:nvCxnSpPr>
        <p:spPr>
          <a:xfrm>
            <a:off x="149763" y="4145427"/>
            <a:ext cx="88600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81" name="TextBox 1580"/>
          <p:cNvSpPr txBox="1"/>
          <p:nvPr/>
        </p:nvSpPr>
        <p:spPr>
          <a:xfrm rot="16200000">
            <a:off x="-54291" y="2279733"/>
            <a:ext cx="362471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ts val="600"/>
              </a:spcBef>
              <a:defRPr sz="1200" b="1"/>
            </a:lvl1pPr>
          </a:lstStyle>
          <a:p>
            <a:pPr defTabSz="457200" eaLnBrk="1" fontAlgn="auto" hangingPunct="1"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Fixed</a:t>
            </a:r>
          </a:p>
        </p:txBody>
      </p:sp>
      <p:sp>
        <p:nvSpPr>
          <p:cNvPr id="1582" name="Rectangle 1581"/>
          <p:cNvSpPr/>
          <p:nvPr/>
        </p:nvSpPr>
        <p:spPr>
          <a:xfrm>
            <a:off x="3678265" y="3680516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</a:t>
            </a:r>
          </a:p>
        </p:txBody>
      </p:sp>
      <p:sp>
        <p:nvSpPr>
          <p:cNvPr id="1583" name="Rectangle 1582"/>
          <p:cNvSpPr/>
          <p:nvPr/>
        </p:nvSpPr>
        <p:spPr>
          <a:xfrm>
            <a:off x="746122" y="3702156"/>
            <a:ext cx="321113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television broadcast auxiliary service stations (BAS)</a:t>
            </a:r>
          </a:p>
        </p:txBody>
      </p:sp>
      <p:sp>
        <p:nvSpPr>
          <p:cNvPr id="1584" name="Rectangle 1583"/>
          <p:cNvSpPr/>
          <p:nvPr/>
        </p:nvSpPr>
        <p:spPr>
          <a:xfrm>
            <a:off x="1032844" y="3912488"/>
            <a:ext cx="28200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cable television relay service stations (CARS)</a:t>
            </a:r>
          </a:p>
        </p:txBody>
      </p:sp>
      <p:sp>
        <p:nvSpPr>
          <p:cNvPr id="1585" name="Rectangle 1584"/>
          <p:cNvSpPr/>
          <p:nvPr/>
        </p:nvSpPr>
        <p:spPr>
          <a:xfrm>
            <a:off x="3687047" y="3914293"/>
            <a:ext cx="62731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CARS</a:t>
            </a:r>
          </a:p>
        </p:txBody>
      </p:sp>
      <p:sp>
        <p:nvSpPr>
          <p:cNvPr id="1586" name="Rectangle 1585"/>
          <p:cNvSpPr/>
          <p:nvPr/>
        </p:nvSpPr>
        <p:spPr>
          <a:xfrm>
            <a:off x="5656677" y="2240943"/>
            <a:ext cx="194200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C-band Uplink Planned Band (6725-7025)</a:t>
            </a:r>
          </a:p>
        </p:txBody>
      </p:sp>
      <p:sp>
        <p:nvSpPr>
          <p:cNvPr id="1587" name="Rectangle 1586"/>
          <p:cNvSpPr/>
          <p:nvPr/>
        </p:nvSpPr>
        <p:spPr>
          <a:xfrm>
            <a:off x="8279531" y="2951572"/>
            <a:ext cx="782073" cy="20574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Federal (7125-7250)</a:t>
            </a:r>
          </a:p>
        </p:txBody>
      </p:sp>
      <p:sp>
        <p:nvSpPr>
          <p:cNvPr id="1588" name="Rectangle 1587"/>
          <p:cNvSpPr/>
          <p:nvPr/>
        </p:nvSpPr>
        <p:spPr>
          <a:xfrm>
            <a:off x="6626642" y="3659084"/>
            <a:ext cx="1635393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 (6875-7125 MHz)</a:t>
            </a:r>
          </a:p>
        </p:txBody>
      </p:sp>
      <p:sp>
        <p:nvSpPr>
          <p:cNvPr id="1589" name="Rectangle 1588"/>
          <p:cNvSpPr/>
          <p:nvPr/>
        </p:nvSpPr>
        <p:spPr>
          <a:xfrm>
            <a:off x="6626643" y="3900744"/>
            <a:ext cx="163539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CARS (6875-7125 MHz)</a:t>
            </a:r>
          </a:p>
        </p:txBody>
      </p:sp>
      <p:cxnSp>
        <p:nvCxnSpPr>
          <p:cNvPr id="1590" name="Straight Connector 1589"/>
          <p:cNvCxnSpPr/>
          <p:nvPr/>
        </p:nvCxnSpPr>
        <p:spPr>
          <a:xfrm>
            <a:off x="141546" y="4598293"/>
            <a:ext cx="88600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1" name="TextBox 1590"/>
          <p:cNvSpPr txBox="1"/>
          <p:nvPr/>
        </p:nvSpPr>
        <p:spPr>
          <a:xfrm rot="16200000">
            <a:off x="-79709" y="4219871"/>
            <a:ext cx="445421" cy="2492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ts val="600"/>
              </a:spcBef>
              <a:defRPr sz="1200" b="1"/>
            </a:lvl1pPr>
          </a:lstStyle>
          <a:p>
            <a:pPr defTabSz="457200" eaLnBrk="1" fontAlgn="auto" hangingPunct="1"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Part 15</a:t>
            </a:r>
          </a:p>
        </p:txBody>
      </p:sp>
      <p:sp>
        <p:nvSpPr>
          <p:cNvPr id="1592" name="Rectangle 1591"/>
          <p:cNvSpPr/>
          <p:nvPr/>
        </p:nvSpPr>
        <p:spPr>
          <a:xfrm>
            <a:off x="371477" y="4285178"/>
            <a:ext cx="8690127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Ultra Wideband; Level Probing Radars (5925-7250)</a:t>
            </a:r>
          </a:p>
        </p:txBody>
      </p:sp>
      <p:sp>
        <p:nvSpPr>
          <p:cNvPr id="1593" name="Rectangle 1592"/>
          <p:cNvSpPr/>
          <p:nvPr/>
        </p:nvSpPr>
        <p:spPr>
          <a:xfrm>
            <a:off x="3681949" y="3448683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LTTS</a:t>
            </a:r>
            <a:endParaRPr kumimoji="0" lang="en-US" sz="7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94" name="TextBox 1593"/>
          <p:cNvSpPr txBox="1"/>
          <p:nvPr/>
        </p:nvSpPr>
        <p:spPr>
          <a:xfrm rot="16200000">
            <a:off x="-265555" y="3604271"/>
            <a:ext cx="799531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r>
              <a:rPr lang="en-US" sz="900" b="1" dirty="0">
                <a:solidFill>
                  <a:prstClr val="black"/>
                </a:solidFill>
                <a:latin typeface="Verdana"/>
              </a:rPr>
              <a:t>Excl. Mobile </a:t>
            </a:r>
          </a:p>
        </p:txBody>
      </p:sp>
      <p:cxnSp>
        <p:nvCxnSpPr>
          <p:cNvPr id="1595" name="Straight Connector 1594"/>
          <p:cNvCxnSpPr/>
          <p:nvPr/>
        </p:nvCxnSpPr>
        <p:spPr>
          <a:xfrm>
            <a:off x="72077" y="3187815"/>
            <a:ext cx="8955245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6" name="Rectangle 1595"/>
          <p:cNvSpPr/>
          <p:nvPr/>
        </p:nvSpPr>
        <p:spPr>
          <a:xfrm>
            <a:off x="7603063" y="2951572"/>
            <a:ext cx="3180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cxnSp>
        <p:nvCxnSpPr>
          <p:cNvPr id="1597" name="Straight Connector 1596"/>
          <p:cNvCxnSpPr/>
          <p:nvPr/>
        </p:nvCxnSpPr>
        <p:spPr>
          <a:xfrm>
            <a:off x="228570" y="1725170"/>
            <a:ext cx="0" cy="415266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8" name="Trapezoid 1597"/>
          <p:cNvSpPr/>
          <p:nvPr/>
        </p:nvSpPr>
        <p:spPr bwMode="auto">
          <a:xfrm>
            <a:off x="465557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</a:t>
            </a:r>
          </a:p>
        </p:txBody>
      </p:sp>
      <p:sp>
        <p:nvSpPr>
          <p:cNvPr id="1599" name="Trapezoid 1598"/>
          <p:cNvSpPr/>
          <p:nvPr/>
        </p:nvSpPr>
        <p:spPr bwMode="auto">
          <a:xfrm>
            <a:off x="733280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</a:t>
            </a:r>
          </a:p>
        </p:txBody>
      </p:sp>
      <p:sp>
        <p:nvSpPr>
          <p:cNvPr id="1600" name="Trapezoid 1599"/>
          <p:cNvSpPr/>
          <p:nvPr/>
        </p:nvSpPr>
        <p:spPr bwMode="auto">
          <a:xfrm>
            <a:off x="1007474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1" name="Trapezoid 1600"/>
          <p:cNvSpPr/>
          <p:nvPr/>
        </p:nvSpPr>
        <p:spPr bwMode="auto">
          <a:xfrm>
            <a:off x="1540448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2" name="Trapezoid 1601"/>
          <p:cNvSpPr/>
          <p:nvPr/>
        </p:nvSpPr>
        <p:spPr bwMode="auto">
          <a:xfrm>
            <a:off x="3328757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91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3" name="Trapezoid 1602"/>
          <p:cNvSpPr/>
          <p:nvPr/>
        </p:nvSpPr>
        <p:spPr bwMode="auto">
          <a:xfrm>
            <a:off x="3602951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99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4" name="Trapezoid 1603"/>
          <p:cNvSpPr/>
          <p:nvPr/>
        </p:nvSpPr>
        <p:spPr bwMode="auto">
          <a:xfrm>
            <a:off x="4135925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115</a:t>
            </a:r>
          </a:p>
        </p:txBody>
      </p:sp>
      <p:sp>
        <p:nvSpPr>
          <p:cNvPr id="1605" name="Trapezoid 1604"/>
          <p:cNvSpPr/>
          <p:nvPr/>
        </p:nvSpPr>
        <p:spPr bwMode="auto">
          <a:xfrm>
            <a:off x="4668898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131</a:t>
            </a:r>
          </a:p>
        </p:txBody>
      </p:sp>
      <p:sp>
        <p:nvSpPr>
          <p:cNvPr id="1606" name="Trapezoid 1605"/>
          <p:cNvSpPr/>
          <p:nvPr/>
        </p:nvSpPr>
        <p:spPr bwMode="auto">
          <a:xfrm>
            <a:off x="4915625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139</a:t>
            </a:r>
          </a:p>
        </p:txBody>
      </p:sp>
      <p:sp>
        <p:nvSpPr>
          <p:cNvPr id="1607" name="Trapezoid 1606"/>
          <p:cNvSpPr/>
          <p:nvPr/>
        </p:nvSpPr>
        <p:spPr bwMode="auto">
          <a:xfrm>
            <a:off x="5689250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163</a:t>
            </a:r>
          </a:p>
        </p:txBody>
      </p:sp>
      <p:sp>
        <p:nvSpPr>
          <p:cNvPr id="1608" name="Trapezoid 1607"/>
          <p:cNvSpPr/>
          <p:nvPr/>
        </p:nvSpPr>
        <p:spPr bwMode="auto">
          <a:xfrm>
            <a:off x="6222224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179</a:t>
            </a:r>
          </a:p>
        </p:txBody>
      </p:sp>
      <p:sp>
        <p:nvSpPr>
          <p:cNvPr id="1609" name="Trapezoid 1608"/>
          <p:cNvSpPr/>
          <p:nvPr/>
        </p:nvSpPr>
        <p:spPr bwMode="auto">
          <a:xfrm>
            <a:off x="45793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</a:t>
            </a:r>
          </a:p>
        </p:txBody>
      </p:sp>
      <p:sp>
        <p:nvSpPr>
          <p:cNvPr id="1610" name="Trapezoid 1609"/>
          <p:cNvSpPr/>
          <p:nvPr/>
        </p:nvSpPr>
        <p:spPr bwMode="auto">
          <a:xfrm>
            <a:off x="98691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11" name="Trapezoid 1610"/>
          <p:cNvSpPr/>
          <p:nvPr/>
        </p:nvSpPr>
        <p:spPr bwMode="auto">
          <a:xfrm>
            <a:off x="255126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12" name="Trapezoid 1611"/>
          <p:cNvSpPr/>
          <p:nvPr/>
        </p:nvSpPr>
        <p:spPr bwMode="auto">
          <a:xfrm>
            <a:off x="307377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87</a:t>
            </a:r>
          </a:p>
        </p:txBody>
      </p:sp>
      <p:sp>
        <p:nvSpPr>
          <p:cNvPr id="1613" name="Trapezoid 1612"/>
          <p:cNvSpPr/>
          <p:nvPr/>
        </p:nvSpPr>
        <p:spPr bwMode="auto">
          <a:xfrm>
            <a:off x="5681630" y="519995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167</a:t>
            </a:r>
          </a:p>
        </p:txBody>
      </p:sp>
      <p:sp>
        <p:nvSpPr>
          <p:cNvPr id="1614" name="TextBox 1613"/>
          <p:cNvSpPr txBox="1">
            <a:spLocks noChangeArrowheads="1"/>
          </p:cNvSpPr>
          <p:nvPr/>
        </p:nvSpPr>
        <p:spPr bwMode="auto">
          <a:xfrm rot="10800000">
            <a:off x="401159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5" name="TextBox 1614"/>
          <p:cNvSpPr txBox="1">
            <a:spLocks noChangeArrowheads="1"/>
          </p:cNvSpPr>
          <p:nvPr/>
        </p:nvSpPr>
        <p:spPr bwMode="auto">
          <a:xfrm rot="10800000">
            <a:off x="38779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6" name="TextBox 1615"/>
          <p:cNvSpPr txBox="1">
            <a:spLocks noChangeArrowheads="1"/>
          </p:cNvSpPr>
          <p:nvPr/>
        </p:nvSpPr>
        <p:spPr bwMode="auto">
          <a:xfrm rot="10800000">
            <a:off x="3757224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7" name="TextBox 1616"/>
          <p:cNvSpPr txBox="1">
            <a:spLocks noChangeArrowheads="1"/>
          </p:cNvSpPr>
          <p:nvPr/>
        </p:nvSpPr>
        <p:spPr bwMode="auto">
          <a:xfrm rot="10800000">
            <a:off x="3623569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8" name="TextBox 1617"/>
          <p:cNvSpPr txBox="1">
            <a:spLocks noChangeArrowheads="1"/>
          </p:cNvSpPr>
          <p:nvPr/>
        </p:nvSpPr>
        <p:spPr bwMode="auto">
          <a:xfrm rot="10800000">
            <a:off x="349638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9" name="TextBox 1618"/>
          <p:cNvSpPr txBox="1">
            <a:spLocks noChangeArrowheads="1"/>
          </p:cNvSpPr>
          <p:nvPr/>
        </p:nvSpPr>
        <p:spPr bwMode="auto">
          <a:xfrm rot="10800000">
            <a:off x="336272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0" name="TextBox 1619"/>
          <p:cNvSpPr txBox="1">
            <a:spLocks noChangeArrowheads="1"/>
          </p:cNvSpPr>
          <p:nvPr/>
        </p:nvSpPr>
        <p:spPr bwMode="auto">
          <a:xfrm rot="10800000">
            <a:off x="3216133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1" name="TextBox 1620"/>
          <p:cNvSpPr txBox="1">
            <a:spLocks noChangeArrowheads="1"/>
          </p:cNvSpPr>
          <p:nvPr/>
        </p:nvSpPr>
        <p:spPr bwMode="auto">
          <a:xfrm rot="10800000">
            <a:off x="308894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2" name="TextBox 1621"/>
          <p:cNvSpPr txBox="1">
            <a:spLocks noChangeArrowheads="1"/>
          </p:cNvSpPr>
          <p:nvPr/>
        </p:nvSpPr>
        <p:spPr bwMode="auto">
          <a:xfrm rot="10800000">
            <a:off x="295529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77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3" name="TextBox 1622"/>
          <p:cNvSpPr txBox="1">
            <a:spLocks noChangeArrowheads="1"/>
          </p:cNvSpPr>
          <p:nvPr/>
        </p:nvSpPr>
        <p:spPr bwMode="auto">
          <a:xfrm rot="10800000">
            <a:off x="282163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73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4" name="TextBox 1623"/>
          <p:cNvSpPr txBox="1">
            <a:spLocks noChangeArrowheads="1"/>
          </p:cNvSpPr>
          <p:nvPr/>
        </p:nvSpPr>
        <p:spPr bwMode="auto">
          <a:xfrm rot="10800000">
            <a:off x="268798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5" name="TextBox 1624"/>
          <p:cNvSpPr txBox="1">
            <a:spLocks noChangeArrowheads="1"/>
          </p:cNvSpPr>
          <p:nvPr/>
        </p:nvSpPr>
        <p:spPr bwMode="auto">
          <a:xfrm rot="10800000">
            <a:off x="256079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6" name="TextBox 1625"/>
          <p:cNvSpPr txBox="1">
            <a:spLocks noChangeArrowheads="1"/>
          </p:cNvSpPr>
          <p:nvPr/>
        </p:nvSpPr>
        <p:spPr bwMode="auto">
          <a:xfrm rot="10800000">
            <a:off x="464032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7" name="TextBox 1626"/>
          <p:cNvSpPr txBox="1">
            <a:spLocks noChangeArrowheads="1"/>
          </p:cNvSpPr>
          <p:nvPr/>
        </p:nvSpPr>
        <p:spPr bwMode="auto">
          <a:xfrm rot="10800000">
            <a:off x="450666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8" name="TextBox 1627"/>
          <p:cNvSpPr txBox="1">
            <a:spLocks noChangeArrowheads="1"/>
          </p:cNvSpPr>
          <p:nvPr/>
        </p:nvSpPr>
        <p:spPr bwMode="auto">
          <a:xfrm rot="10800000">
            <a:off x="437948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9" name="TextBox 1628"/>
          <p:cNvSpPr txBox="1">
            <a:spLocks noChangeArrowheads="1"/>
          </p:cNvSpPr>
          <p:nvPr/>
        </p:nvSpPr>
        <p:spPr bwMode="auto">
          <a:xfrm rot="10800000">
            <a:off x="4252294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0" name="TextBox 1629"/>
          <p:cNvSpPr txBox="1">
            <a:spLocks noChangeArrowheads="1"/>
          </p:cNvSpPr>
          <p:nvPr/>
        </p:nvSpPr>
        <p:spPr bwMode="auto">
          <a:xfrm rot="10800000">
            <a:off x="413804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1" name="TextBox 1630"/>
          <p:cNvSpPr txBox="1">
            <a:spLocks noChangeArrowheads="1"/>
          </p:cNvSpPr>
          <p:nvPr/>
        </p:nvSpPr>
        <p:spPr bwMode="auto">
          <a:xfrm rot="10800000">
            <a:off x="139671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2" name="TextBox 1631"/>
          <p:cNvSpPr txBox="1">
            <a:spLocks noChangeArrowheads="1"/>
          </p:cNvSpPr>
          <p:nvPr/>
        </p:nvSpPr>
        <p:spPr bwMode="auto">
          <a:xfrm rot="10800000">
            <a:off x="126305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3" name="TextBox 1632"/>
          <p:cNvSpPr txBox="1">
            <a:spLocks noChangeArrowheads="1"/>
          </p:cNvSpPr>
          <p:nvPr/>
        </p:nvSpPr>
        <p:spPr bwMode="auto">
          <a:xfrm rot="10800000">
            <a:off x="112293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4" name="TextBox 1633"/>
          <p:cNvSpPr txBox="1">
            <a:spLocks noChangeArrowheads="1"/>
          </p:cNvSpPr>
          <p:nvPr/>
        </p:nvSpPr>
        <p:spPr bwMode="auto">
          <a:xfrm rot="10800000">
            <a:off x="98280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5" name="TextBox 1634"/>
          <p:cNvSpPr txBox="1">
            <a:spLocks noChangeArrowheads="1"/>
          </p:cNvSpPr>
          <p:nvPr/>
        </p:nvSpPr>
        <p:spPr bwMode="auto">
          <a:xfrm rot="10800000">
            <a:off x="836213" y="458731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6" name="TextBox 1635"/>
          <p:cNvSpPr txBox="1">
            <a:spLocks noChangeArrowheads="1"/>
          </p:cNvSpPr>
          <p:nvPr/>
        </p:nvSpPr>
        <p:spPr bwMode="auto">
          <a:xfrm rot="10800000">
            <a:off x="70902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7" name="TextBox 1636"/>
          <p:cNvSpPr txBox="1">
            <a:spLocks noChangeArrowheads="1"/>
          </p:cNvSpPr>
          <p:nvPr/>
        </p:nvSpPr>
        <p:spPr bwMode="auto">
          <a:xfrm rot="10800000">
            <a:off x="575371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8" name="TextBox 1637"/>
          <p:cNvSpPr txBox="1">
            <a:spLocks noChangeArrowheads="1"/>
          </p:cNvSpPr>
          <p:nvPr/>
        </p:nvSpPr>
        <p:spPr bwMode="auto">
          <a:xfrm rot="10800000">
            <a:off x="448185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9" name="Trapezoid 1638"/>
          <p:cNvSpPr/>
          <p:nvPr/>
        </p:nvSpPr>
        <p:spPr bwMode="auto">
          <a:xfrm>
            <a:off x="5170411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147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0" name="Trapezoid 1639"/>
          <p:cNvSpPr/>
          <p:nvPr/>
        </p:nvSpPr>
        <p:spPr bwMode="auto">
          <a:xfrm>
            <a:off x="360763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103</a:t>
            </a:r>
          </a:p>
        </p:txBody>
      </p:sp>
      <p:sp>
        <p:nvSpPr>
          <p:cNvPr id="1641" name="Trapezoid 1640"/>
          <p:cNvSpPr/>
          <p:nvPr/>
        </p:nvSpPr>
        <p:spPr bwMode="auto">
          <a:xfrm>
            <a:off x="2538327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79</a:t>
            </a:r>
          </a:p>
        </p:txBody>
      </p:sp>
      <p:sp>
        <p:nvSpPr>
          <p:cNvPr id="1642" name="Trapezoid 1641"/>
          <p:cNvSpPr/>
          <p:nvPr/>
        </p:nvSpPr>
        <p:spPr bwMode="auto">
          <a:xfrm>
            <a:off x="2039486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3" name="Trapezoid 1642"/>
          <p:cNvSpPr/>
          <p:nvPr/>
        </p:nvSpPr>
        <p:spPr bwMode="auto">
          <a:xfrm>
            <a:off x="2294270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4" name="Trapezoid 1643"/>
          <p:cNvSpPr/>
          <p:nvPr/>
        </p:nvSpPr>
        <p:spPr bwMode="auto">
          <a:xfrm>
            <a:off x="2801366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5" name="Trapezoid 1644"/>
          <p:cNvSpPr/>
          <p:nvPr/>
        </p:nvSpPr>
        <p:spPr bwMode="auto">
          <a:xfrm>
            <a:off x="3075559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83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6" name="Trapezoid 1645"/>
          <p:cNvSpPr/>
          <p:nvPr/>
        </p:nvSpPr>
        <p:spPr bwMode="auto">
          <a:xfrm>
            <a:off x="150783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7" name="Trapezoid 1646"/>
          <p:cNvSpPr/>
          <p:nvPr/>
        </p:nvSpPr>
        <p:spPr bwMode="auto">
          <a:xfrm>
            <a:off x="201740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8" name="Trapezoid 1647"/>
          <p:cNvSpPr/>
          <p:nvPr/>
        </p:nvSpPr>
        <p:spPr bwMode="auto">
          <a:xfrm>
            <a:off x="1494897" y="5386882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1649" name="Straight Connector 138"/>
          <p:cNvCxnSpPr>
            <a:cxnSpLocks noChangeShapeType="1"/>
          </p:cNvCxnSpPr>
          <p:nvPr/>
        </p:nvCxnSpPr>
        <p:spPr bwMode="auto">
          <a:xfrm flipV="1">
            <a:off x="1506009" y="1520988"/>
            <a:ext cx="9964" cy="4034676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0" name="Straight Connector 138"/>
          <p:cNvCxnSpPr>
            <a:cxnSpLocks noChangeShapeType="1"/>
          </p:cNvCxnSpPr>
          <p:nvPr/>
        </p:nvCxnSpPr>
        <p:spPr bwMode="auto">
          <a:xfrm flipH="1" flipV="1">
            <a:off x="2539376" y="1425176"/>
            <a:ext cx="6069" cy="411496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1" name="Straight Connector 138"/>
          <p:cNvCxnSpPr>
            <a:cxnSpLocks noChangeShapeType="1"/>
          </p:cNvCxnSpPr>
          <p:nvPr/>
        </p:nvCxnSpPr>
        <p:spPr bwMode="auto">
          <a:xfrm flipH="1" flipV="1">
            <a:off x="3597900" y="1425176"/>
            <a:ext cx="2156" cy="4082783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2" name="Straight Connector 138"/>
          <p:cNvCxnSpPr>
            <a:cxnSpLocks noChangeShapeType="1"/>
          </p:cNvCxnSpPr>
          <p:nvPr/>
        </p:nvCxnSpPr>
        <p:spPr bwMode="auto">
          <a:xfrm flipV="1">
            <a:off x="467426" y="1520988"/>
            <a:ext cx="0" cy="4007221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53" name="TextBox 266"/>
          <p:cNvSpPr txBox="1">
            <a:spLocks noChangeArrowheads="1"/>
          </p:cNvSpPr>
          <p:nvPr/>
        </p:nvSpPr>
        <p:spPr bwMode="auto">
          <a:xfrm>
            <a:off x="316410" y="5548262"/>
            <a:ext cx="40195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5935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4" name="TextBox 266"/>
          <p:cNvSpPr txBox="1">
            <a:spLocks noChangeArrowheads="1"/>
          </p:cNvSpPr>
          <p:nvPr/>
        </p:nvSpPr>
        <p:spPr bwMode="auto">
          <a:xfrm>
            <a:off x="1110494" y="5541888"/>
            <a:ext cx="7675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6095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5" name="TextBox 266"/>
          <p:cNvSpPr txBox="1">
            <a:spLocks noChangeArrowheads="1"/>
          </p:cNvSpPr>
          <p:nvPr/>
        </p:nvSpPr>
        <p:spPr bwMode="auto">
          <a:xfrm>
            <a:off x="2185401" y="5529112"/>
            <a:ext cx="7675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6255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6" name="TextBox 266"/>
          <p:cNvSpPr txBox="1">
            <a:spLocks noChangeArrowheads="1"/>
          </p:cNvSpPr>
          <p:nvPr/>
        </p:nvSpPr>
        <p:spPr bwMode="auto">
          <a:xfrm>
            <a:off x="3375117" y="5547782"/>
            <a:ext cx="45566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6415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7" name="TextBox 224"/>
          <p:cNvSpPr txBox="1">
            <a:spLocks noChangeArrowheads="1"/>
          </p:cNvSpPr>
          <p:nvPr/>
        </p:nvSpPr>
        <p:spPr bwMode="auto">
          <a:xfrm rot="10800000">
            <a:off x="24271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58" name="TextBox 225"/>
          <p:cNvSpPr txBox="1">
            <a:spLocks noChangeArrowheads="1"/>
          </p:cNvSpPr>
          <p:nvPr/>
        </p:nvSpPr>
        <p:spPr bwMode="auto">
          <a:xfrm rot="10800000">
            <a:off x="2299954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59" name="TextBox 226"/>
          <p:cNvSpPr txBox="1">
            <a:spLocks noChangeArrowheads="1"/>
          </p:cNvSpPr>
          <p:nvPr/>
        </p:nvSpPr>
        <p:spPr bwMode="auto">
          <a:xfrm rot="10800000">
            <a:off x="217276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0" name="TextBox 227"/>
          <p:cNvSpPr txBox="1">
            <a:spLocks noChangeArrowheads="1"/>
          </p:cNvSpPr>
          <p:nvPr/>
        </p:nvSpPr>
        <p:spPr bwMode="auto">
          <a:xfrm rot="10800000">
            <a:off x="204558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1" name="TextBox 228"/>
          <p:cNvSpPr txBox="1">
            <a:spLocks noChangeArrowheads="1"/>
          </p:cNvSpPr>
          <p:nvPr/>
        </p:nvSpPr>
        <p:spPr bwMode="auto">
          <a:xfrm rot="10800000">
            <a:off x="191839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2" name="TextBox 229"/>
          <p:cNvSpPr txBox="1">
            <a:spLocks noChangeArrowheads="1"/>
          </p:cNvSpPr>
          <p:nvPr/>
        </p:nvSpPr>
        <p:spPr bwMode="auto">
          <a:xfrm rot="10800000">
            <a:off x="17847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3" name="TextBox 230"/>
          <p:cNvSpPr txBox="1">
            <a:spLocks noChangeArrowheads="1"/>
          </p:cNvSpPr>
          <p:nvPr/>
        </p:nvSpPr>
        <p:spPr bwMode="auto">
          <a:xfrm rot="10800000">
            <a:off x="165108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37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4" name="TextBox 231"/>
          <p:cNvSpPr txBox="1">
            <a:spLocks noChangeArrowheads="1"/>
          </p:cNvSpPr>
          <p:nvPr/>
        </p:nvSpPr>
        <p:spPr bwMode="auto">
          <a:xfrm rot="10800000">
            <a:off x="1523899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33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5" name="Trapezoid 1664"/>
          <p:cNvSpPr/>
          <p:nvPr/>
        </p:nvSpPr>
        <p:spPr bwMode="auto">
          <a:xfrm>
            <a:off x="6204139" y="519995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183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6" name="Trapezoid 1665"/>
          <p:cNvSpPr/>
          <p:nvPr/>
        </p:nvSpPr>
        <p:spPr bwMode="auto">
          <a:xfrm>
            <a:off x="3588807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111</a:t>
            </a:r>
          </a:p>
        </p:txBody>
      </p:sp>
      <p:sp>
        <p:nvSpPr>
          <p:cNvPr id="1667" name="Trapezoid 1666"/>
          <p:cNvSpPr/>
          <p:nvPr/>
        </p:nvSpPr>
        <p:spPr bwMode="auto">
          <a:xfrm>
            <a:off x="6477008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187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8" name="Trapezoid 1667"/>
          <p:cNvSpPr/>
          <p:nvPr/>
        </p:nvSpPr>
        <p:spPr bwMode="auto">
          <a:xfrm>
            <a:off x="6743146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9" name="TextBox 232"/>
          <p:cNvSpPr txBox="1">
            <a:spLocks noChangeArrowheads="1"/>
          </p:cNvSpPr>
          <p:nvPr/>
        </p:nvSpPr>
        <p:spPr bwMode="auto">
          <a:xfrm rot="10800000">
            <a:off x="478044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0" name="TextBox 232"/>
          <p:cNvSpPr txBox="1">
            <a:spLocks noChangeArrowheads="1"/>
          </p:cNvSpPr>
          <p:nvPr/>
        </p:nvSpPr>
        <p:spPr bwMode="auto">
          <a:xfrm rot="10800000">
            <a:off x="490763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1" name="TextBox 232"/>
          <p:cNvSpPr txBox="1">
            <a:spLocks noChangeArrowheads="1"/>
          </p:cNvSpPr>
          <p:nvPr/>
        </p:nvSpPr>
        <p:spPr bwMode="auto">
          <a:xfrm rot="10800000">
            <a:off x="5039008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2" name="TextBox 266"/>
          <p:cNvSpPr txBox="1">
            <a:spLocks noChangeArrowheads="1"/>
          </p:cNvSpPr>
          <p:nvPr/>
        </p:nvSpPr>
        <p:spPr bwMode="auto">
          <a:xfrm>
            <a:off x="4431936" y="5529279"/>
            <a:ext cx="49485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6575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cxnSp>
        <p:nvCxnSpPr>
          <p:cNvPr id="1673" name="Straight Connector 138"/>
          <p:cNvCxnSpPr>
            <a:cxnSpLocks noChangeShapeType="1"/>
          </p:cNvCxnSpPr>
          <p:nvPr/>
        </p:nvCxnSpPr>
        <p:spPr bwMode="auto">
          <a:xfrm flipH="1" flipV="1">
            <a:off x="5660026" y="1410695"/>
            <a:ext cx="46898" cy="410795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74" name="TextBox 266"/>
          <p:cNvSpPr txBox="1">
            <a:spLocks noChangeArrowheads="1"/>
          </p:cNvSpPr>
          <p:nvPr/>
        </p:nvSpPr>
        <p:spPr bwMode="auto">
          <a:xfrm>
            <a:off x="5557259" y="5541888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6735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75" name="Trapezoid 1674"/>
          <p:cNvSpPr/>
          <p:nvPr/>
        </p:nvSpPr>
        <p:spPr bwMode="auto">
          <a:xfrm>
            <a:off x="457936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</a:t>
            </a:r>
          </a:p>
        </p:txBody>
      </p:sp>
      <p:cxnSp>
        <p:nvCxnSpPr>
          <p:cNvPr id="1676" name="Straight Connector 138"/>
          <p:cNvCxnSpPr>
            <a:cxnSpLocks noChangeShapeType="1"/>
          </p:cNvCxnSpPr>
          <p:nvPr/>
        </p:nvCxnSpPr>
        <p:spPr bwMode="auto">
          <a:xfrm flipV="1">
            <a:off x="4649064" y="1420406"/>
            <a:ext cx="3940" cy="411016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77" name="Trapezoid 1676"/>
          <p:cNvSpPr/>
          <p:nvPr/>
        </p:nvSpPr>
        <p:spPr bwMode="auto">
          <a:xfrm>
            <a:off x="4645507" y="5375567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143</a:t>
            </a:r>
          </a:p>
        </p:txBody>
      </p:sp>
      <p:sp>
        <p:nvSpPr>
          <p:cNvPr id="1678" name="Trapezoid 1677"/>
          <p:cNvSpPr/>
          <p:nvPr/>
        </p:nvSpPr>
        <p:spPr bwMode="auto">
          <a:xfrm>
            <a:off x="5698541" y="537394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175</a:t>
            </a:r>
          </a:p>
        </p:txBody>
      </p:sp>
      <p:sp>
        <p:nvSpPr>
          <p:cNvPr id="1679" name="Trapezoid 1678"/>
          <p:cNvSpPr/>
          <p:nvPr/>
        </p:nvSpPr>
        <p:spPr bwMode="auto">
          <a:xfrm>
            <a:off x="7268372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80" name="Trapezoid 1679"/>
          <p:cNvSpPr/>
          <p:nvPr/>
        </p:nvSpPr>
        <p:spPr bwMode="auto">
          <a:xfrm>
            <a:off x="7828504" y="5041156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227</a:t>
            </a:r>
          </a:p>
        </p:txBody>
      </p:sp>
      <p:sp>
        <p:nvSpPr>
          <p:cNvPr id="1681" name="Trapezoid 1680"/>
          <p:cNvSpPr/>
          <p:nvPr/>
        </p:nvSpPr>
        <p:spPr bwMode="auto">
          <a:xfrm>
            <a:off x="8089758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423</a:t>
            </a:r>
          </a:p>
        </p:txBody>
      </p:sp>
      <p:sp>
        <p:nvSpPr>
          <p:cNvPr id="1682" name="Trapezoid 1681"/>
          <p:cNvSpPr/>
          <p:nvPr/>
        </p:nvSpPr>
        <p:spPr bwMode="auto">
          <a:xfrm>
            <a:off x="7807944" y="5204272"/>
            <a:ext cx="51435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419</a:t>
            </a:r>
          </a:p>
        </p:txBody>
      </p:sp>
      <p:sp>
        <p:nvSpPr>
          <p:cNvPr id="1683" name="TextBox 221"/>
          <p:cNvSpPr txBox="1">
            <a:spLocks noChangeArrowheads="1"/>
          </p:cNvSpPr>
          <p:nvPr/>
        </p:nvSpPr>
        <p:spPr bwMode="auto">
          <a:xfrm rot="10800000">
            <a:off x="5447878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153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4" name="TextBox 222"/>
          <p:cNvSpPr txBox="1">
            <a:spLocks noChangeArrowheads="1"/>
          </p:cNvSpPr>
          <p:nvPr/>
        </p:nvSpPr>
        <p:spPr bwMode="auto">
          <a:xfrm rot="10800000">
            <a:off x="5301284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5" name="TextBox 223"/>
          <p:cNvSpPr txBox="1">
            <a:spLocks noChangeArrowheads="1"/>
          </p:cNvSpPr>
          <p:nvPr/>
        </p:nvSpPr>
        <p:spPr bwMode="auto">
          <a:xfrm rot="10800000">
            <a:off x="5174098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6" name="TextBox 232"/>
          <p:cNvSpPr txBox="1">
            <a:spLocks noChangeArrowheads="1"/>
          </p:cNvSpPr>
          <p:nvPr/>
        </p:nvSpPr>
        <p:spPr bwMode="auto">
          <a:xfrm rot="10800000">
            <a:off x="6249076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7" name="TextBox 233"/>
          <p:cNvSpPr txBox="1">
            <a:spLocks noChangeArrowheads="1"/>
          </p:cNvSpPr>
          <p:nvPr/>
        </p:nvSpPr>
        <p:spPr bwMode="auto">
          <a:xfrm rot="10800000">
            <a:off x="6115421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8" name="TextBox 234"/>
          <p:cNvSpPr txBox="1">
            <a:spLocks noChangeArrowheads="1"/>
          </p:cNvSpPr>
          <p:nvPr/>
        </p:nvSpPr>
        <p:spPr bwMode="auto">
          <a:xfrm rot="10800000">
            <a:off x="5981765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9" name="TextBox 235"/>
          <p:cNvSpPr txBox="1">
            <a:spLocks noChangeArrowheads="1"/>
          </p:cNvSpPr>
          <p:nvPr/>
        </p:nvSpPr>
        <p:spPr bwMode="auto">
          <a:xfrm rot="10800000">
            <a:off x="5835170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0" name="TextBox 236"/>
          <p:cNvSpPr txBox="1">
            <a:spLocks noChangeArrowheads="1"/>
          </p:cNvSpPr>
          <p:nvPr/>
        </p:nvSpPr>
        <p:spPr bwMode="auto">
          <a:xfrm rot="10800000">
            <a:off x="5720924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1" name="Trapezoid 1690"/>
          <p:cNvSpPr/>
          <p:nvPr/>
        </p:nvSpPr>
        <p:spPr bwMode="auto">
          <a:xfrm>
            <a:off x="7260752" y="5204272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92" name="Trapezoid 1691"/>
          <p:cNvSpPr/>
          <p:nvPr/>
        </p:nvSpPr>
        <p:spPr bwMode="auto">
          <a:xfrm>
            <a:off x="8336923" y="5204272"/>
            <a:ext cx="51435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435</a:t>
            </a:r>
          </a:p>
        </p:txBody>
      </p:sp>
      <p:sp>
        <p:nvSpPr>
          <p:cNvPr id="1693" name="Trapezoid 1692"/>
          <p:cNvSpPr/>
          <p:nvPr/>
        </p:nvSpPr>
        <p:spPr bwMode="auto">
          <a:xfrm>
            <a:off x="8357482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431</a:t>
            </a:r>
          </a:p>
        </p:txBody>
      </p:sp>
      <p:sp>
        <p:nvSpPr>
          <p:cNvPr id="1694" name="Trapezoid 1693"/>
          <p:cNvSpPr/>
          <p:nvPr/>
        </p:nvSpPr>
        <p:spPr bwMode="auto">
          <a:xfrm>
            <a:off x="8610680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439</a:t>
            </a:r>
          </a:p>
        </p:txBody>
      </p:sp>
      <p:sp>
        <p:nvSpPr>
          <p:cNvPr id="1695" name="TextBox 232"/>
          <p:cNvSpPr txBox="1">
            <a:spLocks noChangeArrowheads="1"/>
          </p:cNvSpPr>
          <p:nvPr/>
        </p:nvSpPr>
        <p:spPr bwMode="auto">
          <a:xfrm rot="10800000">
            <a:off x="6369791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6" name="TextBox 232"/>
          <p:cNvSpPr txBox="1">
            <a:spLocks noChangeArrowheads="1"/>
          </p:cNvSpPr>
          <p:nvPr/>
        </p:nvSpPr>
        <p:spPr bwMode="auto">
          <a:xfrm rot="10800000">
            <a:off x="6495589" y="4605788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7" name="TextBox 232"/>
          <p:cNvSpPr txBox="1">
            <a:spLocks noChangeArrowheads="1"/>
          </p:cNvSpPr>
          <p:nvPr/>
        </p:nvSpPr>
        <p:spPr bwMode="auto">
          <a:xfrm rot="10800000">
            <a:off x="6602476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8" name="Trapezoid 1697"/>
          <p:cNvSpPr/>
          <p:nvPr/>
        </p:nvSpPr>
        <p:spPr bwMode="auto">
          <a:xfrm>
            <a:off x="7544363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99" name="TextBox 221"/>
          <p:cNvSpPr txBox="1">
            <a:spLocks noChangeArrowheads="1"/>
          </p:cNvSpPr>
          <p:nvPr/>
        </p:nvSpPr>
        <p:spPr bwMode="auto">
          <a:xfrm rot="10800000">
            <a:off x="5582884" y="460409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157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cxnSp>
        <p:nvCxnSpPr>
          <p:cNvPr id="1700" name="Straight Connector 138"/>
          <p:cNvCxnSpPr>
            <a:cxnSpLocks noChangeShapeType="1"/>
          </p:cNvCxnSpPr>
          <p:nvPr/>
        </p:nvCxnSpPr>
        <p:spPr bwMode="auto">
          <a:xfrm flipH="1" flipV="1">
            <a:off x="6720146" y="1339137"/>
            <a:ext cx="21561" cy="417354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01" name="TextBox 266"/>
          <p:cNvSpPr txBox="1">
            <a:spLocks noChangeArrowheads="1"/>
          </p:cNvSpPr>
          <p:nvPr/>
        </p:nvSpPr>
        <p:spPr bwMode="auto">
          <a:xfrm>
            <a:off x="6568296" y="5527307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6895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cxnSp>
        <p:nvCxnSpPr>
          <p:cNvPr id="1702" name="Straight Connector 138"/>
          <p:cNvCxnSpPr>
            <a:cxnSpLocks noChangeShapeType="1"/>
          </p:cNvCxnSpPr>
          <p:nvPr/>
        </p:nvCxnSpPr>
        <p:spPr bwMode="auto">
          <a:xfrm flipH="1" flipV="1">
            <a:off x="7801564" y="1410696"/>
            <a:ext cx="14001" cy="410311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03" name="TextBox 266"/>
          <p:cNvSpPr txBox="1">
            <a:spLocks noChangeArrowheads="1"/>
          </p:cNvSpPr>
          <p:nvPr/>
        </p:nvSpPr>
        <p:spPr bwMode="auto">
          <a:xfrm>
            <a:off x="7643501" y="5523328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7055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704" name="Trapezoid 1703"/>
          <p:cNvSpPr/>
          <p:nvPr/>
        </p:nvSpPr>
        <p:spPr bwMode="auto">
          <a:xfrm>
            <a:off x="6757474" y="537394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207</a:t>
            </a:r>
          </a:p>
        </p:txBody>
      </p:sp>
      <p:sp>
        <p:nvSpPr>
          <p:cNvPr id="1705" name="Trapezoid 1704"/>
          <p:cNvSpPr/>
          <p:nvPr/>
        </p:nvSpPr>
        <p:spPr bwMode="auto">
          <a:xfrm>
            <a:off x="7803423" y="5373943"/>
            <a:ext cx="102870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427</a:t>
            </a:r>
          </a:p>
        </p:txBody>
      </p:sp>
      <p:sp>
        <p:nvSpPr>
          <p:cNvPr id="1706" name="Trapezoid 1705"/>
          <p:cNvSpPr/>
          <p:nvPr/>
        </p:nvSpPr>
        <p:spPr bwMode="auto">
          <a:xfrm>
            <a:off x="4123304" y="5196170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119</a:t>
            </a:r>
          </a:p>
        </p:txBody>
      </p:sp>
      <p:sp>
        <p:nvSpPr>
          <p:cNvPr id="1707" name="Trapezoid 1706"/>
          <p:cNvSpPr/>
          <p:nvPr/>
        </p:nvSpPr>
        <p:spPr bwMode="auto">
          <a:xfrm>
            <a:off x="5159857" y="5202449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151</a:t>
            </a:r>
          </a:p>
        </p:txBody>
      </p:sp>
      <p:sp>
        <p:nvSpPr>
          <p:cNvPr id="1708" name="Trapezoid 1707"/>
          <p:cNvSpPr/>
          <p:nvPr/>
        </p:nvSpPr>
        <p:spPr bwMode="auto">
          <a:xfrm>
            <a:off x="4642658" y="5198665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135</a:t>
            </a:r>
          </a:p>
        </p:txBody>
      </p:sp>
      <p:sp>
        <p:nvSpPr>
          <p:cNvPr id="1709" name="Trapezoid 1708"/>
          <p:cNvSpPr/>
          <p:nvPr/>
        </p:nvSpPr>
        <p:spPr bwMode="auto">
          <a:xfrm>
            <a:off x="6736340" y="5203228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0" name="Trapezoid 1709"/>
          <p:cNvSpPr/>
          <p:nvPr/>
        </p:nvSpPr>
        <p:spPr bwMode="auto">
          <a:xfrm>
            <a:off x="1274548" y="5028391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1" name="Trapezoid 1710"/>
          <p:cNvSpPr/>
          <p:nvPr/>
        </p:nvSpPr>
        <p:spPr bwMode="auto">
          <a:xfrm>
            <a:off x="1790899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2" name="Trapezoid 1711"/>
          <p:cNvSpPr/>
          <p:nvPr/>
        </p:nvSpPr>
        <p:spPr bwMode="auto">
          <a:xfrm>
            <a:off x="2553020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67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3" name="Trapezoid 1712"/>
          <p:cNvSpPr/>
          <p:nvPr/>
        </p:nvSpPr>
        <p:spPr bwMode="auto">
          <a:xfrm>
            <a:off x="3872433" y="5029941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107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4" name="Trapezoid 1713"/>
          <p:cNvSpPr/>
          <p:nvPr/>
        </p:nvSpPr>
        <p:spPr bwMode="auto">
          <a:xfrm>
            <a:off x="4399257" y="502821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123</a:t>
            </a:r>
          </a:p>
        </p:txBody>
      </p:sp>
      <p:sp>
        <p:nvSpPr>
          <p:cNvPr id="1715" name="Trapezoid 1714"/>
          <p:cNvSpPr/>
          <p:nvPr/>
        </p:nvSpPr>
        <p:spPr bwMode="auto">
          <a:xfrm>
            <a:off x="5424170" y="502821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6" name="Trapezoid 1715"/>
          <p:cNvSpPr/>
          <p:nvPr/>
        </p:nvSpPr>
        <p:spPr bwMode="auto">
          <a:xfrm>
            <a:off x="5945978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171</a:t>
            </a:r>
          </a:p>
        </p:txBody>
      </p:sp>
      <p:sp>
        <p:nvSpPr>
          <p:cNvPr id="1717" name="Trapezoid 1716"/>
          <p:cNvSpPr/>
          <p:nvPr/>
        </p:nvSpPr>
        <p:spPr bwMode="auto">
          <a:xfrm>
            <a:off x="7001135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203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8" name="Trapezoid 1717"/>
          <p:cNvSpPr/>
          <p:nvPr/>
        </p:nvSpPr>
        <p:spPr bwMode="auto">
          <a:xfrm>
            <a:off x="459966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9" name="Trapezoid 1718"/>
          <p:cNvSpPr/>
          <p:nvPr/>
        </p:nvSpPr>
        <p:spPr bwMode="auto">
          <a:xfrm>
            <a:off x="587357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0" name="Trapezoid 1719"/>
          <p:cNvSpPr/>
          <p:nvPr/>
        </p:nvSpPr>
        <p:spPr bwMode="auto">
          <a:xfrm>
            <a:off x="850610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1" name="Trapezoid 1720"/>
          <p:cNvSpPr/>
          <p:nvPr/>
        </p:nvSpPr>
        <p:spPr bwMode="auto">
          <a:xfrm>
            <a:off x="984472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2" name="Trapezoid 1721"/>
          <p:cNvSpPr/>
          <p:nvPr/>
        </p:nvSpPr>
        <p:spPr bwMode="auto">
          <a:xfrm>
            <a:off x="1124804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3" name="Trapezoid 1722"/>
          <p:cNvSpPr/>
          <p:nvPr/>
        </p:nvSpPr>
        <p:spPr bwMode="auto">
          <a:xfrm>
            <a:off x="1265135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4" name="Trapezoid 1723"/>
          <p:cNvSpPr/>
          <p:nvPr/>
        </p:nvSpPr>
        <p:spPr bwMode="auto">
          <a:xfrm>
            <a:off x="1392528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5" name="Trapezoid 1724"/>
          <p:cNvSpPr/>
          <p:nvPr/>
        </p:nvSpPr>
        <p:spPr bwMode="auto">
          <a:xfrm>
            <a:off x="720653" y="4886661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6" name="Trapezoid 1725"/>
          <p:cNvSpPr/>
          <p:nvPr/>
        </p:nvSpPr>
        <p:spPr bwMode="auto">
          <a:xfrm>
            <a:off x="1532858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7" name="Trapezoid 1726"/>
          <p:cNvSpPr/>
          <p:nvPr/>
        </p:nvSpPr>
        <p:spPr bwMode="auto">
          <a:xfrm>
            <a:off x="1660250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8" name="Trapezoid 1727"/>
          <p:cNvSpPr/>
          <p:nvPr/>
        </p:nvSpPr>
        <p:spPr bwMode="auto">
          <a:xfrm>
            <a:off x="1923503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9" name="Trapezoid 1728"/>
          <p:cNvSpPr/>
          <p:nvPr/>
        </p:nvSpPr>
        <p:spPr bwMode="auto">
          <a:xfrm>
            <a:off x="2044425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0" name="Trapezoid 1729"/>
          <p:cNvSpPr/>
          <p:nvPr/>
        </p:nvSpPr>
        <p:spPr bwMode="auto">
          <a:xfrm>
            <a:off x="2171818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1" name="Trapezoid 1730"/>
          <p:cNvSpPr/>
          <p:nvPr/>
        </p:nvSpPr>
        <p:spPr bwMode="auto">
          <a:xfrm>
            <a:off x="2299210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2" name="Trapezoid 1731"/>
          <p:cNvSpPr/>
          <p:nvPr/>
        </p:nvSpPr>
        <p:spPr bwMode="auto">
          <a:xfrm>
            <a:off x="2426603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3" name="Trapezoid 1732"/>
          <p:cNvSpPr/>
          <p:nvPr/>
        </p:nvSpPr>
        <p:spPr bwMode="auto">
          <a:xfrm>
            <a:off x="1793545" y="4885723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34" name="Trapezoid 1733"/>
          <p:cNvSpPr/>
          <p:nvPr/>
        </p:nvSpPr>
        <p:spPr bwMode="auto">
          <a:xfrm>
            <a:off x="2560197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5" name="Trapezoid 1734"/>
          <p:cNvSpPr/>
          <p:nvPr/>
        </p:nvSpPr>
        <p:spPr bwMode="auto">
          <a:xfrm>
            <a:off x="2687588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6" name="Trapezoid 1735"/>
          <p:cNvSpPr/>
          <p:nvPr/>
        </p:nvSpPr>
        <p:spPr bwMode="auto">
          <a:xfrm>
            <a:off x="2950841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37" name="Trapezoid 1736"/>
          <p:cNvSpPr/>
          <p:nvPr/>
        </p:nvSpPr>
        <p:spPr bwMode="auto">
          <a:xfrm>
            <a:off x="3084703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8" name="Trapezoid 1737"/>
          <p:cNvSpPr/>
          <p:nvPr/>
        </p:nvSpPr>
        <p:spPr bwMode="auto">
          <a:xfrm>
            <a:off x="3218565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9" name="Trapezoid 1738"/>
          <p:cNvSpPr/>
          <p:nvPr/>
        </p:nvSpPr>
        <p:spPr bwMode="auto">
          <a:xfrm>
            <a:off x="3358896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0" name="Trapezoid 1739"/>
          <p:cNvSpPr/>
          <p:nvPr/>
        </p:nvSpPr>
        <p:spPr bwMode="auto">
          <a:xfrm>
            <a:off x="3486290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1" name="Trapezoid 1740"/>
          <p:cNvSpPr/>
          <p:nvPr/>
        </p:nvSpPr>
        <p:spPr bwMode="auto">
          <a:xfrm>
            <a:off x="2820884" y="4884703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42" name="Trapezoid 1741"/>
          <p:cNvSpPr/>
          <p:nvPr/>
        </p:nvSpPr>
        <p:spPr bwMode="auto">
          <a:xfrm>
            <a:off x="3613681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3" name="Trapezoid 1742"/>
          <p:cNvSpPr/>
          <p:nvPr/>
        </p:nvSpPr>
        <p:spPr bwMode="auto">
          <a:xfrm>
            <a:off x="3741072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4" name="Trapezoid 1743"/>
          <p:cNvSpPr/>
          <p:nvPr/>
        </p:nvSpPr>
        <p:spPr bwMode="auto">
          <a:xfrm>
            <a:off x="4004325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45" name="Trapezoid 1744"/>
          <p:cNvSpPr/>
          <p:nvPr/>
        </p:nvSpPr>
        <p:spPr bwMode="auto">
          <a:xfrm>
            <a:off x="4125248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6" name="Trapezoid 1745"/>
          <p:cNvSpPr/>
          <p:nvPr/>
        </p:nvSpPr>
        <p:spPr bwMode="auto">
          <a:xfrm>
            <a:off x="4252640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7" name="Trapezoid 1746"/>
          <p:cNvSpPr/>
          <p:nvPr/>
        </p:nvSpPr>
        <p:spPr bwMode="auto">
          <a:xfrm>
            <a:off x="4380032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8" name="Trapezoid 1747"/>
          <p:cNvSpPr/>
          <p:nvPr/>
        </p:nvSpPr>
        <p:spPr bwMode="auto">
          <a:xfrm>
            <a:off x="4507426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9" name="Trapezoid 1748"/>
          <p:cNvSpPr/>
          <p:nvPr/>
        </p:nvSpPr>
        <p:spPr bwMode="auto">
          <a:xfrm>
            <a:off x="3874367" y="488376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0" name="Trapezoid 1749"/>
          <p:cNvSpPr/>
          <p:nvPr/>
        </p:nvSpPr>
        <p:spPr bwMode="auto">
          <a:xfrm>
            <a:off x="4647849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1" name="Trapezoid 1750"/>
          <p:cNvSpPr/>
          <p:nvPr/>
        </p:nvSpPr>
        <p:spPr bwMode="auto">
          <a:xfrm>
            <a:off x="4775240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2" name="Trapezoid 1751"/>
          <p:cNvSpPr/>
          <p:nvPr/>
        </p:nvSpPr>
        <p:spPr bwMode="auto">
          <a:xfrm>
            <a:off x="5031350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3" name="Trapezoid 1752"/>
          <p:cNvSpPr/>
          <p:nvPr/>
        </p:nvSpPr>
        <p:spPr bwMode="auto">
          <a:xfrm>
            <a:off x="5165211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4" name="Trapezoid 1753"/>
          <p:cNvSpPr/>
          <p:nvPr/>
        </p:nvSpPr>
        <p:spPr bwMode="auto">
          <a:xfrm>
            <a:off x="5305543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5" name="Trapezoid 1754"/>
          <p:cNvSpPr/>
          <p:nvPr/>
        </p:nvSpPr>
        <p:spPr bwMode="auto">
          <a:xfrm>
            <a:off x="5445874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6" name="Trapezoid 1755"/>
          <p:cNvSpPr/>
          <p:nvPr/>
        </p:nvSpPr>
        <p:spPr bwMode="auto">
          <a:xfrm>
            <a:off x="5573267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7" name="Trapezoid 1756"/>
          <p:cNvSpPr/>
          <p:nvPr/>
        </p:nvSpPr>
        <p:spPr bwMode="auto">
          <a:xfrm>
            <a:off x="4901392" y="4883800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8" name="Trapezoid 1757"/>
          <p:cNvSpPr/>
          <p:nvPr/>
        </p:nvSpPr>
        <p:spPr bwMode="auto">
          <a:xfrm>
            <a:off x="5713598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9" name="Trapezoid 1758"/>
          <p:cNvSpPr/>
          <p:nvPr/>
        </p:nvSpPr>
        <p:spPr bwMode="auto">
          <a:xfrm>
            <a:off x="5840989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0" name="Trapezoid 1759"/>
          <p:cNvSpPr/>
          <p:nvPr/>
        </p:nvSpPr>
        <p:spPr bwMode="auto">
          <a:xfrm>
            <a:off x="6104242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1" name="Trapezoid 1760"/>
          <p:cNvSpPr/>
          <p:nvPr/>
        </p:nvSpPr>
        <p:spPr bwMode="auto">
          <a:xfrm>
            <a:off x="6225164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2" name="Trapezoid 1761"/>
          <p:cNvSpPr/>
          <p:nvPr/>
        </p:nvSpPr>
        <p:spPr bwMode="auto">
          <a:xfrm>
            <a:off x="6352557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3" name="Trapezoid 1762"/>
          <p:cNvSpPr/>
          <p:nvPr/>
        </p:nvSpPr>
        <p:spPr bwMode="auto">
          <a:xfrm>
            <a:off x="6479949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4" name="Trapezoid 1763"/>
          <p:cNvSpPr/>
          <p:nvPr/>
        </p:nvSpPr>
        <p:spPr bwMode="auto">
          <a:xfrm>
            <a:off x="6607343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5" name="Trapezoid 1764"/>
          <p:cNvSpPr/>
          <p:nvPr/>
        </p:nvSpPr>
        <p:spPr bwMode="auto">
          <a:xfrm>
            <a:off x="5974284" y="488353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6" name="Trapezoid 1765"/>
          <p:cNvSpPr/>
          <p:nvPr/>
        </p:nvSpPr>
        <p:spPr bwMode="auto">
          <a:xfrm>
            <a:off x="6740936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7" name="Trapezoid 1766"/>
          <p:cNvSpPr/>
          <p:nvPr/>
        </p:nvSpPr>
        <p:spPr bwMode="auto">
          <a:xfrm>
            <a:off x="6868328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8" name="Trapezoid 1767"/>
          <p:cNvSpPr/>
          <p:nvPr/>
        </p:nvSpPr>
        <p:spPr bwMode="auto">
          <a:xfrm>
            <a:off x="7131581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9" name="Trapezoid 1768"/>
          <p:cNvSpPr/>
          <p:nvPr/>
        </p:nvSpPr>
        <p:spPr bwMode="auto">
          <a:xfrm>
            <a:off x="7265442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0" name="Trapezoid 1769"/>
          <p:cNvSpPr/>
          <p:nvPr/>
        </p:nvSpPr>
        <p:spPr bwMode="auto">
          <a:xfrm>
            <a:off x="7399304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1" name="Trapezoid 1770"/>
          <p:cNvSpPr/>
          <p:nvPr/>
        </p:nvSpPr>
        <p:spPr bwMode="auto">
          <a:xfrm>
            <a:off x="7539635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2" name="Trapezoid 1771"/>
          <p:cNvSpPr/>
          <p:nvPr/>
        </p:nvSpPr>
        <p:spPr bwMode="auto">
          <a:xfrm>
            <a:off x="7667029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3" name="Trapezoid 1772"/>
          <p:cNvSpPr/>
          <p:nvPr/>
        </p:nvSpPr>
        <p:spPr bwMode="auto">
          <a:xfrm>
            <a:off x="7001623" y="488965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74" name="Trapezoid 1773"/>
          <p:cNvSpPr/>
          <p:nvPr/>
        </p:nvSpPr>
        <p:spPr bwMode="auto">
          <a:xfrm>
            <a:off x="7801564" y="488410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5" name="Trapezoid 1774"/>
          <p:cNvSpPr/>
          <p:nvPr/>
        </p:nvSpPr>
        <p:spPr bwMode="auto">
          <a:xfrm>
            <a:off x="7928955" y="488410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6" name="Trapezoid 1775"/>
          <p:cNvSpPr/>
          <p:nvPr/>
        </p:nvSpPr>
        <p:spPr bwMode="auto">
          <a:xfrm>
            <a:off x="8199352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77" name="Trapezoid 1776"/>
          <p:cNvSpPr/>
          <p:nvPr/>
        </p:nvSpPr>
        <p:spPr bwMode="auto">
          <a:xfrm>
            <a:off x="8341706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8" name="Trapezoid 1777"/>
          <p:cNvSpPr/>
          <p:nvPr/>
        </p:nvSpPr>
        <p:spPr bwMode="auto">
          <a:xfrm>
            <a:off x="8469098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9" name="Trapezoid 1778"/>
          <p:cNvSpPr/>
          <p:nvPr/>
        </p:nvSpPr>
        <p:spPr bwMode="auto">
          <a:xfrm>
            <a:off x="8596490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80" name="Trapezoid 1779"/>
          <p:cNvSpPr/>
          <p:nvPr/>
        </p:nvSpPr>
        <p:spPr bwMode="auto">
          <a:xfrm>
            <a:off x="8723884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81" name="Trapezoid 1780"/>
          <p:cNvSpPr/>
          <p:nvPr/>
        </p:nvSpPr>
        <p:spPr bwMode="auto">
          <a:xfrm>
            <a:off x="8064611" y="4882758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cxnSp>
        <p:nvCxnSpPr>
          <p:cNvPr id="1782" name="Straight Connector 138"/>
          <p:cNvCxnSpPr>
            <a:cxnSpLocks noChangeShapeType="1"/>
          </p:cNvCxnSpPr>
          <p:nvPr/>
        </p:nvCxnSpPr>
        <p:spPr bwMode="auto">
          <a:xfrm flipH="1" flipV="1">
            <a:off x="8839743" y="1317536"/>
            <a:ext cx="18287" cy="422478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83" name="TextBox 266"/>
          <p:cNvSpPr txBox="1">
            <a:spLocks noChangeArrowheads="1"/>
          </p:cNvSpPr>
          <p:nvPr/>
        </p:nvSpPr>
        <p:spPr bwMode="auto">
          <a:xfrm>
            <a:off x="8684038" y="5553567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7215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784" name="TextBox 1783"/>
          <p:cNvSpPr txBox="1">
            <a:spLocks noChangeArrowheads="1"/>
          </p:cNvSpPr>
          <p:nvPr/>
        </p:nvSpPr>
        <p:spPr bwMode="auto">
          <a:xfrm rot="10800000">
            <a:off x="6727644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193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5" name="TextBox 232"/>
          <p:cNvSpPr txBox="1">
            <a:spLocks noChangeArrowheads="1"/>
          </p:cNvSpPr>
          <p:nvPr/>
        </p:nvSpPr>
        <p:spPr bwMode="auto">
          <a:xfrm rot="10800000">
            <a:off x="6867768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197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6" name="TextBox 232"/>
          <p:cNvSpPr txBox="1">
            <a:spLocks noChangeArrowheads="1"/>
          </p:cNvSpPr>
          <p:nvPr/>
        </p:nvSpPr>
        <p:spPr bwMode="auto">
          <a:xfrm rot="10800000">
            <a:off x="6994954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7" name="TextBox 232"/>
          <p:cNvSpPr txBox="1">
            <a:spLocks noChangeArrowheads="1"/>
          </p:cNvSpPr>
          <p:nvPr/>
        </p:nvSpPr>
        <p:spPr bwMode="auto">
          <a:xfrm rot="10800000">
            <a:off x="7126331" y="459849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8" name="TextBox 221"/>
          <p:cNvSpPr txBox="1">
            <a:spLocks noChangeArrowheads="1"/>
          </p:cNvSpPr>
          <p:nvPr/>
        </p:nvSpPr>
        <p:spPr bwMode="auto">
          <a:xfrm rot="10800000">
            <a:off x="7535201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9" name="TextBox 222"/>
          <p:cNvSpPr txBox="1">
            <a:spLocks noChangeArrowheads="1"/>
          </p:cNvSpPr>
          <p:nvPr/>
        </p:nvSpPr>
        <p:spPr bwMode="auto">
          <a:xfrm rot="10800000">
            <a:off x="7388606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0" name="TextBox 223"/>
          <p:cNvSpPr txBox="1">
            <a:spLocks noChangeArrowheads="1"/>
          </p:cNvSpPr>
          <p:nvPr/>
        </p:nvSpPr>
        <p:spPr bwMode="auto">
          <a:xfrm rot="10800000">
            <a:off x="7261421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1" name="TextBox 232"/>
          <p:cNvSpPr txBox="1">
            <a:spLocks noChangeArrowheads="1"/>
          </p:cNvSpPr>
          <p:nvPr/>
        </p:nvSpPr>
        <p:spPr bwMode="auto">
          <a:xfrm rot="10800000">
            <a:off x="8336399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2" name="TextBox 233"/>
          <p:cNvSpPr txBox="1">
            <a:spLocks noChangeArrowheads="1"/>
          </p:cNvSpPr>
          <p:nvPr/>
        </p:nvSpPr>
        <p:spPr bwMode="auto">
          <a:xfrm rot="10800000">
            <a:off x="8202743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237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3" name="TextBox 234"/>
          <p:cNvSpPr txBox="1">
            <a:spLocks noChangeArrowheads="1"/>
          </p:cNvSpPr>
          <p:nvPr/>
        </p:nvSpPr>
        <p:spPr bwMode="auto">
          <a:xfrm rot="10800000">
            <a:off x="8069088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233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4" name="TextBox 235"/>
          <p:cNvSpPr txBox="1">
            <a:spLocks noChangeArrowheads="1"/>
          </p:cNvSpPr>
          <p:nvPr/>
        </p:nvSpPr>
        <p:spPr bwMode="auto">
          <a:xfrm rot="10800000">
            <a:off x="7922493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5" name="TextBox 236"/>
          <p:cNvSpPr txBox="1">
            <a:spLocks noChangeArrowheads="1"/>
          </p:cNvSpPr>
          <p:nvPr/>
        </p:nvSpPr>
        <p:spPr bwMode="auto">
          <a:xfrm rot="10800000">
            <a:off x="7808246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6" name="TextBox 232"/>
          <p:cNvSpPr txBox="1">
            <a:spLocks noChangeArrowheads="1"/>
          </p:cNvSpPr>
          <p:nvPr/>
        </p:nvSpPr>
        <p:spPr bwMode="auto">
          <a:xfrm rot="10800000">
            <a:off x="8457114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7" name="TextBox 232"/>
          <p:cNvSpPr txBox="1">
            <a:spLocks noChangeArrowheads="1"/>
          </p:cNvSpPr>
          <p:nvPr/>
        </p:nvSpPr>
        <p:spPr bwMode="auto">
          <a:xfrm rot="10800000">
            <a:off x="8582912" y="460402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8" name="TextBox 232"/>
          <p:cNvSpPr txBox="1">
            <a:spLocks noChangeArrowheads="1"/>
          </p:cNvSpPr>
          <p:nvPr/>
        </p:nvSpPr>
        <p:spPr bwMode="auto">
          <a:xfrm rot="10800000">
            <a:off x="8713652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253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9" name="TextBox 221"/>
          <p:cNvSpPr txBox="1">
            <a:spLocks noChangeArrowheads="1"/>
          </p:cNvSpPr>
          <p:nvPr/>
        </p:nvSpPr>
        <p:spPr bwMode="auto">
          <a:xfrm rot="10800000">
            <a:off x="7670207" y="460233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800" name="TextBox 1799"/>
          <p:cNvSpPr txBox="1"/>
          <p:nvPr/>
        </p:nvSpPr>
        <p:spPr>
          <a:xfrm rot="16200000">
            <a:off x="-475084" y="5162917"/>
            <a:ext cx="1252972" cy="2492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r>
              <a:rPr lang="en-US" sz="900" b="1" dirty="0">
                <a:solidFill>
                  <a:prstClr val="black"/>
                </a:solidFill>
                <a:latin typeface="Verdana"/>
              </a:rPr>
              <a:t>Potential WLAN Plan?</a:t>
            </a:r>
          </a:p>
        </p:txBody>
      </p:sp>
      <p:sp>
        <p:nvSpPr>
          <p:cNvPr id="1801" name="Rectangle 1800"/>
          <p:cNvSpPr/>
          <p:nvPr/>
        </p:nvSpPr>
        <p:spPr>
          <a:xfrm>
            <a:off x="5620241" y="2957769"/>
            <a:ext cx="226215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XM-Sirius Feeder Uplink 7025-7075</a:t>
            </a:r>
          </a:p>
        </p:txBody>
      </p:sp>
      <p:sp>
        <p:nvSpPr>
          <p:cNvPr id="1802" name="Rectangle 1801"/>
          <p:cNvSpPr/>
          <p:nvPr/>
        </p:nvSpPr>
        <p:spPr>
          <a:xfrm>
            <a:off x="3686101" y="3217631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OFS</a:t>
            </a:r>
          </a:p>
        </p:txBody>
      </p:sp>
      <p:sp>
        <p:nvSpPr>
          <p:cNvPr id="1803" name="Rectangle 1802"/>
          <p:cNvSpPr/>
          <p:nvPr/>
        </p:nvSpPr>
        <p:spPr>
          <a:xfrm>
            <a:off x="746122" y="3248619"/>
            <a:ext cx="31165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Private Operational Fixed Point to Point Microwave</a:t>
            </a:r>
          </a:p>
        </p:txBody>
      </p:sp>
      <p:sp>
        <p:nvSpPr>
          <p:cNvPr id="1804" name="Trapezoid 1803"/>
          <p:cNvSpPr/>
          <p:nvPr/>
        </p:nvSpPr>
        <p:spPr bwMode="auto">
          <a:xfrm>
            <a:off x="381809" y="4879821"/>
            <a:ext cx="61722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805" name="TextBox 1804"/>
          <p:cNvSpPr txBox="1">
            <a:spLocks noChangeArrowheads="1"/>
          </p:cNvSpPr>
          <p:nvPr/>
        </p:nvSpPr>
        <p:spPr bwMode="auto">
          <a:xfrm rot="10800000">
            <a:off x="345599" y="4597079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>
                <a:solidFill>
                  <a:prstClr val="black"/>
                </a:solidFill>
                <a:latin typeface="Verdana"/>
              </a:rPr>
              <a:t>186</a:t>
            </a:r>
          </a:p>
        </p:txBody>
      </p:sp>
      <p:sp>
        <p:nvSpPr>
          <p:cNvPr id="1806" name="Rectangle 1805"/>
          <p:cNvSpPr/>
          <p:nvPr/>
        </p:nvSpPr>
        <p:spPr>
          <a:xfrm>
            <a:off x="6626643" y="2722515"/>
            <a:ext cx="163539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 (6875-7125 MHz)</a:t>
            </a:r>
          </a:p>
        </p:txBody>
      </p:sp>
      <p:sp>
        <p:nvSpPr>
          <p:cNvPr id="1807" name="Rectangle 1806"/>
          <p:cNvSpPr/>
          <p:nvPr/>
        </p:nvSpPr>
        <p:spPr>
          <a:xfrm>
            <a:off x="5471756" y="2009374"/>
            <a:ext cx="2457199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FSS DL Limited to NGSO Feeder Links for MSS (6700-7075)</a:t>
            </a:r>
          </a:p>
        </p:txBody>
      </p:sp>
      <p:sp>
        <p:nvSpPr>
          <p:cNvPr id="1808" name="Rectangle 1807"/>
          <p:cNvSpPr/>
          <p:nvPr/>
        </p:nvSpPr>
        <p:spPr>
          <a:xfrm>
            <a:off x="3675403" y="1767855"/>
            <a:ext cx="424568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Passive Sensor (Measurements over Ocean) (6425-7075)</a:t>
            </a:r>
          </a:p>
        </p:txBody>
      </p:sp>
      <p:sp>
        <p:nvSpPr>
          <p:cNvPr id="1809" name="Rectangle 1808"/>
          <p:cNvSpPr/>
          <p:nvPr/>
        </p:nvSpPr>
        <p:spPr>
          <a:xfrm>
            <a:off x="7936840" y="1767855"/>
            <a:ext cx="112476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Passive Sensor (7075-7250)</a:t>
            </a:r>
          </a:p>
        </p:txBody>
      </p:sp>
      <p:sp>
        <p:nvSpPr>
          <p:cNvPr id="1810" name="Rectangle 1809"/>
          <p:cNvSpPr/>
          <p:nvPr/>
        </p:nvSpPr>
        <p:spPr>
          <a:xfrm>
            <a:off x="5140387" y="1520988"/>
            <a:ext cx="83877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RAS (6650-6675.2)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1811" name="Straight Connector 138"/>
          <p:cNvCxnSpPr>
            <a:cxnSpLocks noChangeShapeType="1"/>
          </p:cNvCxnSpPr>
          <p:nvPr/>
        </p:nvCxnSpPr>
        <p:spPr bwMode="auto">
          <a:xfrm flipV="1">
            <a:off x="4310679" y="1410696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2" name="Straight Connector 138"/>
          <p:cNvCxnSpPr>
            <a:cxnSpLocks noChangeShapeType="1"/>
          </p:cNvCxnSpPr>
          <p:nvPr/>
        </p:nvCxnSpPr>
        <p:spPr bwMode="auto">
          <a:xfrm flipV="1">
            <a:off x="3675403" y="1415228"/>
            <a:ext cx="1" cy="4558457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13" name="Rectangle 1812"/>
          <p:cNvSpPr/>
          <p:nvPr/>
        </p:nvSpPr>
        <p:spPr>
          <a:xfrm>
            <a:off x="3606058" y="1510268"/>
            <a:ext cx="1646605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Radio Astronomy Service</a:t>
            </a:r>
          </a:p>
        </p:txBody>
      </p:sp>
      <p:sp>
        <p:nvSpPr>
          <p:cNvPr id="1814" name="Rectangle 1813"/>
          <p:cNvSpPr/>
          <p:nvPr/>
        </p:nvSpPr>
        <p:spPr>
          <a:xfrm>
            <a:off x="8416102" y="1504959"/>
            <a:ext cx="576480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SRS UL (7145-7235)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815" name="Rectangle 1814"/>
          <p:cNvSpPr/>
          <p:nvPr/>
        </p:nvSpPr>
        <p:spPr>
          <a:xfrm>
            <a:off x="8272984" y="1214666"/>
            <a:ext cx="184130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816" name="Rectangle 1815"/>
          <p:cNvSpPr/>
          <p:nvPr/>
        </p:nvSpPr>
        <p:spPr>
          <a:xfrm>
            <a:off x="6922621" y="1217427"/>
            <a:ext cx="146706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4280"/>
                </a:solidFill>
                <a:latin typeface="Verdana"/>
              </a:rPr>
              <a:t>TT&amp;C UL (7125-7155)</a:t>
            </a:r>
          </a:p>
        </p:txBody>
      </p:sp>
      <p:cxnSp>
        <p:nvCxnSpPr>
          <p:cNvPr id="1817" name="Straight Connector 138"/>
          <p:cNvCxnSpPr>
            <a:cxnSpLocks noChangeShapeType="1"/>
          </p:cNvCxnSpPr>
          <p:nvPr/>
        </p:nvCxnSpPr>
        <p:spPr bwMode="auto">
          <a:xfrm flipV="1">
            <a:off x="8274854" y="1377589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8" name="Straight Connector 138"/>
          <p:cNvCxnSpPr>
            <a:cxnSpLocks noChangeShapeType="1"/>
          </p:cNvCxnSpPr>
          <p:nvPr/>
        </p:nvCxnSpPr>
        <p:spPr bwMode="auto">
          <a:xfrm flipV="1">
            <a:off x="467426" y="1321302"/>
            <a:ext cx="14486" cy="4619276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19" name="Rectangle 1818"/>
          <p:cNvSpPr/>
          <p:nvPr/>
        </p:nvSpPr>
        <p:spPr>
          <a:xfrm>
            <a:off x="1847021" y="5771837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UNII-5</a:t>
            </a:r>
          </a:p>
        </p:txBody>
      </p:sp>
      <p:cxnSp>
        <p:nvCxnSpPr>
          <p:cNvPr id="1820" name="Straight Arrow Connector 1819"/>
          <p:cNvCxnSpPr/>
          <p:nvPr/>
        </p:nvCxnSpPr>
        <p:spPr>
          <a:xfrm flipV="1">
            <a:off x="3675403" y="5865169"/>
            <a:ext cx="638960" cy="10542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1" name="Rectangle 1820"/>
          <p:cNvSpPr/>
          <p:nvPr/>
        </p:nvSpPr>
        <p:spPr>
          <a:xfrm>
            <a:off x="3769150" y="5772835"/>
            <a:ext cx="43571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UNII-6</a:t>
            </a:r>
          </a:p>
        </p:txBody>
      </p:sp>
      <p:cxnSp>
        <p:nvCxnSpPr>
          <p:cNvPr id="1822" name="Straight Arrow Connector 1821"/>
          <p:cNvCxnSpPr/>
          <p:nvPr/>
        </p:nvCxnSpPr>
        <p:spPr>
          <a:xfrm flipV="1">
            <a:off x="4319187" y="5859205"/>
            <a:ext cx="2283289" cy="11542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3" name="Rectangle 1822"/>
          <p:cNvSpPr/>
          <p:nvPr/>
        </p:nvSpPr>
        <p:spPr>
          <a:xfrm>
            <a:off x="5080100" y="5766872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UNII-7</a:t>
            </a:r>
          </a:p>
        </p:txBody>
      </p:sp>
      <p:cxnSp>
        <p:nvCxnSpPr>
          <p:cNvPr id="1824" name="Straight Connector 138"/>
          <p:cNvCxnSpPr>
            <a:cxnSpLocks noChangeShapeType="1"/>
          </p:cNvCxnSpPr>
          <p:nvPr/>
        </p:nvCxnSpPr>
        <p:spPr bwMode="auto">
          <a:xfrm flipV="1">
            <a:off x="6627678" y="1393267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25" name="Straight Arrow Connector 1824"/>
          <p:cNvCxnSpPr/>
          <p:nvPr/>
        </p:nvCxnSpPr>
        <p:spPr>
          <a:xfrm flipV="1">
            <a:off x="6645853" y="5854239"/>
            <a:ext cx="1603295" cy="11543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6" name="Rectangle 1825"/>
          <p:cNvSpPr/>
          <p:nvPr/>
        </p:nvSpPr>
        <p:spPr>
          <a:xfrm>
            <a:off x="7180163" y="5761907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UNII-8</a:t>
            </a:r>
          </a:p>
        </p:txBody>
      </p:sp>
      <p:sp>
        <p:nvSpPr>
          <p:cNvPr id="1827" name="Title 1"/>
          <p:cNvSpPr>
            <a:spLocks noGrp="1"/>
          </p:cNvSpPr>
          <p:nvPr>
            <p:ph type="title"/>
          </p:nvPr>
        </p:nvSpPr>
        <p:spPr>
          <a:xfrm>
            <a:off x="299900" y="922568"/>
            <a:ext cx="4500700" cy="29663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6 GHz band (US)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841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520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+mj-lt"/>
              </a:rPr>
              <a:t>High level objectives for </a:t>
            </a:r>
            <a:r>
              <a:rPr lang="en-US" dirty="0" err="1" smtClean="0">
                <a:latin typeface="+mj-lt"/>
              </a:rPr>
              <a:t>EXtreme</a:t>
            </a:r>
            <a:r>
              <a:rPr lang="en-US" dirty="0" smtClean="0">
                <a:latin typeface="+mj-lt"/>
              </a:rPr>
              <a:t> Throughput XT 802.11</a:t>
            </a:r>
            <a:br>
              <a:rPr lang="en-US" dirty="0" smtClean="0"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50600"/>
            <a:ext cx="8229600" cy="4526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j-lt"/>
              </a:rPr>
              <a:t>Similarly to 11ac, focus on a very limited set of main </a:t>
            </a:r>
            <a:r>
              <a:rPr lang="en-US" sz="2000" dirty="0">
                <a:latin typeface="+mj-lt"/>
              </a:rPr>
              <a:t>innovations for 2.4/5/6GHz </a:t>
            </a:r>
            <a:r>
              <a:rPr lang="en-US" sz="2000" dirty="0" smtClean="0">
                <a:latin typeface="+mj-lt"/>
              </a:rPr>
              <a:t>and on some simplifications from previous standard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1 – </a:t>
            </a:r>
            <a:r>
              <a:rPr lang="en-US" sz="2000" dirty="0">
                <a:latin typeface="+mj-lt"/>
              </a:rPr>
              <a:t>Throughput </a:t>
            </a:r>
            <a:r>
              <a:rPr lang="en-US" sz="2000" dirty="0" smtClean="0">
                <a:latin typeface="+mj-lt"/>
              </a:rPr>
              <a:t>increase</a:t>
            </a:r>
          </a:p>
          <a:p>
            <a:pPr lvl="2"/>
            <a:r>
              <a:rPr lang="en-US" sz="1600" dirty="0" smtClean="0">
                <a:latin typeface="+mj-lt"/>
              </a:rPr>
              <a:t>Larger BW (320MHz)</a:t>
            </a:r>
          </a:p>
          <a:p>
            <a:pPr lvl="2"/>
            <a:r>
              <a:rPr lang="en-US" sz="1600" dirty="0" smtClean="0">
                <a:latin typeface="+mj-lt"/>
              </a:rPr>
              <a:t>Multi-band aggregation (multi-channel/multi-band)</a:t>
            </a:r>
          </a:p>
          <a:p>
            <a:pPr lvl="2"/>
            <a:r>
              <a:rPr lang="en-US" sz="1600" dirty="0" smtClean="0">
                <a:latin typeface="+mj-lt"/>
              </a:rPr>
              <a:t>16 spatial streams</a:t>
            </a:r>
          </a:p>
          <a:p>
            <a:pPr lvl="2"/>
            <a:endParaRPr lang="en-US" sz="1600" dirty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r>
              <a:rPr lang="en-US" sz="2000" dirty="0">
                <a:latin typeface="+mj-lt"/>
              </a:rPr>
              <a:t>2 – </a:t>
            </a:r>
            <a:r>
              <a:rPr lang="en-US" sz="2000" dirty="0" smtClean="0">
                <a:latin typeface="+mj-lt"/>
              </a:rPr>
              <a:t>Tuning </a:t>
            </a:r>
            <a:r>
              <a:rPr lang="en-US" sz="2000" dirty="0">
                <a:latin typeface="+mj-lt"/>
              </a:rPr>
              <a:t>11ax MU features based on experience from the field for all </a:t>
            </a:r>
            <a:r>
              <a:rPr lang="en-US" sz="2000" dirty="0" smtClean="0">
                <a:latin typeface="+mj-lt"/>
              </a:rPr>
              <a:t>bands</a:t>
            </a:r>
          </a:p>
          <a:p>
            <a:pPr marL="180000" lvl="1" indent="0">
              <a:buNone/>
            </a:pPr>
            <a:endParaRPr lang="en-US" sz="1800" dirty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7274F505-865C-4C20-875C-A17CD9090E8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67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67248</TotalTime>
  <Words>1335</Words>
  <Application>Microsoft Office PowerPoint</Application>
  <PresentationFormat>On-screen Show (4:3)</PresentationFormat>
  <Paragraphs>448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Intel Clear</vt:lpstr>
      <vt:lpstr>Neo Sans Intel</vt:lpstr>
      <vt:lpstr>Times New Roman</vt:lpstr>
      <vt:lpstr>Verdana</vt:lpstr>
      <vt:lpstr>ACcord Submission Template</vt:lpstr>
      <vt:lpstr>EXtreme Throughput (XT) 802.11</vt:lpstr>
      <vt:lpstr>PowerPoint Presentation</vt:lpstr>
      <vt:lpstr>PowerPoint Presentation</vt:lpstr>
      <vt:lpstr>Key messages</vt:lpstr>
      <vt:lpstr>Content</vt:lpstr>
      <vt:lpstr>Defining the objectives for next generation Wi-Fi</vt:lpstr>
      <vt:lpstr>New unlicensed spectrum at 6GHz as the enabler for throughput increase</vt:lpstr>
      <vt:lpstr>6 GHz band (US)</vt:lpstr>
      <vt:lpstr>High level objectives for EXtreme Throughput XT 802.11 </vt:lpstr>
      <vt:lpstr>Larger Bandwidth</vt:lpstr>
      <vt:lpstr>Benefiting from devices being multi-band</vt:lpstr>
      <vt:lpstr>16 spatial streams</vt:lpstr>
      <vt:lpstr>Structure/procedure changes in 802.11 for main PHY projects</vt:lpstr>
      <vt:lpstr>Conclusion</vt:lpstr>
      <vt:lpstr>Straw Poll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Cariou, Laurent</cp:lastModifiedBy>
  <cp:revision>1000</cp:revision>
  <cp:lastPrinted>1998-02-10T13:28:06Z</cp:lastPrinted>
  <dcterms:created xsi:type="dcterms:W3CDTF">2009-12-02T19:05:24Z</dcterms:created>
  <dcterms:modified xsi:type="dcterms:W3CDTF">2018-05-10T06:13:56Z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06:13:51Z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</Properties>
</file>