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91" r:id="rId3"/>
    <p:sldId id="323" r:id="rId4"/>
    <p:sldId id="313" r:id="rId5"/>
    <p:sldId id="294" r:id="rId6"/>
    <p:sldId id="321" r:id="rId7"/>
    <p:sldId id="311" r:id="rId8"/>
    <p:sldId id="281" r:id="rId9"/>
    <p:sldId id="266" r:id="rId10"/>
    <p:sldId id="270" r:id="rId11"/>
    <p:sldId id="303" r:id="rId12"/>
    <p:sldId id="269" r:id="rId13"/>
    <p:sldId id="271" r:id="rId14"/>
    <p:sldId id="292" r:id="rId15"/>
    <p:sldId id="301" r:id="rId16"/>
    <p:sldId id="273" r:id="rId17"/>
    <p:sldId id="298" r:id="rId18"/>
    <p:sldId id="316" r:id="rId19"/>
    <p:sldId id="304" r:id="rId20"/>
    <p:sldId id="319" r:id="rId21"/>
    <p:sldId id="320" r:id="rId22"/>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58" autoAdjust="0"/>
    <p:restoredTop sz="94660"/>
  </p:normalViewPr>
  <p:slideViewPr>
    <p:cSldViewPr snapToGrid="0">
      <p:cViewPr varScale="1">
        <p:scale>
          <a:sx n="115" d="100"/>
          <a:sy n="115" d="100"/>
        </p:scale>
        <p:origin x="7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B212A-5D09-4671-A3C3-04B904D6E64D}" type="datetimeFigureOut">
              <a:rPr lang="en-US" smtClean="0"/>
              <a:t>5/8/18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D209C-A4AC-4769-8B1E-DBF036835270}" type="slidenum">
              <a:rPr lang="en-US" smtClean="0"/>
              <a:t>‹#›</a:t>
            </a:fld>
            <a:endParaRPr lang="en-US"/>
          </a:p>
        </p:txBody>
      </p:sp>
    </p:spTree>
    <p:extLst>
      <p:ext uri="{BB962C8B-B14F-4D97-AF65-F5344CB8AC3E}">
        <p14:creationId xmlns:p14="http://schemas.microsoft.com/office/powerpoint/2010/main" val="107049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13" name="Date Placeholder 12">
            <a:extLst>
              <a:ext uri="{FF2B5EF4-FFF2-40B4-BE49-F238E27FC236}">
                <a16:creationId xmlns:a16="http://schemas.microsoft.com/office/drawing/2014/main" id="{CC5BADCD-0C17-45EF-B7F9-6FF305BCFEA1}"/>
              </a:ext>
            </a:extLst>
          </p:cNvPr>
          <p:cNvSpPr>
            <a:spLocks noGrp="1"/>
          </p:cNvSpPr>
          <p:nvPr>
            <p:ph type="dt" idx="10"/>
          </p:nvPr>
        </p:nvSpPr>
        <p:spPr/>
        <p:txBody>
          <a:bodyPr/>
          <a:lstStyle/>
          <a:p>
            <a:r>
              <a:rPr lang="en-US"/>
              <a:t>May 2018</a:t>
            </a:r>
          </a:p>
        </p:txBody>
      </p:sp>
      <p:sp>
        <p:nvSpPr>
          <p:cNvPr id="14" name="Footer Placeholder 13">
            <a:extLst>
              <a:ext uri="{FF2B5EF4-FFF2-40B4-BE49-F238E27FC236}">
                <a16:creationId xmlns:a16="http://schemas.microsoft.com/office/drawing/2014/main" id="{FA3E7BFA-D800-4FC0-BC0D-0782D1E0964D}"/>
              </a:ext>
            </a:extLst>
          </p:cNvPr>
          <p:cNvSpPr>
            <a:spLocks noGrp="1"/>
          </p:cNvSpPr>
          <p:nvPr>
            <p:ph type="ftr" idx="11"/>
          </p:nvPr>
        </p:nvSpPr>
        <p:spPr/>
        <p:txBody>
          <a:bodyPr/>
          <a:lstStyle/>
          <a:p>
            <a:r>
              <a:rPr lang="en-US"/>
              <a:t>Sam Alex et al</a:t>
            </a:r>
          </a:p>
        </p:txBody>
      </p:sp>
      <p:sp>
        <p:nvSpPr>
          <p:cNvPr id="15" name="Slide Number Placeholder 14">
            <a:extLst>
              <a:ext uri="{FF2B5EF4-FFF2-40B4-BE49-F238E27FC236}">
                <a16:creationId xmlns:a16="http://schemas.microsoft.com/office/drawing/2014/main" id="{838C098C-38E8-40D1-9411-706C60AD2A96}"/>
              </a:ext>
            </a:extLst>
          </p:cNvPr>
          <p:cNvSpPr>
            <a:spLocks noGrp="1"/>
          </p:cNvSpPr>
          <p:nvPr>
            <p:ph type="sldNum" idx="12"/>
          </p:nvPr>
        </p:nvSpPr>
        <p:spPr/>
        <p:txBody>
          <a:bodyPr/>
          <a:lstStyle/>
          <a:p>
            <a:fld id="{E4439E72-EB07-4F66-9BE3-2AE58938557E}" type="slidenum">
              <a:rPr lang="en-US" smtClean="0"/>
              <a:t>‹#›</a:t>
            </a:fld>
            <a:endParaRPr lang="en-US"/>
          </a:p>
        </p:txBody>
      </p:sp>
      <p:sp>
        <p:nvSpPr>
          <p:cNvPr id="16" name="Title 15">
            <a:extLst>
              <a:ext uri="{FF2B5EF4-FFF2-40B4-BE49-F238E27FC236}">
                <a16:creationId xmlns:a16="http://schemas.microsoft.com/office/drawing/2014/main" id="{47E7668E-A45A-4D8C-9D44-7EA881A29B4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55550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fld id="{E4439E72-EB07-4F66-9BE3-2AE58938557E}" type="slidenum">
              <a:rPr lang="en-US" smtClean="0"/>
              <a:t>‹#›</a:t>
            </a:fld>
            <a:endParaRPr lang="en-US"/>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Sam Alex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p>
        </p:txBody>
      </p:sp>
    </p:spTree>
    <p:extLst>
      <p:ext uri="{BB962C8B-B14F-4D97-AF65-F5344CB8AC3E}">
        <p14:creationId xmlns:p14="http://schemas.microsoft.com/office/powerpoint/2010/main" val="307773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p:cNvSpPr>
            <a:spLocks noGrp="1"/>
          </p:cNvSpPr>
          <p:nvPr>
            <p:ph type="title"/>
          </p:nvPr>
        </p:nvSpPr>
        <p:spPr/>
        <p:txBody>
          <a:bodyPr/>
          <a:lstStyle/>
          <a:p>
            <a:r>
              <a:rPr lang="en-US"/>
              <a:t>Click to edit Master title style</a:t>
            </a:r>
          </a:p>
        </p:txBody>
      </p:sp>
      <p:sp>
        <p:nvSpPr>
          <p:cNvPr id="4" name="Date Placeholder 3"/>
          <p:cNvSpPr>
            <a:spLocks noGrp="1"/>
          </p:cNvSpPr>
          <p:nvPr>
            <p:ph type="dt" idx="10"/>
          </p:nvPr>
        </p:nvSpPr>
        <p:spPr/>
        <p:txBody>
          <a:bodyPr/>
          <a:lstStyle/>
          <a:p>
            <a:r>
              <a:rPr lang="en-US"/>
              <a:t>May 2018</a:t>
            </a:r>
          </a:p>
        </p:txBody>
      </p:sp>
      <p:sp>
        <p:nvSpPr>
          <p:cNvPr id="6" name="Footer Placeholder 5"/>
          <p:cNvSpPr>
            <a:spLocks noGrp="1"/>
          </p:cNvSpPr>
          <p:nvPr>
            <p:ph type="ftr" idx="11"/>
          </p:nvPr>
        </p:nvSpPr>
        <p:spPr/>
        <p:txBody>
          <a:bodyPr/>
          <a:lstStyle/>
          <a:p>
            <a:r>
              <a:rPr lang="en-US"/>
              <a:t>Sam Alex et al</a:t>
            </a:r>
          </a:p>
        </p:txBody>
      </p:sp>
      <p:sp>
        <p:nvSpPr>
          <p:cNvPr id="10" name="Slide Number Placeholder 9"/>
          <p:cNvSpPr>
            <a:spLocks noGrp="1"/>
          </p:cNvSpPr>
          <p:nvPr>
            <p:ph type="sldNum" idx="12"/>
          </p:nvPr>
        </p:nvSpPr>
        <p:spPr/>
        <p:txBody>
          <a:bodyPr/>
          <a:lstStyle/>
          <a:p>
            <a:fld id="{E4439E72-EB07-4F66-9BE3-2AE58938557E}" type="slidenum">
              <a:rPr lang="en-US" smtClean="0"/>
              <a:t>‹#›</a:t>
            </a:fld>
            <a:endParaRPr lang="en-US"/>
          </a:p>
        </p:txBody>
      </p:sp>
    </p:spTree>
    <p:extLst>
      <p:ext uri="{BB962C8B-B14F-4D97-AF65-F5344CB8AC3E}">
        <p14:creationId xmlns:p14="http://schemas.microsoft.com/office/powerpoint/2010/main" val="268556844"/>
      </p:ext>
    </p:extLst>
  </p:cSld>
  <p:clrMapOvr>
    <a:masterClrMapping/>
  </p:clrMapOvr>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Date Placeholder 12">
            <a:extLst>
              <a:ext uri="{FF2B5EF4-FFF2-40B4-BE49-F238E27FC236}">
                <a16:creationId xmlns:a16="http://schemas.microsoft.com/office/drawing/2014/main" id="{372E2491-A128-4744-BC7F-2C9079DD17FE}"/>
              </a:ext>
            </a:extLst>
          </p:cNvPr>
          <p:cNvSpPr>
            <a:spLocks noGrp="1"/>
          </p:cNvSpPr>
          <p:nvPr>
            <p:ph type="dt" idx="10"/>
          </p:nvPr>
        </p:nvSpPr>
        <p:spPr/>
        <p:txBody>
          <a:bodyPr/>
          <a:lstStyle/>
          <a:p>
            <a:r>
              <a:rPr lang="en-US"/>
              <a:t>May 2018</a:t>
            </a:r>
          </a:p>
        </p:txBody>
      </p:sp>
      <p:sp>
        <p:nvSpPr>
          <p:cNvPr id="14" name="Footer Placeholder 13">
            <a:extLst>
              <a:ext uri="{FF2B5EF4-FFF2-40B4-BE49-F238E27FC236}">
                <a16:creationId xmlns:a16="http://schemas.microsoft.com/office/drawing/2014/main" id="{50AB0B2B-B6B3-41D5-A7F2-600F905E1098}"/>
              </a:ext>
            </a:extLst>
          </p:cNvPr>
          <p:cNvSpPr>
            <a:spLocks noGrp="1"/>
          </p:cNvSpPr>
          <p:nvPr>
            <p:ph type="ftr" idx="11"/>
          </p:nvPr>
        </p:nvSpPr>
        <p:spPr/>
        <p:txBody>
          <a:bodyPr/>
          <a:lstStyle/>
          <a:p>
            <a:r>
              <a:rPr lang="en-US"/>
              <a:t>Sam Alex et al</a:t>
            </a:r>
          </a:p>
        </p:txBody>
      </p:sp>
      <p:sp>
        <p:nvSpPr>
          <p:cNvPr id="15" name="Slide Number Placeholder 14">
            <a:extLst>
              <a:ext uri="{FF2B5EF4-FFF2-40B4-BE49-F238E27FC236}">
                <a16:creationId xmlns:a16="http://schemas.microsoft.com/office/drawing/2014/main" id="{78945AFA-4455-4164-A6B3-F684689225BD}"/>
              </a:ext>
            </a:extLst>
          </p:cNvPr>
          <p:cNvSpPr>
            <a:spLocks noGrp="1"/>
          </p:cNvSpPr>
          <p:nvPr>
            <p:ph type="sldNum" idx="12"/>
          </p:nvPr>
        </p:nvSpPr>
        <p:spPr/>
        <p:txBody>
          <a:bodyPr/>
          <a:lstStyle/>
          <a:p>
            <a:fld id="{E4439E72-EB07-4F66-9BE3-2AE58938557E}" type="slidenum">
              <a:rPr lang="en-US" smtClean="0"/>
              <a:t>‹#›</a:t>
            </a:fld>
            <a:endParaRPr lang="en-US"/>
          </a:p>
        </p:txBody>
      </p:sp>
      <p:sp>
        <p:nvSpPr>
          <p:cNvPr id="16" name="Title 15">
            <a:extLst>
              <a:ext uri="{FF2B5EF4-FFF2-40B4-BE49-F238E27FC236}">
                <a16:creationId xmlns:a16="http://schemas.microsoft.com/office/drawing/2014/main" id="{5EE24225-A014-4329-951B-71823BA63B0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17236058"/>
      </p:ext>
    </p:extLst>
  </p:cSld>
  <p:clrMapOvr>
    <a:masterClrMapping/>
  </p:clrMapOvr>
  <p:extLst mod="1">
    <p:ext uri="{DCECCB84-F9BA-43D5-87BE-67443E8EF086}">
      <p15:sldGuideLst xmlns:p15="http://schemas.microsoft.com/office/powerpoint/2012/main">
        <p15:guide id="3" orient="horz" pos="2160">
          <p15:clr>
            <a:srgbClr val="FBAE40"/>
          </p15:clr>
        </p15:guide>
        <p15:guide id="4"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p>
        </p:txBody>
      </p:sp>
      <p:sp>
        <p:nvSpPr>
          <p:cNvPr id="5" name="Footer Placeholder 4"/>
          <p:cNvSpPr>
            <a:spLocks noGrp="1"/>
          </p:cNvSpPr>
          <p:nvPr>
            <p:ph type="ftr" idx="11"/>
          </p:nvPr>
        </p:nvSpPr>
        <p:spPr/>
        <p:txBody>
          <a:bodyPr/>
          <a:lstStyle>
            <a:lvl1pPr>
              <a:defRPr/>
            </a:lvl1pPr>
          </a:lstStyle>
          <a:p>
            <a:r>
              <a:rPr lang="en-US"/>
              <a:t>Sam Alex et al</a:t>
            </a:r>
          </a:p>
        </p:txBody>
      </p:sp>
      <p:sp>
        <p:nvSpPr>
          <p:cNvPr id="6" name="Slide Number Placeholder 5"/>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7958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508759"/>
            <a:ext cx="5077884" cy="5029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508759"/>
            <a:ext cx="5080000" cy="50292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p>
        </p:txBody>
      </p:sp>
      <p:sp>
        <p:nvSpPr>
          <p:cNvPr id="6" name="Footer Placeholder 5"/>
          <p:cNvSpPr>
            <a:spLocks noGrp="1"/>
          </p:cNvSpPr>
          <p:nvPr>
            <p:ph type="ftr" idx="11"/>
          </p:nvPr>
        </p:nvSpPr>
        <p:spPr/>
        <p:txBody>
          <a:bodyPr/>
          <a:lstStyle>
            <a:lvl1pPr>
              <a:defRPr/>
            </a:lvl1pPr>
          </a:lstStyle>
          <a:p>
            <a:r>
              <a:rPr lang="en-US"/>
              <a:t>Sam Alex et al</a:t>
            </a:r>
          </a:p>
        </p:txBody>
      </p:sp>
      <p:sp>
        <p:nvSpPr>
          <p:cNvPr id="7" name="Slide Number Placeholder 6"/>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147972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US"/>
              <a:t>Sam Alex et al</a:t>
            </a:r>
          </a:p>
        </p:txBody>
      </p:sp>
      <p:sp>
        <p:nvSpPr>
          <p:cNvPr id="9" name="Slide Number Placeholder 8"/>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796088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p>
        </p:txBody>
      </p:sp>
      <p:sp>
        <p:nvSpPr>
          <p:cNvPr id="4" name="Footer Placeholder 3"/>
          <p:cNvSpPr>
            <a:spLocks noGrp="1"/>
          </p:cNvSpPr>
          <p:nvPr>
            <p:ph type="ftr" idx="11"/>
          </p:nvPr>
        </p:nvSpPr>
        <p:spPr/>
        <p:txBody>
          <a:bodyPr/>
          <a:lstStyle>
            <a:lvl1pPr>
              <a:defRPr/>
            </a:lvl1pPr>
          </a:lstStyle>
          <a:p>
            <a:r>
              <a:rPr lang="en-US"/>
              <a:t>Sam Alex et al</a:t>
            </a:r>
          </a:p>
        </p:txBody>
      </p:sp>
      <p:sp>
        <p:nvSpPr>
          <p:cNvPr id="5" name="Slide Number Placeholder 4"/>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6100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p>
        </p:txBody>
      </p:sp>
      <p:sp>
        <p:nvSpPr>
          <p:cNvPr id="3" name="Footer Placeholder 2"/>
          <p:cNvSpPr>
            <a:spLocks noGrp="1"/>
          </p:cNvSpPr>
          <p:nvPr>
            <p:ph type="ftr" idx="11"/>
          </p:nvPr>
        </p:nvSpPr>
        <p:spPr/>
        <p:txBody>
          <a:bodyPr/>
          <a:lstStyle>
            <a:lvl1pPr>
              <a:defRPr/>
            </a:lvl1pPr>
          </a:lstStyle>
          <a:p>
            <a:r>
              <a:rPr lang="en-US"/>
              <a:t>Sam Alex et al</a:t>
            </a:r>
          </a:p>
        </p:txBody>
      </p:sp>
      <p:sp>
        <p:nvSpPr>
          <p:cNvPr id="4" name="Slide Number Placeholder 3"/>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11904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p>
        </p:txBody>
      </p:sp>
      <p:sp>
        <p:nvSpPr>
          <p:cNvPr id="5" name="Footer Placeholder 4"/>
          <p:cNvSpPr>
            <a:spLocks noGrp="1"/>
          </p:cNvSpPr>
          <p:nvPr>
            <p:ph type="ftr" idx="11"/>
          </p:nvPr>
        </p:nvSpPr>
        <p:spPr/>
        <p:txBody>
          <a:bodyPr/>
          <a:lstStyle>
            <a:lvl1pPr>
              <a:defRPr/>
            </a:lvl1pPr>
          </a:lstStyle>
          <a:p>
            <a:r>
              <a:rPr lang="en-US"/>
              <a:t>Sam Alex et al</a:t>
            </a:r>
          </a:p>
        </p:txBody>
      </p:sp>
      <p:sp>
        <p:nvSpPr>
          <p:cNvPr id="6" name="Slide Number Placeholder 5"/>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257791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p>
        </p:txBody>
      </p:sp>
      <p:sp>
        <p:nvSpPr>
          <p:cNvPr id="5" name="Footer Placeholder 4"/>
          <p:cNvSpPr>
            <a:spLocks noGrp="1"/>
          </p:cNvSpPr>
          <p:nvPr>
            <p:ph type="ftr" idx="11"/>
          </p:nvPr>
        </p:nvSpPr>
        <p:spPr/>
        <p:txBody>
          <a:bodyPr/>
          <a:lstStyle>
            <a:lvl1pPr>
              <a:defRPr/>
            </a:lvl1pPr>
          </a:lstStyle>
          <a:p>
            <a:r>
              <a:rPr lang="en-US"/>
              <a:t>Sam Alex et al</a:t>
            </a:r>
          </a:p>
        </p:txBody>
      </p:sp>
      <p:sp>
        <p:nvSpPr>
          <p:cNvPr id="6" name="Slide Number Placeholder 5"/>
          <p:cNvSpPr>
            <a:spLocks noGrp="1"/>
          </p:cNvSpPr>
          <p:nvPr>
            <p:ph type="sldNum" idx="12"/>
          </p:nvPr>
        </p:nvSpPr>
        <p:spPr/>
        <p:txBody>
          <a:bodyPr/>
          <a:lstStyle>
            <a:lvl1pPr>
              <a:defRPr/>
            </a:lvl1pPr>
          </a:lstStyle>
          <a:p>
            <a:fld id="{E4439E72-EB07-4F66-9BE3-2AE58938557E}" type="slidenum">
              <a:rPr lang="en-US" smtClean="0"/>
              <a:t>‹#›</a:t>
            </a:fld>
            <a:endParaRPr lang="en-US"/>
          </a:p>
        </p:txBody>
      </p:sp>
    </p:spTree>
    <p:extLst>
      <p:ext uri="{BB962C8B-B14F-4D97-AF65-F5344CB8AC3E}">
        <p14:creationId xmlns:p14="http://schemas.microsoft.com/office/powerpoint/2010/main" val="3713376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912285"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May 2018</a:t>
            </a:r>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802.11-18/0778r0</a:t>
            </a: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7132320" y="6537960"/>
            <a:ext cx="429768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US"/>
              <a:t>Sam Alex et al</a:t>
            </a:r>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fld id="{E4439E72-EB07-4F66-9BE3-2AE58938557E}" type="slidenum">
              <a:rPr lang="en-US" smtClean="0"/>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p:nvSpPr>
        <p:spPr bwMode="auto">
          <a:xfrm>
            <a:off x="912286" y="6537962"/>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350" dirty="0"/>
          </a:p>
        </p:txBody>
      </p:sp>
    </p:spTree>
    <p:extLst>
      <p:ext uri="{BB962C8B-B14F-4D97-AF65-F5344CB8AC3E}">
        <p14:creationId xmlns:p14="http://schemas.microsoft.com/office/powerpoint/2010/main" val="1483639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E046EF5-6137-44C7-A075-175091C2187B}"/>
              </a:ext>
            </a:extLst>
          </p:cNvPr>
          <p:cNvSpPr>
            <a:spLocks noGrp="1"/>
          </p:cNvSpPr>
          <p:nvPr>
            <p:ph type="subTitle" idx="1"/>
          </p:nvPr>
        </p:nvSpPr>
        <p:spPr>
          <a:xfrm>
            <a:off x="912285" y="1969792"/>
            <a:ext cx="10545094" cy="685801"/>
          </a:xfrm>
        </p:spPr>
        <p:txBody>
          <a:bodyPr/>
          <a:lstStyle/>
          <a:p>
            <a:r>
              <a:rPr lang="en-US" dirty="0"/>
              <a:t>Date:</a:t>
            </a:r>
            <a:r>
              <a:rPr lang="en-US" b="0" dirty="0"/>
              <a:t> 2018-05-08</a:t>
            </a:r>
          </a:p>
        </p:txBody>
      </p:sp>
      <p:sp>
        <p:nvSpPr>
          <p:cNvPr id="2" name="Title 1">
            <a:extLst>
              <a:ext uri="{FF2B5EF4-FFF2-40B4-BE49-F238E27FC236}">
                <a16:creationId xmlns:a16="http://schemas.microsoft.com/office/drawing/2014/main" id="{EF088683-FC34-4E28-8851-FBB786FB22B4}"/>
              </a:ext>
            </a:extLst>
          </p:cNvPr>
          <p:cNvSpPr>
            <a:spLocks noGrp="1"/>
          </p:cNvSpPr>
          <p:nvPr>
            <p:ph type="title"/>
          </p:nvPr>
        </p:nvSpPr>
        <p:spPr>
          <a:xfrm>
            <a:off x="941779" y="922887"/>
            <a:ext cx="10515600" cy="914400"/>
          </a:xfrm>
        </p:spPr>
        <p:txBody>
          <a:bodyPr>
            <a:normAutofit/>
          </a:bodyPr>
          <a:lstStyle/>
          <a:p>
            <a:r>
              <a:rPr lang="en-US" sz="3200" dirty="0"/>
              <a:t>Observations on DMG CCA level </a:t>
            </a:r>
          </a:p>
        </p:txBody>
      </p:sp>
      <p:graphicFrame>
        <p:nvGraphicFramePr>
          <p:cNvPr id="4" name="Table 3">
            <a:extLst>
              <a:ext uri="{FF2B5EF4-FFF2-40B4-BE49-F238E27FC236}">
                <a16:creationId xmlns:a16="http://schemas.microsoft.com/office/drawing/2014/main" id="{A9930486-FB85-42C6-BBBD-8ADA2759E5B5}"/>
              </a:ext>
            </a:extLst>
          </p:cNvPr>
          <p:cNvGraphicFramePr>
            <a:graphicFrameLocks noGrp="1"/>
          </p:cNvGraphicFramePr>
          <p:nvPr>
            <p:extLst>
              <p:ext uri="{D42A27DB-BD31-4B8C-83A1-F6EECF244321}">
                <p14:modId xmlns:p14="http://schemas.microsoft.com/office/powerpoint/2010/main" val="850487007"/>
              </p:ext>
            </p:extLst>
          </p:nvPr>
        </p:nvGraphicFramePr>
        <p:xfrm>
          <a:off x="1862037" y="3212719"/>
          <a:ext cx="8770608" cy="2342033"/>
        </p:xfrm>
        <a:graphic>
          <a:graphicData uri="http://schemas.openxmlformats.org/drawingml/2006/table">
            <a:tbl>
              <a:tblPr firstRow="1">
                <a:tableStyleId>{5940675A-B579-460E-94D1-54222C63F5DA}</a:tableStyleId>
              </a:tblPr>
              <a:tblGrid>
                <a:gridCol w="1629678">
                  <a:extLst>
                    <a:ext uri="{9D8B030D-6E8A-4147-A177-3AD203B41FA5}">
                      <a16:colId xmlns:a16="http://schemas.microsoft.com/office/drawing/2014/main" val="20000"/>
                    </a:ext>
                  </a:extLst>
                </a:gridCol>
                <a:gridCol w="1629678">
                  <a:extLst>
                    <a:ext uri="{9D8B030D-6E8A-4147-A177-3AD203B41FA5}">
                      <a16:colId xmlns:a16="http://schemas.microsoft.com/office/drawing/2014/main" val="20001"/>
                    </a:ext>
                  </a:extLst>
                </a:gridCol>
                <a:gridCol w="2360915">
                  <a:extLst>
                    <a:ext uri="{9D8B030D-6E8A-4147-A177-3AD203B41FA5}">
                      <a16:colId xmlns:a16="http://schemas.microsoft.com/office/drawing/2014/main" val="20002"/>
                    </a:ext>
                  </a:extLst>
                </a:gridCol>
                <a:gridCol w="676496">
                  <a:extLst>
                    <a:ext uri="{9D8B030D-6E8A-4147-A177-3AD203B41FA5}">
                      <a16:colId xmlns:a16="http://schemas.microsoft.com/office/drawing/2014/main" val="20003"/>
                    </a:ext>
                  </a:extLst>
                </a:gridCol>
                <a:gridCol w="2473841">
                  <a:extLst>
                    <a:ext uri="{9D8B030D-6E8A-4147-A177-3AD203B41FA5}">
                      <a16:colId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293394">
                <a:tc>
                  <a:txBody>
                    <a:bodyPr/>
                    <a:lstStyle/>
                    <a:p>
                      <a:r>
                        <a:rPr lang="en-US" sz="1400" dirty="0"/>
                        <a:t>Sam Alex</a:t>
                      </a:r>
                    </a:p>
                  </a:txBody>
                  <a:tcPr/>
                </a:tc>
                <a:tc rowSpan="3">
                  <a:txBody>
                    <a:bodyPr/>
                    <a:lstStyle/>
                    <a:p>
                      <a:r>
                        <a:rPr lang="en-US" sz="1400" dirty="0"/>
                        <a:t>Facebook</a:t>
                      </a:r>
                    </a:p>
                  </a:txBody>
                  <a:tcPr/>
                </a:tc>
                <a:tc rowSpan="3">
                  <a:txBody>
                    <a:bodyPr/>
                    <a:lstStyle/>
                    <a:p>
                      <a:r>
                        <a:rPr lang="en-GB" sz="1350" kern="1200" dirty="0">
                          <a:solidFill>
                            <a:schemeClr val="tx1"/>
                          </a:solidFill>
                          <a:effectLst/>
                          <a:latin typeface="+mn-lt"/>
                          <a:ea typeface="+mn-ea"/>
                          <a:cs typeface="+mn-cs"/>
                        </a:rPr>
                        <a:t>1 Hacker Way</a:t>
                      </a:r>
                    </a:p>
                    <a:p>
                      <a:r>
                        <a:rPr lang="en-GB" sz="1350" kern="1200" dirty="0">
                          <a:solidFill>
                            <a:schemeClr val="tx1"/>
                          </a:solidFill>
                          <a:effectLst/>
                          <a:latin typeface="+mn-lt"/>
                          <a:ea typeface="+mn-ea"/>
                          <a:cs typeface="+mn-cs"/>
                        </a:rPr>
                        <a:t>Menlo Park, CA 94025</a:t>
                      </a:r>
                    </a:p>
                    <a:p>
                      <a:r>
                        <a:rPr lang="en-GB" sz="1350" kern="1200" dirty="0">
                          <a:solidFill>
                            <a:schemeClr val="tx1"/>
                          </a:solidFill>
                          <a:effectLst/>
                          <a:latin typeface="+mn-lt"/>
                          <a:ea typeface="+mn-ea"/>
                          <a:cs typeface="+mn-cs"/>
                        </a:rPr>
                        <a:t>USA </a:t>
                      </a:r>
                      <a:endParaRPr lang="en-US" sz="14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r>
                        <a:rPr lang="en-GB" sz="1350" kern="1200" dirty="0">
                          <a:solidFill>
                            <a:schemeClr val="tx1"/>
                          </a:solidFill>
                          <a:effectLst/>
                          <a:latin typeface="+mn-lt"/>
                          <a:ea typeface="+mn-ea"/>
                          <a:cs typeface="+mn-cs"/>
                        </a:rPr>
                        <a:t>sampalex@fb.com</a:t>
                      </a:r>
                      <a:endParaRPr lang="en-US" sz="1400" dirty="0"/>
                    </a:p>
                  </a:txBody>
                  <a:tcPr/>
                </a:tc>
                <a:extLst>
                  <a:ext uri="{0D108BD9-81ED-4DB2-BD59-A6C34878D82A}">
                    <a16:rowId xmlns:a16="http://schemas.microsoft.com/office/drawing/2014/main" val="10004"/>
                  </a:ext>
                </a:extLst>
              </a:tr>
              <a:tr h="382826">
                <a:tc>
                  <a:txBody>
                    <a:bodyPr/>
                    <a:lstStyle/>
                    <a:p>
                      <a:r>
                        <a:rPr lang="en-US" sz="1400" dirty="0"/>
                        <a:t>Payam Torab</a:t>
                      </a:r>
                      <a:endParaRPr lang="en-US" dirty="0"/>
                    </a:p>
                  </a:txBody>
                  <a:tcPr/>
                </a:tc>
                <a:tc vMerge="1">
                  <a:txBody>
                    <a:bodyPr/>
                    <a:lstStyle/>
                    <a:p>
                      <a:endParaRPr lang="en-US"/>
                    </a:p>
                  </a:txBody>
                  <a:tcPr/>
                </a:tc>
                <a:tc vMerge="1">
                  <a:txBody>
                    <a:bodyPr/>
                    <a:lstStyle/>
                    <a:p>
                      <a:endParaRPr 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r>
                        <a:rPr lang="en-GB" sz="1400" kern="1200" dirty="0">
                          <a:solidFill>
                            <a:schemeClr val="tx1"/>
                          </a:solidFill>
                          <a:effectLst/>
                          <a:latin typeface="+mn-lt"/>
                          <a:ea typeface="+mn-ea"/>
                          <a:cs typeface="+mn-cs"/>
                        </a:rPr>
                        <a:t>ptorab@fb.com</a:t>
                      </a:r>
                      <a:r>
                        <a:rPr lang="en-US" sz="1600" dirty="0">
                          <a:effectLst/>
                        </a:rPr>
                        <a:t> </a:t>
                      </a:r>
                      <a:endParaRPr lang="en-US" dirty="0"/>
                    </a:p>
                  </a:txBody>
                  <a:tcPr/>
                </a:tc>
                <a:extLst>
                  <a:ext uri="{0D108BD9-81ED-4DB2-BD59-A6C34878D82A}">
                    <a16:rowId xmlns:a16="http://schemas.microsoft.com/office/drawing/2014/main" val="1095982571"/>
                  </a:ext>
                </a:extLst>
              </a:tr>
              <a:tr h="328527">
                <a:tc>
                  <a:txBody>
                    <a:bodyPr/>
                    <a:lstStyle/>
                    <a:p>
                      <a:r>
                        <a:rPr lang="en-US" sz="1400" dirty="0"/>
                        <a:t>Djordje Tujkovic</a:t>
                      </a:r>
                      <a:endParaRPr lang="en-US" dirty="0"/>
                    </a:p>
                  </a:txBody>
                  <a:tcPr/>
                </a:tc>
                <a:tc vMerge="1">
                  <a:txBody>
                    <a:bodyPr/>
                    <a:lstStyle/>
                    <a:p>
                      <a:endParaRPr lang="en-US"/>
                    </a:p>
                  </a:txBody>
                  <a:tcPr/>
                </a:tc>
                <a:tc vMerge="1">
                  <a:txBody>
                    <a:bodyPr/>
                    <a:lstStyle/>
                    <a:p>
                      <a:endParaRPr 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r>
                        <a:rPr lang="en-GB" sz="1350" kern="1200" dirty="0">
                          <a:solidFill>
                            <a:schemeClr val="tx1"/>
                          </a:solidFill>
                          <a:effectLst/>
                          <a:latin typeface="+mn-lt"/>
                          <a:ea typeface="+mn-ea"/>
                          <a:cs typeface="+mn-cs"/>
                        </a:rPr>
                        <a:t>djordjet@fb.com </a:t>
                      </a:r>
                      <a:endParaRPr lang="en-US" dirty="0"/>
                    </a:p>
                  </a:txBody>
                  <a:tcPr/>
                </a:tc>
                <a:extLst>
                  <a:ext uri="{0D108BD9-81ED-4DB2-BD59-A6C34878D82A}">
                    <a16:rowId xmlns:a16="http://schemas.microsoft.com/office/drawing/2014/main" val="3623764979"/>
                  </a:ext>
                </a:extLst>
              </a:tr>
              <a:tr h="304800">
                <a:tc>
                  <a:txBody>
                    <a:bodyPr/>
                    <a:lstStyle/>
                    <a:p>
                      <a:r>
                        <a:rPr lang="en-US" sz="1400" dirty="0"/>
                        <a:t>Michael Grigat</a:t>
                      </a:r>
                    </a:p>
                  </a:txBody>
                  <a:tcPr/>
                </a:tc>
                <a:tc>
                  <a:txBody>
                    <a:bodyPr/>
                    <a:lstStyle/>
                    <a:p>
                      <a:r>
                        <a:rPr lang="en-US" sz="1400" dirty="0"/>
                        <a:t>Deutsche Telekom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Deutsche-Telekom-</a:t>
                      </a:r>
                      <a:r>
                        <a:rPr lang="en-US" sz="1400" dirty="0" err="1"/>
                        <a:t>Allee</a:t>
                      </a:r>
                      <a:r>
                        <a:rPr lang="en-US" sz="1400" dirty="0"/>
                        <a:t> 7, 64372 Darmstadt, Germany </a:t>
                      </a:r>
                    </a:p>
                  </a:txBody>
                  <a:tcPr/>
                </a:tc>
                <a:tc>
                  <a:txBody>
                    <a:bodyPr/>
                    <a:lstStyle/>
                    <a:p>
                      <a:endParaRPr lang="en-US" sz="1400" dirty="0"/>
                    </a:p>
                  </a:txBody>
                  <a:tcPr/>
                </a:tc>
                <a:tc>
                  <a:txBody>
                    <a:bodyPr/>
                    <a:lstStyle/>
                    <a:p>
                      <a:r>
                        <a:rPr lang="en-US" sz="1400" dirty="0" err="1"/>
                        <a:t>m.grigat@telekom.de</a:t>
                      </a:r>
                      <a:endParaRPr lang="en-US" sz="1400" dirty="0"/>
                    </a:p>
                  </a:txBody>
                  <a:tcPr/>
                </a:tc>
                <a:extLst>
                  <a:ext uri="{0D108BD9-81ED-4DB2-BD59-A6C34878D82A}">
                    <a16:rowId xmlns:a16="http://schemas.microsoft.com/office/drawing/2014/main" val="2985165809"/>
                  </a:ext>
                </a:extLst>
              </a:tr>
              <a:tr h="304800">
                <a:tc>
                  <a:txBody>
                    <a:bodyPr/>
                    <a:lstStyle/>
                    <a:p>
                      <a:r>
                        <a:rPr lang="en-US" sz="1350" kern="1200" dirty="0">
                          <a:solidFill>
                            <a:schemeClr val="tx1"/>
                          </a:solidFill>
                          <a:effectLst/>
                          <a:latin typeface="+mn-lt"/>
                          <a:ea typeface="+mn-ea"/>
                          <a:cs typeface="+mn-cs"/>
                        </a:rPr>
                        <a:t>Nikolas </a:t>
                      </a:r>
                      <a:r>
                        <a:rPr lang="en-US" sz="1350" kern="1200" dirty="0" err="1">
                          <a:solidFill>
                            <a:schemeClr val="tx1"/>
                          </a:solidFill>
                          <a:effectLst/>
                          <a:latin typeface="+mn-lt"/>
                          <a:ea typeface="+mn-ea"/>
                          <a:cs typeface="+mn-cs"/>
                        </a:rPr>
                        <a:t>Olaziregi</a:t>
                      </a:r>
                      <a:endParaRPr lang="en-US" sz="1350" kern="1200" dirty="0">
                        <a:solidFill>
                          <a:schemeClr val="tx1"/>
                        </a:solidFill>
                        <a:effectLst/>
                        <a:latin typeface="+mn-lt"/>
                        <a:ea typeface="+mn-ea"/>
                        <a:cs typeface="+mn-cs"/>
                      </a:endParaRPr>
                    </a:p>
                  </a:txBody>
                  <a:tcPr/>
                </a:tc>
                <a:tc>
                  <a:txBody>
                    <a:bodyPr/>
                    <a:lstStyle/>
                    <a:p>
                      <a:r>
                        <a:rPr lang="en-US" sz="1400" dirty="0"/>
                        <a:t>Nokia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350" kern="1200" dirty="0" err="1">
                          <a:solidFill>
                            <a:schemeClr val="tx1"/>
                          </a:solidFill>
                          <a:effectLst/>
                          <a:latin typeface="+mn-lt"/>
                          <a:ea typeface="+mn-ea"/>
                          <a:cs typeface="+mn-cs"/>
                        </a:rPr>
                        <a:t>Copernicuslaan</a:t>
                      </a:r>
                      <a:r>
                        <a:rPr lang="en-US" sz="1350" kern="1200" dirty="0">
                          <a:solidFill>
                            <a:schemeClr val="tx1"/>
                          </a:solidFill>
                          <a:effectLst/>
                          <a:latin typeface="+mn-lt"/>
                          <a:ea typeface="+mn-ea"/>
                          <a:cs typeface="+mn-cs"/>
                        </a:rPr>
                        <a:t> 50, 2018 Antwerp, Belgium</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effectLst/>
                        <a:latin typeface="+mn-lt"/>
                        <a:ea typeface="+mn-ea"/>
                        <a:cs typeface="+mn-cs"/>
                      </a:endParaRPr>
                    </a:p>
                  </a:txBody>
                  <a:tcPr/>
                </a:tc>
                <a:tc>
                  <a:txBody>
                    <a:bodyPr/>
                    <a:lstStyle/>
                    <a:p>
                      <a:r>
                        <a:rPr lang="en-US" sz="1400" dirty="0" err="1"/>
                        <a:t>nikolas.olaziregi@nokia.com</a:t>
                      </a:r>
                      <a:endParaRPr lang="en-US" sz="1400" dirty="0"/>
                    </a:p>
                  </a:txBody>
                  <a:tcPr/>
                </a:tc>
                <a:extLst>
                  <a:ext uri="{0D108BD9-81ED-4DB2-BD59-A6C34878D82A}">
                    <a16:rowId xmlns:a16="http://schemas.microsoft.com/office/drawing/2014/main" val="2902782841"/>
                  </a:ext>
                </a:extLst>
              </a:tr>
            </a:tbl>
          </a:graphicData>
        </a:graphic>
      </p:graphicFrame>
      <p:sp>
        <p:nvSpPr>
          <p:cNvPr id="5" name="Date Placeholder 4">
            <a:extLst>
              <a:ext uri="{FF2B5EF4-FFF2-40B4-BE49-F238E27FC236}">
                <a16:creationId xmlns:a16="http://schemas.microsoft.com/office/drawing/2014/main" id="{C3F45B68-A13A-44B8-B17D-7067079A7E68}"/>
              </a:ext>
            </a:extLst>
          </p:cNvPr>
          <p:cNvSpPr>
            <a:spLocks noGrp="1"/>
          </p:cNvSpPr>
          <p:nvPr>
            <p:ph type="dt" idx="10"/>
          </p:nvPr>
        </p:nvSpPr>
        <p:spPr/>
        <p:txBody>
          <a:bodyPr/>
          <a:lstStyle/>
          <a:p>
            <a:r>
              <a:rPr lang="en-US"/>
              <a:t>May 2018</a:t>
            </a:r>
          </a:p>
        </p:txBody>
      </p:sp>
      <p:sp>
        <p:nvSpPr>
          <p:cNvPr id="6" name="Footer Placeholder 5">
            <a:extLst>
              <a:ext uri="{FF2B5EF4-FFF2-40B4-BE49-F238E27FC236}">
                <a16:creationId xmlns:a16="http://schemas.microsoft.com/office/drawing/2014/main" id="{E33F447E-3513-4993-8E39-12C747434FAD}"/>
              </a:ext>
            </a:extLst>
          </p:cNvPr>
          <p:cNvSpPr>
            <a:spLocks noGrp="1"/>
          </p:cNvSpPr>
          <p:nvPr>
            <p:ph type="ftr" idx="11"/>
          </p:nvPr>
        </p:nvSpPr>
        <p:spPr/>
        <p:txBody>
          <a:bodyPr/>
          <a:lstStyle/>
          <a:p>
            <a:r>
              <a:rPr lang="en-US"/>
              <a:t>Sam Alex et al.</a:t>
            </a:r>
          </a:p>
        </p:txBody>
      </p:sp>
      <p:sp>
        <p:nvSpPr>
          <p:cNvPr id="7" name="Slide Number Placeholder 6">
            <a:extLst>
              <a:ext uri="{FF2B5EF4-FFF2-40B4-BE49-F238E27FC236}">
                <a16:creationId xmlns:a16="http://schemas.microsoft.com/office/drawing/2014/main" id="{179E8147-7A1E-4613-8108-12B927D4A9CB}"/>
              </a:ext>
            </a:extLst>
          </p:cNvPr>
          <p:cNvSpPr>
            <a:spLocks noGrp="1"/>
          </p:cNvSpPr>
          <p:nvPr>
            <p:ph type="sldNum" idx="12"/>
          </p:nvPr>
        </p:nvSpPr>
        <p:spPr/>
        <p:txBody>
          <a:bodyPr/>
          <a:lstStyle/>
          <a:p>
            <a:fld id="{E4439E72-EB07-4F66-9BE3-2AE58938557E}" type="slidenum">
              <a:rPr lang="en-US" smtClean="0"/>
              <a:t>1</a:t>
            </a:fld>
            <a:endParaRPr lang="en-US"/>
          </a:p>
        </p:txBody>
      </p:sp>
    </p:spTree>
    <p:extLst>
      <p:ext uri="{BB962C8B-B14F-4D97-AF65-F5344CB8AC3E}">
        <p14:creationId xmlns:p14="http://schemas.microsoft.com/office/powerpoint/2010/main" val="830002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6AC4B5-92A2-48CF-9EEC-6C585ED20F41}"/>
              </a:ext>
            </a:extLst>
          </p:cNvPr>
          <p:cNvSpPr>
            <a:spLocks noGrp="1"/>
          </p:cNvSpPr>
          <p:nvPr>
            <p:ph idx="1"/>
          </p:nvPr>
        </p:nvSpPr>
        <p:spPr/>
        <p:txBody>
          <a:bodyPr>
            <a:normAutofit/>
          </a:bodyPr>
          <a:lstStyle/>
          <a:p>
            <a:r>
              <a:rPr lang="en-US" sz="2000" dirty="0"/>
              <a:t>For Omni antenna, if CCA is turned off or set to high level, link SINRs degrade and the sum of throughput of all users (sum throughput) suffers significantly</a:t>
            </a:r>
          </a:p>
          <a:p>
            <a:r>
              <a:rPr lang="en-US" sz="2000" dirty="0"/>
              <a:t>In this case, CCA threshold ~ -68dBm and lower provides best performance for 25dBm EIRP with maximum link distance of 10m </a:t>
            </a:r>
          </a:p>
          <a:p>
            <a:endParaRPr lang="en-US" sz="2000" dirty="0"/>
          </a:p>
        </p:txBody>
      </p:sp>
      <p:sp>
        <p:nvSpPr>
          <p:cNvPr id="2" name="Title 1">
            <a:extLst>
              <a:ext uri="{FF2B5EF4-FFF2-40B4-BE49-F238E27FC236}">
                <a16:creationId xmlns:a16="http://schemas.microsoft.com/office/drawing/2014/main" id="{23D21D34-CB53-4C0B-A840-5172585C4F8E}"/>
              </a:ext>
            </a:extLst>
          </p:cNvPr>
          <p:cNvSpPr>
            <a:spLocks noGrp="1"/>
          </p:cNvSpPr>
          <p:nvPr>
            <p:ph type="title"/>
          </p:nvPr>
        </p:nvSpPr>
        <p:spPr/>
        <p:txBody>
          <a:bodyPr/>
          <a:lstStyle/>
          <a:p>
            <a:r>
              <a:rPr lang="en-US" sz="3200" dirty="0"/>
              <a:t>Scenario 1A: Omni Antenna with 25dBm EIRP, Indoor</a:t>
            </a:r>
          </a:p>
        </p:txBody>
      </p:sp>
      <p:pic>
        <p:nvPicPr>
          <p:cNvPr id="8" name="Picture 7">
            <a:extLst>
              <a:ext uri="{FF2B5EF4-FFF2-40B4-BE49-F238E27FC236}">
                <a16:creationId xmlns:a16="http://schemas.microsoft.com/office/drawing/2014/main" id="{DC5AEF7A-0A78-4B5D-9D36-F67087815E95}"/>
              </a:ext>
            </a:extLst>
          </p:cNvPr>
          <p:cNvPicPr>
            <a:picLocks noChangeAspect="1"/>
          </p:cNvPicPr>
          <p:nvPr/>
        </p:nvPicPr>
        <p:blipFill>
          <a:blip r:embed="rId2"/>
          <a:stretch>
            <a:fillRect/>
          </a:stretch>
        </p:blipFill>
        <p:spPr>
          <a:xfrm>
            <a:off x="6473535" y="3062473"/>
            <a:ext cx="4614392" cy="3460794"/>
          </a:xfrm>
          <a:prstGeom prst="rect">
            <a:avLst/>
          </a:prstGeom>
        </p:spPr>
      </p:pic>
      <p:pic>
        <p:nvPicPr>
          <p:cNvPr id="9" name="Picture 8">
            <a:extLst>
              <a:ext uri="{FF2B5EF4-FFF2-40B4-BE49-F238E27FC236}">
                <a16:creationId xmlns:a16="http://schemas.microsoft.com/office/drawing/2014/main" id="{B4BD022C-94FA-4842-BF37-3AF18C328A7D}"/>
              </a:ext>
            </a:extLst>
          </p:cNvPr>
          <p:cNvPicPr>
            <a:picLocks noChangeAspect="1"/>
          </p:cNvPicPr>
          <p:nvPr/>
        </p:nvPicPr>
        <p:blipFill>
          <a:blip r:embed="rId3"/>
          <a:stretch>
            <a:fillRect/>
          </a:stretch>
        </p:blipFill>
        <p:spPr>
          <a:xfrm>
            <a:off x="1639634" y="3039599"/>
            <a:ext cx="4607953" cy="3455965"/>
          </a:xfrm>
          <a:prstGeom prst="rect">
            <a:avLst/>
          </a:prstGeom>
        </p:spPr>
      </p:pic>
      <p:sp>
        <p:nvSpPr>
          <p:cNvPr id="4" name="Date Placeholder 3">
            <a:extLst>
              <a:ext uri="{FF2B5EF4-FFF2-40B4-BE49-F238E27FC236}">
                <a16:creationId xmlns:a16="http://schemas.microsoft.com/office/drawing/2014/main" id="{B0B17A9C-289F-4CDA-8ED6-813B0DA08D10}"/>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1DDC4D07-0428-417C-A181-B0791351206B}"/>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07D6F155-5D35-45E7-950C-E41CE3C86DCD}"/>
              </a:ext>
            </a:extLst>
          </p:cNvPr>
          <p:cNvSpPr>
            <a:spLocks noGrp="1"/>
          </p:cNvSpPr>
          <p:nvPr>
            <p:ph type="sldNum" idx="12"/>
          </p:nvPr>
        </p:nvSpPr>
        <p:spPr/>
        <p:txBody>
          <a:bodyPr/>
          <a:lstStyle/>
          <a:p>
            <a:fld id="{E4439E72-EB07-4F66-9BE3-2AE58938557E}" type="slidenum">
              <a:rPr lang="en-US" smtClean="0"/>
              <a:t>10</a:t>
            </a:fld>
            <a:endParaRPr lang="en-US"/>
          </a:p>
        </p:txBody>
      </p:sp>
    </p:spTree>
    <p:extLst>
      <p:ext uri="{BB962C8B-B14F-4D97-AF65-F5344CB8AC3E}">
        <p14:creationId xmlns:p14="http://schemas.microsoft.com/office/powerpoint/2010/main" val="3299287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138435-CB2E-4F0F-993C-50C03EFE2720}"/>
              </a:ext>
            </a:extLst>
          </p:cNvPr>
          <p:cNvSpPr>
            <a:spLocks noGrp="1"/>
          </p:cNvSpPr>
          <p:nvPr>
            <p:ph idx="1"/>
          </p:nvPr>
        </p:nvSpPr>
        <p:spPr/>
        <p:txBody>
          <a:bodyPr/>
          <a:lstStyle/>
          <a:p>
            <a:r>
              <a:rPr lang="en-US" dirty="0"/>
              <a:t>With 40dBm EIRP all links are able to attain MCS12</a:t>
            </a:r>
          </a:p>
          <a:p>
            <a:r>
              <a:rPr lang="en-US" dirty="0"/>
              <a:t>The CCA threshold in this case can increase by 15dB without adverse effects to performance</a:t>
            </a:r>
          </a:p>
          <a:p>
            <a:pPr lvl="1"/>
            <a:r>
              <a:rPr lang="en-US" dirty="0"/>
              <a:t>CCA thresholds of -58dBm or lower gave the best performance.</a:t>
            </a:r>
          </a:p>
          <a:p>
            <a:r>
              <a:rPr lang="en-US" dirty="0"/>
              <a:t>Likewise, if EIRP were reduced bellow 25dBm (especially in power control scenario), we might want to take the CCA level lower</a:t>
            </a:r>
          </a:p>
        </p:txBody>
      </p:sp>
      <p:sp>
        <p:nvSpPr>
          <p:cNvPr id="2" name="Title 1">
            <a:extLst>
              <a:ext uri="{FF2B5EF4-FFF2-40B4-BE49-F238E27FC236}">
                <a16:creationId xmlns:a16="http://schemas.microsoft.com/office/drawing/2014/main" id="{663767E5-5233-454F-BE36-731C84F0FFF4}"/>
              </a:ext>
            </a:extLst>
          </p:cNvPr>
          <p:cNvSpPr>
            <a:spLocks noGrp="1"/>
          </p:cNvSpPr>
          <p:nvPr>
            <p:ph type="title"/>
          </p:nvPr>
        </p:nvSpPr>
        <p:spPr/>
        <p:txBody>
          <a:bodyPr/>
          <a:lstStyle/>
          <a:p>
            <a:r>
              <a:rPr lang="en-US" sz="3200" dirty="0"/>
              <a:t>Scenario 1B: Omni Antenna with 40dBm EIRP, Indoor</a:t>
            </a:r>
          </a:p>
        </p:txBody>
      </p:sp>
      <p:pic>
        <p:nvPicPr>
          <p:cNvPr id="5" name="Picture 4">
            <a:extLst>
              <a:ext uri="{FF2B5EF4-FFF2-40B4-BE49-F238E27FC236}">
                <a16:creationId xmlns:a16="http://schemas.microsoft.com/office/drawing/2014/main" id="{16E97152-52D1-4FDF-9462-9F1222CC83E4}"/>
              </a:ext>
            </a:extLst>
          </p:cNvPr>
          <p:cNvPicPr>
            <a:picLocks noChangeAspect="1"/>
          </p:cNvPicPr>
          <p:nvPr/>
        </p:nvPicPr>
        <p:blipFill>
          <a:blip r:embed="rId2"/>
          <a:stretch>
            <a:fillRect/>
          </a:stretch>
        </p:blipFill>
        <p:spPr>
          <a:xfrm>
            <a:off x="1713014" y="3085581"/>
            <a:ext cx="4526169" cy="3394627"/>
          </a:xfrm>
          <a:prstGeom prst="rect">
            <a:avLst/>
          </a:prstGeom>
        </p:spPr>
      </p:pic>
      <p:pic>
        <p:nvPicPr>
          <p:cNvPr id="6" name="Picture 5">
            <a:extLst>
              <a:ext uri="{FF2B5EF4-FFF2-40B4-BE49-F238E27FC236}">
                <a16:creationId xmlns:a16="http://schemas.microsoft.com/office/drawing/2014/main" id="{5F5131D7-05DD-4FAD-BDF3-050FC0C76870}"/>
              </a:ext>
            </a:extLst>
          </p:cNvPr>
          <p:cNvPicPr>
            <a:picLocks noChangeAspect="1"/>
          </p:cNvPicPr>
          <p:nvPr/>
        </p:nvPicPr>
        <p:blipFill>
          <a:blip r:embed="rId3"/>
          <a:stretch>
            <a:fillRect/>
          </a:stretch>
        </p:blipFill>
        <p:spPr>
          <a:xfrm>
            <a:off x="6534380" y="3122525"/>
            <a:ext cx="4526170" cy="3394627"/>
          </a:xfrm>
          <a:prstGeom prst="rect">
            <a:avLst/>
          </a:prstGeom>
        </p:spPr>
      </p:pic>
      <p:sp>
        <p:nvSpPr>
          <p:cNvPr id="4" name="Date Placeholder 3">
            <a:extLst>
              <a:ext uri="{FF2B5EF4-FFF2-40B4-BE49-F238E27FC236}">
                <a16:creationId xmlns:a16="http://schemas.microsoft.com/office/drawing/2014/main" id="{D2F74851-AC4C-4B3B-A6F4-BE10689AD338}"/>
              </a:ext>
            </a:extLst>
          </p:cNvPr>
          <p:cNvSpPr>
            <a:spLocks noGrp="1"/>
          </p:cNvSpPr>
          <p:nvPr>
            <p:ph type="dt" idx="10"/>
          </p:nvPr>
        </p:nvSpPr>
        <p:spPr/>
        <p:txBody>
          <a:bodyPr/>
          <a:lstStyle/>
          <a:p>
            <a:r>
              <a:rPr lang="en-US"/>
              <a:t>May 2018</a:t>
            </a:r>
          </a:p>
        </p:txBody>
      </p:sp>
      <p:sp>
        <p:nvSpPr>
          <p:cNvPr id="7" name="Footer Placeholder 6">
            <a:extLst>
              <a:ext uri="{FF2B5EF4-FFF2-40B4-BE49-F238E27FC236}">
                <a16:creationId xmlns:a16="http://schemas.microsoft.com/office/drawing/2014/main" id="{05FAEBDD-D63B-4AC1-9AFA-7EDFBEC50DB6}"/>
              </a:ext>
            </a:extLst>
          </p:cNvPr>
          <p:cNvSpPr>
            <a:spLocks noGrp="1"/>
          </p:cNvSpPr>
          <p:nvPr>
            <p:ph type="ftr" idx="11"/>
          </p:nvPr>
        </p:nvSpPr>
        <p:spPr/>
        <p:txBody>
          <a:bodyPr/>
          <a:lstStyle/>
          <a:p>
            <a:r>
              <a:rPr lang="en-US"/>
              <a:t>Sam Alex et al</a:t>
            </a:r>
          </a:p>
        </p:txBody>
      </p:sp>
      <p:sp>
        <p:nvSpPr>
          <p:cNvPr id="8" name="Slide Number Placeholder 7">
            <a:extLst>
              <a:ext uri="{FF2B5EF4-FFF2-40B4-BE49-F238E27FC236}">
                <a16:creationId xmlns:a16="http://schemas.microsoft.com/office/drawing/2014/main" id="{BC6910DA-B7AC-4808-AC4F-3F7F36E0A8A8}"/>
              </a:ext>
            </a:extLst>
          </p:cNvPr>
          <p:cNvSpPr>
            <a:spLocks noGrp="1"/>
          </p:cNvSpPr>
          <p:nvPr>
            <p:ph type="sldNum" idx="12"/>
          </p:nvPr>
        </p:nvSpPr>
        <p:spPr/>
        <p:txBody>
          <a:bodyPr/>
          <a:lstStyle/>
          <a:p>
            <a:fld id="{E4439E72-EB07-4F66-9BE3-2AE58938557E}" type="slidenum">
              <a:rPr lang="en-US" smtClean="0"/>
              <a:t>11</a:t>
            </a:fld>
            <a:endParaRPr lang="en-US"/>
          </a:p>
        </p:txBody>
      </p:sp>
    </p:spTree>
    <p:extLst>
      <p:ext uri="{BB962C8B-B14F-4D97-AF65-F5344CB8AC3E}">
        <p14:creationId xmlns:p14="http://schemas.microsoft.com/office/powerpoint/2010/main" val="1712757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EAD81E-DD52-4C0B-9893-18644153EE9C}"/>
              </a:ext>
            </a:extLst>
          </p:cNvPr>
          <p:cNvSpPr>
            <a:spLocks noGrp="1"/>
          </p:cNvSpPr>
          <p:nvPr>
            <p:ph idx="1"/>
          </p:nvPr>
        </p:nvSpPr>
        <p:spPr>
          <a:xfrm>
            <a:off x="914400" y="1462580"/>
            <a:ext cx="10515600" cy="5029200"/>
          </a:xfrm>
        </p:spPr>
        <p:txBody>
          <a:bodyPr>
            <a:normAutofit/>
          </a:bodyPr>
          <a:lstStyle/>
          <a:p>
            <a:r>
              <a:rPr lang="en-US" sz="1600" dirty="0"/>
              <a:t>In directional antenna case, increasing CCA threshold reduces the SINRs achievable per link, but it improves the sum </a:t>
            </a:r>
            <a:r>
              <a:rPr lang="en-US" sz="1600" dirty="0" err="1"/>
              <a:t>Tput</a:t>
            </a:r>
            <a:endParaRPr lang="en-US" sz="1600" dirty="0"/>
          </a:p>
          <a:p>
            <a:pPr lvl="1"/>
            <a:r>
              <a:rPr lang="en-US" sz="1400" dirty="0"/>
              <a:t>Instead of very few links hogging the medium, more links can be active contributing to higher spatial capacity and ultimately better spectrum utilization</a:t>
            </a:r>
          </a:p>
          <a:p>
            <a:pPr lvl="1"/>
            <a:r>
              <a:rPr lang="en-US" sz="1400" dirty="0"/>
              <a:t>Same is not possible in Omni scenario</a:t>
            </a:r>
          </a:p>
          <a:p>
            <a:r>
              <a:rPr lang="en-US" sz="1600" dirty="0"/>
              <a:t>Setting the threshold around -48dBm provides the best throughput, despite link SINRs falling below 0dB 10% of the time (high density scenario)</a:t>
            </a:r>
          </a:p>
        </p:txBody>
      </p:sp>
      <p:sp>
        <p:nvSpPr>
          <p:cNvPr id="2" name="Title 1">
            <a:extLst>
              <a:ext uri="{FF2B5EF4-FFF2-40B4-BE49-F238E27FC236}">
                <a16:creationId xmlns:a16="http://schemas.microsoft.com/office/drawing/2014/main" id="{63EE407A-25B8-4330-812E-ADB5B3225F81}"/>
              </a:ext>
            </a:extLst>
          </p:cNvPr>
          <p:cNvSpPr>
            <a:spLocks noGrp="1"/>
          </p:cNvSpPr>
          <p:nvPr>
            <p:ph type="title"/>
          </p:nvPr>
        </p:nvSpPr>
        <p:spPr/>
        <p:txBody>
          <a:bodyPr/>
          <a:lstStyle/>
          <a:p>
            <a:r>
              <a:rPr lang="en-US" sz="3200" dirty="0"/>
              <a:t>Scenario 2A: 8x2 Array, Omni CCA, 25 dBm, Indoor</a:t>
            </a:r>
          </a:p>
        </p:txBody>
      </p:sp>
      <p:pic>
        <p:nvPicPr>
          <p:cNvPr id="8" name="Picture 7">
            <a:extLst>
              <a:ext uri="{FF2B5EF4-FFF2-40B4-BE49-F238E27FC236}">
                <a16:creationId xmlns:a16="http://schemas.microsoft.com/office/drawing/2014/main" id="{365D600D-E54B-4AC9-B8E1-02BC614E65D6}"/>
              </a:ext>
            </a:extLst>
          </p:cNvPr>
          <p:cNvPicPr>
            <a:picLocks noChangeAspect="1"/>
          </p:cNvPicPr>
          <p:nvPr/>
        </p:nvPicPr>
        <p:blipFill>
          <a:blip r:embed="rId2"/>
          <a:stretch>
            <a:fillRect/>
          </a:stretch>
        </p:blipFill>
        <p:spPr>
          <a:xfrm>
            <a:off x="7248441" y="3301729"/>
            <a:ext cx="4305300" cy="3228975"/>
          </a:xfrm>
          <a:prstGeom prst="rect">
            <a:avLst/>
          </a:prstGeom>
        </p:spPr>
      </p:pic>
      <p:pic>
        <p:nvPicPr>
          <p:cNvPr id="9" name="Picture 8">
            <a:extLst>
              <a:ext uri="{FF2B5EF4-FFF2-40B4-BE49-F238E27FC236}">
                <a16:creationId xmlns:a16="http://schemas.microsoft.com/office/drawing/2014/main" id="{ED392C46-8946-4449-9BBB-A830CC9E7BB4}"/>
              </a:ext>
            </a:extLst>
          </p:cNvPr>
          <p:cNvPicPr>
            <a:picLocks noChangeAspect="1"/>
          </p:cNvPicPr>
          <p:nvPr/>
        </p:nvPicPr>
        <p:blipFill>
          <a:blip r:embed="rId3"/>
          <a:stretch>
            <a:fillRect/>
          </a:stretch>
        </p:blipFill>
        <p:spPr>
          <a:xfrm>
            <a:off x="2062340" y="3310966"/>
            <a:ext cx="4305299" cy="3228974"/>
          </a:xfrm>
          <a:prstGeom prst="rect">
            <a:avLst/>
          </a:prstGeom>
        </p:spPr>
      </p:pic>
      <p:sp>
        <p:nvSpPr>
          <p:cNvPr id="4" name="Date Placeholder 3">
            <a:extLst>
              <a:ext uri="{FF2B5EF4-FFF2-40B4-BE49-F238E27FC236}">
                <a16:creationId xmlns:a16="http://schemas.microsoft.com/office/drawing/2014/main" id="{C1BE2980-6A77-49C6-B621-C23F459D516E}"/>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011665EB-5966-4220-8C6E-710162C69FBF}"/>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43D9B228-6B0D-4AE7-AB57-AD5A7D5DC751}"/>
              </a:ext>
            </a:extLst>
          </p:cNvPr>
          <p:cNvSpPr>
            <a:spLocks noGrp="1"/>
          </p:cNvSpPr>
          <p:nvPr>
            <p:ph type="sldNum" idx="12"/>
          </p:nvPr>
        </p:nvSpPr>
        <p:spPr/>
        <p:txBody>
          <a:bodyPr/>
          <a:lstStyle/>
          <a:p>
            <a:fld id="{E4439E72-EB07-4F66-9BE3-2AE58938557E}" type="slidenum">
              <a:rPr lang="en-US" smtClean="0"/>
              <a:t>12</a:t>
            </a:fld>
            <a:endParaRPr lang="en-US"/>
          </a:p>
        </p:txBody>
      </p:sp>
    </p:spTree>
    <p:extLst>
      <p:ext uri="{BB962C8B-B14F-4D97-AF65-F5344CB8AC3E}">
        <p14:creationId xmlns:p14="http://schemas.microsoft.com/office/powerpoint/2010/main" val="2907847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0297B1-FC0B-4CFB-B301-AE7E65C3CF6C}"/>
              </a:ext>
            </a:extLst>
          </p:cNvPr>
          <p:cNvSpPr>
            <a:spLocks noGrp="1"/>
          </p:cNvSpPr>
          <p:nvPr>
            <p:ph idx="1"/>
          </p:nvPr>
        </p:nvSpPr>
        <p:spPr/>
        <p:txBody>
          <a:bodyPr>
            <a:normAutofit/>
          </a:bodyPr>
          <a:lstStyle/>
          <a:p>
            <a:r>
              <a:rPr lang="en-US" sz="1600" dirty="0"/>
              <a:t>As directivity further increases, CCA threshold has smaller impact on SINRs, but progressively larger impact to sum throughput</a:t>
            </a:r>
          </a:p>
          <a:p>
            <a:r>
              <a:rPr lang="en-US" sz="1600" dirty="0"/>
              <a:t>This clearly shows a trend that LBT doesn’t play beneficial role in high directivity systems</a:t>
            </a:r>
          </a:p>
          <a:p>
            <a:pPr lvl="1"/>
            <a:r>
              <a:rPr lang="en-US" sz="1400" dirty="0"/>
              <a:t>SINRs are 90% of the time above 18dB, and lower CCA thresholds don’t improve SINRs as much</a:t>
            </a:r>
          </a:p>
          <a:p>
            <a:pPr lvl="1"/>
            <a:r>
              <a:rPr lang="en-US" sz="1400" dirty="0"/>
              <a:t>In turn, lower CCA thresholds degrade throughput significantly, owing to unnecessary channel back off</a:t>
            </a:r>
          </a:p>
        </p:txBody>
      </p:sp>
      <p:pic>
        <p:nvPicPr>
          <p:cNvPr id="9" name="Picture 8">
            <a:extLst>
              <a:ext uri="{FF2B5EF4-FFF2-40B4-BE49-F238E27FC236}">
                <a16:creationId xmlns:a16="http://schemas.microsoft.com/office/drawing/2014/main" id="{9FA514A1-792C-408F-B26B-447CF1CAC5ED}"/>
              </a:ext>
            </a:extLst>
          </p:cNvPr>
          <p:cNvPicPr>
            <a:picLocks noChangeAspect="1"/>
          </p:cNvPicPr>
          <p:nvPr/>
        </p:nvPicPr>
        <p:blipFill>
          <a:blip r:embed="rId2"/>
          <a:stretch>
            <a:fillRect/>
          </a:stretch>
        </p:blipFill>
        <p:spPr>
          <a:xfrm>
            <a:off x="1558180" y="2969015"/>
            <a:ext cx="4687909" cy="3515932"/>
          </a:xfrm>
          <a:prstGeom prst="rect">
            <a:avLst/>
          </a:prstGeom>
        </p:spPr>
      </p:pic>
      <p:pic>
        <p:nvPicPr>
          <p:cNvPr id="10" name="Picture 9">
            <a:extLst>
              <a:ext uri="{FF2B5EF4-FFF2-40B4-BE49-F238E27FC236}">
                <a16:creationId xmlns:a16="http://schemas.microsoft.com/office/drawing/2014/main" id="{6D4D7173-9077-492D-8171-EC25EC8F56F9}"/>
              </a:ext>
            </a:extLst>
          </p:cNvPr>
          <p:cNvPicPr>
            <a:picLocks noChangeAspect="1"/>
          </p:cNvPicPr>
          <p:nvPr/>
        </p:nvPicPr>
        <p:blipFill>
          <a:blip r:embed="rId3"/>
          <a:stretch>
            <a:fillRect/>
          </a:stretch>
        </p:blipFill>
        <p:spPr>
          <a:xfrm>
            <a:off x="6373784" y="2987486"/>
            <a:ext cx="4687910" cy="3515932"/>
          </a:xfrm>
          <a:prstGeom prst="rect">
            <a:avLst/>
          </a:prstGeom>
        </p:spPr>
      </p:pic>
      <p:sp>
        <p:nvSpPr>
          <p:cNvPr id="4" name="Date Placeholder 3">
            <a:extLst>
              <a:ext uri="{FF2B5EF4-FFF2-40B4-BE49-F238E27FC236}">
                <a16:creationId xmlns:a16="http://schemas.microsoft.com/office/drawing/2014/main" id="{F61E7CAB-7666-4580-86F7-61D255D44C2C}"/>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0CE7E1AD-F1C6-4201-ADFB-9E246D1A8C16}"/>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0F751A7B-AFBC-40E6-BA31-F7128B403F12}"/>
              </a:ext>
            </a:extLst>
          </p:cNvPr>
          <p:cNvSpPr>
            <a:spLocks noGrp="1"/>
          </p:cNvSpPr>
          <p:nvPr>
            <p:ph type="sldNum" idx="12"/>
          </p:nvPr>
        </p:nvSpPr>
        <p:spPr/>
        <p:txBody>
          <a:bodyPr/>
          <a:lstStyle/>
          <a:p>
            <a:fld id="{E4439E72-EB07-4F66-9BE3-2AE58938557E}" type="slidenum">
              <a:rPr lang="en-US" smtClean="0"/>
              <a:t>13</a:t>
            </a:fld>
            <a:endParaRPr lang="en-US"/>
          </a:p>
        </p:txBody>
      </p:sp>
      <p:sp>
        <p:nvSpPr>
          <p:cNvPr id="12" name="Title 1">
            <a:extLst>
              <a:ext uri="{FF2B5EF4-FFF2-40B4-BE49-F238E27FC236}">
                <a16:creationId xmlns:a16="http://schemas.microsoft.com/office/drawing/2014/main" id="{5476C6BE-9C2B-4A4D-A353-ACAB79612471}"/>
              </a:ext>
            </a:extLst>
          </p:cNvPr>
          <p:cNvSpPr>
            <a:spLocks noGrp="1"/>
          </p:cNvSpPr>
          <p:nvPr>
            <p:ph type="title"/>
          </p:nvPr>
        </p:nvSpPr>
        <p:spPr>
          <a:xfrm>
            <a:off x="914401" y="594360"/>
            <a:ext cx="10515600" cy="914400"/>
          </a:xfrm>
        </p:spPr>
        <p:txBody>
          <a:bodyPr/>
          <a:lstStyle/>
          <a:p>
            <a:r>
              <a:rPr lang="en-US" sz="3200" dirty="0"/>
              <a:t>Scenario 2B: 36x8 Array, Omni CCA, 25 dBm, Indoor</a:t>
            </a:r>
          </a:p>
        </p:txBody>
      </p:sp>
    </p:spTree>
    <p:extLst>
      <p:ext uri="{BB962C8B-B14F-4D97-AF65-F5344CB8AC3E}">
        <p14:creationId xmlns:p14="http://schemas.microsoft.com/office/powerpoint/2010/main" val="4020830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504A4DE-2ADC-4AE6-BBBB-A3E9D5277166}"/>
              </a:ext>
            </a:extLst>
          </p:cNvPr>
          <p:cNvPicPr>
            <a:picLocks noChangeAspect="1"/>
          </p:cNvPicPr>
          <p:nvPr/>
        </p:nvPicPr>
        <p:blipFill>
          <a:blip r:embed="rId2"/>
          <a:stretch>
            <a:fillRect/>
          </a:stretch>
        </p:blipFill>
        <p:spPr>
          <a:xfrm>
            <a:off x="6672590" y="2252870"/>
            <a:ext cx="5403206" cy="4052404"/>
          </a:xfrm>
          <a:prstGeom prst="rect">
            <a:avLst/>
          </a:prstGeom>
        </p:spPr>
      </p:pic>
      <p:sp>
        <p:nvSpPr>
          <p:cNvPr id="3" name="Content Placeholder 2">
            <a:extLst>
              <a:ext uri="{FF2B5EF4-FFF2-40B4-BE49-F238E27FC236}">
                <a16:creationId xmlns:a16="http://schemas.microsoft.com/office/drawing/2014/main" id="{17DFF501-F4A3-4DA8-BD2F-EBED72E7A8F2}"/>
              </a:ext>
            </a:extLst>
          </p:cNvPr>
          <p:cNvSpPr>
            <a:spLocks noGrp="1"/>
          </p:cNvSpPr>
          <p:nvPr>
            <p:ph idx="1"/>
          </p:nvPr>
        </p:nvSpPr>
        <p:spPr>
          <a:xfrm>
            <a:off x="838200" y="1825625"/>
            <a:ext cx="5883166" cy="4351338"/>
          </a:xfrm>
        </p:spPr>
        <p:txBody>
          <a:bodyPr/>
          <a:lstStyle/>
          <a:p>
            <a:r>
              <a:rPr lang="en-US" dirty="0"/>
              <a:t>Trajectory of median (50%ile) SINR vs achieved total throughput is shown in the plot</a:t>
            </a:r>
          </a:p>
          <a:p>
            <a:r>
              <a:rPr lang="en-US" dirty="0"/>
              <a:t>As CCA thresholds reduce, all systems approach the single node throughput, i.e. no spatial reuse of spectrum</a:t>
            </a:r>
          </a:p>
          <a:p>
            <a:r>
              <a:rPr lang="en-US" dirty="0"/>
              <a:t>For 8x2 SRD, CCA threshold of -68dBm is not optimal, but -48dBm and above gives the best performance (sum </a:t>
            </a:r>
            <a:r>
              <a:rPr lang="en-US" dirty="0" err="1"/>
              <a:t>Tput</a:t>
            </a:r>
            <a:r>
              <a:rPr lang="en-US" dirty="0"/>
              <a:t> achieved)</a:t>
            </a:r>
          </a:p>
          <a:p>
            <a:pPr lvl="1"/>
            <a:r>
              <a:rPr lang="en-US" dirty="0"/>
              <a:t>Individual per link SINR is not strong enough to meet MCS12 but better overall spectrum utilization is achieved in this case</a:t>
            </a:r>
          </a:p>
          <a:p>
            <a:r>
              <a:rPr lang="en-US" dirty="0"/>
              <a:t>In turn for 36x8 SRD, both increased </a:t>
            </a:r>
            <a:r>
              <a:rPr lang="en-US" dirty="0" err="1"/>
              <a:t>Tput</a:t>
            </a:r>
            <a:r>
              <a:rPr lang="en-US" dirty="0"/>
              <a:t> and no compromise on highest MCS per link is achieved when increasing CCA threshold to -48dBm</a:t>
            </a:r>
          </a:p>
        </p:txBody>
      </p:sp>
      <p:sp>
        <p:nvSpPr>
          <p:cNvPr id="2" name="Title 1">
            <a:extLst>
              <a:ext uri="{FF2B5EF4-FFF2-40B4-BE49-F238E27FC236}">
                <a16:creationId xmlns:a16="http://schemas.microsoft.com/office/drawing/2014/main" id="{7AE9222A-F65B-40DE-910C-74E9D1052F10}"/>
              </a:ext>
            </a:extLst>
          </p:cNvPr>
          <p:cNvSpPr>
            <a:spLocks noGrp="1"/>
          </p:cNvSpPr>
          <p:nvPr>
            <p:ph type="title"/>
          </p:nvPr>
        </p:nvSpPr>
        <p:spPr/>
        <p:txBody>
          <a:bodyPr/>
          <a:lstStyle/>
          <a:p>
            <a:r>
              <a:rPr lang="en-US" sz="3200" dirty="0"/>
              <a:t>Trajectory of SINR and Total Spectrum Efficiency (SE) vs CCA threshold (Indoor scenario)</a:t>
            </a:r>
          </a:p>
        </p:txBody>
      </p:sp>
      <p:cxnSp>
        <p:nvCxnSpPr>
          <p:cNvPr id="7" name="Straight Connector 6">
            <a:extLst>
              <a:ext uri="{FF2B5EF4-FFF2-40B4-BE49-F238E27FC236}">
                <a16:creationId xmlns:a16="http://schemas.microsoft.com/office/drawing/2014/main" id="{B3FD9FC6-244E-4CCF-A0A8-3D40CC3CB807}"/>
              </a:ext>
            </a:extLst>
          </p:cNvPr>
          <p:cNvCxnSpPr>
            <a:cxnSpLocks/>
          </p:cNvCxnSpPr>
          <p:nvPr/>
        </p:nvCxnSpPr>
        <p:spPr>
          <a:xfrm flipV="1">
            <a:off x="7375102" y="4213198"/>
            <a:ext cx="2981472" cy="662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8DCC029-9752-4B1C-8F79-6B33BD8B04B4}"/>
              </a:ext>
            </a:extLst>
          </p:cNvPr>
          <p:cNvSpPr txBox="1"/>
          <p:nvPr/>
        </p:nvSpPr>
        <p:spPr>
          <a:xfrm>
            <a:off x="7430257" y="4045043"/>
            <a:ext cx="1221809" cy="230832"/>
          </a:xfrm>
          <a:prstGeom prst="rect">
            <a:avLst/>
          </a:prstGeom>
          <a:noFill/>
        </p:spPr>
        <p:txBody>
          <a:bodyPr wrap="none" rtlCol="0">
            <a:spAutoFit/>
          </a:bodyPr>
          <a:lstStyle/>
          <a:p>
            <a:r>
              <a:rPr lang="en-US" sz="900" dirty="0">
                <a:solidFill>
                  <a:schemeClr val="tx1"/>
                </a:solidFill>
              </a:rPr>
              <a:t>Single link throughput</a:t>
            </a:r>
          </a:p>
        </p:txBody>
      </p:sp>
      <p:cxnSp>
        <p:nvCxnSpPr>
          <p:cNvPr id="12" name="Straight Connector 11">
            <a:extLst>
              <a:ext uri="{FF2B5EF4-FFF2-40B4-BE49-F238E27FC236}">
                <a16:creationId xmlns:a16="http://schemas.microsoft.com/office/drawing/2014/main" id="{8C657793-A906-4C4B-A8EB-3A90E5BDA576}"/>
              </a:ext>
            </a:extLst>
          </p:cNvPr>
          <p:cNvCxnSpPr>
            <a:cxnSpLocks/>
          </p:cNvCxnSpPr>
          <p:nvPr/>
        </p:nvCxnSpPr>
        <p:spPr>
          <a:xfrm flipV="1">
            <a:off x="10926417" y="4213198"/>
            <a:ext cx="622853" cy="662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720765C4-FEE1-4DF3-BB52-07584AEA5EF1}"/>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63FC8FFA-87DF-4F15-A767-0FC42C3E459A}"/>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FBBE04E8-48D6-40FC-B790-5103D3CFE99D}"/>
              </a:ext>
            </a:extLst>
          </p:cNvPr>
          <p:cNvSpPr>
            <a:spLocks noGrp="1"/>
          </p:cNvSpPr>
          <p:nvPr>
            <p:ph type="sldNum" idx="12"/>
          </p:nvPr>
        </p:nvSpPr>
        <p:spPr/>
        <p:txBody>
          <a:bodyPr/>
          <a:lstStyle/>
          <a:p>
            <a:fld id="{E4439E72-EB07-4F66-9BE3-2AE58938557E}" type="slidenum">
              <a:rPr lang="en-US" smtClean="0"/>
              <a:t>14</a:t>
            </a:fld>
            <a:endParaRPr lang="en-US"/>
          </a:p>
        </p:txBody>
      </p:sp>
    </p:spTree>
    <p:extLst>
      <p:ext uri="{BB962C8B-B14F-4D97-AF65-F5344CB8AC3E}">
        <p14:creationId xmlns:p14="http://schemas.microsoft.com/office/powerpoint/2010/main" val="2380837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C985660-16B4-4C11-9CCC-F78ECB20EB54}"/>
              </a:ext>
            </a:extLst>
          </p:cNvPr>
          <p:cNvPicPr>
            <a:picLocks noChangeAspect="1"/>
          </p:cNvPicPr>
          <p:nvPr/>
        </p:nvPicPr>
        <p:blipFill>
          <a:blip r:embed="rId2"/>
          <a:stretch>
            <a:fillRect/>
          </a:stretch>
        </p:blipFill>
        <p:spPr>
          <a:xfrm>
            <a:off x="1181099" y="2735250"/>
            <a:ext cx="5012475" cy="3759357"/>
          </a:xfrm>
          <a:prstGeom prst="rect">
            <a:avLst/>
          </a:prstGeom>
        </p:spPr>
      </p:pic>
      <p:sp>
        <p:nvSpPr>
          <p:cNvPr id="3" name="Content Placeholder 2">
            <a:extLst>
              <a:ext uri="{FF2B5EF4-FFF2-40B4-BE49-F238E27FC236}">
                <a16:creationId xmlns:a16="http://schemas.microsoft.com/office/drawing/2014/main" id="{81C63C83-B4D1-4E9C-B3D0-42D4D8AA37FA}"/>
              </a:ext>
            </a:extLst>
          </p:cNvPr>
          <p:cNvSpPr>
            <a:spLocks noGrp="1"/>
          </p:cNvSpPr>
          <p:nvPr>
            <p:ph idx="1"/>
          </p:nvPr>
        </p:nvSpPr>
        <p:spPr>
          <a:xfrm>
            <a:off x="914401" y="1333546"/>
            <a:ext cx="10515600" cy="5029200"/>
          </a:xfrm>
        </p:spPr>
        <p:txBody>
          <a:bodyPr>
            <a:normAutofit/>
          </a:bodyPr>
          <a:lstStyle/>
          <a:p>
            <a:r>
              <a:rPr lang="en-US" sz="1600" dirty="0"/>
              <a:t>Directional CCA doesn’t degrade the trajectory, but only the optimal CCA thresholds may change, as the TX node now has a more telescopic view of the world</a:t>
            </a:r>
          </a:p>
          <a:p>
            <a:pPr lvl="1"/>
            <a:r>
              <a:rPr lang="en-US" sz="1400" dirty="0"/>
              <a:t>Directional CCA applicable to P2P links</a:t>
            </a:r>
          </a:p>
          <a:p>
            <a:r>
              <a:rPr lang="en-US" sz="1600" dirty="0"/>
              <a:t>Directional CCA is slightly superior to Omni CCA, in terms of the sum throughput achievable, provided it is performed at both sides of the link (RTS-CTS) (loss in airtime for transmitting RTS and CTS is not accounted here)</a:t>
            </a:r>
          </a:p>
        </p:txBody>
      </p:sp>
      <p:sp>
        <p:nvSpPr>
          <p:cNvPr id="2" name="Title 1">
            <a:extLst>
              <a:ext uri="{FF2B5EF4-FFF2-40B4-BE49-F238E27FC236}">
                <a16:creationId xmlns:a16="http://schemas.microsoft.com/office/drawing/2014/main" id="{702A5C03-09CF-406F-95CC-CEA15F98021E}"/>
              </a:ext>
            </a:extLst>
          </p:cNvPr>
          <p:cNvSpPr>
            <a:spLocks noGrp="1"/>
          </p:cNvSpPr>
          <p:nvPr>
            <p:ph type="title"/>
          </p:nvPr>
        </p:nvSpPr>
        <p:spPr/>
        <p:txBody>
          <a:bodyPr/>
          <a:lstStyle/>
          <a:p>
            <a:r>
              <a:rPr lang="en-US" sz="3200" dirty="0"/>
              <a:t>Scenario 3: 8x2 array, directional CCA (Indoor scenario)</a:t>
            </a:r>
            <a:endParaRPr lang="en-US" sz="3200" dirty="0">
              <a:highlight>
                <a:srgbClr val="FFFF00"/>
              </a:highlight>
            </a:endParaRPr>
          </a:p>
        </p:txBody>
      </p:sp>
      <p:pic>
        <p:nvPicPr>
          <p:cNvPr id="7" name="Picture 6">
            <a:extLst>
              <a:ext uri="{FF2B5EF4-FFF2-40B4-BE49-F238E27FC236}">
                <a16:creationId xmlns:a16="http://schemas.microsoft.com/office/drawing/2014/main" id="{3150D9BB-5B73-4E2A-8FE0-9D0501733F3A}"/>
              </a:ext>
            </a:extLst>
          </p:cNvPr>
          <p:cNvPicPr>
            <a:picLocks noChangeAspect="1"/>
          </p:cNvPicPr>
          <p:nvPr/>
        </p:nvPicPr>
        <p:blipFill>
          <a:blip r:embed="rId3"/>
          <a:stretch>
            <a:fillRect/>
          </a:stretch>
        </p:blipFill>
        <p:spPr>
          <a:xfrm>
            <a:off x="6406838" y="2742745"/>
            <a:ext cx="5012477" cy="3759357"/>
          </a:xfrm>
          <a:prstGeom prst="rect">
            <a:avLst/>
          </a:prstGeom>
        </p:spPr>
      </p:pic>
      <p:cxnSp>
        <p:nvCxnSpPr>
          <p:cNvPr id="8" name="Straight Connector 7">
            <a:extLst>
              <a:ext uri="{FF2B5EF4-FFF2-40B4-BE49-F238E27FC236}">
                <a16:creationId xmlns:a16="http://schemas.microsoft.com/office/drawing/2014/main" id="{37C92B99-7CA7-4F03-AC32-1C159E4D4208}"/>
              </a:ext>
            </a:extLst>
          </p:cNvPr>
          <p:cNvCxnSpPr>
            <a:cxnSpLocks/>
          </p:cNvCxnSpPr>
          <p:nvPr/>
        </p:nvCxnSpPr>
        <p:spPr>
          <a:xfrm>
            <a:off x="1827998" y="5354796"/>
            <a:ext cx="3877063"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2947292-A18A-48B4-B987-07D7BC899A43}"/>
              </a:ext>
            </a:extLst>
          </p:cNvPr>
          <p:cNvSpPr txBox="1"/>
          <p:nvPr/>
        </p:nvSpPr>
        <p:spPr>
          <a:xfrm>
            <a:off x="1883153" y="5180015"/>
            <a:ext cx="1221809" cy="230832"/>
          </a:xfrm>
          <a:prstGeom prst="rect">
            <a:avLst/>
          </a:prstGeom>
          <a:noFill/>
        </p:spPr>
        <p:txBody>
          <a:bodyPr wrap="square" rtlCol="0">
            <a:spAutoFit/>
          </a:bodyPr>
          <a:lstStyle/>
          <a:p>
            <a:r>
              <a:rPr lang="en-US" sz="900" dirty="0">
                <a:solidFill>
                  <a:schemeClr val="tx1"/>
                </a:solidFill>
              </a:rPr>
              <a:t>Single link throughput</a:t>
            </a:r>
          </a:p>
        </p:txBody>
      </p:sp>
      <p:cxnSp>
        <p:nvCxnSpPr>
          <p:cNvPr id="11" name="Straight Connector 10">
            <a:extLst>
              <a:ext uri="{FF2B5EF4-FFF2-40B4-BE49-F238E27FC236}">
                <a16:creationId xmlns:a16="http://schemas.microsoft.com/office/drawing/2014/main" id="{65D0131F-73C3-4DB9-AB9E-711EE0F78F64}"/>
              </a:ext>
            </a:extLst>
          </p:cNvPr>
          <p:cNvCxnSpPr>
            <a:cxnSpLocks/>
          </p:cNvCxnSpPr>
          <p:nvPr/>
        </p:nvCxnSpPr>
        <p:spPr>
          <a:xfrm flipV="1">
            <a:off x="7125849" y="5348170"/>
            <a:ext cx="2981472" cy="6626"/>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D0C7E73-C9F9-44B1-B90B-9104B386B79F}"/>
              </a:ext>
            </a:extLst>
          </p:cNvPr>
          <p:cNvSpPr txBox="1"/>
          <p:nvPr/>
        </p:nvSpPr>
        <p:spPr>
          <a:xfrm>
            <a:off x="7132320" y="5169298"/>
            <a:ext cx="1221809" cy="230832"/>
          </a:xfrm>
          <a:prstGeom prst="rect">
            <a:avLst/>
          </a:prstGeom>
          <a:noFill/>
        </p:spPr>
        <p:txBody>
          <a:bodyPr wrap="none" rtlCol="0">
            <a:spAutoFit/>
          </a:bodyPr>
          <a:lstStyle/>
          <a:p>
            <a:r>
              <a:rPr lang="en-US" sz="900" dirty="0">
                <a:solidFill>
                  <a:schemeClr val="tx1"/>
                </a:solidFill>
              </a:rPr>
              <a:t>Single link throughput</a:t>
            </a:r>
          </a:p>
        </p:txBody>
      </p:sp>
      <p:sp>
        <p:nvSpPr>
          <p:cNvPr id="4" name="Date Placeholder 3">
            <a:extLst>
              <a:ext uri="{FF2B5EF4-FFF2-40B4-BE49-F238E27FC236}">
                <a16:creationId xmlns:a16="http://schemas.microsoft.com/office/drawing/2014/main" id="{1DB048AD-6AFC-405D-B710-45B0327F5368}"/>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58C1CFFA-3C11-4AF9-8B4F-42613BAA1999}"/>
              </a:ext>
            </a:extLst>
          </p:cNvPr>
          <p:cNvSpPr>
            <a:spLocks noGrp="1"/>
          </p:cNvSpPr>
          <p:nvPr>
            <p:ph type="ftr" idx="11"/>
          </p:nvPr>
        </p:nvSpPr>
        <p:spPr>
          <a:xfrm>
            <a:off x="7132321" y="6537527"/>
            <a:ext cx="4297680" cy="228600"/>
          </a:xfrm>
        </p:spPr>
        <p:txBody>
          <a:bodyPr/>
          <a:lstStyle/>
          <a:p>
            <a:r>
              <a:rPr lang="en-US" dirty="0"/>
              <a:t>Sam Alex et al</a:t>
            </a:r>
          </a:p>
        </p:txBody>
      </p:sp>
      <p:sp>
        <p:nvSpPr>
          <p:cNvPr id="10" name="Slide Number Placeholder 9">
            <a:extLst>
              <a:ext uri="{FF2B5EF4-FFF2-40B4-BE49-F238E27FC236}">
                <a16:creationId xmlns:a16="http://schemas.microsoft.com/office/drawing/2014/main" id="{310C9C96-285E-449E-A867-B643D2C493AE}"/>
              </a:ext>
            </a:extLst>
          </p:cNvPr>
          <p:cNvSpPr>
            <a:spLocks noGrp="1"/>
          </p:cNvSpPr>
          <p:nvPr>
            <p:ph type="sldNum" idx="12"/>
          </p:nvPr>
        </p:nvSpPr>
        <p:spPr>
          <a:xfrm>
            <a:off x="5710536" y="6537527"/>
            <a:ext cx="1070768" cy="228600"/>
          </a:xfrm>
        </p:spPr>
        <p:txBody>
          <a:bodyPr/>
          <a:lstStyle/>
          <a:p>
            <a:fld id="{E4439E72-EB07-4F66-9BE3-2AE58938557E}" type="slidenum">
              <a:rPr lang="en-US" smtClean="0"/>
              <a:t>15</a:t>
            </a:fld>
            <a:endParaRPr lang="en-US" dirty="0"/>
          </a:p>
        </p:txBody>
      </p:sp>
    </p:spTree>
    <p:extLst>
      <p:ext uri="{BB962C8B-B14F-4D97-AF65-F5344CB8AC3E}">
        <p14:creationId xmlns:p14="http://schemas.microsoft.com/office/powerpoint/2010/main" val="842613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B8BD6C-3438-477F-9EEB-36B2600F710B}"/>
              </a:ext>
            </a:extLst>
          </p:cNvPr>
          <p:cNvSpPr>
            <a:spLocks noGrp="1"/>
          </p:cNvSpPr>
          <p:nvPr>
            <p:ph idx="1"/>
          </p:nvPr>
        </p:nvSpPr>
        <p:spPr/>
        <p:txBody>
          <a:bodyPr/>
          <a:lstStyle/>
          <a:p>
            <a:r>
              <a:rPr lang="en-US" dirty="0"/>
              <a:t>20 users (10 links)</a:t>
            </a:r>
          </a:p>
          <a:p>
            <a:r>
              <a:rPr lang="en-US" dirty="0"/>
              <a:t>User density: 320 users/km</a:t>
            </a:r>
            <a:r>
              <a:rPr lang="en-US" baseline="30000" dirty="0"/>
              <a:t>2</a:t>
            </a:r>
          </a:p>
          <a:p>
            <a:r>
              <a:rPr lang="en-US" dirty="0"/>
              <a:t>Area: 250x250 m</a:t>
            </a:r>
            <a:r>
              <a:rPr lang="en-US" baseline="30000" dirty="0"/>
              <a:t>2</a:t>
            </a:r>
          </a:p>
          <a:p>
            <a:r>
              <a:rPr lang="en-US" dirty="0"/>
              <a:t>EIRP: 40dBm</a:t>
            </a:r>
          </a:p>
        </p:txBody>
      </p:sp>
      <p:sp>
        <p:nvSpPr>
          <p:cNvPr id="2" name="Title 1">
            <a:extLst>
              <a:ext uri="{FF2B5EF4-FFF2-40B4-BE49-F238E27FC236}">
                <a16:creationId xmlns:a16="http://schemas.microsoft.com/office/drawing/2014/main" id="{59056644-6C5D-43D1-B300-9F6F0E1CAE60}"/>
              </a:ext>
            </a:extLst>
          </p:cNvPr>
          <p:cNvSpPr>
            <a:spLocks noGrp="1"/>
          </p:cNvSpPr>
          <p:nvPr>
            <p:ph type="title"/>
          </p:nvPr>
        </p:nvSpPr>
        <p:spPr/>
        <p:txBody>
          <a:bodyPr/>
          <a:lstStyle/>
          <a:p>
            <a:r>
              <a:rPr lang="en-US" sz="3200" dirty="0"/>
              <a:t>High density Outdoor scenario</a:t>
            </a:r>
          </a:p>
        </p:txBody>
      </p:sp>
      <p:sp>
        <p:nvSpPr>
          <p:cNvPr id="4" name="Date Placeholder 3">
            <a:extLst>
              <a:ext uri="{FF2B5EF4-FFF2-40B4-BE49-F238E27FC236}">
                <a16:creationId xmlns:a16="http://schemas.microsoft.com/office/drawing/2014/main" id="{96639475-FD2B-4B25-8D69-2F71C83EA6C7}"/>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FE5DDC95-EB81-4E07-B208-6FD9A125F1C8}"/>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BEC1DE66-0547-442A-8582-790B8494595D}"/>
              </a:ext>
            </a:extLst>
          </p:cNvPr>
          <p:cNvSpPr>
            <a:spLocks noGrp="1"/>
          </p:cNvSpPr>
          <p:nvPr>
            <p:ph type="sldNum" idx="12"/>
          </p:nvPr>
        </p:nvSpPr>
        <p:spPr/>
        <p:txBody>
          <a:bodyPr/>
          <a:lstStyle/>
          <a:p>
            <a:fld id="{E4439E72-EB07-4F66-9BE3-2AE58938557E}" type="slidenum">
              <a:rPr lang="en-US" smtClean="0"/>
              <a:t>16</a:t>
            </a:fld>
            <a:endParaRPr lang="en-US"/>
          </a:p>
        </p:txBody>
      </p:sp>
    </p:spTree>
    <p:extLst>
      <p:ext uri="{BB962C8B-B14F-4D97-AF65-F5344CB8AC3E}">
        <p14:creationId xmlns:p14="http://schemas.microsoft.com/office/powerpoint/2010/main" val="698059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A43155-E497-4F35-A703-14BB92571124}"/>
              </a:ext>
            </a:extLst>
          </p:cNvPr>
          <p:cNvSpPr>
            <a:spLocks noGrp="1"/>
          </p:cNvSpPr>
          <p:nvPr>
            <p:ph idx="1"/>
          </p:nvPr>
        </p:nvSpPr>
        <p:spPr>
          <a:xfrm>
            <a:off x="914400" y="1948872"/>
            <a:ext cx="6021927" cy="4589087"/>
          </a:xfrm>
        </p:spPr>
        <p:txBody>
          <a:bodyPr/>
          <a:lstStyle/>
          <a:p>
            <a:r>
              <a:rPr lang="en-US" dirty="0"/>
              <a:t>For outdoor scenario, with 40dBm EIRP, we see similar behavior between Omni and directional antennas </a:t>
            </a:r>
          </a:p>
          <a:p>
            <a:r>
              <a:rPr lang="en-US" dirty="0"/>
              <a:t>In this case omni antenna with 40dBm cannot close the link</a:t>
            </a:r>
          </a:p>
          <a:p>
            <a:endParaRPr lang="en-US" dirty="0"/>
          </a:p>
        </p:txBody>
      </p:sp>
      <p:sp>
        <p:nvSpPr>
          <p:cNvPr id="2" name="Title 1">
            <a:extLst>
              <a:ext uri="{FF2B5EF4-FFF2-40B4-BE49-F238E27FC236}">
                <a16:creationId xmlns:a16="http://schemas.microsoft.com/office/drawing/2014/main" id="{5C69ED13-A39C-4800-A3E7-2A5071D0080F}"/>
              </a:ext>
            </a:extLst>
          </p:cNvPr>
          <p:cNvSpPr>
            <a:spLocks noGrp="1"/>
          </p:cNvSpPr>
          <p:nvPr>
            <p:ph type="title"/>
          </p:nvPr>
        </p:nvSpPr>
        <p:spPr/>
        <p:txBody>
          <a:bodyPr/>
          <a:lstStyle/>
          <a:p>
            <a:r>
              <a:rPr lang="en-US" sz="3200" dirty="0"/>
              <a:t>Trajectory of SINR and Total Spectrum Efficiency (SE) vs CCA threshold (Outdoor scenario)</a:t>
            </a:r>
          </a:p>
        </p:txBody>
      </p:sp>
      <p:pic>
        <p:nvPicPr>
          <p:cNvPr id="5" name="Picture 4">
            <a:extLst>
              <a:ext uri="{FF2B5EF4-FFF2-40B4-BE49-F238E27FC236}">
                <a16:creationId xmlns:a16="http://schemas.microsoft.com/office/drawing/2014/main" id="{819964D2-0730-496E-AD5B-FBB8E5BF5D94}"/>
              </a:ext>
            </a:extLst>
          </p:cNvPr>
          <p:cNvPicPr>
            <a:picLocks noChangeAspect="1"/>
          </p:cNvPicPr>
          <p:nvPr/>
        </p:nvPicPr>
        <p:blipFill>
          <a:blip r:embed="rId2"/>
          <a:stretch>
            <a:fillRect/>
          </a:stretch>
        </p:blipFill>
        <p:spPr>
          <a:xfrm>
            <a:off x="6785556" y="1847982"/>
            <a:ext cx="5406444" cy="4054833"/>
          </a:xfrm>
          <a:prstGeom prst="rect">
            <a:avLst/>
          </a:prstGeom>
        </p:spPr>
      </p:pic>
      <p:pic>
        <p:nvPicPr>
          <p:cNvPr id="8" name="Picture 7">
            <a:extLst>
              <a:ext uri="{FF2B5EF4-FFF2-40B4-BE49-F238E27FC236}">
                <a16:creationId xmlns:a16="http://schemas.microsoft.com/office/drawing/2014/main" id="{439A304E-342B-4A09-AB6A-D865A243CD6B}"/>
              </a:ext>
            </a:extLst>
          </p:cNvPr>
          <p:cNvPicPr>
            <a:picLocks noChangeAspect="1"/>
          </p:cNvPicPr>
          <p:nvPr/>
        </p:nvPicPr>
        <p:blipFill>
          <a:blip r:embed="rId3"/>
          <a:stretch>
            <a:fillRect/>
          </a:stretch>
        </p:blipFill>
        <p:spPr>
          <a:xfrm>
            <a:off x="9611236" y="3592944"/>
            <a:ext cx="2456468" cy="1842351"/>
          </a:xfrm>
          <a:prstGeom prst="rect">
            <a:avLst/>
          </a:prstGeom>
        </p:spPr>
      </p:pic>
      <p:cxnSp>
        <p:nvCxnSpPr>
          <p:cNvPr id="10" name="Straight Connector 9">
            <a:extLst>
              <a:ext uri="{FF2B5EF4-FFF2-40B4-BE49-F238E27FC236}">
                <a16:creationId xmlns:a16="http://schemas.microsoft.com/office/drawing/2014/main" id="{746CDA42-1976-4701-B042-5CB556C5D0BC}"/>
              </a:ext>
            </a:extLst>
          </p:cNvPr>
          <p:cNvCxnSpPr>
            <a:cxnSpLocks/>
          </p:cNvCxnSpPr>
          <p:nvPr/>
        </p:nvCxnSpPr>
        <p:spPr>
          <a:xfrm>
            <a:off x="7259379" y="4246289"/>
            <a:ext cx="262511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7FF8739-DEBE-4A41-9234-90F7F0E6648B}"/>
              </a:ext>
            </a:extLst>
          </p:cNvPr>
          <p:cNvSpPr txBox="1"/>
          <p:nvPr/>
        </p:nvSpPr>
        <p:spPr>
          <a:xfrm>
            <a:off x="7413092" y="4048078"/>
            <a:ext cx="1221809" cy="230832"/>
          </a:xfrm>
          <a:prstGeom prst="rect">
            <a:avLst/>
          </a:prstGeom>
          <a:noFill/>
        </p:spPr>
        <p:txBody>
          <a:bodyPr wrap="square" rtlCol="0">
            <a:spAutoFit/>
          </a:bodyPr>
          <a:lstStyle/>
          <a:p>
            <a:r>
              <a:rPr lang="en-US" sz="900" dirty="0">
                <a:solidFill>
                  <a:schemeClr val="tx1"/>
                </a:solidFill>
              </a:rPr>
              <a:t>Single link throughput</a:t>
            </a:r>
          </a:p>
        </p:txBody>
      </p:sp>
      <p:sp>
        <p:nvSpPr>
          <p:cNvPr id="4" name="Date Placeholder 3">
            <a:extLst>
              <a:ext uri="{FF2B5EF4-FFF2-40B4-BE49-F238E27FC236}">
                <a16:creationId xmlns:a16="http://schemas.microsoft.com/office/drawing/2014/main" id="{5C4F0382-164E-4CBF-8AED-2A657CF1222C}"/>
              </a:ext>
            </a:extLst>
          </p:cNvPr>
          <p:cNvSpPr>
            <a:spLocks noGrp="1"/>
          </p:cNvSpPr>
          <p:nvPr>
            <p:ph type="dt" idx="10"/>
          </p:nvPr>
        </p:nvSpPr>
        <p:spPr/>
        <p:txBody>
          <a:bodyPr/>
          <a:lstStyle/>
          <a:p>
            <a:r>
              <a:rPr lang="en-US"/>
              <a:t>May 2018</a:t>
            </a:r>
          </a:p>
        </p:txBody>
      </p:sp>
      <p:sp>
        <p:nvSpPr>
          <p:cNvPr id="6" name="Footer Placeholder 5">
            <a:extLst>
              <a:ext uri="{FF2B5EF4-FFF2-40B4-BE49-F238E27FC236}">
                <a16:creationId xmlns:a16="http://schemas.microsoft.com/office/drawing/2014/main" id="{7DD2BD74-4A63-4DE6-A39F-3A10D1C1A63C}"/>
              </a:ext>
            </a:extLst>
          </p:cNvPr>
          <p:cNvSpPr>
            <a:spLocks noGrp="1"/>
          </p:cNvSpPr>
          <p:nvPr>
            <p:ph type="ftr" idx="11"/>
          </p:nvPr>
        </p:nvSpPr>
        <p:spPr/>
        <p:txBody>
          <a:bodyPr/>
          <a:lstStyle/>
          <a:p>
            <a:r>
              <a:rPr lang="en-US" dirty="0"/>
              <a:t>Sam Alex et al</a:t>
            </a:r>
          </a:p>
        </p:txBody>
      </p:sp>
      <p:sp>
        <p:nvSpPr>
          <p:cNvPr id="7" name="Slide Number Placeholder 6">
            <a:extLst>
              <a:ext uri="{FF2B5EF4-FFF2-40B4-BE49-F238E27FC236}">
                <a16:creationId xmlns:a16="http://schemas.microsoft.com/office/drawing/2014/main" id="{B6135997-9C8A-4056-A043-E236C520446E}"/>
              </a:ext>
            </a:extLst>
          </p:cNvPr>
          <p:cNvSpPr>
            <a:spLocks noGrp="1"/>
          </p:cNvSpPr>
          <p:nvPr>
            <p:ph type="sldNum" idx="12"/>
          </p:nvPr>
        </p:nvSpPr>
        <p:spPr/>
        <p:txBody>
          <a:bodyPr/>
          <a:lstStyle/>
          <a:p>
            <a:fld id="{E4439E72-EB07-4F66-9BE3-2AE58938557E}" type="slidenum">
              <a:rPr lang="en-US" smtClean="0"/>
              <a:t>17</a:t>
            </a:fld>
            <a:endParaRPr lang="en-US"/>
          </a:p>
        </p:txBody>
      </p:sp>
      <p:sp>
        <p:nvSpPr>
          <p:cNvPr id="9" name="TextBox 8">
            <a:extLst>
              <a:ext uri="{FF2B5EF4-FFF2-40B4-BE49-F238E27FC236}">
                <a16:creationId xmlns:a16="http://schemas.microsoft.com/office/drawing/2014/main" id="{FE919AD5-FF50-CC43-B482-B76168F06119}"/>
              </a:ext>
            </a:extLst>
          </p:cNvPr>
          <p:cNvSpPr txBox="1"/>
          <p:nvPr/>
        </p:nvSpPr>
        <p:spPr>
          <a:xfrm>
            <a:off x="10233675" y="3439055"/>
            <a:ext cx="1476686" cy="307777"/>
          </a:xfrm>
          <a:prstGeom prst="rect">
            <a:avLst/>
          </a:prstGeom>
          <a:noFill/>
        </p:spPr>
        <p:txBody>
          <a:bodyPr wrap="none" rtlCol="0">
            <a:spAutoFit/>
          </a:bodyPr>
          <a:lstStyle/>
          <a:p>
            <a:r>
              <a:rPr lang="en-US" sz="1400" dirty="0">
                <a:solidFill>
                  <a:schemeClr val="tx1"/>
                </a:solidFill>
                <a:latin typeface="Arial" panose="020B0604020202020204" pitchFamily="34" charset="0"/>
                <a:cs typeface="Arial" panose="020B0604020202020204" pitchFamily="34" charset="0"/>
              </a:rPr>
              <a:t>Zoom-in at 36x8</a:t>
            </a:r>
          </a:p>
        </p:txBody>
      </p:sp>
      <p:cxnSp>
        <p:nvCxnSpPr>
          <p:cNvPr id="13" name="Straight Connector 12">
            <a:extLst>
              <a:ext uri="{FF2B5EF4-FFF2-40B4-BE49-F238E27FC236}">
                <a16:creationId xmlns:a16="http://schemas.microsoft.com/office/drawing/2014/main" id="{EB72AB8C-5285-0B47-87D8-78ECEB6A95BC}"/>
              </a:ext>
            </a:extLst>
          </p:cNvPr>
          <p:cNvCxnSpPr/>
          <p:nvPr/>
        </p:nvCxnSpPr>
        <p:spPr bwMode="auto">
          <a:xfrm flipV="1">
            <a:off x="9884495" y="2586182"/>
            <a:ext cx="1545505" cy="11268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832BDB0-6152-8E46-B528-58B0ABEDFCCD}"/>
              </a:ext>
            </a:extLst>
          </p:cNvPr>
          <p:cNvCxnSpPr>
            <a:cxnSpLocks/>
          </p:cNvCxnSpPr>
          <p:nvPr/>
        </p:nvCxnSpPr>
        <p:spPr bwMode="auto">
          <a:xfrm flipH="1" flipV="1">
            <a:off x="11703259" y="2724727"/>
            <a:ext cx="165844" cy="997947"/>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961715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6FDBF2-4502-4C68-99EF-BAE9514F4C7F}"/>
              </a:ext>
            </a:extLst>
          </p:cNvPr>
          <p:cNvSpPr>
            <a:spLocks noGrp="1"/>
          </p:cNvSpPr>
          <p:nvPr>
            <p:ph idx="1"/>
          </p:nvPr>
        </p:nvSpPr>
        <p:spPr>
          <a:xfrm>
            <a:off x="914400" y="2253672"/>
            <a:ext cx="5551426" cy="4284287"/>
          </a:xfrm>
        </p:spPr>
        <p:txBody>
          <a:bodyPr/>
          <a:lstStyle/>
          <a:p>
            <a:r>
              <a:rPr lang="en-US" dirty="0"/>
              <a:t>How does the trajectory vary with different user densities (users/km</a:t>
            </a:r>
            <a:r>
              <a:rPr lang="en-US" baseline="30000" dirty="0"/>
              <a:t>2</a:t>
            </a:r>
            <a:r>
              <a:rPr lang="en-US" dirty="0"/>
              <a:t>)? </a:t>
            </a:r>
          </a:p>
          <a:p>
            <a:r>
              <a:rPr lang="en-US" dirty="0"/>
              <a:t>For devices with Omni antenna, as density increases the trajectory varies as follows</a:t>
            </a:r>
          </a:p>
          <a:p>
            <a:pPr lvl="1"/>
            <a:r>
              <a:rPr lang="en-US" dirty="0"/>
              <a:t>At low densities, the best system throughput is achieved at high CCA thresholds, or when CCA is turned off</a:t>
            </a:r>
          </a:p>
          <a:p>
            <a:pPr lvl="1"/>
            <a:r>
              <a:rPr lang="en-US" dirty="0"/>
              <a:t>At mid densities, an optimal point (CCA threshold) is seen where system throughput is maximized</a:t>
            </a:r>
          </a:p>
          <a:p>
            <a:pPr lvl="1"/>
            <a:r>
              <a:rPr lang="en-US" dirty="0"/>
              <a:t>At high densities, CCA thresholds should be set to low values, as the system throughput falls below single link throughput if more than one device starts transmitting</a:t>
            </a:r>
          </a:p>
        </p:txBody>
      </p:sp>
      <p:sp>
        <p:nvSpPr>
          <p:cNvPr id="3" name="Date Placeholder 2">
            <a:extLst>
              <a:ext uri="{FF2B5EF4-FFF2-40B4-BE49-F238E27FC236}">
                <a16:creationId xmlns:a16="http://schemas.microsoft.com/office/drawing/2014/main" id="{F2E4C451-2B5C-447E-90F9-56706EECC884}"/>
              </a:ext>
            </a:extLst>
          </p:cNvPr>
          <p:cNvSpPr>
            <a:spLocks noGrp="1"/>
          </p:cNvSpPr>
          <p:nvPr>
            <p:ph type="dt" idx="10"/>
          </p:nvPr>
        </p:nvSpPr>
        <p:spPr/>
        <p:txBody>
          <a:bodyPr/>
          <a:lstStyle/>
          <a:p>
            <a:r>
              <a:rPr lang="en-US"/>
              <a:t>May 2018</a:t>
            </a:r>
          </a:p>
        </p:txBody>
      </p:sp>
      <p:sp>
        <p:nvSpPr>
          <p:cNvPr id="4" name="Footer Placeholder 3">
            <a:extLst>
              <a:ext uri="{FF2B5EF4-FFF2-40B4-BE49-F238E27FC236}">
                <a16:creationId xmlns:a16="http://schemas.microsoft.com/office/drawing/2014/main" id="{92645822-FA05-4000-AFDE-78936EA37DFC}"/>
              </a:ext>
            </a:extLst>
          </p:cNvPr>
          <p:cNvSpPr>
            <a:spLocks noGrp="1"/>
          </p:cNvSpPr>
          <p:nvPr>
            <p:ph type="ftr" idx="11"/>
          </p:nvPr>
        </p:nvSpPr>
        <p:spPr/>
        <p:txBody>
          <a:bodyPr/>
          <a:lstStyle/>
          <a:p>
            <a:r>
              <a:rPr lang="en-US"/>
              <a:t>Sam Alex et al</a:t>
            </a:r>
          </a:p>
        </p:txBody>
      </p:sp>
      <p:sp>
        <p:nvSpPr>
          <p:cNvPr id="5" name="Slide Number Placeholder 4">
            <a:extLst>
              <a:ext uri="{FF2B5EF4-FFF2-40B4-BE49-F238E27FC236}">
                <a16:creationId xmlns:a16="http://schemas.microsoft.com/office/drawing/2014/main" id="{6D76087B-CDE8-4DE4-945D-3ED42E6C298B}"/>
              </a:ext>
            </a:extLst>
          </p:cNvPr>
          <p:cNvSpPr>
            <a:spLocks noGrp="1"/>
          </p:cNvSpPr>
          <p:nvPr>
            <p:ph type="sldNum" idx="12"/>
          </p:nvPr>
        </p:nvSpPr>
        <p:spPr/>
        <p:txBody>
          <a:bodyPr/>
          <a:lstStyle/>
          <a:p>
            <a:fld id="{E4439E72-EB07-4F66-9BE3-2AE58938557E}" type="slidenum">
              <a:rPr lang="en-US" smtClean="0"/>
              <a:t>18</a:t>
            </a:fld>
            <a:endParaRPr lang="en-US"/>
          </a:p>
        </p:txBody>
      </p:sp>
      <p:sp>
        <p:nvSpPr>
          <p:cNvPr id="6" name="Title 5">
            <a:extLst>
              <a:ext uri="{FF2B5EF4-FFF2-40B4-BE49-F238E27FC236}">
                <a16:creationId xmlns:a16="http://schemas.microsoft.com/office/drawing/2014/main" id="{45EAA0ED-CFD7-4548-A006-A5A5AE3FD20D}"/>
              </a:ext>
            </a:extLst>
          </p:cNvPr>
          <p:cNvSpPr>
            <a:spLocks noGrp="1"/>
          </p:cNvSpPr>
          <p:nvPr>
            <p:ph type="title"/>
          </p:nvPr>
        </p:nvSpPr>
        <p:spPr/>
        <p:txBody>
          <a:bodyPr/>
          <a:lstStyle/>
          <a:p>
            <a:r>
              <a:rPr lang="en-US" sz="3200" dirty="0"/>
              <a:t>Density and Spatial Reuse – more density values</a:t>
            </a:r>
            <a:br>
              <a:rPr lang="en-US" sz="3200" dirty="0"/>
            </a:br>
            <a:r>
              <a:rPr lang="en-US" sz="3200" dirty="0"/>
              <a:t>Omni systems, 40dBm EIRP</a:t>
            </a:r>
          </a:p>
        </p:txBody>
      </p:sp>
      <p:pic>
        <p:nvPicPr>
          <p:cNvPr id="7" name="Picture 6">
            <a:extLst>
              <a:ext uri="{FF2B5EF4-FFF2-40B4-BE49-F238E27FC236}">
                <a16:creationId xmlns:a16="http://schemas.microsoft.com/office/drawing/2014/main" id="{89BDEDC3-7C7A-45B8-8867-06244D2CDB03}"/>
              </a:ext>
            </a:extLst>
          </p:cNvPr>
          <p:cNvPicPr>
            <a:picLocks noChangeAspect="1"/>
          </p:cNvPicPr>
          <p:nvPr/>
        </p:nvPicPr>
        <p:blipFill>
          <a:blip r:embed="rId2"/>
          <a:stretch>
            <a:fillRect/>
          </a:stretch>
        </p:blipFill>
        <p:spPr>
          <a:xfrm>
            <a:off x="6444705" y="2092316"/>
            <a:ext cx="5331379" cy="4362613"/>
          </a:xfrm>
          <a:prstGeom prst="rect">
            <a:avLst/>
          </a:prstGeom>
        </p:spPr>
      </p:pic>
      <p:sp>
        <p:nvSpPr>
          <p:cNvPr id="8" name="Freeform: Shape 7">
            <a:extLst>
              <a:ext uri="{FF2B5EF4-FFF2-40B4-BE49-F238E27FC236}">
                <a16:creationId xmlns:a16="http://schemas.microsoft.com/office/drawing/2014/main" id="{E3547A9A-000E-4B19-83CD-FC8C41A7ADE2}"/>
              </a:ext>
            </a:extLst>
          </p:cNvPr>
          <p:cNvSpPr/>
          <p:nvPr/>
        </p:nvSpPr>
        <p:spPr>
          <a:xfrm>
            <a:off x="7313965" y="2600203"/>
            <a:ext cx="2464905" cy="1987827"/>
          </a:xfrm>
          <a:custGeom>
            <a:avLst/>
            <a:gdLst>
              <a:gd name="connsiteX0" fmla="*/ 2464905 w 2464905"/>
              <a:gd name="connsiteY0" fmla="*/ 0 h 1987827"/>
              <a:gd name="connsiteX1" fmla="*/ 602974 w 2464905"/>
              <a:gd name="connsiteY1" fmla="*/ 583096 h 1987827"/>
              <a:gd name="connsiteX2" fmla="*/ 0 w 2464905"/>
              <a:gd name="connsiteY2" fmla="*/ 1987827 h 1987827"/>
            </a:gdLst>
            <a:ahLst/>
            <a:cxnLst>
              <a:cxn ang="0">
                <a:pos x="connsiteX0" y="connsiteY0"/>
              </a:cxn>
              <a:cxn ang="0">
                <a:pos x="connsiteX1" y="connsiteY1"/>
              </a:cxn>
              <a:cxn ang="0">
                <a:pos x="connsiteX2" y="connsiteY2"/>
              </a:cxn>
            </a:cxnLst>
            <a:rect l="l" t="t" r="r" b="b"/>
            <a:pathLst>
              <a:path w="2464905" h="1987827">
                <a:moveTo>
                  <a:pt x="2464905" y="0"/>
                </a:moveTo>
                <a:cubicBezTo>
                  <a:pt x="1739348" y="125896"/>
                  <a:pt x="1013791" y="251792"/>
                  <a:pt x="602974" y="583096"/>
                </a:cubicBezTo>
                <a:cubicBezTo>
                  <a:pt x="192157" y="914400"/>
                  <a:pt x="96078" y="1451113"/>
                  <a:pt x="0" y="1987827"/>
                </a:cubicBezTo>
              </a:path>
            </a:pathLst>
          </a:custGeom>
          <a:noFill/>
          <a:ln w="57150" cmpd="sng">
            <a:solidFill>
              <a:schemeClr val="accent1">
                <a:lumMod val="40000"/>
                <a:lumOff val="60000"/>
              </a:schemeClr>
            </a:solidFill>
            <a:prstDash val="dash"/>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E9DC35D-5F76-49A7-8D4F-6A49E9E439F3}"/>
              </a:ext>
            </a:extLst>
          </p:cNvPr>
          <p:cNvSpPr txBox="1"/>
          <p:nvPr/>
        </p:nvSpPr>
        <p:spPr>
          <a:xfrm rot="18887938">
            <a:off x="7248504" y="3000864"/>
            <a:ext cx="830677" cy="415498"/>
          </a:xfrm>
          <a:prstGeom prst="rect">
            <a:avLst/>
          </a:prstGeom>
          <a:noFill/>
        </p:spPr>
        <p:txBody>
          <a:bodyPr wrap="none" rtlCol="0">
            <a:spAutoFit/>
          </a:bodyPr>
          <a:lstStyle/>
          <a:p>
            <a:pPr algn="ctr"/>
            <a:r>
              <a:rPr lang="en-US" sz="1050" dirty="0">
                <a:solidFill>
                  <a:schemeClr val="tx1"/>
                </a:solidFill>
              </a:rPr>
              <a:t>Increasing </a:t>
            </a:r>
          </a:p>
          <a:p>
            <a:pPr algn="ctr"/>
            <a:r>
              <a:rPr lang="en-US" sz="1050" dirty="0">
                <a:solidFill>
                  <a:schemeClr val="tx1"/>
                </a:solidFill>
              </a:rPr>
              <a:t>user density</a:t>
            </a:r>
          </a:p>
        </p:txBody>
      </p:sp>
      <p:sp>
        <p:nvSpPr>
          <p:cNvPr id="10" name="Star: 5 Points 9">
            <a:extLst>
              <a:ext uri="{FF2B5EF4-FFF2-40B4-BE49-F238E27FC236}">
                <a16:creationId xmlns:a16="http://schemas.microsoft.com/office/drawing/2014/main" id="{73823661-1950-4894-907F-C6E4576E9DEB}"/>
              </a:ext>
            </a:extLst>
          </p:cNvPr>
          <p:cNvSpPr/>
          <p:nvPr/>
        </p:nvSpPr>
        <p:spPr>
          <a:xfrm>
            <a:off x="10938433" y="2626708"/>
            <a:ext cx="72887" cy="9787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1B2347B-8B78-49FF-BFA2-16341F48EDBC}"/>
              </a:ext>
            </a:extLst>
          </p:cNvPr>
          <p:cNvSpPr txBox="1"/>
          <p:nvPr/>
        </p:nvSpPr>
        <p:spPr>
          <a:xfrm>
            <a:off x="11252319" y="2519625"/>
            <a:ext cx="939681" cy="738664"/>
          </a:xfrm>
          <a:prstGeom prst="rect">
            <a:avLst/>
          </a:prstGeom>
          <a:noFill/>
        </p:spPr>
        <p:txBody>
          <a:bodyPr wrap="none" rtlCol="0">
            <a:spAutoFit/>
          </a:bodyPr>
          <a:lstStyle/>
          <a:p>
            <a:pPr algn="ctr"/>
            <a:r>
              <a:rPr lang="en-US" sz="1050" dirty="0">
                <a:solidFill>
                  <a:schemeClr val="tx1"/>
                </a:solidFill>
              </a:rPr>
              <a:t>Highest </a:t>
            </a:r>
          </a:p>
          <a:p>
            <a:pPr algn="ctr"/>
            <a:r>
              <a:rPr lang="en-US" sz="1050" dirty="0">
                <a:solidFill>
                  <a:schemeClr val="tx1"/>
                </a:solidFill>
              </a:rPr>
              <a:t>achievable </a:t>
            </a:r>
          </a:p>
          <a:p>
            <a:pPr algn="ctr"/>
            <a:r>
              <a:rPr lang="en-US" sz="1050" dirty="0">
                <a:solidFill>
                  <a:schemeClr val="tx1"/>
                </a:solidFill>
              </a:rPr>
              <a:t>Total SE and </a:t>
            </a:r>
          </a:p>
          <a:p>
            <a:pPr algn="ctr"/>
            <a:r>
              <a:rPr lang="en-US" sz="1050" dirty="0">
                <a:solidFill>
                  <a:schemeClr val="tx1"/>
                </a:solidFill>
              </a:rPr>
              <a:t>50%ile SINR </a:t>
            </a:r>
          </a:p>
        </p:txBody>
      </p:sp>
      <p:cxnSp>
        <p:nvCxnSpPr>
          <p:cNvPr id="12" name="Straight Arrow Connector 11">
            <a:extLst>
              <a:ext uri="{FF2B5EF4-FFF2-40B4-BE49-F238E27FC236}">
                <a16:creationId xmlns:a16="http://schemas.microsoft.com/office/drawing/2014/main" id="{1550F852-5AF6-4AC1-8CE3-63191C7E87D0}"/>
              </a:ext>
            </a:extLst>
          </p:cNvPr>
          <p:cNvCxnSpPr>
            <a:stCxn id="11" idx="1"/>
            <a:endCxn id="10" idx="4"/>
          </p:cNvCxnSpPr>
          <p:nvPr/>
        </p:nvCxnSpPr>
        <p:spPr>
          <a:xfrm flipH="1" flipV="1">
            <a:off x="11011320" y="2664092"/>
            <a:ext cx="240999" cy="224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0A4EA82-F1E5-4D86-8F6D-E43E5C87302D}"/>
              </a:ext>
            </a:extLst>
          </p:cNvPr>
          <p:cNvCxnSpPr>
            <a:cxnSpLocks/>
          </p:cNvCxnSpPr>
          <p:nvPr/>
        </p:nvCxnSpPr>
        <p:spPr>
          <a:xfrm>
            <a:off x="8001893" y="4211935"/>
            <a:ext cx="2625116"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EBF270F-61CE-4246-9ED1-557EF55095C5}"/>
              </a:ext>
            </a:extLst>
          </p:cNvPr>
          <p:cNvSpPr txBox="1"/>
          <p:nvPr/>
        </p:nvSpPr>
        <p:spPr>
          <a:xfrm>
            <a:off x="8057048" y="4037154"/>
            <a:ext cx="1221809" cy="230832"/>
          </a:xfrm>
          <a:prstGeom prst="rect">
            <a:avLst/>
          </a:prstGeom>
          <a:noFill/>
        </p:spPr>
        <p:txBody>
          <a:bodyPr wrap="square" rtlCol="0">
            <a:spAutoFit/>
          </a:bodyPr>
          <a:lstStyle/>
          <a:p>
            <a:r>
              <a:rPr lang="en-US" sz="900" dirty="0">
                <a:solidFill>
                  <a:schemeClr val="tx1"/>
                </a:solidFill>
              </a:rPr>
              <a:t>Single link throughput</a:t>
            </a:r>
          </a:p>
        </p:txBody>
      </p:sp>
    </p:spTree>
    <p:extLst>
      <p:ext uri="{BB962C8B-B14F-4D97-AF65-F5344CB8AC3E}">
        <p14:creationId xmlns:p14="http://schemas.microsoft.com/office/powerpoint/2010/main" val="3736993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C737FB6-3F45-4855-947A-56ABD6380FFC}"/>
              </a:ext>
            </a:extLst>
          </p:cNvPr>
          <p:cNvPicPr>
            <a:picLocks noChangeAspect="1"/>
          </p:cNvPicPr>
          <p:nvPr/>
        </p:nvPicPr>
        <p:blipFill>
          <a:blip r:embed="rId2"/>
          <a:stretch>
            <a:fillRect/>
          </a:stretch>
        </p:blipFill>
        <p:spPr>
          <a:xfrm>
            <a:off x="6114855" y="2365429"/>
            <a:ext cx="5463299" cy="4097474"/>
          </a:xfrm>
          <a:prstGeom prst="rect">
            <a:avLst/>
          </a:prstGeom>
        </p:spPr>
      </p:pic>
      <p:sp>
        <p:nvSpPr>
          <p:cNvPr id="3" name="Content Placeholder 2">
            <a:extLst>
              <a:ext uri="{FF2B5EF4-FFF2-40B4-BE49-F238E27FC236}">
                <a16:creationId xmlns:a16="http://schemas.microsoft.com/office/drawing/2014/main" id="{A9693A19-DC8F-4C15-9D4A-9C34DE1CCF33}"/>
              </a:ext>
            </a:extLst>
          </p:cNvPr>
          <p:cNvSpPr>
            <a:spLocks noGrp="1"/>
          </p:cNvSpPr>
          <p:nvPr>
            <p:ph idx="1"/>
          </p:nvPr>
        </p:nvSpPr>
        <p:spPr>
          <a:xfrm>
            <a:off x="805068" y="2142835"/>
            <a:ext cx="5439468" cy="3569973"/>
          </a:xfrm>
        </p:spPr>
        <p:txBody>
          <a:bodyPr>
            <a:normAutofit/>
          </a:bodyPr>
          <a:lstStyle/>
          <a:p>
            <a:r>
              <a:rPr lang="en-US" sz="2000" dirty="0"/>
              <a:t>In the case of directional antenna, even at extreme densities (1.6users/m</a:t>
            </a:r>
            <a:r>
              <a:rPr lang="en-US" sz="2000" baseline="30000" dirty="0"/>
              <a:t>2</a:t>
            </a:r>
            <a:r>
              <a:rPr lang="en-US" sz="2000" dirty="0"/>
              <a:t>), higher CCA thresholds provide the better system throughput</a:t>
            </a:r>
          </a:p>
          <a:p>
            <a:pPr marL="0" indent="0">
              <a:buNone/>
            </a:pPr>
            <a:endParaRPr lang="en-US" sz="2000" dirty="0"/>
          </a:p>
        </p:txBody>
      </p:sp>
      <p:sp>
        <p:nvSpPr>
          <p:cNvPr id="2" name="Title 1">
            <a:extLst>
              <a:ext uri="{FF2B5EF4-FFF2-40B4-BE49-F238E27FC236}">
                <a16:creationId xmlns:a16="http://schemas.microsoft.com/office/drawing/2014/main" id="{2952A6D5-5AAF-4593-9D33-36C7C7BA0511}"/>
              </a:ext>
            </a:extLst>
          </p:cNvPr>
          <p:cNvSpPr>
            <a:spLocks noGrp="1"/>
          </p:cNvSpPr>
          <p:nvPr>
            <p:ph type="title"/>
          </p:nvPr>
        </p:nvSpPr>
        <p:spPr/>
        <p:txBody>
          <a:bodyPr/>
          <a:lstStyle/>
          <a:p>
            <a:r>
              <a:rPr lang="en-US" sz="3200" dirty="0"/>
              <a:t>Density vs Spatial Reuse – more density values</a:t>
            </a:r>
            <a:br>
              <a:rPr lang="en-US" sz="3200" dirty="0"/>
            </a:br>
            <a:r>
              <a:rPr lang="en-US" sz="3200" dirty="0"/>
              <a:t>Directional system with Omni CCA</a:t>
            </a:r>
            <a:endParaRPr lang="en-US" sz="3200" dirty="0">
              <a:highlight>
                <a:srgbClr val="FFFF00"/>
              </a:highlight>
            </a:endParaRPr>
          </a:p>
        </p:txBody>
      </p:sp>
      <p:cxnSp>
        <p:nvCxnSpPr>
          <p:cNvPr id="23" name="Straight Connector 22">
            <a:extLst>
              <a:ext uri="{FF2B5EF4-FFF2-40B4-BE49-F238E27FC236}">
                <a16:creationId xmlns:a16="http://schemas.microsoft.com/office/drawing/2014/main" id="{880524E5-FEC2-4012-9CDA-CC3827F4F820}"/>
              </a:ext>
            </a:extLst>
          </p:cNvPr>
          <p:cNvCxnSpPr>
            <a:cxnSpLocks/>
          </p:cNvCxnSpPr>
          <p:nvPr/>
        </p:nvCxnSpPr>
        <p:spPr>
          <a:xfrm>
            <a:off x="6855262" y="5226180"/>
            <a:ext cx="4126030"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5D804F6-B256-456C-8BF2-DF0C0869C05E}"/>
              </a:ext>
            </a:extLst>
          </p:cNvPr>
          <p:cNvSpPr txBox="1"/>
          <p:nvPr/>
        </p:nvSpPr>
        <p:spPr>
          <a:xfrm>
            <a:off x="9177534" y="5051399"/>
            <a:ext cx="1221809" cy="230832"/>
          </a:xfrm>
          <a:prstGeom prst="rect">
            <a:avLst/>
          </a:prstGeom>
          <a:noFill/>
        </p:spPr>
        <p:txBody>
          <a:bodyPr wrap="square" rtlCol="0">
            <a:spAutoFit/>
          </a:bodyPr>
          <a:lstStyle/>
          <a:p>
            <a:r>
              <a:rPr lang="en-US" sz="900" dirty="0">
                <a:solidFill>
                  <a:schemeClr val="tx1"/>
                </a:solidFill>
              </a:rPr>
              <a:t>Single link throughput</a:t>
            </a:r>
          </a:p>
        </p:txBody>
      </p:sp>
      <p:sp>
        <p:nvSpPr>
          <p:cNvPr id="4" name="Date Placeholder 3">
            <a:extLst>
              <a:ext uri="{FF2B5EF4-FFF2-40B4-BE49-F238E27FC236}">
                <a16:creationId xmlns:a16="http://schemas.microsoft.com/office/drawing/2014/main" id="{B9C034E6-792C-45B6-AEF0-191DF15E3545}"/>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73D1E93B-407C-4A6B-ABAA-43106056CDA8}"/>
              </a:ext>
            </a:extLst>
          </p:cNvPr>
          <p:cNvSpPr>
            <a:spLocks noGrp="1"/>
          </p:cNvSpPr>
          <p:nvPr>
            <p:ph type="ftr" idx="11"/>
          </p:nvPr>
        </p:nvSpPr>
        <p:spPr>
          <a:xfrm>
            <a:off x="7132322" y="6537963"/>
            <a:ext cx="4297680" cy="228600"/>
          </a:xfrm>
        </p:spPr>
        <p:txBody>
          <a:bodyPr/>
          <a:lstStyle/>
          <a:p>
            <a:r>
              <a:rPr lang="en-US" dirty="0"/>
              <a:t>Sam Alex et al</a:t>
            </a:r>
          </a:p>
        </p:txBody>
      </p:sp>
      <p:sp>
        <p:nvSpPr>
          <p:cNvPr id="6" name="Slide Number Placeholder 5">
            <a:extLst>
              <a:ext uri="{FF2B5EF4-FFF2-40B4-BE49-F238E27FC236}">
                <a16:creationId xmlns:a16="http://schemas.microsoft.com/office/drawing/2014/main" id="{65534937-7B18-4DE8-8238-A36B99F02F0F}"/>
              </a:ext>
            </a:extLst>
          </p:cNvPr>
          <p:cNvSpPr>
            <a:spLocks noGrp="1"/>
          </p:cNvSpPr>
          <p:nvPr>
            <p:ph type="sldNum" idx="12"/>
          </p:nvPr>
        </p:nvSpPr>
        <p:spPr/>
        <p:txBody>
          <a:bodyPr/>
          <a:lstStyle/>
          <a:p>
            <a:fld id="{E4439E72-EB07-4F66-9BE3-2AE58938557E}" type="slidenum">
              <a:rPr lang="en-US" smtClean="0"/>
              <a:t>19</a:t>
            </a:fld>
            <a:endParaRPr lang="en-US"/>
          </a:p>
        </p:txBody>
      </p:sp>
    </p:spTree>
    <p:extLst>
      <p:ext uri="{BB962C8B-B14F-4D97-AF65-F5344CB8AC3E}">
        <p14:creationId xmlns:p14="http://schemas.microsoft.com/office/powerpoint/2010/main" val="279066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079D20-99E7-402D-AD13-22C7CFE47055}"/>
              </a:ext>
            </a:extLst>
          </p:cNvPr>
          <p:cNvSpPr>
            <a:spLocks noGrp="1"/>
          </p:cNvSpPr>
          <p:nvPr>
            <p:ph idx="1"/>
          </p:nvPr>
        </p:nvSpPr>
        <p:spPr/>
        <p:txBody>
          <a:bodyPr>
            <a:normAutofit/>
          </a:bodyPr>
          <a:lstStyle/>
          <a:p>
            <a:r>
              <a:rPr lang="en-US" sz="2400" b="0" dirty="0"/>
              <a:t>The 802.11ad (and 802.11ay) standards defined the preamble detect (PD) and energy detect (ED) levels in the same manner as 802.11n/ac standard, which is not a directional PHY like DMG</a:t>
            </a:r>
          </a:p>
          <a:p>
            <a:r>
              <a:rPr lang="en-US" sz="2400" b="0" dirty="0"/>
              <a:t>Omni directional clear channel assessment (CCA) at minimum sensitivity level (-68dBm), while providing simple and fair access to the channel, might prevent efficient spatial reuse of the spectrum for directional systems</a:t>
            </a:r>
          </a:p>
          <a:p>
            <a:r>
              <a:rPr lang="en-US" sz="2400" b="0" dirty="0"/>
              <a:t>In this presentation we show that the current preamble detect threshold of -68 dBm provides little to no gain, and often times hurts the performance for highly directional systems</a:t>
            </a:r>
          </a:p>
        </p:txBody>
      </p:sp>
      <p:sp>
        <p:nvSpPr>
          <p:cNvPr id="2" name="Title 1">
            <a:extLst>
              <a:ext uri="{FF2B5EF4-FFF2-40B4-BE49-F238E27FC236}">
                <a16:creationId xmlns:a16="http://schemas.microsoft.com/office/drawing/2014/main" id="{F179791D-8EB0-4175-BA54-150BE68A8B2B}"/>
              </a:ext>
            </a:extLst>
          </p:cNvPr>
          <p:cNvSpPr>
            <a:spLocks noGrp="1"/>
          </p:cNvSpPr>
          <p:nvPr>
            <p:ph type="title"/>
          </p:nvPr>
        </p:nvSpPr>
        <p:spPr/>
        <p:txBody>
          <a:bodyPr/>
          <a:lstStyle/>
          <a:p>
            <a:r>
              <a:rPr lang="en-US" sz="3200" dirty="0"/>
              <a:t>Motivation</a:t>
            </a:r>
          </a:p>
        </p:txBody>
      </p:sp>
      <p:sp>
        <p:nvSpPr>
          <p:cNvPr id="4" name="Date Placeholder 3">
            <a:extLst>
              <a:ext uri="{FF2B5EF4-FFF2-40B4-BE49-F238E27FC236}">
                <a16:creationId xmlns:a16="http://schemas.microsoft.com/office/drawing/2014/main" id="{12CD2C3C-11B5-47E8-938E-1288B8E8119E}"/>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6CCF9177-68AE-4936-89D1-586A287AD18A}"/>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C0B894A2-2A3B-4553-984B-780E9B31A14A}"/>
              </a:ext>
            </a:extLst>
          </p:cNvPr>
          <p:cNvSpPr>
            <a:spLocks noGrp="1"/>
          </p:cNvSpPr>
          <p:nvPr>
            <p:ph type="sldNum" idx="12"/>
          </p:nvPr>
        </p:nvSpPr>
        <p:spPr/>
        <p:txBody>
          <a:bodyPr/>
          <a:lstStyle/>
          <a:p>
            <a:fld id="{E4439E72-EB07-4F66-9BE3-2AE58938557E}" type="slidenum">
              <a:rPr lang="en-US" smtClean="0"/>
              <a:t>2</a:t>
            </a:fld>
            <a:endParaRPr lang="en-US"/>
          </a:p>
        </p:txBody>
      </p:sp>
    </p:spTree>
    <p:extLst>
      <p:ext uri="{BB962C8B-B14F-4D97-AF65-F5344CB8AC3E}">
        <p14:creationId xmlns:p14="http://schemas.microsoft.com/office/powerpoint/2010/main" val="282105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A5E11D-1226-4D62-92D4-4BFF93F9F2F1}"/>
              </a:ext>
            </a:extLst>
          </p:cNvPr>
          <p:cNvSpPr>
            <a:spLocks noGrp="1"/>
          </p:cNvSpPr>
          <p:nvPr>
            <p:ph idx="1"/>
          </p:nvPr>
        </p:nvSpPr>
        <p:spPr/>
        <p:txBody>
          <a:bodyPr/>
          <a:lstStyle/>
          <a:p>
            <a:r>
              <a:rPr lang="en-US" sz="2000" dirty="0"/>
              <a:t>We showed that the current preamble detect level of -68dBm, which corresponds to MCS1 sensitivity, likely adapted from 2.4/5 GHz omni systems, is very suboptimal from spatial reuse perspective</a:t>
            </a:r>
          </a:p>
          <a:p>
            <a:r>
              <a:rPr lang="en-US" sz="2000" dirty="0"/>
              <a:t>Our study shows that for directional systems</a:t>
            </a:r>
            <a:r>
              <a:rPr lang="en-US" sz="2000" dirty="0">
                <a:solidFill>
                  <a:schemeClr val="tx1"/>
                </a:solidFill>
              </a:rPr>
              <a:t> </a:t>
            </a:r>
            <a:r>
              <a:rPr lang="en-US" sz="2000" u="sng" dirty="0">
                <a:solidFill>
                  <a:schemeClr val="tx1"/>
                </a:solidFill>
              </a:rPr>
              <a:t>with any kind of CCA</a:t>
            </a:r>
            <a:r>
              <a:rPr lang="en-US" sz="2000" dirty="0">
                <a:solidFill>
                  <a:schemeClr val="tx1"/>
                </a:solidFill>
              </a:rPr>
              <a:t> spatial capacity improves with increasing (relaxing) the CCA (preamble detect) threshold</a:t>
            </a:r>
          </a:p>
          <a:p>
            <a:r>
              <a:rPr lang="en-US" sz="2000" dirty="0">
                <a:solidFill>
                  <a:schemeClr val="tx1"/>
                </a:solidFill>
              </a:rPr>
              <a:t>For example, a 10 dB relaxation of CCA level to -58 dBm increases the spatial capacity by 66%</a:t>
            </a:r>
            <a:endParaRPr lang="en-US" sz="2000" dirty="0"/>
          </a:p>
          <a:p>
            <a:r>
              <a:rPr lang="en-US" sz="2000" dirty="0"/>
              <a:t>We also observe that additional mechanisms such as directional CCA with RTS/CTS results in incremental spatial capacity improvement compared to relaxing the CCA threshold</a:t>
            </a:r>
          </a:p>
        </p:txBody>
      </p:sp>
      <p:sp>
        <p:nvSpPr>
          <p:cNvPr id="4" name="Date Placeholder 3">
            <a:extLst>
              <a:ext uri="{FF2B5EF4-FFF2-40B4-BE49-F238E27FC236}">
                <a16:creationId xmlns:a16="http://schemas.microsoft.com/office/drawing/2014/main" id="{A1CEADFC-DB16-4031-96B3-9823EF69A856}"/>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E414DEC7-E548-4B48-87C1-3D930C945547}"/>
              </a:ext>
            </a:extLst>
          </p:cNvPr>
          <p:cNvSpPr>
            <a:spLocks noGrp="1"/>
          </p:cNvSpPr>
          <p:nvPr>
            <p:ph type="ftr" idx="11"/>
          </p:nvPr>
        </p:nvSpPr>
        <p:spPr/>
        <p:txBody>
          <a:bodyPr/>
          <a:lstStyle/>
          <a:p>
            <a:r>
              <a:rPr lang="en-US"/>
              <a:t>Sam Alex et al</a:t>
            </a:r>
            <a:endParaRPr lang="en-US" dirty="0"/>
          </a:p>
        </p:txBody>
      </p:sp>
      <p:sp>
        <p:nvSpPr>
          <p:cNvPr id="6" name="Slide Number Placeholder 5">
            <a:extLst>
              <a:ext uri="{FF2B5EF4-FFF2-40B4-BE49-F238E27FC236}">
                <a16:creationId xmlns:a16="http://schemas.microsoft.com/office/drawing/2014/main" id="{1A3C1ED8-0144-4CFE-B3E0-9BE85CE536DF}"/>
              </a:ext>
            </a:extLst>
          </p:cNvPr>
          <p:cNvSpPr>
            <a:spLocks noGrp="1"/>
          </p:cNvSpPr>
          <p:nvPr>
            <p:ph type="sldNum" idx="12"/>
          </p:nvPr>
        </p:nvSpPr>
        <p:spPr/>
        <p:txBody>
          <a:bodyPr/>
          <a:lstStyle/>
          <a:p>
            <a:fld id="{E4439E72-EB07-4F66-9BE3-2AE58938557E}" type="slidenum">
              <a:rPr lang="en-US" smtClean="0"/>
              <a:pPr/>
              <a:t>20</a:t>
            </a:fld>
            <a:endParaRPr lang="en-US"/>
          </a:p>
        </p:txBody>
      </p:sp>
      <p:sp>
        <p:nvSpPr>
          <p:cNvPr id="2" name="Title 1">
            <a:extLst>
              <a:ext uri="{FF2B5EF4-FFF2-40B4-BE49-F238E27FC236}">
                <a16:creationId xmlns:a16="http://schemas.microsoft.com/office/drawing/2014/main" id="{81E408BD-09D0-49CB-ABD2-0151D530273C}"/>
              </a:ext>
            </a:extLst>
          </p:cNvPr>
          <p:cNvSpPr>
            <a:spLocks noGrp="1"/>
          </p:cNvSpPr>
          <p:nvPr>
            <p:ph type="title"/>
          </p:nvPr>
        </p:nvSpPr>
        <p:spPr/>
        <p:txBody>
          <a:bodyPr/>
          <a:lstStyle/>
          <a:p>
            <a:r>
              <a:rPr lang="en-US" sz="3200" dirty="0"/>
              <a:t>Conclusion</a:t>
            </a:r>
          </a:p>
        </p:txBody>
      </p:sp>
    </p:spTree>
    <p:extLst>
      <p:ext uri="{BB962C8B-B14F-4D97-AF65-F5344CB8AC3E}">
        <p14:creationId xmlns:p14="http://schemas.microsoft.com/office/powerpoint/2010/main" val="1765375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993CEA-C4E7-45B0-9CA7-24C112B68176}"/>
              </a:ext>
            </a:extLst>
          </p:cNvPr>
          <p:cNvSpPr>
            <a:spLocks noGrp="1"/>
          </p:cNvSpPr>
          <p:nvPr>
            <p:ph idx="1"/>
          </p:nvPr>
        </p:nvSpPr>
        <p:spPr/>
        <p:txBody>
          <a:bodyPr/>
          <a:lstStyle/>
          <a:p>
            <a:r>
              <a:rPr lang="en-US" dirty="0"/>
              <a:t>Do you support further study of EDMG CCA level with the goal of </a:t>
            </a:r>
            <a:r>
              <a:rPr lang="en-US"/>
              <a:t>relaxing it?</a:t>
            </a:r>
            <a:endParaRPr lang="en-US" dirty="0"/>
          </a:p>
          <a:p>
            <a:endParaRPr lang="en-US" dirty="0"/>
          </a:p>
          <a:p>
            <a:pPr lvl="1"/>
            <a:r>
              <a:rPr lang="en-US" dirty="0"/>
              <a:t>Yes:</a:t>
            </a:r>
          </a:p>
          <a:p>
            <a:pPr lvl="1"/>
            <a:r>
              <a:rPr lang="en-US" dirty="0"/>
              <a:t>No:</a:t>
            </a:r>
          </a:p>
          <a:p>
            <a:pPr lvl="1"/>
            <a:r>
              <a:rPr lang="en-US" dirty="0"/>
              <a:t>Abstain:</a:t>
            </a:r>
          </a:p>
        </p:txBody>
      </p:sp>
      <p:sp>
        <p:nvSpPr>
          <p:cNvPr id="3" name="Date Placeholder 2">
            <a:extLst>
              <a:ext uri="{FF2B5EF4-FFF2-40B4-BE49-F238E27FC236}">
                <a16:creationId xmlns:a16="http://schemas.microsoft.com/office/drawing/2014/main" id="{0D8E2823-CDED-4185-9795-724D3C2AB2D9}"/>
              </a:ext>
            </a:extLst>
          </p:cNvPr>
          <p:cNvSpPr>
            <a:spLocks noGrp="1"/>
          </p:cNvSpPr>
          <p:nvPr>
            <p:ph type="dt" idx="10"/>
          </p:nvPr>
        </p:nvSpPr>
        <p:spPr/>
        <p:txBody>
          <a:bodyPr/>
          <a:lstStyle/>
          <a:p>
            <a:r>
              <a:rPr lang="en-US"/>
              <a:t>May 2018</a:t>
            </a:r>
          </a:p>
        </p:txBody>
      </p:sp>
      <p:sp>
        <p:nvSpPr>
          <p:cNvPr id="4" name="Footer Placeholder 3">
            <a:extLst>
              <a:ext uri="{FF2B5EF4-FFF2-40B4-BE49-F238E27FC236}">
                <a16:creationId xmlns:a16="http://schemas.microsoft.com/office/drawing/2014/main" id="{3F519E4D-0E6C-4D03-8646-A0B3EE9C9596}"/>
              </a:ext>
            </a:extLst>
          </p:cNvPr>
          <p:cNvSpPr>
            <a:spLocks noGrp="1"/>
          </p:cNvSpPr>
          <p:nvPr>
            <p:ph type="ftr" idx="11"/>
          </p:nvPr>
        </p:nvSpPr>
        <p:spPr/>
        <p:txBody>
          <a:bodyPr/>
          <a:lstStyle/>
          <a:p>
            <a:r>
              <a:rPr lang="en-US"/>
              <a:t>Sam Alex et al</a:t>
            </a:r>
          </a:p>
        </p:txBody>
      </p:sp>
      <p:sp>
        <p:nvSpPr>
          <p:cNvPr id="5" name="Slide Number Placeholder 4">
            <a:extLst>
              <a:ext uri="{FF2B5EF4-FFF2-40B4-BE49-F238E27FC236}">
                <a16:creationId xmlns:a16="http://schemas.microsoft.com/office/drawing/2014/main" id="{7ED437EA-F08F-4C35-9964-7BE5F84CE99B}"/>
              </a:ext>
            </a:extLst>
          </p:cNvPr>
          <p:cNvSpPr>
            <a:spLocks noGrp="1"/>
          </p:cNvSpPr>
          <p:nvPr>
            <p:ph type="sldNum" idx="12"/>
          </p:nvPr>
        </p:nvSpPr>
        <p:spPr/>
        <p:txBody>
          <a:bodyPr/>
          <a:lstStyle/>
          <a:p>
            <a:fld id="{E4439E72-EB07-4F66-9BE3-2AE58938557E}" type="slidenum">
              <a:rPr lang="en-US" smtClean="0"/>
              <a:t>21</a:t>
            </a:fld>
            <a:endParaRPr lang="en-US"/>
          </a:p>
        </p:txBody>
      </p:sp>
      <p:sp>
        <p:nvSpPr>
          <p:cNvPr id="6" name="Title 5">
            <a:extLst>
              <a:ext uri="{FF2B5EF4-FFF2-40B4-BE49-F238E27FC236}">
                <a16:creationId xmlns:a16="http://schemas.microsoft.com/office/drawing/2014/main" id="{2C85EBF9-2E98-4DD5-8FF8-1D04229B3D73}"/>
              </a:ext>
            </a:extLst>
          </p:cNvPr>
          <p:cNvSpPr>
            <a:spLocks noGrp="1"/>
          </p:cNvSpPr>
          <p:nvPr>
            <p:ph type="title"/>
          </p:nvPr>
        </p:nvSpPr>
        <p:spPr/>
        <p:txBody>
          <a:bodyPr/>
          <a:lstStyle/>
          <a:p>
            <a:r>
              <a:rPr lang="en-US" sz="3200" dirty="0"/>
              <a:t>Straw poll</a:t>
            </a:r>
            <a:endParaRPr lang="en-US" sz="3200" dirty="0">
              <a:highlight>
                <a:srgbClr val="FFFF00"/>
              </a:highlight>
            </a:endParaRPr>
          </a:p>
        </p:txBody>
      </p:sp>
    </p:spTree>
    <p:extLst>
      <p:ext uri="{BB962C8B-B14F-4D97-AF65-F5344CB8AC3E}">
        <p14:creationId xmlns:p14="http://schemas.microsoft.com/office/powerpoint/2010/main" val="338949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2CD2C3C-11B5-47E8-938E-1288B8E8119E}"/>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6CCF9177-68AE-4936-89D1-586A287AD18A}"/>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C0B894A2-2A3B-4553-984B-780E9B31A14A}"/>
              </a:ext>
            </a:extLst>
          </p:cNvPr>
          <p:cNvSpPr>
            <a:spLocks noGrp="1"/>
          </p:cNvSpPr>
          <p:nvPr>
            <p:ph type="sldNum" idx="12"/>
          </p:nvPr>
        </p:nvSpPr>
        <p:spPr/>
        <p:txBody>
          <a:bodyPr/>
          <a:lstStyle/>
          <a:p>
            <a:fld id="{E4439E72-EB07-4F66-9BE3-2AE58938557E}" type="slidenum">
              <a:rPr lang="en-US" smtClean="0"/>
              <a:t>3</a:t>
            </a:fld>
            <a:endParaRPr lang="en-US"/>
          </a:p>
        </p:txBody>
      </p:sp>
      <p:sp>
        <p:nvSpPr>
          <p:cNvPr id="17" name="Oval 16">
            <a:extLst>
              <a:ext uri="{FF2B5EF4-FFF2-40B4-BE49-F238E27FC236}">
                <a16:creationId xmlns:a16="http://schemas.microsoft.com/office/drawing/2014/main" id="{0FD4DC1B-03EC-F14A-AAC3-E0D0A28C5D53}"/>
              </a:ext>
            </a:extLst>
          </p:cNvPr>
          <p:cNvSpPr/>
          <p:nvPr/>
        </p:nvSpPr>
        <p:spPr bwMode="auto">
          <a:xfrm>
            <a:off x="2429570" y="3599397"/>
            <a:ext cx="936703" cy="88875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Omni</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STA</a:t>
            </a:r>
          </a:p>
        </p:txBody>
      </p:sp>
      <p:sp>
        <p:nvSpPr>
          <p:cNvPr id="18" name="Oval 17">
            <a:extLst>
              <a:ext uri="{FF2B5EF4-FFF2-40B4-BE49-F238E27FC236}">
                <a16:creationId xmlns:a16="http://schemas.microsoft.com/office/drawing/2014/main" id="{F0F44C0F-C3B6-1848-845D-4BAEB186BF8B}"/>
              </a:ext>
            </a:extLst>
          </p:cNvPr>
          <p:cNvSpPr/>
          <p:nvPr/>
        </p:nvSpPr>
        <p:spPr bwMode="auto">
          <a:xfrm>
            <a:off x="1821410" y="1564122"/>
            <a:ext cx="936703" cy="88875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Omni</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STA</a:t>
            </a:r>
          </a:p>
        </p:txBody>
      </p:sp>
      <p:sp>
        <p:nvSpPr>
          <p:cNvPr id="20" name="Down Arrow 19">
            <a:extLst>
              <a:ext uri="{FF2B5EF4-FFF2-40B4-BE49-F238E27FC236}">
                <a16:creationId xmlns:a16="http://schemas.microsoft.com/office/drawing/2014/main" id="{DC3606B2-F4BC-E047-846F-7E80E15F0AD8}"/>
              </a:ext>
            </a:extLst>
          </p:cNvPr>
          <p:cNvSpPr/>
          <p:nvPr/>
        </p:nvSpPr>
        <p:spPr bwMode="auto">
          <a:xfrm rot="20637564">
            <a:off x="2428088" y="2581230"/>
            <a:ext cx="211202" cy="889812"/>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A4E24E25-6F38-4049-A7C7-B007EA0589D8}"/>
              </a:ext>
            </a:extLst>
          </p:cNvPr>
          <p:cNvSpPr txBox="1"/>
          <p:nvPr/>
        </p:nvSpPr>
        <p:spPr>
          <a:xfrm>
            <a:off x="1412554" y="4762416"/>
            <a:ext cx="3611217" cy="1200329"/>
          </a:xfrm>
          <a:prstGeom prst="rect">
            <a:avLst/>
          </a:prstGeom>
          <a:noFill/>
        </p:spPr>
        <p:txBody>
          <a:bodyPr wrap="square" rtlCol="0">
            <a:spAutoFit/>
          </a:bodyPr>
          <a:lstStyle/>
          <a:p>
            <a:r>
              <a:rPr lang="en-US" sz="1800" dirty="0">
                <a:solidFill>
                  <a:schemeClr val="tx1"/>
                </a:solidFill>
              </a:rPr>
              <a:t>Preamble detect at MCS 1 receive sensitivity means transmitting can hurt the neighbor’s performance with similar interference level at the RX</a:t>
            </a:r>
          </a:p>
        </p:txBody>
      </p:sp>
      <p:sp>
        <p:nvSpPr>
          <p:cNvPr id="22" name="Oval 21">
            <a:extLst>
              <a:ext uri="{FF2B5EF4-FFF2-40B4-BE49-F238E27FC236}">
                <a16:creationId xmlns:a16="http://schemas.microsoft.com/office/drawing/2014/main" id="{4DE356C0-94BA-EB43-BFF0-937BB102DA9A}"/>
              </a:ext>
            </a:extLst>
          </p:cNvPr>
          <p:cNvSpPr/>
          <p:nvPr/>
        </p:nvSpPr>
        <p:spPr bwMode="auto">
          <a:xfrm>
            <a:off x="2282759" y="3435087"/>
            <a:ext cx="1231561" cy="1222569"/>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Oval 22">
            <a:extLst>
              <a:ext uri="{FF2B5EF4-FFF2-40B4-BE49-F238E27FC236}">
                <a16:creationId xmlns:a16="http://schemas.microsoft.com/office/drawing/2014/main" id="{0A6A5FC9-FF4A-BF41-A7DE-74256C11BFB4}"/>
              </a:ext>
            </a:extLst>
          </p:cNvPr>
          <p:cNvSpPr/>
          <p:nvPr/>
        </p:nvSpPr>
        <p:spPr bwMode="auto">
          <a:xfrm>
            <a:off x="8436934" y="3599397"/>
            <a:ext cx="936703" cy="88875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DMG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STA</a:t>
            </a:r>
          </a:p>
        </p:txBody>
      </p:sp>
      <p:sp>
        <p:nvSpPr>
          <p:cNvPr id="24" name="Oval 23">
            <a:extLst>
              <a:ext uri="{FF2B5EF4-FFF2-40B4-BE49-F238E27FC236}">
                <a16:creationId xmlns:a16="http://schemas.microsoft.com/office/drawing/2014/main" id="{80859372-6D85-7640-9A73-F44D34F01E49}"/>
              </a:ext>
            </a:extLst>
          </p:cNvPr>
          <p:cNvSpPr/>
          <p:nvPr/>
        </p:nvSpPr>
        <p:spPr bwMode="auto">
          <a:xfrm>
            <a:off x="7828774" y="1564122"/>
            <a:ext cx="936703" cy="88875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DMG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STA</a:t>
            </a:r>
          </a:p>
        </p:txBody>
      </p:sp>
      <p:sp>
        <p:nvSpPr>
          <p:cNvPr id="25" name="Down Arrow 24">
            <a:extLst>
              <a:ext uri="{FF2B5EF4-FFF2-40B4-BE49-F238E27FC236}">
                <a16:creationId xmlns:a16="http://schemas.microsoft.com/office/drawing/2014/main" id="{73E26983-C8F5-8A45-B7C4-D58503D47893}"/>
              </a:ext>
            </a:extLst>
          </p:cNvPr>
          <p:cNvSpPr/>
          <p:nvPr/>
        </p:nvSpPr>
        <p:spPr bwMode="auto">
          <a:xfrm rot="20637564">
            <a:off x="8435452" y="2581230"/>
            <a:ext cx="211202" cy="889812"/>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76F6514C-85C5-E64A-A646-CE3F4D8953E9}"/>
              </a:ext>
            </a:extLst>
          </p:cNvPr>
          <p:cNvSpPr txBox="1"/>
          <p:nvPr/>
        </p:nvSpPr>
        <p:spPr>
          <a:xfrm>
            <a:off x="7191781" y="4691120"/>
            <a:ext cx="3147392" cy="1200329"/>
          </a:xfrm>
          <a:prstGeom prst="rect">
            <a:avLst/>
          </a:prstGeom>
          <a:noFill/>
        </p:spPr>
        <p:txBody>
          <a:bodyPr wrap="square" rtlCol="0">
            <a:spAutoFit/>
          </a:bodyPr>
          <a:lstStyle/>
          <a:p>
            <a:r>
              <a:rPr lang="en-US" sz="1800" dirty="0">
                <a:solidFill>
                  <a:schemeClr val="tx1"/>
                </a:solidFill>
              </a:rPr>
              <a:t>Preamble detect at MCS 1 receive sensitivity </a:t>
            </a:r>
            <a:r>
              <a:rPr lang="en-US" sz="1800" u="sng" dirty="0">
                <a:solidFill>
                  <a:srgbClr val="C00000"/>
                </a:solidFill>
              </a:rPr>
              <a:t>does not mean</a:t>
            </a:r>
            <a:r>
              <a:rPr lang="en-US" sz="1800" dirty="0">
                <a:solidFill>
                  <a:schemeClr val="tx1"/>
                </a:solidFill>
              </a:rPr>
              <a:t> transmitting can hurt the the neighbor’s performance</a:t>
            </a:r>
          </a:p>
        </p:txBody>
      </p:sp>
      <p:sp>
        <p:nvSpPr>
          <p:cNvPr id="27" name="Oval 26">
            <a:extLst>
              <a:ext uri="{FF2B5EF4-FFF2-40B4-BE49-F238E27FC236}">
                <a16:creationId xmlns:a16="http://schemas.microsoft.com/office/drawing/2014/main" id="{E14834C7-992D-1547-BEFE-843426F00302}"/>
              </a:ext>
            </a:extLst>
          </p:cNvPr>
          <p:cNvSpPr/>
          <p:nvPr/>
        </p:nvSpPr>
        <p:spPr bwMode="auto">
          <a:xfrm>
            <a:off x="8290123" y="3435087"/>
            <a:ext cx="1231561" cy="1222569"/>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Oval 27">
            <a:extLst>
              <a:ext uri="{FF2B5EF4-FFF2-40B4-BE49-F238E27FC236}">
                <a16:creationId xmlns:a16="http://schemas.microsoft.com/office/drawing/2014/main" id="{B12DF34B-33BC-0F46-853B-B8FBEB6C648C}"/>
              </a:ext>
            </a:extLst>
          </p:cNvPr>
          <p:cNvSpPr/>
          <p:nvPr/>
        </p:nvSpPr>
        <p:spPr bwMode="auto">
          <a:xfrm>
            <a:off x="5472793" y="3599397"/>
            <a:ext cx="936703" cy="888754"/>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DMG</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STA</a:t>
            </a:r>
          </a:p>
        </p:txBody>
      </p:sp>
      <p:sp>
        <p:nvSpPr>
          <p:cNvPr id="29" name="Teardrop 28">
            <a:extLst>
              <a:ext uri="{FF2B5EF4-FFF2-40B4-BE49-F238E27FC236}">
                <a16:creationId xmlns:a16="http://schemas.microsoft.com/office/drawing/2014/main" id="{D9627F3C-7B9B-4D45-A7D6-ADB23BFF27C2}"/>
              </a:ext>
            </a:extLst>
          </p:cNvPr>
          <p:cNvSpPr/>
          <p:nvPr/>
        </p:nvSpPr>
        <p:spPr bwMode="auto">
          <a:xfrm rot="12888165">
            <a:off x="6574482" y="3658678"/>
            <a:ext cx="851004" cy="749985"/>
          </a:xfrm>
          <a:prstGeom prst="teardrop">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Teardrop 29">
            <a:extLst>
              <a:ext uri="{FF2B5EF4-FFF2-40B4-BE49-F238E27FC236}">
                <a16:creationId xmlns:a16="http://schemas.microsoft.com/office/drawing/2014/main" id="{98D3E07E-A61B-9247-A0F3-3167F4620FA0}"/>
              </a:ext>
            </a:extLst>
          </p:cNvPr>
          <p:cNvSpPr/>
          <p:nvPr/>
        </p:nvSpPr>
        <p:spPr bwMode="auto">
          <a:xfrm rot="8711835" flipH="1">
            <a:off x="7448015" y="3693226"/>
            <a:ext cx="851004" cy="749985"/>
          </a:xfrm>
          <a:prstGeom prst="teardrop">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3077DCBC-57BE-674C-9A28-78B65B69CFDC}"/>
              </a:ext>
            </a:extLst>
          </p:cNvPr>
          <p:cNvSpPr txBox="1"/>
          <p:nvPr/>
        </p:nvSpPr>
        <p:spPr>
          <a:xfrm>
            <a:off x="9449754" y="3623492"/>
            <a:ext cx="768159" cy="707886"/>
          </a:xfrm>
          <a:prstGeom prst="rect">
            <a:avLst/>
          </a:prstGeom>
          <a:noFill/>
        </p:spPr>
        <p:txBody>
          <a:bodyPr wrap="none" rtlCol="0">
            <a:spAutoFit/>
          </a:bodyPr>
          <a:lstStyle/>
          <a:p>
            <a:pPr algn="ctr"/>
            <a:r>
              <a:rPr lang="en-US" sz="2000" dirty="0">
                <a:solidFill>
                  <a:schemeClr val="tx1"/>
                </a:solidFill>
              </a:rPr>
              <a:t>Omni</a:t>
            </a:r>
          </a:p>
          <a:p>
            <a:pPr algn="ctr"/>
            <a:r>
              <a:rPr lang="en-US" sz="2000" dirty="0">
                <a:solidFill>
                  <a:schemeClr val="tx1"/>
                </a:solidFill>
              </a:rPr>
              <a:t>CCA</a:t>
            </a:r>
          </a:p>
        </p:txBody>
      </p:sp>
      <p:sp>
        <p:nvSpPr>
          <p:cNvPr id="32" name="TextBox 31">
            <a:extLst>
              <a:ext uri="{FF2B5EF4-FFF2-40B4-BE49-F238E27FC236}">
                <a16:creationId xmlns:a16="http://schemas.microsoft.com/office/drawing/2014/main" id="{9170D4EA-CE34-6844-88B3-7D52C8F14F66}"/>
              </a:ext>
            </a:extLst>
          </p:cNvPr>
          <p:cNvSpPr txBox="1"/>
          <p:nvPr/>
        </p:nvSpPr>
        <p:spPr>
          <a:xfrm>
            <a:off x="3460589" y="3683658"/>
            <a:ext cx="768159" cy="707886"/>
          </a:xfrm>
          <a:prstGeom prst="rect">
            <a:avLst/>
          </a:prstGeom>
          <a:noFill/>
        </p:spPr>
        <p:txBody>
          <a:bodyPr wrap="none" rtlCol="0">
            <a:spAutoFit/>
          </a:bodyPr>
          <a:lstStyle/>
          <a:p>
            <a:pPr algn="ctr"/>
            <a:r>
              <a:rPr lang="en-US" sz="2000" dirty="0">
                <a:solidFill>
                  <a:schemeClr val="tx1"/>
                </a:solidFill>
              </a:rPr>
              <a:t>Omni</a:t>
            </a:r>
          </a:p>
          <a:p>
            <a:pPr algn="ctr"/>
            <a:r>
              <a:rPr lang="en-US" sz="2000" dirty="0">
                <a:solidFill>
                  <a:schemeClr val="tx1"/>
                </a:solidFill>
              </a:rPr>
              <a:t>CCA</a:t>
            </a:r>
          </a:p>
        </p:txBody>
      </p:sp>
      <p:sp>
        <p:nvSpPr>
          <p:cNvPr id="33" name="TextBox 32">
            <a:extLst>
              <a:ext uri="{FF2B5EF4-FFF2-40B4-BE49-F238E27FC236}">
                <a16:creationId xmlns:a16="http://schemas.microsoft.com/office/drawing/2014/main" id="{B6D54C10-0971-544F-BE81-31F76297631C}"/>
              </a:ext>
            </a:extLst>
          </p:cNvPr>
          <p:cNvSpPr txBox="1"/>
          <p:nvPr/>
        </p:nvSpPr>
        <p:spPr>
          <a:xfrm>
            <a:off x="1482756" y="5984708"/>
            <a:ext cx="3470815" cy="400110"/>
          </a:xfrm>
          <a:prstGeom prst="rect">
            <a:avLst/>
          </a:prstGeom>
          <a:noFill/>
        </p:spPr>
        <p:txBody>
          <a:bodyPr wrap="square" rtlCol="0">
            <a:spAutoFit/>
          </a:bodyPr>
          <a:lstStyle/>
          <a:p>
            <a:pPr algn="ctr"/>
            <a:r>
              <a:rPr lang="en-US" sz="2000" b="1" dirty="0">
                <a:solidFill>
                  <a:schemeClr val="tx1"/>
                </a:solidFill>
              </a:rPr>
              <a:t>Omni system with omni CCA</a:t>
            </a:r>
          </a:p>
        </p:txBody>
      </p:sp>
      <p:sp>
        <p:nvSpPr>
          <p:cNvPr id="34" name="TextBox 33">
            <a:extLst>
              <a:ext uri="{FF2B5EF4-FFF2-40B4-BE49-F238E27FC236}">
                <a16:creationId xmlns:a16="http://schemas.microsoft.com/office/drawing/2014/main" id="{DF84BB83-8F07-3747-BEF1-ED899605A131}"/>
              </a:ext>
            </a:extLst>
          </p:cNvPr>
          <p:cNvSpPr txBox="1"/>
          <p:nvPr/>
        </p:nvSpPr>
        <p:spPr>
          <a:xfrm>
            <a:off x="6189036" y="5989072"/>
            <a:ext cx="4165735" cy="400110"/>
          </a:xfrm>
          <a:prstGeom prst="rect">
            <a:avLst/>
          </a:prstGeom>
          <a:noFill/>
        </p:spPr>
        <p:txBody>
          <a:bodyPr wrap="square" rtlCol="0">
            <a:spAutoFit/>
          </a:bodyPr>
          <a:lstStyle/>
          <a:p>
            <a:pPr algn="ctr"/>
            <a:r>
              <a:rPr lang="en-US" sz="2000" b="1" dirty="0">
                <a:solidFill>
                  <a:schemeClr val="tx1"/>
                </a:solidFill>
              </a:rPr>
              <a:t>Directional system with omni CCA</a:t>
            </a:r>
          </a:p>
        </p:txBody>
      </p:sp>
      <p:sp>
        <p:nvSpPr>
          <p:cNvPr id="35" name="TextBox 34">
            <a:extLst>
              <a:ext uri="{FF2B5EF4-FFF2-40B4-BE49-F238E27FC236}">
                <a16:creationId xmlns:a16="http://schemas.microsoft.com/office/drawing/2014/main" id="{EB7FDCB3-E098-A240-9246-8A57AA197D06}"/>
              </a:ext>
            </a:extLst>
          </p:cNvPr>
          <p:cNvSpPr txBox="1"/>
          <p:nvPr/>
        </p:nvSpPr>
        <p:spPr>
          <a:xfrm>
            <a:off x="6801185" y="3292814"/>
            <a:ext cx="1258679" cy="338554"/>
          </a:xfrm>
          <a:prstGeom prst="rect">
            <a:avLst/>
          </a:prstGeom>
          <a:noFill/>
        </p:spPr>
        <p:txBody>
          <a:bodyPr wrap="none" rtlCol="0">
            <a:spAutoFit/>
          </a:bodyPr>
          <a:lstStyle/>
          <a:p>
            <a:pPr algn="ctr"/>
            <a:r>
              <a:rPr lang="en-US" sz="1600" dirty="0">
                <a:solidFill>
                  <a:schemeClr val="tx1"/>
                </a:solidFill>
              </a:rPr>
              <a:t>Beamformed</a:t>
            </a:r>
          </a:p>
        </p:txBody>
      </p:sp>
      <p:sp>
        <p:nvSpPr>
          <p:cNvPr id="36" name="Title 1">
            <a:extLst>
              <a:ext uri="{FF2B5EF4-FFF2-40B4-BE49-F238E27FC236}">
                <a16:creationId xmlns:a16="http://schemas.microsoft.com/office/drawing/2014/main" id="{595B5792-12B7-4F0E-AED0-E9EA46159542}"/>
              </a:ext>
            </a:extLst>
          </p:cNvPr>
          <p:cNvSpPr>
            <a:spLocks noGrp="1"/>
          </p:cNvSpPr>
          <p:nvPr>
            <p:ph type="title"/>
          </p:nvPr>
        </p:nvSpPr>
        <p:spPr>
          <a:xfrm>
            <a:off x="914401" y="594360"/>
            <a:ext cx="10515600" cy="914400"/>
          </a:xfrm>
        </p:spPr>
        <p:txBody>
          <a:bodyPr/>
          <a:lstStyle/>
          <a:p>
            <a:r>
              <a:rPr lang="en-US" sz="3200" dirty="0"/>
              <a:t>CCA levels for Omni and Directional system</a:t>
            </a:r>
          </a:p>
        </p:txBody>
      </p:sp>
    </p:spTree>
    <p:extLst>
      <p:ext uri="{BB962C8B-B14F-4D97-AF65-F5344CB8AC3E}">
        <p14:creationId xmlns:p14="http://schemas.microsoft.com/office/powerpoint/2010/main" val="123702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AEFAC-9B37-48CA-BF7E-D06E9F1D37E1}"/>
              </a:ext>
            </a:extLst>
          </p:cNvPr>
          <p:cNvSpPr>
            <a:spLocks noGrp="1"/>
          </p:cNvSpPr>
          <p:nvPr>
            <p:ph idx="1"/>
          </p:nvPr>
        </p:nvSpPr>
        <p:spPr/>
        <p:txBody>
          <a:bodyPr>
            <a:normAutofit/>
          </a:bodyPr>
          <a:lstStyle/>
          <a:p>
            <a:r>
              <a:rPr lang="en-US" sz="2400" dirty="0"/>
              <a:t>Simple intuitive modeling to get insight into medium access performance of directional systems</a:t>
            </a:r>
          </a:p>
          <a:p>
            <a:pPr marL="0" indent="0">
              <a:buNone/>
            </a:pPr>
            <a:endParaRPr lang="en-US" sz="2400" dirty="0"/>
          </a:p>
          <a:p>
            <a:r>
              <a:rPr lang="en-US" sz="2400" dirty="0"/>
              <a:t>Methodology</a:t>
            </a:r>
          </a:p>
          <a:p>
            <a:pPr lvl="1"/>
            <a:r>
              <a:rPr lang="en-US" sz="2000" dirty="0"/>
              <a:t>For a given density of users, find the set of users who can transmit simultaneously for different CCA threshold values</a:t>
            </a:r>
          </a:p>
          <a:p>
            <a:pPr lvl="1"/>
            <a:r>
              <a:rPr lang="en-US" sz="2000" dirty="0"/>
              <a:t>Compute the interference caused to each other due to the simultaneous usage of the channel</a:t>
            </a:r>
          </a:p>
          <a:p>
            <a:pPr lvl="1"/>
            <a:r>
              <a:rPr lang="en-US" sz="2000" dirty="0"/>
              <a:t>Compute the link SINR and overall throughput of the system of users</a:t>
            </a:r>
            <a:endParaRPr lang="en-US" dirty="0"/>
          </a:p>
        </p:txBody>
      </p:sp>
      <p:sp>
        <p:nvSpPr>
          <p:cNvPr id="2" name="Title 1">
            <a:extLst>
              <a:ext uri="{FF2B5EF4-FFF2-40B4-BE49-F238E27FC236}">
                <a16:creationId xmlns:a16="http://schemas.microsoft.com/office/drawing/2014/main" id="{B36758E9-1A4F-454D-AF1D-B0BC47747279}"/>
              </a:ext>
            </a:extLst>
          </p:cNvPr>
          <p:cNvSpPr>
            <a:spLocks noGrp="1"/>
          </p:cNvSpPr>
          <p:nvPr>
            <p:ph type="title"/>
          </p:nvPr>
        </p:nvSpPr>
        <p:spPr/>
        <p:txBody>
          <a:bodyPr/>
          <a:lstStyle/>
          <a:p>
            <a:r>
              <a:rPr lang="en-US" sz="3200" dirty="0"/>
              <a:t>Modeling</a:t>
            </a:r>
          </a:p>
        </p:txBody>
      </p:sp>
      <p:sp>
        <p:nvSpPr>
          <p:cNvPr id="4" name="Date Placeholder 3">
            <a:extLst>
              <a:ext uri="{FF2B5EF4-FFF2-40B4-BE49-F238E27FC236}">
                <a16:creationId xmlns:a16="http://schemas.microsoft.com/office/drawing/2014/main" id="{FC5ECBBC-5E08-4616-8C9A-8A3BBE82D1B8}"/>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5BCE51B3-C790-4C4E-BF49-C59920366EB6}"/>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1612682B-7BB5-4CB9-8F07-D63718B2ECA2}"/>
              </a:ext>
            </a:extLst>
          </p:cNvPr>
          <p:cNvSpPr>
            <a:spLocks noGrp="1"/>
          </p:cNvSpPr>
          <p:nvPr>
            <p:ph type="sldNum" idx="12"/>
          </p:nvPr>
        </p:nvSpPr>
        <p:spPr/>
        <p:txBody>
          <a:bodyPr/>
          <a:lstStyle/>
          <a:p>
            <a:fld id="{E4439E72-EB07-4F66-9BE3-2AE58938557E}" type="slidenum">
              <a:rPr lang="en-US" smtClean="0"/>
              <a:t>4</a:t>
            </a:fld>
            <a:endParaRPr lang="en-US"/>
          </a:p>
        </p:txBody>
      </p:sp>
    </p:spTree>
    <p:extLst>
      <p:ext uri="{BB962C8B-B14F-4D97-AF65-F5344CB8AC3E}">
        <p14:creationId xmlns:p14="http://schemas.microsoft.com/office/powerpoint/2010/main" val="185194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8203E4-3575-4046-86D7-D1EE6959B284}"/>
              </a:ext>
            </a:extLst>
          </p:cNvPr>
          <p:cNvSpPr>
            <a:spLocks noGrp="1"/>
          </p:cNvSpPr>
          <p:nvPr>
            <p:ph idx="1"/>
          </p:nvPr>
        </p:nvSpPr>
        <p:spPr>
          <a:xfrm>
            <a:off x="838200" y="1392823"/>
            <a:ext cx="10515600" cy="5232469"/>
          </a:xfrm>
        </p:spPr>
        <p:txBody>
          <a:bodyPr>
            <a:normAutofit/>
          </a:bodyPr>
          <a:lstStyle/>
          <a:p>
            <a:r>
              <a:rPr lang="en-US" sz="2400" b="1" dirty="0"/>
              <a:t>Simulation setup</a:t>
            </a:r>
          </a:p>
          <a:p>
            <a:pPr lvl="1"/>
            <a:r>
              <a:rPr lang="en-US" sz="2000" dirty="0"/>
              <a:t>TX nodes are randomly placed in the area and its peer RX are placed such that their link distance is randomized to span up to 10m</a:t>
            </a:r>
          </a:p>
          <a:p>
            <a:pPr lvl="1"/>
            <a:r>
              <a:rPr lang="en-US" sz="2000" dirty="0"/>
              <a:t>Simulation is run on a per link basis</a:t>
            </a:r>
          </a:p>
          <a:p>
            <a:r>
              <a:rPr lang="en-US" sz="2400" dirty="0"/>
              <a:t>CCA complete modeling with propagation</a:t>
            </a:r>
          </a:p>
          <a:p>
            <a:pPr marL="685800" lvl="1" indent="-342900">
              <a:buFont typeface="+mj-lt"/>
              <a:buAutoNum type="arabicParenR"/>
            </a:pPr>
            <a:r>
              <a:rPr lang="en-US" sz="2000" dirty="0"/>
              <a:t>Active transmission can trigger CCA at some neighboring STAs (potential interferers), silencing them and stopping them from interfering with desired link</a:t>
            </a:r>
          </a:p>
          <a:p>
            <a:pPr marL="685800" lvl="1" indent="-342900">
              <a:buFont typeface="+mj-lt"/>
              <a:buAutoNum type="arabicParenR"/>
            </a:pPr>
            <a:r>
              <a:rPr lang="en-US" sz="2000" dirty="0"/>
              <a:t>The neighboring STAs whose CCAs are not triggered will transmit and cause interference</a:t>
            </a:r>
          </a:p>
          <a:p>
            <a:pPr marL="685800" lvl="1" indent="-342900">
              <a:buFont typeface="+mj-lt"/>
              <a:buAutoNum type="arabicParenR"/>
            </a:pPr>
            <a:r>
              <a:rPr lang="en-US" sz="2000" dirty="0"/>
              <a:t>The CCA trigger propagation is accurately modeled by repeating steps (1) and (2), all through the edge of the network</a:t>
            </a:r>
            <a:endParaRPr lang="en-US" sz="2000" strike="sngStrike" dirty="0"/>
          </a:p>
        </p:txBody>
      </p:sp>
      <p:sp>
        <p:nvSpPr>
          <p:cNvPr id="2" name="Title 1">
            <a:extLst>
              <a:ext uri="{FF2B5EF4-FFF2-40B4-BE49-F238E27FC236}">
                <a16:creationId xmlns:a16="http://schemas.microsoft.com/office/drawing/2014/main" id="{81DE763B-3711-4F84-B6E8-1229173DE083}"/>
              </a:ext>
            </a:extLst>
          </p:cNvPr>
          <p:cNvSpPr>
            <a:spLocks noGrp="1"/>
          </p:cNvSpPr>
          <p:nvPr>
            <p:ph type="title"/>
          </p:nvPr>
        </p:nvSpPr>
        <p:spPr/>
        <p:txBody>
          <a:bodyPr/>
          <a:lstStyle/>
          <a:p>
            <a:r>
              <a:rPr lang="en-US" sz="3200" dirty="0"/>
              <a:t>Assumptions (1)</a:t>
            </a:r>
          </a:p>
        </p:txBody>
      </p:sp>
      <p:sp>
        <p:nvSpPr>
          <p:cNvPr id="8" name="Date Placeholder 7">
            <a:extLst>
              <a:ext uri="{FF2B5EF4-FFF2-40B4-BE49-F238E27FC236}">
                <a16:creationId xmlns:a16="http://schemas.microsoft.com/office/drawing/2014/main" id="{CF7A40C9-E491-4681-81DA-921487D4893A}"/>
              </a:ext>
            </a:extLst>
          </p:cNvPr>
          <p:cNvSpPr>
            <a:spLocks noGrp="1"/>
          </p:cNvSpPr>
          <p:nvPr>
            <p:ph type="dt" idx="10"/>
          </p:nvPr>
        </p:nvSpPr>
        <p:spPr/>
        <p:txBody>
          <a:bodyPr/>
          <a:lstStyle/>
          <a:p>
            <a:r>
              <a:rPr lang="en-US"/>
              <a:t>May 2018</a:t>
            </a:r>
          </a:p>
        </p:txBody>
      </p:sp>
      <p:sp>
        <p:nvSpPr>
          <p:cNvPr id="10" name="Footer Placeholder 9">
            <a:extLst>
              <a:ext uri="{FF2B5EF4-FFF2-40B4-BE49-F238E27FC236}">
                <a16:creationId xmlns:a16="http://schemas.microsoft.com/office/drawing/2014/main" id="{0D992B58-5BF5-494B-AABB-A6A070205F78}"/>
              </a:ext>
            </a:extLst>
          </p:cNvPr>
          <p:cNvSpPr>
            <a:spLocks noGrp="1"/>
          </p:cNvSpPr>
          <p:nvPr>
            <p:ph type="ftr" idx="11"/>
          </p:nvPr>
        </p:nvSpPr>
        <p:spPr/>
        <p:txBody>
          <a:bodyPr/>
          <a:lstStyle/>
          <a:p>
            <a:r>
              <a:rPr lang="en-US"/>
              <a:t>Sam Alex et al</a:t>
            </a:r>
          </a:p>
        </p:txBody>
      </p:sp>
      <p:sp>
        <p:nvSpPr>
          <p:cNvPr id="11" name="Slide Number Placeholder 10">
            <a:extLst>
              <a:ext uri="{FF2B5EF4-FFF2-40B4-BE49-F238E27FC236}">
                <a16:creationId xmlns:a16="http://schemas.microsoft.com/office/drawing/2014/main" id="{83696D31-E80A-430C-9ECF-CAC462369AE3}"/>
              </a:ext>
            </a:extLst>
          </p:cNvPr>
          <p:cNvSpPr>
            <a:spLocks noGrp="1"/>
          </p:cNvSpPr>
          <p:nvPr>
            <p:ph type="sldNum" idx="12"/>
          </p:nvPr>
        </p:nvSpPr>
        <p:spPr/>
        <p:txBody>
          <a:bodyPr/>
          <a:lstStyle/>
          <a:p>
            <a:fld id="{E4439E72-EB07-4F66-9BE3-2AE58938557E}" type="slidenum">
              <a:rPr lang="en-US" smtClean="0"/>
              <a:t>5</a:t>
            </a:fld>
            <a:endParaRPr lang="en-US"/>
          </a:p>
        </p:txBody>
      </p:sp>
    </p:spTree>
    <p:extLst>
      <p:ext uri="{BB962C8B-B14F-4D97-AF65-F5344CB8AC3E}">
        <p14:creationId xmlns:p14="http://schemas.microsoft.com/office/powerpoint/2010/main" val="2172222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8203E4-3575-4046-86D7-D1EE6959B284}"/>
              </a:ext>
            </a:extLst>
          </p:cNvPr>
          <p:cNvSpPr>
            <a:spLocks noGrp="1"/>
          </p:cNvSpPr>
          <p:nvPr>
            <p:ph idx="1"/>
          </p:nvPr>
        </p:nvSpPr>
        <p:spPr/>
        <p:txBody>
          <a:bodyPr/>
          <a:lstStyle/>
          <a:p>
            <a:r>
              <a:rPr lang="en-US" sz="2000" dirty="0"/>
              <a:t>Interference and SINR calculation </a:t>
            </a:r>
          </a:p>
          <a:p>
            <a:pPr lvl="1"/>
            <a:r>
              <a:rPr lang="en-US" sz="1800" dirty="0"/>
              <a:t>Interference from TX nodes that were not blocked is added at desired link RX</a:t>
            </a:r>
          </a:p>
          <a:p>
            <a:pPr lvl="1"/>
            <a:r>
              <a:rPr lang="en-US" sz="1800" dirty="0"/>
              <a:t>SINR at each receiver is computed based on the power received through its desired link as well as all interference signals, accounting for TX and RX antenna patterns for all links</a:t>
            </a:r>
          </a:p>
          <a:p>
            <a:pPr lvl="1"/>
            <a:endParaRPr lang="en-US" sz="1800" dirty="0"/>
          </a:p>
          <a:p>
            <a:r>
              <a:rPr lang="en-US" sz="2000" dirty="0"/>
              <a:t>CCA definitions</a:t>
            </a:r>
          </a:p>
          <a:p>
            <a:pPr lvl="1"/>
            <a:r>
              <a:rPr lang="en-US" sz="1800" dirty="0"/>
              <a:t>Omni directional CCA: The node uses a quasi Omni antenna pattern for performing CCA</a:t>
            </a:r>
          </a:p>
          <a:p>
            <a:pPr lvl="1"/>
            <a:r>
              <a:rPr lang="en-US" sz="1800" dirty="0"/>
              <a:t>Directional CCA: The node uses the same TX antenna pattern that it uses for data transmission for the purpose of CCA</a:t>
            </a:r>
          </a:p>
          <a:p>
            <a:pPr lvl="1"/>
            <a:r>
              <a:rPr lang="en-US" sz="1800" dirty="0"/>
              <a:t>1wayCCA: Only the TX node performs CCA. CS or CTS to self</a:t>
            </a:r>
          </a:p>
          <a:p>
            <a:pPr lvl="1"/>
            <a:r>
              <a:rPr lang="en-US" sz="1800" dirty="0"/>
              <a:t>2way CCA: Both TX and RX nodes perform CCA. This models the RTS/CTS mechanism. So the TX power from both the TX and RX of the desired link could trigger CCA on a potential interferer’s TX and/or RX, thereby blocking it</a:t>
            </a:r>
          </a:p>
          <a:p>
            <a:pPr lvl="2"/>
            <a:r>
              <a:rPr lang="en-US" sz="1600" dirty="0"/>
              <a:t>Note: The nodes blocked by the 2way CCA will be a superset of the nodes blocked by the 1way CCA mechanism</a:t>
            </a:r>
          </a:p>
          <a:p>
            <a:pPr lvl="1"/>
            <a:endParaRPr lang="en-US" sz="1800" dirty="0"/>
          </a:p>
        </p:txBody>
      </p:sp>
      <p:sp>
        <p:nvSpPr>
          <p:cNvPr id="8" name="Date Placeholder 7">
            <a:extLst>
              <a:ext uri="{FF2B5EF4-FFF2-40B4-BE49-F238E27FC236}">
                <a16:creationId xmlns:a16="http://schemas.microsoft.com/office/drawing/2014/main" id="{CF7A40C9-E491-4681-81DA-921487D4893A}"/>
              </a:ext>
            </a:extLst>
          </p:cNvPr>
          <p:cNvSpPr>
            <a:spLocks noGrp="1"/>
          </p:cNvSpPr>
          <p:nvPr>
            <p:ph type="dt" idx="10"/>
          </p:nvPr>
        </p:nvSpPr>
        <p:spPr/>
        <p:txBody>
          <a:bodyPr/>
          <a:lstStyle/>
          <a:p>
            <a:r>
              <a:rPr lang="en-US"/>
              <a:t>May 2018</a:t>
            </a:r>
          </a:p>
        </p:txBody>
      </p:sp>
      <p:sp>
        <p:nvSpPr>
          <p:cNvPr id="10" name="Footer Placeholder 9">
            <a:extLst>
              <a:ext uri="{FF2B5EF4-FFF2-40B4-BE49-F238E27FC236}">
                <a16:creationId xmlns:a16="http://schemas.microsoft.com/office/drawing/2014/main" id="{0D992B58-5BF5-494B-AABB-A6A070205F78}"/>
              </a:ext>
            </a:extLst>
          </p:cNvPr>
          <p:cNvSpPr>
            <a:spLocks noGrp="1"/>
          </p:cNvSpPr>
          <p:nvPr>
            <p:ph type="ftr" idx="11"/>
          </p:nvPr>
        </p:nvSpPr>
        <p:spPr/>
        <p:txBody>
          <a:bodyPr/>
          <a:lstStyle/>
          <a:p>
            <a:r>
              <a:rPr lang="en-US"/>
              <a:t>Sam Alex et al</a:t>
            </a:r>
          </a:p>
        </p:txBody>
      </p:sp>
      <p:sp>
        <p:nvSpPr>
          <p:cNvPr id="11" name="Slide Number Placeholder 10">
            <a:extLst>
              <a:ext uri="{FF2B5EF4-FFF2-40B4-BE49-F238E27FC236}">
                <a16:creationId xmlns:a16="http://schemas.microsoft.com/office/drawing/2014/main" id="{83696D31-E80A-430C-9ECF-CAC462369AE3}"/>
              </a:ext>
            </a:extLst>
          </p:cNvPr>
          <p:cNvSpPr>
            <a:spLocks noGrp="1"/>
          </p:cNvSpPr>
          <p:nvPr>
            <p:ph type="sldNum" idx="12"/>
          </p:nvPr>
        </p:nvSpPr>
        <p:spPr/>
        <p:txBody>
          <a:bodyPr/>
          <a:lstStyle/>
          <a:p>
            <a:fld id="{E4439E72-EB07-4F66-9BE3-2AE58938557E}" type="slidenum">
              <a:rPr lang="en-US" smtClean="0"/>
              <a:pPr/>
              <a:t>6</a:t>
            </a:fld>
            <a:endParaRPr lang="en-US"/>
          </a:p>
        </p:txBody>
      </p:sp>
      <p:sp>
        <p:nvSpPr>
          <p:cNvPr id="2" name="Title 1">
            <a:extLst>
              <a:ext uri="{FF2B5EF4-FFF2-40B4-BE49-F238E27FC236}">
                <a16:creationId xmlns:a16="http://schemas.microsoft.com/office/drawing/2014/main" id="{81DE763B-3711-4F84-B6E8-1229173DE083}"/>
              </a:ext>
            </a:extLst>
          </p:cNvPr>
          <p:cNvSpPr>
            <a:spLocks noGrp="1"/>
          </p:cNvSpPr>
          <p:nvPr>
            <p:ph type="title"/>
          </p:nvPr>
        </p:nvSpPr>
        <p:spPr/>
        <p:txBody>
          <a:bodyPr/>
          <a:lstStyle/>
          <a:p>
            <a:r>
              <a:rPr lang="en-US" sz="3200" dirty="0"/>
              <a:t>Assumptions (2)</a:t>
            </a:r>
          </a:p>
        </p:txBody>
      </p:sp>
    </p:spTree>
    <p:extLst>
      <p:ext uri="{BB962C8B-B14F-4D97-AF65-F5344CB8AC3E}">
        <p14:creationId xmlns:p14="http://schemas.microsoft.com/office/powerpoint/2010/main" val="3219170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D48A7C-6E4A-4FA4-B15B-83FB850725A6}"/>
              </a:ext>
            </a:extLst>
          </p:cNvPr>
          <p:cNvSpPr>
            <a:spLocks noGrp="1"/>
          </p:cNvSpPr>
          <p:nvPr>
            <p:ph idx="1"/>
          </p:nvPr>
        </p:nvSpPr>
        <p:spPr>
          <a:xfrm>
            <a:off x="843675" y="1595656"/>
            <a:ext cx="5734878" cy="4351338"/>
          </a:xfrm>
        </p:spPr>
        <p:txBody>
          <a:bodyPr/>
          <a:lstStyle/>
          <a:p>
            <a:r>
              <a:rPr lang="en-US" dirty="0"/>
              <a:t>Figure shows TX nodes that are blocked and TX nodes that are active</a:t>
            </a:r>
          </a:p>
          <a:p>
            <a:r>
              <a:rPr lang="en-US" dirty="0"/>
              <a:t>Omni directional CCA was used here, so it can be seen that the non-blocked nodes are separated by some minimum distance that correspond to the CCA threshold used (-68dBm)</a:t>
            </a:r>
          </a:p>
        </p:txBody>
      </p:sp>
      <p:sp>
        <p:nvSpPr>
          <p:cNvPr id="2" name="Title 1">
            <a:extLst>
              <a:ext uri="{FF2B5EF4-FFF2-40B4-BE49-F238E27FC236}">
                <a16:creationId xmlns:a16="http://schemas.microsoft.com/office/drawing/2014/main" id="{5CEC49B4-0195-46EF-8F66-7237BCAE9A71}"/>
              </a:ext>
            </a:extLst>
          </p:cNvPr>
          <p:cNvSpPr>
            <a:spLocks noGrp="1"/>
          </p:cNvSpPr>
          <p:nvPr>
            <p:ph type="title"/>
          </p:nvPr>
        </p:nvSpPr>
        <p:spPr/>
        <p:txBody>
          <a:bodyPr/>
          <a:lstStyle/>
          <a:p>
            <a:r>
              <a:rPr lang="en-US" sz="3200" dirty="0"/>
              <a:t>Example of Active and Blocked Nodes</a:t>
            </a:r>
          </a:p>
        </p:txBody>
      </p:sp>
      <p:pic>
        <p:nvPicPr>
          <p:cNvPr id="6" name="Picture 5">
            <a:extLst>
              <a:ext uri="{FF2B5EF4-FFF2-40B4-BE49-F238E27FC236}">
                <a16:creationId xmlns:a16="http://schemas.microsoft.com/office/drawing/2014/main" id="{ACDA616E-E6BD-42FF-9778-141345D0B0CA}"/>
              </a:ext>
            </a:extLst>
          </p:cNvPr>
          <p:cNvPicPr>
            <a:picLocks noChangeAspect="1"/>
          </p:cNvPicPr>
          <p:nvPr/>
        </p:nvPicPr>
        <p:blipFill>
          <a:blip r:embed="rId2"/>
          <a:stretch>
            <a:fillRect/>
          </a:stretch>
        </p:blipFill>
        <p:spPr>
          <a:xfrm>
            <a:off x="6578553" y="1237090"/>
            <a:ext cx="5572540" cy="5572540"/>
          </a:xfrm>
          <a:prstGeom prst="rect">
            <a:avLst/>
          </a:prstGeom>
        </p:spPr>
      </p:pic>
      <p:sp>
        <p:nvSpPr>
          <p:cNvPr id="4" name="Date Placeholder 3">
            <a:extLst>
              <a:ext uri="{FF2B5EF4-FFF2-40B4-BE49-F238E27FC236}">
                <a16:creationId xmlns:a16="http://schemas.microsoft.com/office/drawing/2014/main" id="{CC1476B5-BF4C-4911-B0BF-FF941302EEF5}"/>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8D05A5A0-1328-40F9-81D7-58DC33BCFEC3}"/>
              </a:ext>
            </a:extLst>
          </p:cNvPr>
          <p:cNvSpPr>
            <a:spLocks noGrp="1"/>
          </p:cNvSpPr>
          <p:nvPr>
            <p:ph type="ftr" idx="11"/>
          </p:nvPr>
        </p:nvSpPr>
        <p:spPr/>
        <p:txBody>
          <a:bodyPr/>
          <a:lstStyle/>
          <a:p>
            <a:r>
              <a:rPr lang="en-US"/>
              <a:t>Sam Alex et al</a:t>
            </a:r>
          </a:p>
        </p:txBody>
      </p:sp>
      <p:sp>
        <p:nvSpPr>
          <p:cNvPr id="7" name="Slide Number Placeholder 6">
            <a:extLst>
              <a:ext uri="{FF2B5EF4-FFF2-40B4-BE49-F238E27FC236}">
                <a16:creationId xmlns:a16="http://schemas.microsoft.com/office/drawing/2014/main" id="{0BA7C1DC-03EC-4529-B4A1-33B9A7EC14CF}"/>
              </a:ext>
            </a:extLst>
          </p:cNvPr>
          <p:cNvSpPr>
            <a:spLocks noGrp="1"/>
          </p:cNvSpPr>
          <p:nvPr>
            <p:ph type="sldNum" idx="12"/>
          </p:nvPr>
        </p:nvSpPr>
        <p:spPr/>
        <p:txBody>
          <a:bodyPr/>
          <a:lstStyle/>
          <a:p>
            <a:fld id="{E4439E72-EB07-4F66-9BE3-2AE58938557E}" type="slidenum">
              <a:rPr lang="en-US" smtClean="0"/>
              <a:t>7</a:t>
            </a:fld>
            <a:endParaRPr lang="en-US"/>
          </a:p>
        </p:txBody>
      </p:sp>
      <p:sp>
        <p:nvSpPr>
          <p:cNvPr id="8" name="Rectangle 7">
            <a:extLst>
              <a:ext uri="{FF2B5EF4-FFF2-40B4-BE49-F238E27FC236}">
                <a16:creationId xmlns:a16="http://schemas.microsoft.com/office/drawing/2014/main" id="{427799E9-9A5F-42D2-BD59-507F956845E6}"/>
              </a:ext>
            </a:extLst>
          </p:cNvPr>
          <p:cNvSpPr/>
          <p:nvPr/>
        </p:nvSpPr>
        <p:spPr>
          <a:xfrm>
            <a:off x="1429688" y="5049690"/>
            <a:ext cx="625365" cy="369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Desired TX</a:t>
            </a:r>
          </a:p>
        </p:txBody>
      </p:sp>
      <p:sp>
        <p:nvSpPr>
          <p:cNvPr id="9" name="Rectangle 8">
            <a:extLst>
              <a:ext uri="{FF2B5EF4-FFF2-40B4-BE49-F238E27FC236}">
                <a16:creationId xmlns:a16="http://schemas.microsoft.com/office/drawing/2014/main" id="{CF5B62FF-6B05-4091-9B8F-4542040EE008}"/>
              </a:ext>
            </a:extLst>
          </p:cNvPr>
          <p:cNvSpPr/>
          <p:nvPr/>
        </p:nvSpPr>
        <p:spPr>
          <a:xfrm>
            <a:off x="4835040" y="5049689"/>
            <a:ext cx="625365" cy="369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Desired RX</a:t>
            </a:r>
          </a:p>
        </p:txBody>
      </p:sp>
      <p:sp>
        <p:nvSpPr>
          <p:cNvPr id="10" name="Rectangle 9">
            <a:extLst>
              <a:ext uri="{FF2B5EF4-FFF2-40B4-BE49-F238E27FC236}">
                <a16:creationId xmlns:a16="http://schemas.microsoft.com/office/drawing/2014/main" id="{0DD106BD-FD40-4DD4-8E3A-188C143E61A6}"/>
              </a:ext>
            </a:extLst>
          </p:cNvPr>
          <p:cNvSpPr/>
          <p:nvPr/>
        </p:nvSpPr>
        <p:spPr>
          <a:xfrm>
            <a:off x="1985050" y="6106190"/>
            <a:ext cx="756744" cy="369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Interferer TX</a:t>
            </a:r>
          </a:p>
        </p:txBody>
      </p:sp>
      <p:sp>
        <p:nvSpPr>
          <p:cNvPr id="11" name="Arrow: Right 10">
            <a:extLst>
              <a:ext uri="{FF2B5EF4-FFF2-40B4-BE49-F238E27FC236}">
                <a16:creationId xmlns:a16="http://schemas.microsoft.com/office/drawing/2014/main" id="{8E78933D-6F97-4880-9141-98F04A3BC88A}"/>
              </a:ext>
            </a:extLst>
          </p:cNvPr>
          <p:cNvSpPr/>
          <p:nvPr/>
        </p:nvSpPr>
        <p:spPr>
          <a:xfrm>
            <a:off x="2178550" y="4937594"/>
            <a:ext cx="2532993" cy="3706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Desired link</a:t>
            </a:r>
          </a:p>
        </p:txBody>
      </p:sp>
      <p:sp>
        <p:nvSpPr>
          <p:cNvPr id="12" name="Rectangle 11">
            <a:extLst>
              <a:ext uri="{FF2B5EF4-FFF2-40B4-BE49-F238E27FC236}">
                <a16:creationId xmlns:a16="http://schemas.microsoft.com/office/drawing/2014/main" id="{99B83E3F-6CB4-4B69-A246-74A25C18D111}"/>
              </a:ext>
            </a:extLst>
          </p:cNvPr>
          <p:cNvSpPr/>
          <p:nvPr/>
        </p:nvSpPr>
        <p:spPr>
          <a:xfrm>
            <a:off x="1209222" y="3904447"/>
            <a:ext cx="756744" cy="369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Interferer TX</a:t>
            </a:r>
          </a:p>
        </p:txBody>
      </p:sp>
      <p:sp>
        <p:nvSpPr>
          <p:cNvPr id="17" name="Rectangle 16">
            <a:extLst>
              <a:ext uri="{FF2B5EF4-FFF2-40B4-BE49-F238E27FC236}">
                <a16:creationId xmlns:a16="http://schemas.microsoft.com/office/drawing/2014/main" id="{1F3F9417-9239-494C-A3A2-A5FEEC320450}"/>
              </a:ext>
            </a:extLst>
          </p:cNvPr>
          <p:cNvSpPr/>
          <p:nvPr/>
        </p:nvSpPr>
        <p:spPr>
          <a:xfrm>
            <a:off x="2827956" y="3632491"/>
            <a:ext cx="756744" cy="36999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Interferer TX</a:t>
            </a:r>
          </a:p>
        </p:txBody>
      </p:sp>
      <p:sp>
        <p:nvSpPr>
          <p:cNvPr id="19" name="Rectangle 18">
            <a:extLst>
              <a:ext uri="{FF2B5EF4-FFF2-40B4-BE49-F238E27FC236}">
                <a16:creationId xmlns:a16="http://schemas.microsoft.com/office/drawing/2014/main" id="{C5C46265-61AA-40F2-8769-318BB81180E0}"/>
              </a:ext>
            </a:extLst>
          </p:cNvPr>
          <p:cNvSpPr/>
          <p:nvPr/>
        </p:nvSpPr>
        <p:spPr>
          <a:xfrm>
            <a:off x="4584969" y="3485658"/>
            <a:ext cx="756744" cy="369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Interferer TX</a:t>
            </a:r>
          </a:p>
        </p:txBody>
      </p:sp>
      <p:grpSp>
        <p:nvGrpSpPr>
          <p:cNvPr id="20" name="Group 19">
            <a:extLst>
              <a:ext uri="{FF2B5EF4-FFF2-40B4-BE49-F238E27FC236}">
                <a16:creationId xmlns:a16="http://schemas.microsoft.com/office/drawing/2014/main" id="{167588A6-0DC2-40E0-B274-B667B8074B6E}"/>
              </a:ext>
            </a:extLst>
          </p:cNvPr>
          <p:cNvGrpSpPr/>
          <p:nvPr/>
        </p:nvGrpSpPr>
        <p:grpSpPr>
          <a:xfrm rot="6976100" flipH="1">
            <a:off x="1748158" y="5391182"/>
            <a:ext cx="484079" cy="617032"/>
            <a:chOff x="2835150" y="5071238"/>
            <a:chExt cx="456256" cy="617032"/>
          </a:xfrm>
        </p:grpSpPr>
        <p:sp>
          <p:nvSpPr>
            <p:cNvPr id="21" name="TextBox 20">
              <a:extLst>
                <a:ext uri="{FF2B5EF4-FFF2-40B4-BE49-F238E27FC236}">
                  <a16:creationId xmlns:a16="http://schemas.microsoft.com/office/drawing/2014/main" id="{FDC52345-D1F4-44ED-AD93-224886B8A864}"/>
                </a:ext>
              </a:extLst>
            </p:cNvPr>
            <p:cNvSpPr txBox="1"/>
            <p:nvPr/>
          </p:nvSpPr>
          <p:spPr>
            <a:xfrm rot="3619967">
              <a:off x="2885365" y="5235236"/>
              <a:ext cx="558166" cy="253916"/>
            </a:xfrm>
            <a:prstGeom prst="rect">
              <a:avLst/>
            </a:prstGeom>
            <a:noFill/>
          </p:spPr>
          <p:txBody>
            <a:bodyPr wrap="none" rtlCol="0">
              <a:spAutoFit/>
            </a:bodyPr>
            <a:lstStyle/>
            <a:p>
              <a:r>
                <a:rPr lang="en-US" sz="1050" dirty="0"/>
                <a:t>Blocks </a:t>
              </a:r>
            </a:p>
          </p:txBody>
        </p:sp>
        <p:cxnSp>
          <p:nvCxnSpPr>
            <p:cNvPr id="22" name="Straight Arrow Connector 21">
              <a:extLst>
                <a:ext uri="{FF2B5EF4-FFF2-40B4-BE49-F238E27FC236}">
                  <a16:creationId xmlns:a16="http://schemas.microsoft.com/office/drawing/2014/main" id="{2BE3A4BC-96F5-4B29-B0BB-37FF79E64AD4}"/>
                </a:ext>
              </a:extLst>
            </p:cNvPr>
            <p:cNvCxnSpPr>
              <a:cxnSpLocks/>
            </p:cNvCxnSpPr>
            <p:nvPr/>
          </p:nvCxnSpPr>
          <p:spPr>
            <a:xfrm flipH="1" flipV="1">
              <a:off x="2835150" y="5071238"/>
              <a:ext cx="333306" cy="61703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60FC0529-A870-4780-8791-B920BDEBD725}"/>
              </a:ext>
            </a:extLst>
          </p:cNvPr>
          <p:cNvGrpSpPr/>
          <p:nvPr/>
        </p:nvGrpSpPr>
        <p:grpSpPr>
          <a:xfrm rot="614758">
            <a:off x="1447522" y="4383542"/>
            <a:ext cx="456256" cy="617032"/>
            <a:chOff x="2835150" y="5071238"/>
            <a:chExt cx="456256" cy="617032"/>
          </a:xfrm>
        </p:grpSpPr>
        <p:sp>
          <p:nvSpPr>
            <p:cNvPr id="24" name="TextBox 23">
              <a:extLst>
                <a:ext uri="{FF2B5EF4-FFF2-40B4-BE49-F238E27FC236}">
                  <a16:creationId xmlns:a16="http://schemas.microsoft.com/office/drawing/2014/main" id="{5C860F3B-C3BC-4675-BF99-B1FE3DA34982}"/>
                </a:ext>
              </a:extLst>
            </p:cNvPr>
            <p:cNvSpPr txBox="1"/>
            <p:nvPr/>
          </p:nvSpPr>
          <p:spPr>
            <a:xfrm rot="3619967">
              <a:off x="2885365" y="5235236"/>
              <a:ext cx="558166" cy="253916"/>
            </a:xfrm>
            <a:prstGeom prst="rect">
              <a:avLst/>
            </a:prstGeom>
            <a:noFill/>
          </p:spPr>
          <p:txBody>
            <a:bodyPr wrap="none" rtlCol="0">
              <a:spAutoFit/>
            </a:bodyPr>
            <a:lstStyle/>
            <a:p>
              <a:r>
                <a:rPr lang="en-US" sz="1050" dirty="0"/>
                <a:t>Blocks </a:t>
              </a:r>
            </a:p>
          </p:txBody>
        </p:sp>
        <p:cxnSp>
          <p:nvCxnSpPr>
            <p:cNvPr id="25" name="Straight Arrow Connector 24">
              <a:extLst>
                <a:ext uri="{FF2B5EF4-FFF2-40B4-BE49-F238E27FC236}">
                  <a16:creationId xmlns:a16="http://schemas.microsoft.com/office/drawing/2014/main" id="{3E737967-7CA7-43FD-A8AC-EE21A7E1EA89}"/>
                </a:ext>
              </a:extLst>
            </p:cNvPr>
            <p:cNvCxnSpPr>
              <a:cxnSpLocks/>
            </p:cNvCxnSpPr>
            <p:nvPr/>
          </p:nvCxnSpPr>
          <p:spPr>
            <a:xfrm flipH="1" flipV="1">
              <a:off x="2835150" y="5071238"/>
              <a:ext cx="333306" cy="61703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sp>
        <p:nvSpPr>
          <p:cNvPr id="26" name="Arrow: Right 25">
            <a:extLst>
              <a:ext uri="{FF2B5EF4-FFF2-40B4-BE49-F238E27FC236}">
                <a16:creationId xmlns:a16="http://schemas.microsoft.com/office/drawing/2014/main" id="{9762881C-7952-42D1-A2F0-C31E319E57D1}"/>
              </a:ext>
            </a:extLst>
          </p:cNvPr>
          <p:cNvSpPr/>
          <p:nvPr/>
        </p:nvSpPr>
        <p:spPr>
          <a:xfrm rot="2650034">
            <a:off x="3504100" y="4235294"/>
            <a:ext cx="1298642" cy="48912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Interference</a:t>
            </a:r>
          </a:p>
        </p:txBody>
      </p:sp>
      <p:sp>
        <p:nvSpPr>
          <p:cNvPr id="28" name="Arrow: Right 27">
            <a:extLst>
              <a:ext uri="{FF2B5EF4-FFF2-40B4-BE49-F238E27FC236}">
                <a16:creationId xmlns:a16="http://schemas.microsoft.com/office/drawing/2014/main" id="{4E18A71B-900A-402C-8522-D869B210710C}"/>
              </a:ext>
            </a:extLst>
          </p:cNvPr>
          <p:cNvSpPr/>
          <p:nvPr/>
        </p:nvSpPr>
        <p:spPr>
          <a:xfrm rot="1444739">
            <a:off x="2049020" y="4253997"/>
            <a:ext cx="1593694" cy="37479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No Interference</a:t>
            </a:r>
          </a:p>
        </p:txBody>
      </p:sp>
      <p:sp>
        <p:nvSpPr>
          <p:cNvPr id="29" name="Arrow: Right 28">
            <a:extLst>
              <a:ext uri="{FF2B5EF4-FFF2-40B4-BE49-F238E27FC236}">
                <a16:creationId xmlns:a16="http://schemas.microsoft.com/office/drawing/2014/main" id="{7504C954-DB6E-4C39-B212-235DE9B4A5DC}"/>
              </a:ext>
            </a:extLst>
          </p:cNvPr>
          <p:cNvSpPr/>
          <p:nvPr/>
        </p:nvSpPr>
        <p:spPr>
          <a:xfrm rot="20526855">
            <a:off x="2761530" y="5589237"/>
            <a:ext cx="1593694" cy="4164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No Interference</a:t>
            </a:r>
          </a:p>
        </p:txBody>
      </p:sp>
      <p:grpSp>
        <p:nvGrpSpPr>
          <p:cNvPr id="32" name="Group 31">
            <a:extLst>
              <a:ext uri="{FF2B5EF4-FFF2-40B4-BE49-F238E27FC236}">
                <a16:creationId xmlns:a16="http://schemas.microsoft.com/office/drawing/2014/main" id="{5ADD6CEC-3FB8-4259-9B84-79A48D1F79D6}"/>
              </a:ext>
            </a:extLst>
          </p:cNvPr>
          <p:cNvGrpSpPr/>
          <p:nvPr/>
        </p:nvGrpSpPr>
        <p:grpSpPr>
          <a:xfrm rot="6547067">
            <a:off x="3765808" y="3402882"/>
            <a:ext cx="591495" cy="815941"/>
            <a:chOff x="2835150" y="5071238"/>
            <a:chExt cx="456256" cy="617032"/>
          </a:xfrm>
        </p:grpSpPr>
        <p:sp>
          <p:nvSpPr>
            <p:cNvPr id="33" name="TextBox 32">
              <a:extLst>
                <a:ext uri="{FF2B5EF4-FFF2-40B4-BE49-F238E27FC236}">
                  <a16:creationId xmlns:a16="http://schemas.microsoft.com/office/drawing/2014/main" id="{02B878BA-8EAE-4392-9B29-4A190F1CA72B}"/>
                </a:ext>
              </a:extLst>
            </p:cNvPr>
            <p:cNvSpPr txBox="1"/>
            <p:nvPr/>
          </p:nvSpPr>
          <p:spPr>
            <a:xfrm rot="3619967">
              <a:off x="2885365" y="5235236"/>
              <a:ext cx="558166" cy="253916"/>
            </a:xfrm>
            <a:prstGeom prst="rect">
              <a:avLst/>
            </a:prstGeom>
            <a:noFill/>
          </p:spPr>
          <p:txBody>
            <a:bodyPr wrap="none" rtlCol="0">
              <a:spAutoFit/>
            </a:bodyPr>
            <a:lstStyle/>
            <a:p>
              <a:r>
                <a:rPr lang="en-US" sz="1050" dirty="0"/>
                <a:t>Blocks </a:t>
              </a:r>
            </a:p>
          </p:txBody>
        </p:sp>
        <p:cxnSp>
          <p:nvCxnSpPr>
            <p:cNvPr id="34" name="Straight Arrow Connector 33">
              <a:extLst>
                <a:ext uri="{FF2B5EF4-FFF2-40B4-BE49-F238E27FC236}">
                  <a16:creationId xmlns:a16="http://schemas.microsoft.com/office/drawing/2014/main" id="{4C77BB98-C5E2-414D-87F0-6ACB08315986}"/>
                </a:ext>
              </a:extLst>
            </p:cNvPr>
            <p:cNvCxnSpPr>
              <a:cxnSpLocks/>
            </p:cNvCxnSpPr>
            <p:nvPr/>
          </p:nvCxnSpPr>
          <p:spPr>
            <a:xfrm flipH="1" flipV="1">
              <a:off x="2835150" y="5071238"/>
              <a:ext cx="333306" cy="61703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8373324E-EC16-4310-829C-63BB94F5E5C3}"/>
              </a:ext>
            </a:extLst>
          </p:cNvPr>
          <p:cNvSpPr txBox="1"/>
          <p:nvPr/>
        </p:nvSpPr>
        <p:spPr>
          <a:xfrm rot="3356133" flipH="1">
            <a:off x="1745986" y="5597529"/>
            <a:ext cx="591829" cy="253916"/>
          </a:xfrm>
          <a:prstGeom prst="rect">
            <a:avLst/>
          </a:prstGeom>
          <a:noFill/>
        </p:spPr>
        <p:txBody>
          <a:bodyPr wrap="none" rtlCol="0">
            <a:spAutoFit/>
          </a:bodyPr>
          <a:lstStyle/>
          <a:p>
            <a:r>
              <a:rPr lang="en-US" sz="1050" dirty="0">
                <a:solidFill>
                  <a:schemeClr val="tx1"/>
                </a:solidFill>
              </a:rPr>
              <a:t>Blocks </a:t>
            </a:r>
          </a:p>
        </p:txBody>
      </p:sp>
      <p:sp>
        <p:nvSpPr>
          <p:cNvPr id="37" name="TextBox 36">
            <a:extLst>
              <a:ext uri="{FF2B5EF4-FFF2-40B4-BE49-F238E27FC236}">
                <a16:creationId xmlns:a16="http://schemas.microsoft.com/office/drawing/2014/main" id="{32D26D68-78AB-4DB7-8FC4-645CF901BBA4}"/>
              </a:ext>
            </a:extLst>
          </p:cNvPr>
          <p:cNvSpPr txBox="1"/>
          <p:nvPr/>
        </p:nvSpPr>
        <p:spPr>
          <a:xfrm rot="15409940" flipH="1">
            <a:off x="1217101" y="4601051"/>
            <a:ext cx="591829" cy="253916"/>
          </a:xfrm>
          <a:prstGeom prst="rect">
            <a:avLst/>
          </a:prstGeom>
          <a:noFill/>
        </p:spPr>
        <p:txBody>
          <a:bodyPr wrap="none" rtlCol="0">
            <a:spAutoFit/>
          </a:bodyPr>
          <a:lstStyle/>
          <a:p>
            <a:r>
              <a:rPr lang="en-US" sz="1050" dirty="0">
                <a:solidFill>
                  <a:schemeClr val="tx1"/>
                </a:solidFill>
              </a:rPr>
              <a:t>Blocks </a:t>
            </a:r>
          </a:p>
        </p:txBody>
      </p:sp>
      <p:sp>
        <p:nvSpPr>
          <p:cNvPr id="38" name="TextBox 37">
            <a:extLst>
              <a:ext uri="{FF2B5EF4-FFF2-40B4-BE49-F238E27FC236}">
                <a16:creationId xmlns:a16="http://schemas.microsoft.com/office/drawing/2014/main" id="{CF8053F8-C98E-4E3C-9402-64473CD697BC}"/>
              </a:ext>
            </a:extLst>
          </p:cNvPr>
          <p:cNvSpPr txBox="1"/>
          <p:nvPr/>
        </p:nvSpPr>
        <p:spPr>
          <a:xfrm rot="21050127" flipH="1">
            <a:off x="3734816" y="3492305"/>
            <a:ext cx="591829" cy="253916"/>
          </a:xfrm>
          <a:prstGeom prst="rect">
            <a:avLst/>
          </a:prstGeom>
          <a:noFill/>
        </p:spPr>
        <p:txBody>
          <a:bodyPr wrap="none" rtlCol="0">
            <a:spAutoFit/>
          </a:bodyPr>
          <a:lstStyle/>
          <a:p>
            <a:r>
              <a:rPr lang="en-US" sz="1050" dirty="0">
                <a:solidFill>
                  <a:schemeClr val="tx1"/>
                </a:solidFill>
              </a:rPr>
              <a:t>Blocks </a:t>
            </a:r>
          </a:p>
        </p:txBody>
      </p:sp>
      <p:sp>
        <p:nvSpPr>
          <p:cNvPr id="39" name="Arrow: Right 27">
            <a:extLst>
              <a:ext uri="{FF2B5EF4-FFF2-40B4-BE49-F238E27FC236}">
                <a16:creationId xmlns:a16="http://schemas.microsoft.com/office/drawing/2014/main" id="{2BE23937-9C2F-1441-A63F-E79B0DC4E267}"/>
              </a:ext>
            </a:extLst>
          </p:cNvPr>
          <p:cNvSpPr/>
          <p:nvPr/>
        </p:nvSpPr>
        <p:spPr>
          <a:xfrm rot="5046661">
            <a:off x="4604258" y="4280538"/>
            <a:ext cx="1030620" cy="361957"/>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No Interference</a:t>
            </a:r>
          </a:p>
        </p:txBody>
      </p:sp>
    </p:spTree>
    <p:extLst>
      <p:ext uri="{BB962C8B-B14F-4D97-AF65-F5344CB8AC3E}">
        <p14:creationId xmlns:p14="http://schemas.microsoft.com/office/powerpoint/2010/main" val="2345921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799953B-7F11-44DA-A22D-152CDA861ED0}"/>
              </a:ext>
            </a:extLst>
          </p:cNvPr>
          <p:cNvPicPr>
            <a:picLocks noChangeAspect="1"/>
          </p:cNvPicPr>
          <p:nvPr/>
        </p:nvPicPr>
        <p:blipFill>
          <a:blip r:embed="rId2"/>
          <a:stretch>
            <a:fillRect/>
          </a:stretch>
        </p:blipFill>
        <p:spPr>
          <a:xfrm>
            <a:off x="8004471" y="3351035"/>
            <a:ext cx="4187529" cy="3140647"/>
          </a:xfrm>
          <a:prstGeom prst="rect">
            <a:avLst/>
          </a:prstGeom>
        </p:spPr>
      </p:pic>
      <p:sp>
        <p:nvSpPr>
          <p:cNvPr id="3" name="Content Placeholder 2">
            <a:extLst>
              <a:ext uri="{FF2B5EF4-FFF2-40B4-BE49-F238E27FC236}">
                <a16:creationId xmlns:a16="http://schemas.microsoft.com/office/drawing/2014/main" id="{43FA0B04-5E31-456A-9FFF-D38681C8DCC3}"/>
              </a:ext>
            </a:extLst>
          </p:cNvPr>
          <p:cNvSpPr>
            <a:spLocks noGrp="1"/>
          </p:cNvSpPr>
          <p:nvPr>
            <p:ph idx="1"/>
          </p:nvPr>
        </p:nvSpPr>
        <p:spPr>
          <a:xfrm>
            <a:off x="838200" y="1825625"/>
            <a:ext cx="7322457" cy="4709990"/>
          </a:xfrm>
        </p:spPr>
        <p:txBody>
          <a:bodyPr>
            <a:normAutofit/>
          </a:bodyPr>
          <a:lstStyle/>
          <a:p>
            <a:r>
              <a:rPr lang="en-US" b="1" dirty="0"/>
              <a:t>Parameters</a:t>
            </a:r>
          </a:p>
          <a:p>
            <a:pPr lvl="1"/>
            <a:r>
              <a:rPr lang="en-US" dirty="0"/>
              <a:t>Noise floor = -72dBm</a:t>
            </a:r>
          </a:p>
          <a:p>
            <a:pPr lvl="1"/>
            <a:r>
              <a:rPr lang="en-US" dirty="0"/>
              <a:t>Receiver sensitivity and SNR required based on IEEE 802.11ad spec, assumes 10dB NF and 5dB implementation loss</a:t>
            </a:r>
          </a:p>
          <a:p>
            <a:endParaRPr lang="en-US" dirty="0"/>
          </a:p>
          <a:p>
            <a:endParaRPr lang="en-US" dirty="0"/>
          </a:p>
          <a:p>
            <a:r>
              <a:rPr lang="en-US" b="1" dirty="0"/>
              <a:t>Link distance calculation</a:t>
            </a:r>
          </a:p>
          <a:p>
            <a:pPr lvl="1"/>
            <a:r>
              <a:rPr lang="en-US" dirty="0"/>
              <a:t>Link distance for a class of devices is computed based on EIRP and RX antenna gain of that class. The link distance is limited to the distance that can support the highest MCS. Only path loss is considered here, TX EVM requirements etc. are ignored for now. Plot of link distance with EIRP and RX antenna gain is shown. </a:t>
            </a:r>
          </a:p>
          <a:p>
            <a:pPr lvl="1"/>
            <a:r>
              <a:rPr lang="en-US" dirty="0"/>
              <a:t>With a FCC/ETSI EIRP limit of 40dBm the maximum distances are 300m, 100m and 20m for 36x8, 8x2 and Omni antenna, respectively</a:t>
            </a:r>
          </a:p>
          <a:p>
            <a:pPr lvl="1"/>
            <a:r>
              <a:rPr lang="en-US" dirty="0"/>
              <a:t>For an indoor SRD with 8x2 antenna, an EIRP of 25dB is sufficient to support MCS 12 anywhere within an indoor area of say 10mx10m.</a:t>
            </a:r>
          </a:p>
        </p:txBody>
      </p:sp>
      <p:sp>
        <p:nvSpPr>
          <p:cNvPr id="2" name="Title 1">
            <a:extLst>
              <a:ext uri="{FF2B5EF4-FFF2-40B4-BE49-F238E27FC236}">
                <a16:creationId xmlns:a16="http://schemas.microsoft.com/office/drawing/2014/main" id="{11226214-6E61-487C-BCF6-944F19CE039C}"/>
              </a:ext>
            </a:extLst>
          </p:cNvPr>
          <p:cNvSpPr>
            <a:spLocks noGrp="1"/>
          </p:cNvSpPr>
          <p:nvPr>
            <p:ph type="title"/>
          </p:nvPr>
        </p:nvSpPr>
        <p:spPr/>
        <p:txBody>
          <a:bodyPr/>
          <a:lstStyle/>
          <a:p>
            <a:r>
              <a:rPr lang="en-US" sz="3200" dirty="0"/>
              <a:t>Assumptions</a:t>
            </a:r>
          </a:p>
        </p:txBody>
      </p:sp>
      <p:graphicFrame>
        <p:nvGraphicFramePr>
          <p:cNvPr id="4" name="Table 3">
            <a:extLst>
              <a:ext uri="{FF2B5EF4-FFF2-40B4-BE49-F238E27FC236}">
                <a16:creationId xmlns:a16="http://schemas.microsoft.com/office/drawing/2014/main" id="{3EACAB8A-21C1-496A-8BE6-7635F1D88D66}"/>
              </a:ext>
            </a:extLst>
          </p:cNvPr>
          <p:cNvGraphicFramePr>
            <a:graphicFrameLocks noGrp="1"/>
          </p:cNvGraphicFramePr>
          <p:nvPr>
            <p:extLst>
              <p:ext uri="{D42A27DB-BD31-4B8C-83A1-F6EECF244321}">
                <p14:modId xmlns:p14="http://schemas.microsoft.com/office/powerpoint/2010/main" val="2446976010"/>
              </p:ext>
            </p:extLst>
          </p:nvPr>
        </p:nvGraphicFramePr>
        <p:xfrm>
          <a:off x="8852292" y="770304"/>
          <a:ext cx="2616200" cy="240665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2541983112"/>
                    </a:ext>
                  </a:extLst>
                </a:gridCol>
                <a:gridCol w="635000">
                  <a:extLst>
                    <a:ext uri="{9D8B030D-6E8A-4147-A177-3AD203B41FA5}">
                      <a16:colId xmlns:a16="http://schemas.microsoft.com/office/drawing/2014/main" val="544036274"/>
                    </a:ext>
                  </a:extLst>
                </a:gridCol>
                <a:gridCol w="762000">
                  <a:extLst>
                    <a:ext uri="{9D8B030D-6E8A-4147-A177-3AD203B41FA5}">
                      <a16:colId xmlns:a16="http://schemas.microsoft.com/office/drawing/2014/main" val="2841357909"/>
                    </a:ext>
                  </a:extLst>
                </a:gridCol>
                <a:gridCol w="609600">
                  <a:extLst>
                    <a:ext uri="{9D8B030D-6E8A-4147-A177-3AD203B41FA5}">
                      <a16:colId xmlns:a16="http://schemas.microsoft.com/office/drawing/2014/main" val="2870531784"/>
                    </a:ext>
                  </a:extLst>
                </a:gridCol>
              </a:tblGrid>
              <a:tr h="374650">
                <a:tc>
                  <a:txBody>
                    <a:bodyPr/>
                    <a:lstStyle/>
                    <a:p>
                      <a:pPr algn="ctr" fontAlgn="b"/>
                      <a:r>
                        <a:rPr lang="en-US" sz="1100" u="none" strike="noStrike" dirty="0">
                          <a:effectLst/>
                        </a:rPr>
                        <a:t>MCS</a:t>
                      </a:r>
                      <a:endParaRPr lang="en-US" sz="1100" b="1" i="0" u="none" strike="noStrike" dirty="0">
                        <a:solidFill>
                          <a:srgbClr val="000000"/>
                        </a:solidFill>
                        <a:effectLst/>
                        <a:latin typeface="Calibri" panose="020F0502020204030204" pitchFamily="34" charset="0"/>
                      </a:endParaRPr>
                    </a:p>
                  </a:txBody>
                  <a:tcPr marL="6350" marR="6350" marT="6350" marB="0" anchor="b">
                    <a:solidFill>
                      <a:schemeClr val="accent5">
                        <a:lumMod val="60000"/>
                        <a:lumOff val="40000"/>
                      </a:schemeClr>
                    </a:solidFill>
                  </a:tcPr>
                </a:tc>
                <a:tc>
                  <a:txBody>
                    <a:bodyPr/>
                    <a:lstStyle/>
                    <a:p>
                      <a:pPr algn="ctr" fontAlgn="b"/>
                      <a:r>
                        <a:rPr lang="en-US" sz="1100" u="none" strike="noStrike" dirty="0">
                          <a:effectLst/>
                        </a:rPr>
                        <a:t>Sensitivity (dBm)</a:t>
                      </a:r>
                      <a:endParaRPr lang="en-US" sz="1100" b="1" i="0" u="none" strike="noStrike" dirty="0">
                        <a:solidFill>
                          <a:srgbClr val="000000"/>
                        </a:solidFill>
                        <a:effectLst/>
                        <a:latin typeface="Calibri" panose="020F0502020204030204" pitchFamily="34" charset="0"/>
                      </a:endParaRPr>
                    </a:p>
                  </a:txBody>
                  <a:tcPr marL="6350" marR="6350" marT="6350" marB="0" anchor="b">
                    <a:solidFill>
                      <a:schemeClr val="accent5">
                        <a:lumMod val="60000"/>
                        <a:lumOff val="40000"/>
                      </a:schemeClr>
                    </a:solidFill>
                  </a:tcPr>
                </a:tc>
                <a:tc>
                  <a:txBody>
                    <a:bodyPr/>
                    <a:lstStyle/>
                    <a:p>
                      <a:pPr algn="ctr" fontAlgn="b"/>
                      <a:r>
                        <a:rPr lang="en-US" sz="1100" u="none" strike="noStrike" dirty="0">
                          <a:effectLst/>
                        </a:rPr>
                        <a:t>Spectral Eff. (bps/Hz)</a:t>
                      </a:r>
                      <a:endParaRPr lang="en-US" sz="1100" b="1" i="0" u="none" strike="noStrike" dirty="0">
                        <a:solidFill>
                          <a:srgbClr val="000000"/>
                        </a:solidFill>
                        <a:effectLst/>
                        <a:latin typeface="Calibri" panose="020F0502020204030204" pitchFamily="34" charset="0"/>
                      </a:endParaRPr>
                    </a:p>
                  </a:txBody>
                  <a:tcPr marL="6350" marR="6350" marT="6350" marB="0" anchor="b">
                    <a:solidFill>
                      <a:schemeClr val="accent5">
                        <a:lumMod val="60000"/>
                        <a:lumOff val="40000"/>
                      </a:schemeClr>
                    </a:solidFill>
                  </a:tcPr>
                </a:tc>
                <a:tc>
                  <a:txBody>
                    <a:bodyPr/>
                    <a:lstStyle/>
                    <a:p>
                      <a:pPr algn="ctr" fontAlgn="b"/>
                      <a:r>
                        <a:rPr lang="en-US" sz="1100" u="none" strike="noStrike" dirty="0">
                          <a:effectLst/>
                        </a:rPr>
                        <a:t>SNR </a:t>
                      </a:r>
                      <a:r>
                        <a:rPr lang="en-US" sz="1100" u="none" strike="noStrike" dirty="0" err="1">
                          <a:effectLst/>
                        </a:rPr>
                        <a:t>reqd</a:t>
                      </a:r>
                      <a:r>
                        <a:rPr lang="en-US" sz="1100" u="none" strike="noStrike" dirty="0">
                          <a:effectLst/>
                        </a:rPr>
                        <a:t> (dB)</a:t>
                      </a:r>
                      <a:endParaRPr lang="en-US" sz="1100" b="1" i="0" u="none" strike="noStrike" dirty="0">
                        <a:solidFill>
                          <a:srgbClr val="000000"/>
                        </a:solidFill>
                        <a:effectLst/>
                        <a:latin typeface="Calibri" panose="020F0502020204030204" pitchFamily="34" charset="0"/>
                      </a:endParaRPr>
                    </a:p>
                  </a:txBody>
                  <a:tcPr marL="6350" marR="6350" marT="6350" marB="0" anchor="b">
                    <a:solidFill>
                      <a:schemeClr val="accent5">
                        <a:lumMod val="60000"/>
                        <a:lumOff val="40000"/>
                      </a:schemeClr>
                    </a:solidFill>
                  </a:tcPr>
                </a:tc>
                <a:extLst>
                  <a:ext uri="{0D108BD9-81ED-4DB2-BD59-A6C34878D82A}">
                    <a16:rowId xmlns:a16="http://schemas.microsoft.com/office/drawing/2014/main" val="2902153791"/>
                  </a:ext>
                </a:extLst>
              </a:tr>
              <a:tr h="184150">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0.25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90192664"/>
                  </a:ext>
                </a:extLst>
              </a:tr>
              <a:tr h="184150">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0.5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686376703"/>
                  </a:ext>
                </a:extLst>
              </a:tr>
              <a:tr h="184150">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0.63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17456415"/>
                  </a:ext>
                </a:extLst>
              </a:tr>
              <a:tr h="184150">
                <a:tc>
                  <a:txBody>
                    <a:bodyPr/>
                    <a:lstStyle/>
                    <a:p>
                      <a:pPr algn="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0.75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422884965"/>
                  </a:ext>
                </a:extLst>
              </a:tr>
              <a:tr h="184150">
                <a:tc>
                  <a:txBody>
                    <a:bodyPr/>
                    <a:lstStyle/>
                    <a:p>
                      <a:pPr algn="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73872185"/>
                  </a:ext>
                </a:extLst>
              </a:tr>
              <a:tr h="184150">
                <a:tc>
                  <a:txBody>
                    <a:bodyPr/>
                    <a:lstStyle/>
                    <a:p>
                      <a:pPr algn="r"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1.25</a:t>
                      </a:r>
                      <a:endParaRPr lang="en-US" sz="11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911435168"/>
                  </a:ext>
                </a:extLst>
              </a:tr>
              <a:tr h="184150">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-61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698487887"/>
                  </a:ext>
                </a:extLst>
              </a:tr>
              <a:tr h="184150">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-59</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1.63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79093375"/>
                  </a:ext>
                </a:extLst>
              </a:tr>
              <a:tr h="184150">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164816074"/>
                  </a:ext>
                </a:extLst>
              </a:tr>
              <a:tr h="184150">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320295193"/>
                  </a:ext>
                </a:extLst>
              </a:tr>
              <a:tr h="190500">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-53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100" u="none" strike="noStrike" dirty="0">
                          <a:effectLst/>
                        </a:rPr>
                        <a:t>19</a:t>
                      </a:r>
                      <a:endParaRPr lang="en-US" sz="11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473240855"/>
                  </a:ext>
                </a:extLst>
              </a:tr>
            </a:tbl>
          </a:graphicData>
        </a:graphic>
      </p:graphicFrame>
      <p:sp>
        <p:nvSpPr>
          <p:cNvPr id="6" name="Star: 5 Points 5">
            <a:extLst>
              <a:ext uri="{FF2B5EF4-FFF2-40B4-BE49-F238E27FC236}">
                <a16:creationId xmlns:a16="http://schemas.microsoft.com/office/drawing/2014/main" id="{951569A2-2164-4406-8B75-27C6C19B66CB}"/>
              </a:ext>
            </a:extLst>
          </p:cNvPr>
          <p:cNvSpPr/>
          <p:nvPr/>
        </p:nvSpPr>
        <p:spPr>
          <a:xfrm>
            <a:off x="10454025" y="3966445"/>
            <a:ext cx="73573" cy="8408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tar: 5 Points 6">
            <a:extLst>
              <a:ext uri="{FF2B5EF4-FFF2-40B4-BE49-F238E27FC236}">
                <a16:creationId xmlns:a16="http://schemas.microsoft.com/office/drawing/2014/main" id="{14DE8B83-76C8-4D0D-9AE5-B442DE9BF5D2}"/>
              </a:ext>
            </a:extLst>
          </p:cNvPr>
          <p:cNvSpPr/>
          <p:nvPr/>
        </p:nvSpPr>
        <p:spPr>
          <a:xfrm>
            <a:off x="10443515" y="5058042"/>
            <a:ext cx="73573" cy="8408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tar: 5 Points 7">
            <a:extLst>
              <a:ext uri="{FF2B5EF4-FFF2-40B4-BE49-F238E27FC236}">
                <a16:creationId xmlns:a16="http://schemas.microsoft.com/office/drawing/2014/main" id="{610F9D67-C9B6-4128-8353-452E3CCBE134}"/>
              </a:ext>
            </a:extLst>
          </p:cNvPr>
          <p:cNvSpPr/>
          <p:nvPr/>
        </p:nvSpPr>
        <p:spPr>
          <a:xfrm>
            <a:off x="9912743" y="5047532"/>
            <a:ext cx="73573" cy="8408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79DB27F6-05E1-44A3-BB85-F760CD861BC3}"/>
              </a:ext>
            </a:extLst>
          </p:cNvPr>
          <p:cNvCxnSpPr/>
          <p:nvPr/>
        </p:nvCxnSpPr>
        <p:spPr>
          <a:xfrm>
            <a:off x="8556909" y="5058042"/>
            <a:ext cx="312157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CB817585-63ED-4BC8-95D4-33B88530BBD3}"/>
              </a:ext>
            </a:extLst>
          </p:cNvPr>
          <p:cNvSpPr txBox="1"/>
          <p:nvPr/>
        </p:nvSpPr>
        <p:spPr>
          <a:xfrm>
            <a:off x="8483122" y="5131615"/>
            <a:ext cx="530915" cy="246221"/>
          </a:xfrm>
          <a:prstGeom prst="rect">
            <a:avLst/>
          </a:prstGeom>
          <a:noFill/>
        </p:spPr>
        <p:txBody>
          <a:bodyPr wrap="none" rtlCol="0">
            <a:spAutoFit/>
          </a:bodyPr>
          <a:lstStyle/>
          <a:p>
            <a:r>
              <a:rPr lang="en-US" sz="1000" dirty="0">
                <a:solidFill>
                  <a:schemeClr val="tx1"/>
                </a:solidFill>
              </a:rPr>
              <a:t>Indoor</a:t>
            </a:r>
          </a:p>
        </p:txBody>
      </p:sp>
      <p:sp>
        <p:nvSpPr>
          <p:cNvPr id="12" name="TextBox 11">
            <a:extLst>
              <a:ext uri="{FF2B5EF4-FFF2-40B4-BE49-F238E27FC236}">
                <a16:creationId xmlns:a16="http://schemas.microsoft.com/office/drawing/2014/main" id="{066E0686-229A-4E38-A223-AA3A2C4E167C}"/>
              </a:ext>
            </a:extLst>
          </p:cNvPr>
          <p:cNvSpPr txBox="1"/>
          <p:nvPr/>
        </p:nvSpPr>
        <p:spPr>
          <a:xfrm>
            <a:off x="8483122" y="4750457"/>
            <a:ext cx="627095" cy="246221"/>
          </a:xfrm>
          <a:prstGeom prst="rect">
            <a:avLst/>
          </a:prstGeom>
          <a:noFill/>
        </p:spPr>
        <p:txBody>
          <a:bodyPr wrap="none" rtlCol="0">
            <a:spAutoFit/>
          </a:bodyPr>
          <a:lstStyle/>
          <a:p>
            <a:r>
              <a:rPr lang="en-US" sz="1000" dirty="0">
                <a:solidFill>
                  <a:schemeClr val="tx1"/>
                </a:solidFill>
              </a:rPr>
              <a:t>Outdoor</a:t>
            </a:r>
          </a:p>
        </p:txBody>
      </p:sp>
      <p:cxnSp>
        <p:nvCxnSpPr>
          <p:cNvPr id="15" name="Straight Connector 14">
            <a:extLst>
              <a:ext uri="{FF2B5EF4-FFF2-40B4-BE49-F238E27FC236}">
                <a16:creationId xmlns:a16="http://schemas.microsoft.com/office/drawing/2014/main" id="{F90400C3-8E3E-4645-BA74-6D70CB5272E6}"/>
              </a:ext>
            </a:extLst>
          </p:cNvPr>
          <p:cNvCxnSpPr>
            <a:cxnSpLocks/>
          </p:cNvCxnSpPr>
          <p:nvPr/>
        </p:nvCxnSpPr>
        <p:spPr>
          <a:xfrm flipV="1">
            <a:off x="10481916" y="3664740"/>
            <a:ext cx="0" cy="252632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75725E3-2BBC-4065-8D88-BEAE371C2CCD}"/>
              </a:ext>
            </a:extLst>
          </p:cNvPr>
          <p:cNvSpPr txBox="1"/>
          <p:nvPr/>
        </p:nvSpPr>
        <p:spPr>
          <a:xfrm>
            <a:off x="10811788" y="4627250"/>
            <a:ext cx="797013" cy="400110"/>
          </a:xfrm>
          <a:prstGeom prst="rect">
            <a:avLst/>
          </a:prstGeom>
          <a:noFill/>
        </p:spPr>
        <p:txBody>
          <a:bodyPr wrap="none" rtlCol="0">
            <a:spAutoFit/>
          </a:bodyPr>
          <a:lstStyle/>
          <a:p>
            <a:r>
              <a:rPr lang="en-US" sz="1000" dirty="0">
                <a:solidFill>
                  <a:schemeClr val="tx1"/>
                </a:solidFill>
              </a:rPr>
              <a:t>EIRP limit</a:t>
            </a:r>
          </a:p>
          <a:p>
            <a:r>
              <a:rPr lang="en-US" sz="1000" dirty="0">
                <a:solidFill>
                  <a:schemeClr val="tx1"/>
                </a:solidFill>
              </a:rPr>
              <a:t>(for Indoor)</a:t>
            </a:r>
          </a:p>
        </p:txBody>
      </p:sp>
      <p:cxnSp>
        <p:nvCxnSpPr>
          <p:cNvPr id="23" name="Straight Arrow Connector 22">
            <a:extLst>
              <a:ext uri="{FF2B5EF4-FFF2-40B4-BE49-F238E27FC236}">
                <a16:creationId xmlns:a16="http://schemas.microsoft.com/office/drawing/2014/main" id="{8A5BAFF6-7064-45CE-A2EB-1353561992C9}"/>
              </a:ext>
            </a:extLst>
          </p:cNvPr>
          <p:cNvCxnSpPr>
            <a:cxnSpLocks/>
            <a:stCxn id="18" idx="1"/>
          </p:cNvCxnSpPr>
          <p:nvPr/>
        </p:nvCxnSpPr>
        <p:spPr>
          <a:xfrm flipH="1" flipV="1">
            <a:off x="10509808" y="4773463"/>
            <a:ext cx="301980" cy="53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9503A347-3853-4C74-867D-0EECE1BA4396}"/>
              </a:ext>
            </a:extLst>
          </p:cNvPr>
          <p:cNvSpPr txBox="1"/>
          <p:nvPr/>
        </p:nvSpPr>
        <p:spPr>
          <a:xfrm>
            <a:off x="10758036" y="3664740"/>
            <a:ext cx="954107" cy="400110"/>
          </a:xfrm>
          <a:prstGeom prst="rect">
            <a:avLst/>
          </a:prstGeom>
          <a:noFill/>
        </p:spPr>
        <p:txBody>
          <a:bodyPr wrap="none" rtlCol="0">
            <a:spAutoFit/>
          </a:bodyPr>
          <a:lstStyle/>
          <a:p>
            <a:r>
              <a:rPr lang="en-US" sz="1000" dirty="0">
                <a:solidFill>
                  <a:schemeClr val="tx1"/>
                </a:solidFill>
              </a:rPr>
              <a:t>Max for P2MP</a:t>
            </a:r>
          </a:p>
          <a:p>
            <a:r>
              <a:rPr lang="en-US" sz="1000" dirty="0">
                <a:solidFill>
                  <a:schemeClr val="tx1"/>
                </a:solidFill>
              </a:rPr>
              <a:t>(outdoor)</a:t>
            </a:r>
          </a:p>
        </p:txBody>
      </p:sp>
      <p:cxnSp>
        <p:nvCxnSpPr>
          <p:cNvPr id="27" name="Straight Arrow Connector 26">
            <a:extLst>
              <a:ext uri="{FF2B5EF4-FFF2-40B4-BE49-F238E27FC236}">
                <a16:creationId xmlns:a16="http://schemas.microsoft.com/office/drawing/2014/main" id="{AC4E81E4-9EC2-4ED7-80AA-7032A2A9444F}"/>
              </a:ext>
            </a:extLst>
          </p:cNvPr>
          <p:cNvCxnSpPr>
            <a:cxnSpLocks/>
          </p:cNvCxnSpPr>
          <p:nvPr/>
        </p:nvCxnSpPr>
        <p:spPr>
          <a:xfrm flipH="1" flipV="1">
            <a:off x="10509808" y="3739469"/>
            <a:ext cx="301981" cy="538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Date Placeholder 4">
            <a:extLst>
              <a:ext uri="{FF2B5EF4-FFF2-40B4-BE49-F238E27FC236}">
                <a16:creationId xmlns:a16="http://schemas.microsoft.com/office/drawing/2014/main" id="{E7FB9754-9010-4AA6-AEE0-E85AB4AA4009}"/>
              </a:ext>
            </a:extLst>
          </p:cNvPr>
          <p:cNvSpPr>
            <a:spLocks noGrp="1"/>
          </p:cNvSpPr>
          <p:nvPr>
            <p:ph type="dt" idx="10"/>
          </p:nvPr>
        </p:nvSpPr>
        <p:spPr/>
        <p:txBody>
          <a:bodyPr/>
          <a:lstStyle/>
          <a:p>
            <a:r>
              <a:rPr lang="en-US"/>
              <a:t>May 2018</a:t>
            </a:r>
          </a:p>
        </p:txBody>
      </p:sp>
      <p:sp>
        <p:nvSpPr>
          <p:cNvPr id="9" name="Footer Placeholder 8">
            <a:extLst>
              <a:ext uri="{FF2B5EF4-FFF2-40B4-BE49-F238E27FC236}">
                <a16:creationId xmlns:a16="http://schemas.microsoft.com/office/drawing/2014/main" id="{0A2C2596-6C6A-49D3-99F1-B60BED95C31C}"/>
              </a:ext>
            </a:extLst>
          </p:cNvPr>
          <p:cNvSpPr>
            <a:spLocks noGrp="1"/>
          </p:cNvSpPr>
          <p:nvPr>
            <p:ph type="ftr" idx="11"/>
          </p:nvPr>
        </p:nvSpPr>
        <p:spPr>
          <a:xfrm>
            <a:off x="6923601" y="6537960"/>
            <a:ext cx="4297680" cy="228600"/>
          </a:xfrm>
        </p:spPr>
        <p:txBody>
          <a:bodyPr/>
          <a:lstStyle/>
          <a:p>
            <a:r>
              <a:rPr lang="en-US"/>
              <a:t>Sam Alex et al</a:t>
            </a:r>
          </a:p>
        </p:txBody>
      </p:sp>
      <p:sp>
        <p:nvSpPr>
          <p:cNvPr id="14" name="Slide Number Placeholder 13">
            <a:extLst>
              <a:ext uri="{FF2B5EF4-FFF2-40B4-BE49-F238E27FC236}">
                <a16:creationId xmlns:a16="http://schemas.microsoft.com/office/drawing/2014/main" id="{F519FD70-01E6-4BB3-9CDD-1D68A5DE5B80}"/>
              </a:ext>
            </a:extLst>
          </p:cNvPr>
          <p:cNvSpPr>
            <a:spLocks noGrp="1"/>
          </p:cNvSpPr>
          <p:nvPr>
            <p:ph type="sldNum" idx="12"/>
          </p:nvPr>
        </p:nvSpPr>
        <p:spPr/>
        <p:txBody>
          <a:bodyPr/>
          <a:lstStyle/>
          <a:p>
            <a:fld id="{E4439E72-EB07-4F66-9BE3-2AE58938557E}" type="slidenum">
              <a:rPr lang="en-US" smtClean="0"/>
              <a:t>8</a:t>
            </a:fld>
            <a:endParaRPr lang="en-US"/>
          </a:p>
        </p:txBody>
      </p:sp>
    </p:spTree>
    <p:extLst>
      <p:ext uri="{BB962C8B-B14F-4D97-AF65-F5344CB8AC3E}">
        <p14:creationId xmlns:p14="http://schemas.microsoft.com/office/powerpoint/2010/main" val="3815482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A2AA10-242D-45A5-9309-2E0472E71CC2}"/>
              </a:ext>
            </a:extLst>
          </p:cNvPr>
          <p:cNvSpPr>
            <a:spLocks noGrp="1"/>
          </p:cNvSpPr>
          <p:nvPr>
            <p:ph idx="1"/>
          </p:nvPr>
        </p:nvSpPr>
        <p:spPr/>
        <p:txBody>
          <a:bodyPr/>
          <a:lstStyle/>
          <a:p>
            <a:r>
              <a:rPr lang="en-US" dirty="0"/>
              <a:t>High density scenarios</a:t>
            </a:r>
          </a:p>
          <a:p>
            <a:pPr lvl="1"/>
            <a:r>
              <a:rPr lang="en-US" dirty="0"/>
              <a:t>Indoor (1 user/m</a:t>
            </a:r>
            <a:r>
              <a:rPr lang="en-US" baseline="30000" dirty="0"/>
              <a:t>2</a:t>
            </a:r>
            <a:r>
              <a:rPr lang="en-US" dirty="0"/>
              <a:t> in a 10m x 10m area)</a:t>
            </a:r>
          </a:p>
          <a:p>
            <a:pPr lvl="1"/>
            <a:r>
              <a:rPr lang="en-US" dirty="0"/>
              <a:t>Outdoor (320 user/km</a:t>
            </a:r>
            <a:r>
              <a:rPr lang="en-US" baseline="30000" dirty="0"/>
              <a:t>2</a:t>
            </a:r>
            <a:r>
              <a:rPr lang="en-US" dirty="0"/>
              <a:t> in a 250m x 250m area)</a:t>
            </a:r>
          </a:p>
          <a:p>
            <a:r>
              <a:rPr lang="en-US" dirty="0"/>
              <a:t>Various assumptions on antenna capability and CCA applied</a:t>
            </a:r>
          </a:p>
          <a:p>
            <a:pPr lvl="1"/>
            <a:r>
              <a:rPr lang="en-US" dirty="0"/>
              <a:t>Scenario 1: Omni system with Omni CCA</a:t>
            </a:r>
          </a:p>
          <a:p>
            <a:pPr lvl="1"/>
            <a:r>
              <a:rPr lang="en-US" dirty="0"/>
              <a:t>Scenario 2: Direction system with Omni CCA</a:t>
            </a:r>
          </a:p>
          <a:p>
            <a:pPr lvl="1"/>
            <a:r>
              <a:rPr lang="en-US" dirty="0"/>
              <a:t>Scenario 3: Directional system with Directional CCA</a:t>
            </a:r>
          </a:p>
          <a:p>
            <a:endParaRPr lang="en-US" dirty="0"/>
          </a:p>
          <a:p>
            <a:endParaRPr lang="en-US" dirty="0"/>
          </a:p>
          <a:p>
            <a:endParaRPr lang="en-US" dirty="0"/>
          </a:p>
        </p:txBody>
      </p:sp>
      <p:sp>
        <p:nvSpPr>
          <p:cNvPr id="2" name="Title 1">
            <a:extLst>
              <a:ext uri="{FF2B5EF4-FFF2-40B4-BE49-F238E27FC236}">
                <a16:creationId xmlns:a16="http://schemas.microsoft.com/office/drawing/2014/main" id="{DC1E26B7-A0B3-46EA-BDC0-581E97D1353F}"/>
              </a:ext>
            </a:extLst>
          </p:cNvPr>
          <p:cNvSpPr>
            <a:spLocks noGrp="1"/>
          </p:cNvSpPr>
          <p:nvPr>
            <p:ph type="title"/>
          </p:nvPr>
        </p:nvSpPr>
        <p:spPr/>
        <p:txBody>
          <a:bodyPr/>
          <a:lstStyle/>
          <a:p>
            <a:r>
              <a:rPr lang="en-US" sz="3200" dirty="0"/>
              <a:t>Simulation scenarios</a:t>
            </a:r>
          </a:p>
        </p:txBody>
      </p:sp>
      <p:sp>
        <p:nvSpPr>
          <p:cNvPr id="4" name="Date Placeholder 3">
            <a:extLst>
              <a:ext uri="{FF2B5EF4-FFF2-40B4-BE49-F238E27FC236}">
                <a16:creationId xmlns:a16="http://schemas.microsoft.com/office/drawing/2014/main" id="{64091074-6E7A-489F-94B3-AAD468FB0263}"/>
              </a:ext>
            </a:extLst>
          </p:cNvPr>
          <p:cNvSpPr>
            <a:spLocks noGrp="1"/>
          </p:cNvSpPr>
          <p:nvPr>
            <p:ph type="dt" idx="10"/>
          </p:nvPr>
        </p:nvSpPr>
        <p:spPr/>
        <p:txBody>
          <a:bodyPr/>
          <a:lstStyle/>
          <a:p>
            <a:r>
              <a:rPr lang="en-US"/>
              <a:t>May 2018</a:t>
            </a:r>
          </a:p>
        </p:txBody>
      </p:sp>
      <p:sp>
        <p:nvSpPr>
          <p:cNvPr id="5" name="Footer Placeholder 4">
            <a:extLst>
              <a:ext uri="{FF2B5EF4-FFF2-40B4-BE49-F238E27FC236}">
                <a16:creationId xmlns:a16="http://schemas.microsoft.com/office/drawing/2014/main" id="{E0C8F555-61AB-494E-8A58-F1ACB814B703}"/>
              </a:ext>
            </a:extLst>
          </p:cNvPr>
          <p:cNvSpPr>
            <a:spLocks noGrp="1"/>
          </p:cNvSpPr>
          <p:nvPr>
            <p:ph type="ftr" idx="11"/>
          </p:nvPr>
        </p:nvSpPr>
        <p:spPr/>
        <p:txBody>
          <a:bodyPr/>
          <a:lstStyle/>
          <a:p>
            <a:r>
              <a:rPr lang="en-US"/>
              <a:t>Sam Alex et al</a:t>
            </a:r>
          </a:p>
        </p:txBody>
      </p:sp>
      <p:sp>
        <p:nvSpPr>
          <p:cNvPr id="6" name="Slide Number Placeholder 5">
            <a:extLst>
              <a:ext uri="{FF2B5EF4-FFF2-40B4-BE49-F238E27FC236}">
                <a16:creationId xmlns:a16="http://schemas.microsoft.com/office/drawing/2014/main" id="{CEED654C-F1C3-4857-BF88-F2047D544FCA}"/>
              </a:ext>
            </a:extLst>
          </p:cNvPr>
          <p:cNvSpPr>
            <a:spLocks noGrp="1"/>
          </p:cNvSpPr>
          <p:nvPr>
            <p:ph type="sldNum" idx="12"/>
          </p:nvPr>
        </p:nvSpPr>
        <p:spPr/>
        <p:txBody>
          <a:bodyPr/>
          <a:lstStyle/>
          <a:p>
            <a:fld id="{E4439E72-EB07-4F66-9BE3-2AE58938557E}" type="slidenum">
              <a:rPr lang="en-US" smtClean="0"/>
              <a:t>9</a:t>
            </a:fld>
            <a:endParaRPr lang="en-US"/>
          </a:p>
        </p:txBody>
      </p:sp>
    </p:spTree>
    <p:extLst>
      <p:ext uri="{BB962C8B-B14F-4D97-AF65-F5344CB8AC3E}">
        <p14:creationId xmlns:p14="http://schemas.microsoft.com/office/powerpoint/2010/main" val="229177350"/>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eamforming_protocol_reuse_for_interference_measurement_and_periodic_beamforming_v1" id="{E874EAE3-F884-4049-BBC3-EEC432FBE190}" vid="{F1C2DAC2-5C99-C04B-BBA3-0D89ADD5B9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11-18-0749-00-00ay-Field Measurement-Results-for-Distribution-Networks-and-Short-Range-Devices-Coexistence-Part-2-r0</Template>
  <TotalTime>51614</TotalTime>
  <Words>2028</Words>
  <Application>Microsoft Macintosh PowerPoint</Application>
  <PresentationFormat>Widescreen</PresentationFormat>
  <Paragraphs>299</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MS Gothic</vt:lpstr>
      <vt:lpstr>Arial</vt:lpstr>
      <vt:lpstr>Calibri</vt:lpstr>
      <vt:lpstr>Courier New</vt:lpstr>
      <vt:lpstr>Times New Roman</vt:lpstr>
      <vt:lpstr>Wingdings</vt:lpstr>
      <vt:lpstr>ieee</vt:lpstr>
      <vt:lpstr>Observations on DMG CCA level </vt:lpstr>
      <vt:lpstr>Motivation</vt:lpstr>
      <vt:lpstr>CCA levels for Omni and Directional system</vt:lpstr>
      <vt:lpstr>Modeling</vt:lpstr>
      <vt:lpstr>Assumptions (1)</vt:lpstr>
      <vt:lpstr>Assumptions (2)</vt:lpstr>
      <vt:lpstr>Example of Active and Blocked Nodes</vt:lpstr>
      <vt:lpstr>Assumptions</vt:lpstr>
      <vt:lpstr>Simulation scenarios</vt:lpstr>
      <vt:lpstr>Scenario 1A: Omni Antenna with 25dBm EIRP, Indoor</vt:lpstr>
      <vt:lpstr>Scenario 1B: Omni Antenna with 40dBm EIRP, Indoor</vt:lpstr>
      <vt:lpstr>Scenario 2A: 8x2 Array, Omni CCA, 25 dBm, Indoor</vt:lpstr>
      <vt:lpstr>Scenario 2B: 36x8 Array, Omni CCA, 25 dBm, Indoor</vt:lpstr>
      <vt:lpstr>Trajectory of SINR and Total Spectrum Efficiency (SE) vs CCA threshold (Indoor scenario)</vt:lpstr>
      <vt:lpstr>Scenario 3: 8x2 array, directional CCA (Indoor scenario)</vt:lpstr>
      <vt:lpstr>High density Outdoor scenario</vt:lpstr>
      <vt:lpstr>Trajectory of SINR and Total Spectrum Efficiency (SE) vs CCA threshold (Outdoor scenario)</vt:lpstr>
      <vt:lpstr>Density and Spatial Reuse – more density values Omni systems, 40dBm EIRP</vt:lpstr>
      <vt:lpstr>Density vs Spatial Reuse – more density values Directional system with Omni CCA</vt:lpstr>
      <vt:lpstr>Conclusion</vt:lpstr>
      <vt:lpstr>Straw poll</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Need for LBT</dc:title>
  <dc:creator>Sam Alex</dc:creator>
  <cp:lastModifiedBy>Payam Torab</cp:lastModifiedBy>
  <cp:revision>311</cp:revision>
  <dcterms:created xsi:type="dcterms:W3CDTF">2018-03-06T19:41:15Z</dcterms:created>
  <dcterms:modified xsi:type="dcterms:W3CDTF">2018-05-08T14:47:55Z</dcterms:modified>
</cp:coreProperties>
</file>