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67" r:id="rId2"/>
    <p:sldId id="281" r:id="rId3"/>
    <p:sldId id="268" r:id="rId4"/>
    <p:sldId id="402" r:id="rId5"/>
    <p:sldId id="270" r:id="rId6"/>
    <p:sldId id="271" r:id="rId7"/>
    <p:sldId id="272" r:id="rId8"/>
    <p:sldId id="273" r:id="rId9"/>
    <p:sldId id="274" r:id="rId10"/>
    <p:sldId id="275" r:id="rId11"/>
    <p:sldId id="276" r:id="rId12"/>
    <p:sldId id="277" r:id="rId13"/>
    <p:sldId id="278" r:id="rId14"/>
    <p:sldId id="279" r:id="rId15"/>
    <p:sldId id="280" r:id="rId16"/>
    <p:sldId id="282" r:id="rId17"/>
    <p:sldId id="283" r:id="rId18"/>
    <p:sldId id="401" r:id="rId19"/>
    <p:sldId id="407" r:id="rId20"/>
    <p:sldId id="403" r:id="rId21"/>
    <p:sldId id="404" r:id="rId22"/>
    <p:sldId id="405" r:id="rId23"/>
    <p:sldId id="406"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8" autoAdjust="0"/>
    <p:restoredTop sz="94660"/>
  </p:normalViewPr>
  <p:slideViewPr>
    <p:cSldViewPr>
      <p:cViewPr varScale="1">
        <p:scale>
          <a:sx n="115" d="100"/>
          <a:sy n="115" d="100"/>
        </p:scale>
        <p:origin x="568" y="19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5/7/18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7884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978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May 2018</a:t>
            </a:r>
            <a:endParaRPr lang="en-GB" dirty="0"/>
          </a:p>
        </p:txBody>
      </p:sp>
      <p:sp>
        <p:nvSpPr>
          <p:cNvPr id="5" name="Footer Placeholder 4"/>
          <p:cNvSpPr>
            <a:spLocks noGrp="1"/>
          </p:cNvSpPr>
          <p:nvPr>
            <p:ph type="ftr" idx="11"/>
          </p:nvPr>
        </p:nvSpPr>
        <p:spPr/>
        <p:txBody>
          <a:bodyPr/>
          <a:lstStyle>
            <a:lvl1pPr>
              <a:defRPr/>
            </a:lvl1pPr>
          </a:lstStyle>
          <a:p>
            <a:r>
              <a:rPr lang="en-GB" dirty="0" err="1"/>
              <a:t>Djordje</a:t>
            </a:r>
            <a:r>
              <a:rPr lang="en-GB" dirty="0"/>
              <a:t> </a:t>
            </a:r>
            <a:r>
              <a:rPr lang="en-GB" dirty="0" err="1"/>
              <a:t>Tujkovic</a:t>
            </a:r>
            <a:r>
              <a:rPr lang="en-GB" dirty="0"/>
              <a:t>, Facebook</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a:t>Djordje</a:t>
            </a:r>
            <a:r>
              <a:rPr lang="en-GB" dirty="0"/>
              <a:t> </a:t>
            </a:r>
            <a:r>
              <a:rPr lang="en-GB" dirty="0" err="1"/>
              <a:t>Tujkovic</a:t>
            </a:r>
            <a:r>
              <a:rPr lang="en-GB" dirty="0"/>
              <a:t>, Facebook</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May 2018</a:t>
            </a:r>
            <a:endParaRPr lang="en-GB" dirty="0"/>
          </a:p>
        </p:txBody>
      </p:sp>
      <p:sp>
        <p:nvSpPr>
          <p:cNvPr id="5" name="Footer Placeholder 4"/>
          <p:cNvSpPr>
            <a:spLocks noGrp="1"/>
          </p:cNvSpPr>
          <p:nvPr>
            <p:ph type="ftr" idx="11"/>
          </p:nvPr>
        </p:nvSpPr>
        <p:spPr/>
        <p:txBody>
          <a:bodyPr/>
          <a:lstStyle>
            <a:lvl1pPr>
              <a:defRPr/>
            </a:lvl1pPr>
          </a:lstStyle>
          <a:p>
            <a:r>
              <a:rPr lang="en-GB" dirty="0" err="1"/>
              <a:t>Djordje</a:t>
            </a:r>
            <a:r>
              <a:rPr lang="en-GB" dirty="0"/>
              <a:t> </a:t>
            </a:r>
            <a:r>
              <a:rPr lang="en-GB" dirty="0" err="1"/>
              <a:t>Tujkovic</a:t>
            </a:r>
            <a:r>
              <a:rPr lang="en-GB" dirty="0"/>
              <a:t>, Facebook</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May 2018</a:t>
            </a:r>
            <a:endParaRPr lang="en-GB" dirty="0"/>
          </a:p>
        </p:txBody>
      </p:sp>
      <p:sp>
        <p:nvSpPr>
          <p:cNvPr id="6" name="Footer Placeholder 5"/>
          <p:cNvSpPr>
            <a:spLocks noGrp="1"/>
          </p:cNvSpPr>
          <p:nvPr>
            <p:ph type="ftr" idx="11"/>
          </p:nvPr>
        </p:nvSpPr>
        <p:spPr/>
        <p:txBody>
          <a:bodyPr/>
          <a:lstStyle>
            <a:lvl1pPr>
              <a:defRPr/>
            </a:lvl1pPr>
          </a:lstStyle>
          <a:p>
            <a:r>
              <a:rPr lang="en-GB" dirty="0" err="1"/>
              <a:t>Djordje</a:t>
            </a:r>
            <a:r>
              <a:rPr lang="en-GB" dirty="0"/>
              <a:t> </a:t>
            </a:r>
            <a:r>
              <a:rPr lang="en-GB" dirty="0" err="1"/>
              <a:t>Tujkovic</a:t>
            </a:r>
            <a:r>
              <a:rPr lang="en-GB" dirty="0"/>
              <a:t>, Facebook</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May 2018</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err="1"/>
              <a:t>Djordje</a:t>
            </a:r>
            <a:r>
              <a:rPr lang="en-GB" dirty="0"/>
              <a:t> </a:t>
            </a:r>
            <a:r>
              <a:rPr lang="en-GB" dirty="0" err="1"/>
              <a:t>Tujkovic</a:t>
            </a:r>
            <a:r>
              <a:rPr lang="en-GB" dirty="0"/>
              <a:t>, Facebook</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May 2018</a:t>
            </a:r>
            <a:endParaRPr lang="en-GB" dirty="0"/>
          </a:p>
        </p:txBody>
      </p:sp>
      <p:sp>
        <p:nvSpPr>
          <p:cNvPr id="4" name="Footer Placeholder 3"/>
          <p:cNvSpPr>
            <a:spLocks noGrp="1"/>
          </p:cNvSpPr>
          <p:nvPr>
            <p:ph type="ftr" idx="11"/>
          </p:nvPr>
        </p:nvSpPr>
        <p:spPr/>
        <p:txBody>
          <a:bodyPr/>
          <a:lstStyle>
            <a:lvl1pPr>
              <a:defRPr/>
            </a:lvl1pPr>
          </a:lstStyle>
          <a:p>
            <a:r>
              <a:rPr lang="en-GB" dirty="0" err="1"/>
              <a:t>Djordje</a:t>
            </a:r>
            <a:r>
              <a:rPr lang="en-GB" dirty="0"/>
              <a:t> </a:t>
            </a:r>
            <a:r>
              <a:rPr lang="en-GB" dirty="0" err="1"/>
              <a:t>Tujkovic</a:t>
            </a:r>
            <a:r>
              <a:rPr lang="en-GB" dirty="0"/>
              <a:t>, Facebook</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May 2018</a:t>
            </a:r>
            <a:endParaRPr lang="en-GB" dirty="0"/>
          </a:p>
        </p:txBody>
      </p:sp>
      <p:sp>
        <p:nvSpPr>
          <p:cNvPr id="3" name="Footer Placeholder 2"/>
          <p:cNvSpPr>
            <a:spLocks noGrp="1"/>
          </p:cNvSpPr>
          <p:nvPr>
            <p:ph type="ftr" idx="11"/>
          </p:nvPr>
        </p:nvSpPr>
        <p:spPr/>
        <p:txBody>
          <a:bodyPr/>
          <a:lstStyle>
            <a:lvl1pPr>
              <a:defRPr/>
            </a:lvl1pPr>
          </a:lstStyle>
          <a:p>
            <a:r>
              <a:rPr lang="en-GB" dirty="0" err="1"/>
              <a:t>Djordje</a:t>
            </a:r>
            <a:r>
              <a:rPr lang="en-GB" dirty="0"/>
              <a:t> </a:t>
            </a:r>
            <a:r>
              <a:rPr lang="en-GB" dirty="0" err="1"/>
              <a:t>Tujkovic</a:t>
            </a:r>
            <a:r>
              <a:rPr lang="en-GB" dirty="0"/>
              <a:t>, Facebook</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May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May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May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Djordje Tujkovic et al., Facebook</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802.11-18/0777r0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Adjacent Channel Rejection Requirement</a:t>
            </a:r>
          </a:p>
        </p:txBody>
      </p:sp>
      <p:sp>
        <p:nvSpPr>
          <p:cNvPr id="4" name="Date Placeholder 3"/>
          <p:cNvSpPr>
            <a:spLocks noGrp="1"/>
          </p:cNvSpPr>
          <p:nvPr>
            <p:ph type="dt" idx="10"/>
          </p:nvPr>
        </p:nvSpPr>
        <p:spPr/>
        <p:txBody>
          <a:bodyPr/>
          <a:lstStyle/>
          <a:p>
            <a:r>
              <a:rPr lang="en-US"/>
              <a:t>May 2018</a:t>
            </a:r>
            <a:endParaRPr lang="en-GB" dirty="0"/>
          </a:p>
        </p:txBody>
      </p:sp>
      <p:sp>
        <p:nvSpPr>
          <p:cNvPr id="5" name="Footer Placeholder 4"/>
          <p:cNvSpPr>
            <a:spLocks noGrp="1"/>
          </p:cNvSpPr>
          <p:nvPr>
            <p:ph type="ftr" idx="11"/>
          </p:nvPr>
        </p:nvSpPr>
        <p:spPr/>
        <p:txBody>
          <a:bodyPr/>
          <a:lstStyle/>
          <a:p>
            <a:r>
              <a:rPr lang="en-GB" dirty="0"/>
              <a:t>Djordje Tujkovic et al., Facebook</a:t>
            </a:r>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a:p>
        </p:txBody>
      </p:sp>
      <p:graphicFrame>
        <p:nvGraphicFramePr>
          <p:cNvPr id="11" name="Table 10">
            <a:extLst>
              <a:ext uri="{FF2B5EF4-FFF2-40B4-BE49-F238E27FC236}">
                <a16:creationId xmlns:a16="http://schemas.microsoft.com/office/drawing/2014/main" id="{D704706F-FA74-E346-87F7-A50C299B3863}"/>
              </a:ext>
            </a:extLst>
          </p:cNvPr>
          <p:cNvGraphicFramePr>
            <a:graphicFrameLocks noGrp="1"/>
          </p:cNvGraphicFramePr>
          <p:nvPr>
            <p:extLst>
              <p:ext uri="{D42A27DB-BD31-4B8C-83A1-F6EECF244321}">
                <p14:modId xmlns:p14="http://schemas.microsoft.com/office/powerpoint/2010/main" val="3803807934"/>
              </p:ext>
            </p:extLst>
          </p:nvPr>
        </p:nvGraphicFramePr>
        <p:xfrm>
          <a:off x="2018599" y="2810194"/>
          <a:ext cx="8154802" cy="3063240"/>
        </p:xfrm>
        <a:graphic>
          <a:graphicData uri="http://schemas.openxmlformats.org/drawingml/2006/table">
            <a:tbl>
              <a:tblPr firstRow="1">
                <a:tableStyleId>{5940675A-B579-460E-94D1-54222C63F5DA}</a:tableStyleId>
              </a:tblPr>
              <a:tblGrid>
                <a:gridCol w="1833725">
                  <a:extLst>
                    <a:ext uri="{9D8B030D-6E8A-4147-A177-3AD203B41FA5}">
                      <a16:colId xmlns:a16="http://schemas.microsoft.com/office/drawing/2014/main" val="20000"/>
                    </a:ext>
                  </a:extLst>
                </a:gridCol>
                <a:gridCol w="1131063">
                  <a:extLst>
                    <a:ext uri="{9D8B030D-6E8A-4147-A177-3AD203B41FA5}">
                      <a16:colId xmlns:a16="http://schemas.microsoft.com/office/drawing/2014/main" val="20001"/>
                    </a:ext>
                  </a:extLst>
                </a:gridCol>
                <a:gridCol w="1866951">
                  <a:extLst>
                    <a:ext uri="{9D8B030D-6E8A-4147-A177-3AD203B41FA5}">
                      <a16:colId xmlns:a16="http://schemas.microsoft.com/office/drawing/2014/main" val="20002"/>
                    </a:ext>
                  </a:extLst>
                </a:gridCol>
                <a:gridCol w="769434">
                  <a:extLst>
                    <a:ext uri="{9D8B030D-6E8A-4147-A177-3AD203B41FA5}">
                      <a16:colId xmlns:a16="http://schemas.microsoft.com/office/drawing/2014/main" val="20003"/>
                    </a:ext>
                  </a:extLst>
                </a:gridCol>
                <a:gridCol w="2553629">
                  <a:extLst>
                    <a:ext uri="{9D8B030D-6E8A-4147-A177-3AD203B41FA5}">
                      <a16:colId xmlns:a16="http://schemas.microsoft.com/office/drawing/2014/main" val="20004"/>
                    </a:ext>
                  </a:extLst>
                </a:gridCol>
              </a:tblGrid>
              <a:tr h="304800">
                <a:tc>
                  <a:txBody>
                    <a:bodyPr/>
                    <a:lstStyle/>
                    <a:p>
                      <a:r>
                        <a:rPr lang="en-US" sz="1400" b="1" dirty="0"/>
                        <a:t>Name</a:t>
                      </a:r>
                    </a:p>
                  </a:txBody>
                  <a:tcPr/>
                </a:tc>
                <a:tc>
                  <a:txBody>
                    <a:bodyPr/>
                    <a:lstStyle/>
                    <a:p>
                      <a:r>
                        <a:rPr lang="en-US" sz="1400" b="1" dirty="0"/>
                        <a:t>Affiliation</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04800">
                <a:tc>
                  <a:txBody>
                    <a:bodyPr/>
                    <a:lstStyle/>
                    <a:p>
                      <a:r>
                        <a:rPr lang="en-US" sz="1400" dirty="0"/>
                        <a:t>Djordje Tujkovic</a:t>
                      </a:r>
                    </a:p>
                  </a:txBody>
                  <a:tcPr/>
                </a:tc>
                <a:tc rowSpan="5">
                  <a:txBody>
                    <a:bodyPr/>
                    <a:lstStyle/>
                    <a:p>
                      <a:r>
                        <a:rPr lang="en-US" sz="1400" dirty="0"/>
                        <a:t>Facebook</a:t>
                      </a:r>
                    </a:p>
                  </a:txBody>
                  <a:tcPr/>
                </a:tc>
                <a:tc rowSpan="5">
                  <a:txBody>
                    <a:bodyPr/>
                    <a:lstStyle/>
                    <a:p>
                      <a:r>
                        <a:rPr lang="en-US" sz="1400" dirty="0"/>
                        <a:t>1 Hacker</a:t>
                      </a:r>
                      <a:r>
                        <a:rPr lang="en-US" sz="1400" baseline="0" dirty="0"/>
                        <a:t> Way</a:t>
                      </a:r>
                    </a:p>
                    <a:p>
                      <a:r>
                        <a:rPr lang="en-US" sz="1400" baseline="0" dirty="0"/>
                        <a:t>Menlo Park, CA 94025</a:t>
                      </a:r>
                      <a:endParaRPr lang="en-US" sz="1400" dirty="0"/>
                    </a:p>
                  </a:txBody>
                  <a:tcPr/>
                </a:tc>
                <a:tc rowSpan="5">
                  <a:txBody>
                    <a:bodyPr/>
                    <a:lstStyle/>
                    <a:p>
                      <a:endParaRPr lang="en-US" sz="1400" dirty="0"/>
                    </a:p>
                  </a:txBody>
                  <a:tcPr/>
                </a:tc>
                <a:tc>
                  <a:txBody>
                    <a:bodyPr/>
                    <a:lstStyle/>
                    <a:p>
                      <a:r>
                        <a:rPr lang="en-US" sz="1400" dirty="0" err="1"/>
                        <a:t>djordjet@fb.com</a:t>
                      </a:r>
                      <a:endParaRPr lang="en-US" sz="1400" dirty="0"/>
                    </a:p>
                  </a:txBody>
                  <a:tcPr/>
                </a:tc>
                <a:extLst>
                  <a:ext uri="{0D108BD9-81ED-4DB2-BD59-A6C34878D82A}">
                    <a16:rowId xmlns:a16="http://schemas.microsoft.com/office/drawing/2014/main" val="10001"/>
                  </a:ext>
                </a:extLst>
              </a:tr>
              <a:tr h="304800">
                <a:tc>
                  <a:txBody>
                    <a:bodyPr/>
                    <a:lstStyle/>
                    <a:p>
                      <a:r>
                        <a:rPr lang="en-US" sz="1400" dirty="0"/>
                        <a:t>Alireza Mehrabani</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tarighat@fb.com</a:t>
                      </a:r>
                      <a:endParaRPr lang="en-US" sz="1400" dirty="0"/>
                    </a:p>
                  </a:txBody>
                  <a:tcPr/>
                </a:tc>
                <a:extLst>
                  <a:ext uri="{0D108BD9-81ED-4DB2-BD59-A6C34878D82A}">
                    <a16:rowId xmlns:a16="http://schemas.microsoft.com/office/drawing/2014/main" val="10002"/>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Krishna Gomadam</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kgomadam@fb.com</a:t>
                      </a:r>
                      <a:endParaRPr lang="en-US" sz="1400" dirty="0"/>
                    </a:p>
                  </a:txBody>
                  <a:tcPr/>
                </a:tc>
                <a:extLst>
                  <a:ext uri="{0D108BD9-81ED-4DB2-BD59-A6C34878D82A}">
                    <a16:rowId xmlns:a16="http://schemas.microsoft.com/office/drawing/2014/main" val="10003"/>
                  </a:ext>
                </a:extLst>
              </a:tr>
              <a:tr h="304800">
                <a:tc>
                  <a:txBody>
                    <a:bodyPr/>
                    <a:lstStyle/>
                    <a:p>
                      <a:r>
                        <a:rPr lang="en-US" sz="1400" dirty="0"/>
                        <a:t>Nabeel Ahmed</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400" dirty="0" err="1"/>
                        <a:t>nabeel@fb.com</a:t>
                      </a:r>
                      <a:endParaRPr lang="en-US" sz="1400" dirty="0"/>
                    </a:p>
                  </a:txBody>
                  <a:tcPr/>
                </a:tc>
                <a:extLst>
                  <a:ext uri="{0D108BD9-81ED-4DB2-BD59-A6C34878D82A}">
                    <a16:rowId xmlns:a16="http://schemas.microsoft.com/office/drawing/2014/main" val="10004"/>
                  </a:ext>
                </a:extLst>
              </a:tr>
              <a:tr h="304800">
                <a:tc>
                  <a:txBody>
                    <a:bodyPr/>
                    <a:lstStyle/>
                    <a:p>
                      <a:r>
                        <a:rPr lang="en-US" sz="1400" dirty="0"/>
                        <a:t>Payam Torab</a:t>
                      </a:r>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ptorab@fb.com</a:t>
                      </a:r>
                      <a:endParaRPr lang="en-US" sz="1400" dirty="0"/>
                    </a:p>
                  </a:txBody>
                  <a:tcPr/>
                </a:tc>
                <a:extLst>
                  <a:ext uri="{0D108BD9-81ED-4DB2-BD59-A6C34878D82A}">
                    <a16:rowId xmlns:a16="http://schemas.microsoft.com/office/drawing/2014/main" val="10005"/>
                  </a:ext>
                </a:extLst>
              </a:tr>
              <a:tr h="304800">
                <a:tc>
                  <a:txBody>
                    <a:bodyPr/>
                    <a:lstStyle/>
                    <a:p>
                      <a:r>
                        <a:rPr lang="en-US" sz="1350" kern="1200" dirty="0">
                          <a:solidFill>
                            <a:schemeClr val="tx1"/>
                          </a:solidFill>
                          <a:effectLst/>
                          <a:latin typeface="+mn-lt"/>
                          <a:ea typeface="+mn-ea"/>
                          <a:cs typeface="+mn-cs"/>
                        </a:rPr>
                        <a:t>Nikolas </a:t>
                      </a:r>
                      <a:r>
                        <a:rPr lang="en-US" sz="1350" kern="1200" dirty="0" err="1">
                          <a:solidFill>
                            <a:schemeClr val="tx1"/>
                          </a:solidFill>
                          <a:effectLst/>
                          <a:latin typeface="+mn-lt"/>
                          <a:ea typeface="+mn-ea"/>
                          <a:cs typeface="+mn-cs"/>
                        </a:rPr>
                        <a:t>Olaziregi</a:t>
                      </a:r>
                      <a:endParaRPr lang="en-US" sz="1350" kern="1200" dirty="0">
                        <a:solidFill>
                          <a:schemeClr val="tx1"/>
                        </a:solidFill>
                        <a:effectLst/>
                        <a:latin typeface="+mn-lt"/>
                        <a:ea typeface="+mn-ea"/>
                        <a:cs typeface="+mn-cs"/>
                      </a:endParaRPr>
                    </a:p>
                  </a:txBody>
                  <a:tcPr/>
                </a:tc>
                <a:tc>
                  <a:txBody>
                    <a:bodyPr/>
                    <a:lstStyle/>
                    <a:p>
                      <a:r>
                        <a:rPr lang="en-US" sz="1400" dirty="0"/>
                        <a:t>Nokia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err="1">
                          <a:solidFill>
                            <a:schemeClr val="tx1"/>
                          </a:solidFill>
                          <a:effectLst/>
                          <a:latin typeface="+mn-lt"/>
                          <a:ea typeface="+mn-ea"/>
                          <a:cs typeface="+mn-cs"/>
                        </a:rPr>
                        <a:t>Copernicuslaan</a:t>
                      </a:r>
                      <a:r>
                        <a:rPr lang="en-US" sz="1350" kern="1200" dirty="0">
                          <a:solidFill>
                            <a:schemeClr val="tx1"/>
                          </a:solidFill>
                          <a:effectLst/>
                          <a:latin typeface="+mn-lt"/>
                          <a:ea typeface="+mn-ea"/>
                          <a:cs typeface="+mn-cs"/>
                        </a:rPr>
                        <a:t> 50, 2018 Antwerp, Belgium</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US" sz="1400" dirty="0" err="1"/>
                        <a:t>nikolas.olaziregi@nokia.com</a:t>
                      </a:r>
                      <a:endParaRPr lang="en-US" sz="1400" dirty="0"/>
                    </a:p>
                  </a:txBody>
                  <a:tcPr/>
                </a:tc>
                <a:extLst>
                  <a:ext uri="{0D108BD9-81ED-4DB2-BD59-A6C34878D82A}">
                    <a16:rowId xmlns:a16="http://schemas.microsoft.com/office/drawing/2014/main" val="1480506437"/>
                  </a:ext>
                </a:extLst>
              </a:tr>
              <a:tr h="304800">
                <a:tc>
                  <a:txBody>
                    <a:bodyPr/>
                    <a:lstStyle/>
                    <a:p>
                      <a:r>
                        <a:rPr lang="en-US" sz="1400" dirty="0"/>
                        <a:t>Michael Grigat</a:t>
                      </a:r>
                    </a:p>
                  </a:txBody>
                  <a:tcPr/>
                </a:tc>
                <a:tc>
                  <a:txBody>
                    <a:bodyPr/>
                    <a:lstStyle/>
                    <a:p>
                      <a:r>
                        <a:rPr lang="en-US" sz="1400" dirty="0"/>
                        <a:t>Deutsche Telekom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Deutsche-Telekom-</a:t>
                      </a:r>
                      <a:r>
                        <a:rPr lang="en-US" sz="1400" dirty="0" err="1"/>
                        <a:t>Allee</a:t>
                      </a:r>
                      <a:r>
                        <a:rPr lang="en-US" sz="1400" dirty="0"/>
                        <a:t> 7, 64372 Darmstadt, Germany </a:t>
                      </a:r>
                    </a:p>
                  </a:txBody>
                  <a:tcPr/>
                </a:tc>
                <a:tc>
                  <a:txBody>
                    <a:bodyPr/>
                    <a:lstStyle/>
                    <a:p>
                      <a:endParaRPr lang="en-US" sz="1400" dirty="0"/>
                    </a:p>
                  </a:txBody>
                  <a:tcPr/>
                </a:tc>
                <a:tc>
                  <a:txBody>
                    <a:bodyPr/>
                    <a:lstStyle/>
                    <a:p>
                      <a:r>
                        <a:rPr lang="en-US" sz="1400" dirty="0" err="1"/>
                        <a:t>m.grigat@telekom.de</a:t>
                      </a:r>
                      <a:endParaRPr lang="en-US" sz="1400" dirty="0"/>
                    </a:p>
                  </a:txBody>
                  <a:tcPr/>
                </a:tc>
                <a:extLst>
                  <a:ext uri="{0D108BD9-81ED-4DB2-BD59-A6C34878D82A}">
                    <a16:rowId xmlns:a16="http://schemas.microsoft.com/office/drawing/2014/main" val="1040088185"/>
                  </a:ext>
                </a:extLst>
              </a:tr>
            </a:tbl>
          </a:graphicData>
        </a:graphic>
      </p:graphicFrame>
    </p:spTree>
    <p:extLst>
      <p:ext uri="{BB962C8B-B14F-4D97-AF65-F5344CB8AC3E}">
        <p14:creationId xmlns:p14="http://schemas.microsoft.com/office/powerpoint/2010/main" val="1182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Rejection Simulation: MCS9</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10</a:t>
            </a:fld>
            <a:endParaRPr lang="en-GB"/>
          </a:p>
        </p:txBody>
      </p:sp>
      <p:sp>
        <p:nvSpPr>
          <p:cNvPr id="31" name="TextBox 30"/>
          <p:cNvSpPr txBox="1"/>
          <p:nvPr/>
        </p:nvSpPr>
        <p:spPr>
          <a:xfrm>
            <a:off x="517824" y="2358662"/>
            <a:ext cx="1539268" cy="830997"/>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-12.9dB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-56dBm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ACI Power: -49dBm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sp>
        <p:nvSpPr>
          <p:cNvPr id="50" name="TextBox 49"/>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-11.5dB</a:t>
            </a:r>
          </a:p>
        </p:txBody>
      </p:sp>
      <p:sp>
        <p:nvSpPr>
          <p:cNvPr id="51" name="TextBox 50"/>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-11.3dB</a:t>
            </a:r>
          </a:p>
        </p:txBody>
      </p:sp>
      <p:sp>
        <p:nvSpPr>
          <p:cNvPr id="52" name="TextBox 51"/>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sp>
        <p:nvSpPr>
          <p:cNvPr id="53" name="TextBox 52"/>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-7.9dB</a:t>
            </a:r>
          </a:p>
        </p:txBody>
      </p:sp>
      <p:sp>
        <p:nvSpPr>
          <p:cNvPr id="54" name="TextBox 53"/>
          <p:cNvSpPr txBox="1"/>
          <p:nvPr/>
        </p:nvSpPr>
        <p:spPr>
          <a:xfrm>
            <a:off x="9949602" y="3303627"/>
            <a:ext cx="1431981" cy="52322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400" dirty="0">
                <a:solidFill>
                  <a:prstClr val="black"/>
                </a:solidFill>
                <a:latin typeface="Calibri" panose="020F0502020204030204"/>
                <a:ea typeface=""/>
              </a:rPr>
              <a:t>~0.5dB margin to SNR requirement </a:t>
            </a:r>
          </a:p>
        </p:txBody>
      </p:sp>
      <p:cxnSp>
        <p:nvCxnSpPr>
          <p:cNvPr id="55" name="Straight Arrow Connector 54"/>
          <p:cNvCxnSpPr/>
          <p:nvPr/>
        </p:nvCxnSpPr>
        <p:spPr>
          <a:xfrm flipV="1">
            <a:off x="10665593" y="2635657"/>
            <a:ext cx="1" cy="667970"/>
          </a:xfrm>
          <a:prstGeom prst="straightConnector1">
            <a:avLst/>
          </a:prstGeom>
          <a:noFill/>
          <a:ln w="6350" cap="flat" cmpd="sng" algn="ctr">
            <a:solidFill>
              <a:srgbClr val="4472C4"/>
            </a:solidFill>
            <a:prstDash val="solid"/>
            <a:miter lim="800000"/>
            <a:tailEnd type="triangle"/>
          </a:ln>
          <a:effectLst/>
        </p:spPr>
      </p:cxnSp>
      <p:sp>
        <p:nvSpPr>
          <p:cNvPr id="56" name="TextBox 55"/>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892" y="2923371"/>
            <a:ext cx="5435492" cy="3530361"/>
          </a:xfrm>
          <a:prstGeom prst="rect">
            <a:avLst/>
          </a:prstGeom>
        </p:spPr>
      </p:pic>
    </p:spTree>
    <p:extLst>
      <p:ext uri="{BB962C8B-B14F-4D97-AF65-F5344CB8AC3E}">
        <p14:creationId xmlns:p14="http://schemas.microsoft.com/office/powerpoint/2010/main" val="40520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406" y="3240584"/>
            <a:ext cx="5385794" cy="310292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6" y="3257990"/>
            <a:ext cx="5272275" cy="3092921"/>
          </a:xfrm>
          <a:prstGeom prst="rect">
            <a:avLst/>
          </a:prstGeom>
        </p:spPr>
      </p:pic>
      <p:sp>
        <p:nvSpPr>
          <p:cNvPr id="2" name="Title 1"/>
          <p:cNvSpPr>
            <a:spLocks noGrp="1"/>
          </p:cNvSpPr>
          <p:nvPr>
            <p:ph type="title"/>
          </p:nvPr>
        </p:nvSpPr>
        <p:spPr/>
        <p:txBody>
          <a:bodyPr/>
          <a:lstStyle/>
          <a:p>
            <a:r>
              <a:rPr lang="en-US" dirty="0"/>
              <a:t>ACI Rejection Simulation: MCS9</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11</a:t>
            </a:fld>
            <a:endParaRPr lang="en-GB"/>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cxnSp>
        <p:nvCxnSpPr>
          <p:cNvPr id="10" name="Straight Arrow Connector 9"/>
          <p:cNvCxnSpPr/>
          <p:nvPr/>
        </p:nvCxnSpPr>
        <p:spPr bwMode="auto">
          <a:xfrm>
            <a:off x="1287458" y="3189659"/>
            <a:ext cx="355601" cy="161094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5576467" y="2635660"/>
            <a:ext cx="2794746" cy="15553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TextBox 56"/>
          <p:cNvSpPr txBox="1"/>
          <p:nvPr/>
        </p:nvSpPr>
        <p:spPr>
          <a:xfrm>
            <a:off x="517824" y="2358662"/>
            <a:ext cx="1539268" cy="830997"/>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-12.9dB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-56dBm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ACI Power: -49dBm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58" name="TextBox 57"/>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-11.5dB</a:t>
            </a:r>
          </a:p>
        </p:txBody>
      </p:sp>
      <p:sp>
        <p:nvSpPr>
          <p:cNvPr id="59" name="TextBox 58"/>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-11.3dB</a:t>
            </a:r>
          </a:p>
        </p:txBody>
      </p:sp>
      <p:sp>
        <p:nvSpPr>
          <p:cNvPr id="60" name="TextBox 59"/>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sp>
        <p:nvSpPr>
          <p:cNvPr id="61" name="TextBox 60"/>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-7.9dB</a:t>
            </a:r>
          </a:p>
        </p:txBody>
      </p:sp>
      <p:sp>
        <p:nvSpPr>
          <p:cNvPr id="62" name="TextBox 61"/>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cxnSp>
        <p:nvCxnSpPr>
          <p:cNvPr id="63" name="Straight Arrow Connector 62"/>
          <p:cNvCxnSpPr/>
          <p:nvPr/>
        </p:nvCxnSpPr>
        <p:spPr bwMode="auto">
          <a:xfrm>
            <a:off x="10668000" y="4495800"/>
            <a:ext cx="0" cy="106680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64" name="TextBox 63"/>
          <p:cNvSpPr txBox="1"/>
          <p:nvPr/>
        </p:nvSpPr>
        <p:spPr>
          <a:xfrm>
            <a:off x="10615609" y="4800600"/>
            <a:ext cx="509591" cy="261610"/>
          </a:xfrm>
          <a:prstGeom prst="rect">
            <a:avLst/>
          </a:prstGeom>
          <a:noFill/>
        </p:spPr>
        <p:txBody>
          <a:bodyPr wrap="square" rtlCol="0">
            <a:spAutoFit/>
          </a:bodyPr>
          <a:lstStyle/>
          <a:p>
            <a:pPr algn="ctr"/>
            <a:r>
              <a:rPr lang="en-US" sz="1100" dirty="0">
                <a:solidFill>
                  <a:schemeClr val="tx1"/>
                </a:solidFill>
              </a:rPr>
              <a:t>29dB</a:t>
            </a:r>
          </a:p>
        </p:txBody>
      </p:sp>
    </p:spTree>
    <p:extLst>
      <p:ext uri="{BB962C8B-B14F-4D97-AF65-F5344CB8AC3E}">
        <p14:creationId xmlns:p14="http://schemas.microsoft.com/office/powerpoint/2010/main" val="141983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Rejection Simulation: MCS9</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12</a:t>
            </a:fld>
            <a:endParaRPr lang="en-GB"/>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sp>
        <p:nvSpPr>
          <p:cNvPr id="54" name="TextBox 53"/>
          <p:cNvSpPr txBox="1"/>
          <p:nvPr/>
        </p:nvSpPr>
        <p:spPr>
          <a:xfrm>
            <a:off x="517824" y="2358662"/>
            <a:ext cx="1539268" cy="830997"/>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-12.9dB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-56dBm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ACI Power: -49dBm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55" name="TextBox 54"/>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-11.5dB</a:t>
            </a:r>
          </a:p>
        </p:txBody>
      </p:sp>
      <p:sp>
        <p:nvSpPr>
          <p:cNvPr id="57" name="TextBox 56"/>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-11.3dB</a:t>
            </a:r>
          </a:p>
        </p:txBody>
      </p:sp>
      <p:sp>
        <p:nvSpPr>
          <p:cNvPr id="58" name="TextBox 57"/>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sp>
        <p:nvSpPr>
          <p:cNvPr id="59" name="TextBox 58"/>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-7.9dB</a:t>
            </a:r>
          </a:p>
        </p:txBody>
      </p:sp>
      <p:sp>
        <p:nvSpPr>
          <p:cNvPr id="60" name="TextBox 59"/>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-11.1dB</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366" y="3213400"/>
            <a:ext cx="5269834" cy="31874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20" y="3208104"/>
            <a:ext cx="5285946" cy="3205878"/>
          </a:xfrm>
          <a:prstGeom prst="rect">
            <a:avLst/>
          </a:prstGeom>
        </p:spPr>
      </p:pic>
      <p:sp>
        <p:nvSpPr>
          <p:cNvPr id="61" name="TextBox 60"/>
          <p:cNvSpPr txBox="1"/>
          <p:nvPr/>
        </p:nvSpPr>
        <p:spPr>
          <a:xfrm>
            <a:off x="1643059" y="3697437"/>
            <a:ext cx="1905000" cy="430887"/>
          </a:xfrm>
          <a:prstGeom prst="rect">
            <a:avLst/>
          </a:prstGeom>
          <a:noFill/>
        </p:spPr>
        <p:txBody>
          <a:bodyPr wrap="square" rtlCol="0">
            <a:spAutoFit/>
          </a:bodyPr>
          <a:lstStyle/>
          <a:p>
            <a:pPr algn="ctr"/>
            <a:r>
              <a:rPr lang="en-US" sz="1100" dirty="0">
                <a:solidFill>
                  <a:schemeClr val="tx1"/>
                </a:solidFill>
              </a:rPr>
              <a:t>Elevated Aliased In-Band Interference</a:t>
            </a:r>
          </a:p>
        </p:txBody>
      </p:sp>
      <p:cxnSp>
        <p:nvCxnSpPr>
          <p:cNvPr id="62" name="Straight Arrow Connector 61"/>
          <p:cNvCxnSpPr>
            <a:stCxn id="61" idx="2"/>
          </p:cNvCxnSpPr>
          <p:nvPr/>
        </p:nvCxnSpPr>
        <p:spPr bwMode="auto">
          <a:xfrm>
            <a:off x="2595559" y="4128324"/>
            <a:ext cx="4065" cy="105327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 name="Straight Arrow Connector 11"/>
          <p:cNvCxnSpPr>
            <a:stCxn id="60" idx="2"/>
          </p:cNvCxnSpPr>
          <p:nvPr/>
        </p:nvCxnSpPr>
        <p:spPr bwMode="auto">
          <a:xfrm flipH="1">
            <a:off x="5410200" y="2635656"/>
            <a:ext cx="1326366" cy="17077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5" name="Straight Arrow Connector 14"/>
          <p:cNvCxnSpPr>
            <a:stCxn id="58" idx="2"/>
          </p:cNvCxnSpPr>
          <p:nvPr/>
        </p:nvCxnSpPr>
        <p:spPr bwMode="auto">
          <a:xfrm>
            <a:off x="8642453" y="2635658"/>
            <a:ext cx="271240" cy="149266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8336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EVM vs. ACI Power: MCS9</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13</a:t>
            </a:fld>
            <a:endParaRPr lang="en-GB"/>
          </a:p>
        </p:txBody>
      </p:sp>
      <p:sp>
        <p:nvSpPr>
          <p:cNvPr id="6" name="Content Placeholder 2"/>
          <p:cNvSpPr txBox="1">
            <a:spLocks/>
          </p:cNvSpPr>
          <p:nvPr/>
        </p:nvSpPr>
        <p:spPr>
          <a:xfrm>
            <a:off x="914401" y="1981201"/>
            <a:ext cx="3962399" cy="3962399"/>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kern="0" dirty="0"/>
              <a:t>Simulation parameters</a:t>
            </a:r>
          </a:p>
          <a:p>
            <a:pPr marL="400050">
              <a:buFont typeface="Arial" charset="0"/>
              <a:buChar char="•"/>
            </a:pPr>
            <a:r>
              <a:rPr lang="en-US" sz="1200" b="0" kern="0" dirty="0"/>
              <a:t>LNA IP1dB: -33dBm</a:t>
            </a:r>
          </a:p>
          <a:p>
            <a:pPr marL="400050">
              <a:buFont typeface="Arial" charset="0"/>
              <a:buChar char="•"/>
            </a:pPr>
            <a:r>
              <a:rPr lang="en-US" sz="1200" b="0" kern="0" dirty="0"/>
              <a:t>LNA NF: 9dB</a:t>
            </a:r>
          </a:p>
          <a:p>
            <a:pPr marL="400050">
              <a:buFont typeface="Arial" charset="0"/>
              <a:buChar char="•"/>
            </a:pPr>
            <a:r>
              <a:rPr lang="en-US" sz="1200" b="0" kern="0" dirty="0"/>
              <a:t>Analog LPF: 5</a:t>
            </a:r>
            <a:r>
              <a:rPr lang="en-US" sz="1200" b="0" kern="0" baseline="30000" dirty="0"/>
              <a:t>th</a:t>
            </a:r>
            <a:r>
              <a:rPr lang="en-US" sz="1200" b="0" kern="0" dirty="0"/>
              <a:t> order Butterworth, cut-off (-3dB) frequency: 1.3GHz, input referred SNR of 35dB</a:t>
            </a:r>
          </a:p>
          <a:p>
            <a:pPr marL="400050">
              <a:buFont typeface="Arial" charset="0"/>
              <a:buChar char="•"/>
            </a:pPr>
            <a:r>
              <a:rPr lang="en-US" sz="1200" b="0" kern="0" dirty="0"/>
              <a:t>ADC sampling rate: 2x1.76GHz=3.52GHz</a:t>
            </a:r>
          </a:p>
          <a:p>
            <a:pPr marL="400050">
              <a:buFont typeface="Arial" charset="0"/>
              <a:buChar char="•"/>
            </a:pPr>
            <a:r>
              <a:rPr lang="en-US" sz="1200" b="0" kern="0" dirty="0"/>
              <a:t>Raised cosine filter: 0.25 roll-off, 12-tap</a:t>
            </a:r>
          </a:p>
          <a:p>
            <a:pPr marL="400050">
              <a:buFont typeface="Arial" charset="0"/>
              <a:buChar char="•"/>
            </a:pPr>
            <a:r>
              <a:rPr lang="en-US" sz="1200" b="0" kern="0" dirty="0"/>
              <a:t>Frequency offset between target and adjacent waveforms: -40ppm</a:t>
            </a:r>
          </a:p>
          <a:p>
            <a:pPr marL="400050">
              <a:buFont typeface="Arial" charset="0"/>
              <a:buChar char="•"/>
            </a:pPr>
            <a:r>
              <a:rPr lang="en-US" sz="1200" b="0" kern="0" dirty="0"/>
              <a:t>Additional implementation loss: 3dB</a:t>
            </a:r>
          </a:p>
          <a:p>
            <a:pPr marL="400050">
              <a:buFont typeface="Arial" charset="0"/>
              <a:buChar char="•"/>
            </a:pPr>
            <a:r>
              <a:rPr lang="en-US" sz="1200" b="0" kern="0" dirty="0"/>
              <a:t>RX EVM floor: 24dB</a:t>
            </a:r>
          </a:p>
          <a:p>
            <a:pPr marL="400050">
              <a:buFont typeface="Arial" charset="0"/>
              <a:buChar char="•"/>
            </a:pPr>
            <a:r>
              <a:rPr lang="en-US" sz="1200" kern="0" dirty="0"/>
              <a:t>Target: MCS9 @ -56dBm</a:t>
            </a:r>
            <a:r>
              <a:rPr lang="en-US" sz="1200" b="0" kern="0" dirty="0"/>
              <a:t> (3dB above sensitivity)</a:t>
            </a:r>
          </a:p>
          <a:p>
            <a:r>
              <a:rPr lang="en-US" sz="1400" kern="0" dirty="0"/>
              <a:t>Observation</a:t>
            </a:r>
          </a:p>
          <a:p>
            <a:pPr>
              <a:buFont typeface="Arial" charset="0"/>
              <a:buChar char="•"/>
            </a:pPr>
            <a:r>
              <a:rPr lang="en-US" sz="1200" b="0" kern="0" dirty="0"/>
              <a:t>Considering target SNR of ~7.5dB for MCS9 decoding, ACI level of </a:t>
            </a:r>
            <a:r>
              <a:rPr lang="en-US" sz="1200" kern="0" dirty="0"/>
              <a:t>-49dBm </a:t>
            </a:r>
            <a:r>
              <a:rPr lang="en-US" sz="1200" b="0" kern="0" dirty="0"/>
              <a:t>can be rejected ( </a:t>
            </a:r>
            <a:r>
              <a:rPr lang="en-US" sz="1200" kern="0" dirty="0"/>
              <a:t>+7dBr</a:t>
            </a:r>
            <a:r>
              <a:rPr lang="en-US" sz="1200" b="0" kern="0" dirty="0"/>
              <a:t>)</a:t>
            </a:r>
          </a:p>
          <a:p>
            <a:endParaRPr lang="en-US" sz="1400" kern="0" dirty="0"/>
          </a:p>
        </p:txBody>
      </p:sp>
      <p:pic>
        <p:nvPicPr>
          <p:cNvPr id="7" name="Picture 6"/>
          <p:cNvPicPr>
            <a:picLocks noChangeAspect="1"/>
          </p:cNvPicPr>
          <p:nvPr/>
        </p:nvPicPr>
        <p:blipFill>
          <a:blip r:embed="rId2"/>
          <a:stretch>
            <a:fillRect/>
          </a:stretch>
        </p:blipFill>
        <p:spPr>
          <a:xfrm>
            <a:off x="5105400" y="1600200"/>
            <a:ext cx="6731000" cy="4792472"/>
          </a:xfrm>
          <a:prstGeom prst="rect">
            <a:avLst/>
          </a:prstGeom>
        </p:spPr>
      </p:pic>
      <p:cxnSp>
        <p:nvCxnSpPr>
          <p:cNvPr id="8" name="Straight Connector 7"/>
          <p:cNvCxnSpPr/>
          <p:nvPr/>
        </p:nvCxnSpPr>
        <p:spPr>
          <a:xfrm>
            <a:off x="6124575" y="3048000"/>
            <a:ext cx="4924425"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30072" y="2723496"/>
            <a:ext cx="1627369" cy="307777"/>
          </a:xfrm>
          <a:prstGeom prst="rect">
            <a:avLst/>
          </a:prstGeom>
          <a:noFill/>
          <a:ln>
            <a:noFill/>
          </a:ln>
        </p:spPr>
        <p:txBody>
          <a:bodyPr wrap="none" rtlCol="0">
            <a:spAutoFit/>
          </a:bodyPr>
          <a:lstStyle/>
          <a:p>
            <a:r>
              <a:rPr lang="en-US" sz="1400">
                <a:solidFill>
                  <a:schemeClr val="accent1">
                    <a:lumMod val="75000"/>
                  </a:schemeClr>
                </a:solidFill>
              </a:rPr>
              <a:t>MCS9 Requirement</a:t>
            </a:r>
          </a:p>
        </p:txBody>
      </p:sp>
    </p:spTree>
    <p:extLst>
      <p:ext uri="{BB962C8B-B14F-4D97-AF65-F5344CB8AC3E}">
        <p14:creationId xmlns:p14="http://schemas.microsoft.com/office/powerpoint/2010/main" val="164624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410200" y="1552133"/>
            <a:ext cx="6398685" cy="4820534"/>
          </a:xfrm>
          <a:prstGeom prst="rect">
            <a:avLst/>
          </a:prstGeom>
        </p:spPr>
      </p:pic>
      <p:sp>
        <p:nvSpPr>
          <p:cNvPr id="2" name="Title 1"/>
          <p:cNvSpPr>
            <a:spLocks noGrp="1"/>
          </p:cNvSpPr>
          <p:nvPr>
            <p:ph type="title"/>
          </p:nvPr>
        </p:nvSpPr>
        <p:spPr/>
        <p:txBody>
          <a:bodyPr/>
          <a:lstStyle/>
          <a:p>
            <a:r>
              <a:rPr lang="en-US" dirty="0"/>
              <a:t>RX EVM vs. ACI Power: MCS12</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14</a:t>
            </a:fld>
            <a:endParaRPr lang="en-GB"/>
          </a:p>
        </p:txBody>
      </p:sp>
      <p:sp>
        <p:nvSpPr>
          <p:cNvPr id="6" name="Content Placeholder 2"/>
          <p:cNvSpPr txBox="1">
            <a:spLocks/>
          </p:cNvSpPr>
          <p:nvPr/>
        </p:nvSpPr>
        <p:spPr>
          <a:xfrm>
            <a:off x="914401" y="1981201"/>
            <a:ext cx="3962399" cy="3962399"/>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kern="0" dirty="0"/>
              <a:t>Simulation parameters</a:t>
            </a:r>
          </a:p>
          <a:p>
            <a:pPr marL="400050">
              <a:buFont typeface="Arial" charset="0"/>
              <a:buChar char="•"/>
            </a:pPr>
            <a:r>
              <a:rPr lang="en-US" sz="1200" b="0" kern="0" dirty="0"/>
              <a:t>LNA IP1dB: -33dBm</a:t>
            </a:r>
          </a:p>
          <a:p>
            <a:pPr marL="400050">
              <a:buFont typeface="Arial" charset="0"/>
              <a:buChar char="•"/>
            </a:pPr>
            <a:r>
              <a:rPr lang="en-US" sz="1200" b="0" kern="0" dirty="0"/>
              <a:t>LNA NF: 9dB</a:t>
            </a:r>
          </a:p>
          <a:p>
            <a:pPr marL="400050">
              <a:buFont typeface="Arial" charset="0"/>
              <a:buChar char="•"/>
            </a:pPr>
            <a:r>
              <a:rPr lang="en-US" sz="1200" b="0" kern="0" dirty="0"/>
              <a:t>Analog LPF: 5</a:t>
            </a:r>
            <a:r>
              <a:rPr lang="en-US" sz="1200" b="0" kern="0" baseline="30000" dirty="0"/>
              <a:t>th</a:t>
            </a:r>
            <a:r>
              <a:rPr lang="en-US" sz="1200" b="0" kern="0" dirty="0"/>
              <a:t> order Butterworth, cut-off (-3dB) frequency: 1.3GHz, input referred SNR of 35dB</a:t>
            </a:r>
          </a:p>
          <a:p>
            <a:pPr marL="400050">
              <a:buFont typeface="Arial" charset="0"/>
              <a:buChar char="•"/>
            </a:pPr>
            <a:r>
              <a:rPr lang="en-US" sz="1200" b="0" kern="0" dirty="0"/>
              <a:t>ADC sampling rate: 2x1.76GHz=3.52GHz</a:t>
            </a:r>
          </a:p>
          <a:p>
            <a:pPr marL="400050">
              <a:buFont typeface="Arial" charset="0"/>
              <a:buChar char="•"/>
            </a:pPr>
            <a:r>
              <a:rPr lang="en-US" sz="1200" b="0" kern="0" dirty="0"/>
              <a:t>Raised cosine filter: 0.25 roll-off, 12-tap</a:t>
            </a:r>
          </a:p>
          <a:p>
            <a:pPr marL="400050">
              <a:buFont typeface="Arial" charset="0"/>
              <a:buChar char="•"/>
            </a:pPr>
            <a:r>
              <a:rPr lang="en-US" sz="1200" b="0" kern="0" dirty="0"/>
              <a:t>Frequency offset between target and adjacent waveforms: -40ppm</a:t>
            </a:r>
          </a:p>
          <a:p>
            <a:pPr marL="400050">
              <a:buFont typeface="Arial" charset="0"/>
              <a:buChar char="•"/>
            </a:pPr>
            <a:r>
              <a:rPr lang="en-US" sz="1200" b="0" kern="0" dirty="0"/>
              <a:t>Additional implementation loss: 3dB</a:t>
            </a:r>
          </a:p>
          <a:p>
            <a:pPr marL="400050">
              <a:buFont typeface="Arial" charset="0"/>
              <a:buChar char="•"/>
            </a:pPr>
            <a:r>
              <a:rPr lang="en-US" sz="1200" b="0" kern="0" dirty="0"/>
              <a:t>RX EVM floor: 24dB</a:t>
            </a:r>
          </a:p>
          <a:p>
            <a:pPr marL="400050">
              <a:buFont typeface="Arial" charset="0"/>
              <a:buChar char="•"/>
            </a:pPr>
            <a:r>
              <a:rPr lang="en-US" sz="1200" kern="0" dirty="0"/>
              <a:t>Target: MCS12 @ -50dBm</a:t>
            </a:r>
            <a:r>
              <a:rPr lang="en-US" sz="1200" b="0" kern="0" dirty="0"/>
              <a:t> (3dB above sensitivity)</a:t>
            </a:r>
          </a:p>
          <a:p>
            <a:r>
              <a:rPr lang="en-US" sz="1400" kern="0" dirty="0"/>
              <a:t>Observation</a:t>
            </a:r>
          </a:p>
          <a:p>
            <a:pPr>
              <a:buFont typeface="Arial" charset="0"/>
              <a:buChar char="•"/>
            </a:pPr>
            <a:r>
              <a:rPr lang="en-US" sz="1200" b="0" kern="0" dirty="0"/>
              <a:t>Considering target SNR of ~13dB for MCS9 decoding, ACI level of </a:t>
            </a:r>
            <a:r>
              <a:rPr lang="en-US" sz="1200" kern="0" dirty="0"/>
              <a:t>-49dBm </a:t>
            </a:r>
            <a:r>
              <a:rPr lang="en-US" sz="1200" b="0" kern="0" dirty="0"/>
              <a:t>can be rejected ( </a:t>
            </a:r>
            <a:r>
              <a:rPr lang="en-US" sz="1200" kern="0" dirty="0"/>
              <a:t>+1dBr</a:t>
            </a:r>
            <a:r>
              <a:rPr lang="en-US" sz="1200" b="0" kern="0" dirty="0"/>
              <a:t>)</a:t>
            </a:r>
          </a:p>
          <a:p>
            <a:endParaRPr lang="en-US" sz="1400" kern="0" dirty="0"/>
          </a:p>
        </p:txBody>
      </p:sp>
      <p:cxnSp>
        <p:nvCxnSpPr>
          <p:cNvPr id="8" name="Straight Connector 7"/>
          <p:cNvCxnSpPr/>
          <p:nvPr/>
        </p:nvCxnSpPr>
        <p:spPr>
          <a:xfrm>
            <a:off x="6248400" y="2915304"/>
            <a:ext cx="4924425"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53897" y="2590800"/>
            <a:ext cx="1717137" cy="307777"/>
          </a:xfrm>
          <a:prstGeom prst="rect">
            <a:avLst/>
          </a:prstGeom>
          <a:noFill/>
          <a:ln>
            <a:noFill/>
          </a:ln>
        </p:spPr>
        <p:txBody>
          <a:bodyPr wrap="none" rtlCol="0">
            <a:spAutoFit/>
          </a:bodyPr>
          <a:lstStyle/>
          <a:p>
            <a:r>
              <a:rPr lang="en-US" sz="1400" dirty="0">
                <a:solidFill>
                  <a:schemeClr val="accent1">
                    <a:lumMod val="75000"/>
                  </a:schemeClr>
                </a:solidFill>
              </a:rPr>
              <a:t>MCS12 Requirement</a:t>
            </a:r>
          </a:p>
        </p:txBody>
      </p:sp>
    </p:spTree>
    <p:extLst>
      <p:ext uri="{BB962C8B-B14F-4D97-AF65-F5344CB8AC3E}">
        <p14:creationId xmlns:p14="http://schemas.microsoft.com/office/powerpoint/2010/main" val="54468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on Key Parameters (MCS9)</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15</a:t>
            </a:fld>
            <a:endParaRPr lang="en-GB"/>
          </a:p>
        </p:txBody>
      </p:sp>
      <p:pic>
        <p:nvPicPr>
          <p:cNvPr id="6" name="Picture 5"/>
          <p:cNvPicPr>
            <a:picLocks noChangeAspect="1"/>
          </p:cNvPicPr>
          <p:nvPr/>
        </p:nvPicPr>
        <p:blipFill>
          <a:blip r:embed="rId2"/>
          <a:stretch>
            <a:fillRect/>
          </a:stretch>
        </p:blipFill>
        <p:spPr>
          <a:xfrm>
            <a:off x="5943600" y="1600200"/>
            <a:ext cx="5660775" cy="4030472"/>
          </a:xfrm>
          <a:prstGeom prst="rect">
            <a:avLst/>
          </a:prstGeom>
        </p:spPr>
      </p:pic>
      <p:cxnSp>
        <p:nvCxnSpPr>
          <p:cNvPr id="7" name="Straight Connector 6"/>
          <p:cNvCxnSpPr/>
          <p:nvPr/>
        </p:nvCxnSpPr>
        <p:spPr>
          <a:xfrm flipV="1">
            <a:off x="6810375" y="2802673"/>
            <a:ext cx="4162425" cy="1672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10375" y="2494896"/>
            <a:ext cx="1627369" cy="307777"/>
          </a:xfrm>
          <a:prstGeom prst="rect">
            <a:avLst/>
          </a:prstGeom>
          <a:noFill/>
          <a:ln>
            <a:noFill/>
          </a:ln>
        </p:spPr>
        <p:txBody>
          <a:bodyPr wrap="none" rtlCol="0">
            <a:spAutoFit/>
          </a:bodyPr>
          <a:lstStyle/>
          <a:p>
            <a:r>
              <a:rPr lang="en-US" sz="1400">
                <a:solidFill>
                  <a:schemeClr val="accent1">
                    <a:lumMod val="75000"/>
                  </a:schemeClr>
                </a:solidFill>
              </a:rPr>
              <a:t>MCS9 Requirement</a:t>
            </a:r>
          </a:p>
        </p:txBody>
      </p:sp>
      <p:pic>
        <p:nvPicPr>
          <p:cNvPr id="10" name="Picture 9"/>
          <p:cNvPicPr>
            <a:picLocks noChangeAspect="1"/>
          </p:cNvPicPr>
          <p:nvPr/>
        </p:nvPicPr>
        <p:blipFill>
          <a:blip r:embed="rId3"/>
          <a:stretch>
            <a:fillRect/>
          </a:stretch>
        </p:blipFill>
        <p:spPr>
          <a:xfrm>
            <a:off x="381000" y="1600200"/>
            <a:ext cx="5248313" cy="4030472"/>
          </a:xfrm>
          <a:prstGeom prst="rect">
            <a:avLst/>
          </a:prstGeom>
        </p:spPr>
      </p:pic>
      <p:cxnSp>
        <p:nvCxnSpPr>
          <p:cNvPr id="11" name="Straight Connector 10"/>
          <p:cNvCxnSpPr/>
          <p:nvPr/>
        </p:nvCxnSpPr>
        <p:spPr>
          <a:xfrm flipV="1">
            <a:off x="1066800" y="2862146"/>
            <a:ext cx="4162425" cy="1672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6800" y="2571096"/>
            <a:ext cx="1627369" cy="307777"/>
          </a:xfrm>
          <a:prstGeom prst="rect">
            <a:avLst/>
          </a:prstGeom>
          <a:noFill/>
          <a:ln>
            <a:noFill/>
          </a:ln>
        </p:spPr>
        <p:txBody>
          <a:bodyPr wrap="none" rtlCol="0">
            <a:spAutoFit/>
          </a:bodyPr>
          <a:lstStyle/>
          <a:p>
            <a:r>
              <a:rPr lang="en-US" sz="1400">
                <a:solidFill>
                  <a:schemeClr val="accent1">
                    <a:lumMod val="75000"/>
                  </a:schemeClr>
                </a:solidFill>
              </a:rPr>
              <a:t>MCS9 Requirement</a:t>
            </a:r>
          </a:p>
        </p:txBody>
      </p:sp>
      <p:sp>
        <p:nvSpPr>
          <p:cNvPr id="13" name="Content Placeholder 2"/>
          <p:cNvSpPr txBox="1">
            <a:spLocks/>
          </p:cNvSpPr>
          <p:nvPr/>
        </p:nvSpPr>
        <p:spPr>
          <a:xfrm>
            <a:off x="6605677" y="5715000"/>
            <a:ext cx="4810127" cy="510625"/>
          </a:xfrm>
          <a:prstGeom prst="rect">
            <a:avLst/>
          </a:prstGeom>
        </p:spPr>
        <p:txBody>
          <a:bodyPr>
            <a:normAutofit fontScale="5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b="0" kern="0" dirty="0"/>
              <a:t>Analog LPF: </a:t>
            </a:r>
            <a:r>
              <a:rPr lang="en-US" kern="0" dirty="0"/>
              <a:t>5</a:t>
            </a:r>
            <a:r>
              <a:rPr lang="en-US" kern="0" baseline="30000" dirty="0"/>
              <a:t>th</a:t>
            </a:r>
            <a:r>
              <a:rPr lang="en-US" b="0" kern="0" dirty="0"/>
              <a:t> order Butterworth, cut-off freq.: 1.3GHz</a:t>
            </a:r>
          </a:p>
          <a:p>
            <a:r>
              <a:rPr lang="en-US" b="0" kern="0" dirty="0"/>
              <a:t>ADC sampling rate: 2x1.76GHz=</a:t>
            </a:r>
            <a:r>
              <a:rPr lang="en-US" kern="0" dirty="0"/>
              <a:t>3.52GHz</a:t>
            </a:r>
            <a:r>
              <a:rPr lang="en-US" b="0" kern="0" dirty="0"/>
              <a:t> </a:t>
            </a:r>
          </a:p>
        </p:txBody>
      </p:sp>
      <p:sp>
        <p:nvSpPr>
          <p:cNvPr id="14" name="Content Placeholder 2"/>
          <p:cNvSpPr txBox="1">
            <a:spLocks/>
          </p:cNvSpPr>
          <p:nvPr/>
        </p:nvSpPr>
        <p:spPr>
          <a:xfrm>
            <a:off x="914401" y="5715000"/>
            <a:ext cx="4810127" cy="510625"/>
          </a:xfrm>
          <a:prstGeom prst="rect">
            <a:avLst/>
          </a:prstGeom>
        </p:spPr>
        <p:txBody>
          <a:bodyPr>
            <a:normAutofit fontScale="5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b="0" kern="0" dirty="0"/>
              <a:t>Analog LPF: </a:t>
            </a:r>
            <a:r>
              <a:rPr lang="en-US" kern="0" dirty="0"/>
              <a:t>3</a:t>
            </a:r>
            <a:r>
              <a:rPr lang="en-US" kern="0" baseline="30000" dirty="0"/>
              <a:t>rd</a:t>
            </a:r>
            <a:r>
              <a:rPr lang="en-US" b="0" kern="0" dirty="0"/>
              <a:t> order Butterworth, cut-off freq.: 1.0GHz</a:t>
            </a:r>
          </a:p>
          <a:p>
            <a:r>
              <a:rPr lang="en-US" b="0" kern="0" dirty="0"/>
              <a:t>ADC sampling rate: 1.5x1.76GHz=</a:t>
            </a:r>
            <a:r>
              <a:rPr lang="en-US" kern="0" dirty="0"/>
              <a:t>2.64GHz</a:t>
            </a:r>
            <a:r>
              <a:rPr lang="en-US" b="0" kern="0" dirty="0"/>
              <a:t> </a:t>
            </a:r>
          </a:p>
        </p:txBody>
      </p:sp>
    </p:spTree>
    <p:extLst>
      <p:ext uri="{BB962C8B-B14F-4D97-AF65-F5344CB8AC3E}">
        <p14:creationId xmlns:p14="http://schemas.microsoft.com/office/powerpoint/2010/main" val="1716825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Adjacent Channel Rejection Specs</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858546321"/>
              </p:ext>
            </p:extLst>
          </p:nvPr>
        </p:nvGraphicFramePr>
        <p:xfrm>
          <a:off x="1750482" y="2169233"/>
          <a:ext cx="2895600" cy="3630298"/>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59307">
                <a:tc>
                  <a:txBody>
                    <a:bodyPr/>
                    <a:lstStyle/>
                    <a:p>
                      <a:pPr algn="ctr"/>
                      <a:r>
                        <a:rPr lang="en-US" sz="1100" dirty="0"/>
                        <a:t>MCS</a:t>
                      </a:r>
                    </a:p>
                  </a:txBody>
                  <a:tcPr/>
                </a:tc>
                <a:tc>
                  <a:txBody>
                    <a:bodyPr/>
                    <a:lstStyle/>
                    <a:p>
                      <a:pPr algn="ctr"/>
                      <a:r>
                        <a:rPr lang="en-US" sz="1100" dirty="0"/>
                        <a:t>Adjacent</a:t>
                      </a:r>
                      <a:r>
                        <a:rPr lang="en-US" sz="1100" baseline="0" dirty="0"/>
                        <a:t> channel rejection (</a:t>
                      </a:r>
                      <a:r>
                        <a:rPr lang="en-US" sz="1100" baseline="0" dirty="0" err="1"/>
                        <a:t>dBr</a:t>
                      </a:r>
                      <a:r>
                        <a:rPr lang="en-US" sz="1100" baseline="0" dirty="0"/>
                        <a:t>)</a:t>
                      </a:r>
                      <a:endParaRPr lang="en-US" sz="1100" dirty="0"/>
                    </a:p>
                  </a:txBody>
                  <a:tcPr/>
                </a:tc>
                <a:extLst>
                  <a:ext uri="{0D108BD9-81ED-4DB2-BD59-A6C34878D82A}">
                    <a16:rowId xmlns:a16="http://schemas.microsoft.com/office/drawing/2014/main" val="10000"/>
                  </a:ext>
                </a:extLst>
              </a:tr>
              <a:tr h="259307">
                <a:tc>
                  <a:txBody>
                    <a:bodyPr/>
                    <a:lstStyle/>
                    <a:p>
                      <a:pPr algn="ctr"/>
                      <a:r>
                        <a:rPr lang="en-US" sz="1100" dirty="0"/>
                        <a:t>0</a:t>
                      </a:r>
                    </a:p>
                  </a:txBody>
                  <a:tcPr/>
                </a:tc>
                <a:tc>
                  <a:txBody>
                    <a:bodyPr/>
                    <a:lstStyle/>
                    <a:p>
                      <a:pPr algn="ctr"/>
                      <a:endParaRPr lang="en-US" sz="1100" dirty="0"/>
                    </a:p>
                  </a:txBody>
                  <a:tcPr/>
                </a:tc>
                <a:extLst>
                  <a:ext uri="{0D108BD9-81ED-4DB2-BD59-A6C34878D82A}">
                    <a16:rowId xmlns:a16="http://schemas.microsoft.com/office/drawing/2014/main" val="10001"/>
                  </a:ext>
                </a:extLst>
              </a:tr>
              <a:tr h="259307">
                <a:tc>
                  <a:txBody>
                    <a:bodyPr/>
                    <a:lstStyle/>
                    <a:p>
                      <a:pPr algn="ctr"/>
                      <a:r>
                        <a:rPr lang="en-US" sz="1100" dirty="0"/>
                        <a:t>1</a:t>
                      </a:r>
                    </a:p>
                  </a:txBody>
                  <a:tcPr/>
                </a:tc>
                <a:tc>
                  <a:txBody>
                    <a:bodyPr/>
                    <a:lstStyle/>
                    <a:p>
                      <a:pPr algn="ctr"/>
                      <a:endParaRPr lang="en-US" sz="1100" dirty="0"/>
                    </a:p>
                  </a:txBody>
                  <a:tcPr/>
                </a:tc>
                <a:extLst>
                  <a:ext uri="{0D108BD9-81ED-4DB2-BD59-A6C34878D82A}">
                    <a16:rowId xmlns:a16="http://schemas.microsoft.com/office/drawing/2014/main" val="10002"/>
                  </a:ext>
                </a:extLst>
              </a:tr>
              <a:tr h="259307">
                <a:tc>
                  <a:txBody>
                    <a:bodyPr/>
                    <a:lstStyle/>
                    <a:p>
                      <a:pPr algn="ctr"/>
                      <a:r>
                        <a:rPr lang="en-US" sz="1100" dirty="0"/>
                        <a:t>2</a:t>
                      </a:r>
                    </a:p>
                  </a:txBody>
                  <a:tcPr/>
                </a:tc>
                <a:tc>
                  <a:txBody>
                    <a:bodyPr/>
                    <a:lstStyle/>
                    <a:p>
                      <a:pPr algn="ctr"/>
                      <a:endParaRPr lang="en-US" sz="1100" dirty="0"/>
                    </a:p>
                  </a:txBody>
                  <a:tcPr/>
                </a:tc>
                <a:extLst>
                  <a:ext uri="{0D108BD9-81ED-4DB2-BD59-A6C34878D82A}">
                    <a16:rowId xmlns:a16="http://schemas.microsoft.com/office/drawing/2014/main" val="10003"/>
                  </a:ext>
                </a:extLst>
              </a:tr>
              <a:tr h="259307">
                <a:tc>
                  <a:txBody>
                    <a:bodyPr/>
                    <a:lstStyle/>
                    <a:p>
                      <a:pPr algn="ctr"/>
                      <a:r>
                        <a:rPr lang="en-US" sz="1100" dirty="0"/>
                        <a:t>3</a:t>
                      </a:r>
                    </a:p>
                  </a:txBody>
                  <a:tcPr/>
                </a:tc>
                <a:tc>
                  <a:txBody>
                    <a:bodyPr/>
                    <a:lstStyle/>
                    <a:p>
                      <a:pPr algn="ctr"/>
                      <a:endParaRPr lang="en-US" sz="1100" dirty="0"/>
                    </a:p>
                  </a:txBody>
                  <a:tcPr/>
                </a:tc>
                <a:extLst>
                  <a:ext uri="{0D108BD9-81ED-4DB2-BD59-A6C34878D82A}">
                    <a16:rowId xmlns:a16="http://schemas.microsoft.com/office/drawing/2014/main" val="10004"/>
                  </a:ext>
                </a:extLst>
              </a:tr>
              <a:tr h="259307">
                <a:tc>
                  <a:txBody>
                    <a:bodyPr/>
                    <a:lstStyle/>
                    <a:p>
                      <a:pPr algn="ctr"/>
                      <a:r>
                        <a:rPr lang="en-US" sz="1100" dirty="0"/>
                        <a:t>4</a:t>
                      </a:r>
                    </a:p>
                  </a:txBody>
                  <a:tcPr/>
                </a:tc>
                <a:tc>
                  <a:txBody>
                    <a:bodyPr/>
                    <a:lstStyle/>
                    <a:p>
                      <a:pPr algn="ctr"/>
                      <a:endParaRPr lang="en-US" sz="1100" dirty="0"/>
                    </a:p>
                  </a:txBody>
                  <a:tcPr/>
                </a:tc>
                <a:extLst>
                  <a:ext uri="{0D108BD9-81ED-4DB2-BD59-A6C34878D82A}">
                    <a16:rowId xmlns:a16="http://schemas.microsoft.com/office/drawing/2014/main" val="10005"/>
                  </a:ext>
                </a:extLst>
              </a:tr>
              <a:tr h="259307">
                <a:tc>
                  <a:txBody>
                    <a:bodyPr/>
                    <a:lstStyle/>
                    <a:p>
                      <a:pPr algn="ctr"/>
                      <a:r>
                        <a:rPr lang="en-US" sz="1100" dirty="0"/>
                        <a:t>5</a:t>
                      </a:r>
                    </a:p>
                  </a:txBody>
                  <a:tcPr/>
                </a:tc>
                <a:tc>
                  <a:txBody>
                    <a:bodyPr/>
                    <a:lstStyle/>
                    <a:p>
                      <a:pPr algn="ctr"/>
                      <a:endParaRPr lang="en-US" sz="1100" dirty="0"/>
                    </a:p>
                  </a:txBody>
                  <a:tcPr/>
                </a:tc>
                <a:extLst>
                  <a:ext uri="{0D108BD9-81ED-4DB2-BD59-A6C34878D82A}">
                    <a16:rowId xmlns:a16="http://schemas.microsoft.com/office/drawing/2014/main" val="10006"/>
                  </a:ext>
                </a:extLst>
              </a:tr>
              <a:tr h="259307">
                <a:tc>
                  <a:txBody>
                    <a:bodyPr/>
                    <a:lstStyle/>
                    <a:p>
                      <a:pPr algn="ctr"/>
                      <a:r>
                        <a:rPr lang="en-US" sz="1100" dirty="0"/>
                        <a:t>6</a:t>
                      </a:r>
                    </a:p>
                  </a:txBody>
                  <a:tcPr/>
                </a:tc>
                <a:tc>
                  <a:txBody>
                    <a:bodyPr/>
                    <a:lstStyle/>
                    <a:p>
                      <a:pPr algn="ctr"/>
                      <a:r>
                        <a:rPr lang="en-US" sz="1100" dirty="0"/>
                        <a:t>+10</a:t>
                      </a:r>
                    </a:p>
                  </a:txBody>
                  <a:tcPr/>
                </a:tc>
                <a:extLst>
                  <a:ext uri="{0D108BD9-81ED-4DB2-BD59-A6C34878D82A}">
                    <a16:rowId xmlns:a16="http://schemas.microsoft.com/office/drawing/2014/main" val="10007"/>
                  </a:ext>
                </a:extLst>
              </a:tr>
              <a:tr h="259307">
                <a:tc>
                  <a:txBody>
                    <a:bodyPr/>
                    <a:lstStyle/>
                    <a:p>
                      <a:pPr algn="ctr"/>
                      <a:r>
                        <a:rPr lang="en-US" sz="1100" dirty="0"/>
                        <a:t>7</a:t>
                      </a:r>
                    </a:p>
                  </a:txBody>
                  <a:tcPr/>
                </a:tc>
                <a:tc>
                  <a:txBody>
                    <a:bodyPr/>
                    <a:lstStyle/>
                    <a:p>
                      <a:pPr algn="ctr"/>
                      <a:endParaRPr lang="en-US" sz="1100" dirty="0"/>
                    </a:p>
                  </a:txBody>
                  <a:tcPr/>
                </a:tc>
                <a:extLst>
                  <a:ext uri="{0D108BD9-81ED-4DB2-BD59-A6C34878D82A}">
                    <a16:rowId xmlns:a16="http://schemas.microsoft.com/office/drawing/2014/main" val="10008"/>
                  </a:ext>
                </a:extLst>
              </a:tr>
              <a:tr h="259307">
                <a:tc>
                  <a:txBody>
                    <a:bodyPr/>
                    <a:lstStyle/>
                    <a:p>
                      <a:pPr algn="ctr"/>
                      <a:r>
                        <a:rPr lang="en-US" sz="1100" dirty="0"/>
                        <a:t>8</a:t>
                      </a:r>
                    </a:p>
                  </a:txBody>
                  <a:tcPr/>
                </a:tc>
                <a:tc>
                  <a:txBody>
                    <a:bodyPr/>
                    <a:lstStyle/>
                    <a:p>
                      <a:pPr algn="ctr"/>
                      <a:r>
                        <a:rPr lang="en-US" sz="1100" dirty="0"/>
                        <a:t>+8</a:t>
                      </a:r>
                    </a:p>
                  </a:txBody>
                  <a:tcPr/>
                </a:tc>
                <a:extLst>
                  <a:ext uri="{0D108BD9-81ED-4DB2-BD59-A6C34878D82A}">
                    <a16:rowId xmlns:a16="http://schemas.microsoft.com/office/drawing/2014/main" val="10009"/>
                  </a:ext>
                </a:extLst>
              </a:tr>
              <a:tr h="259307">
                <a:tc>
                  <a:txBody>
                    <a:bodyPr/>
                    <a:lstStyle/>
                    <a:p>
                      <a:pPr algn="ctr"/>
                      <a:r>
                        <a:rPr lang="en-US" sz="1100" dirty="0"/>
                        <a:t>9</a:t>
                      </a:r>
                    </a:p>
                  </a:txBody>
                  <a:tcPr/>
                </a:tc>
                <a:tc>
                  <a:txBody>
                    <a:bodyPr/>
                    <a:lstStyle/>
                    <a:p>
                      <a:pPr algn="ctr"/>
                      <a:r>
                        <a:rPr lang="en-US" sz="1100" dirty="0"/>
                        <a:t>+6</a:t>
                      </a:r>
                    </a:p>
                  </a:txBody>
                  <a:tcPr/>
                </a:tc>
                <a:extLst>
                  <a:ext uri="{0D108BD9-81ED-4DB2-BD59-A6C34878D82A}">
                    <a16:rowId xmlns:a16="http://schemas.microsoft.com/office/drawing/2014/main" val="10010"/>
                  </a:ext>
                </a:extLst>
              </a:tr>
              <a:tr h="259307">
                <a:tc>
                  <a:txBody>
                    <a:bodyPr/>
                    <a:lstStyle/>
                    <a:p>
                      <a:pPr algn="ctr"/>
                      <a:r>
                        <a:rPr lang="en-US" sz="1100" dirty="0"/>
                        <a:t>10</a:t>
                      </a:r>
                    </a:p>
                  </a:txBody>
                  <a:tcPr/>
                </a:tc>
                <a:tc>
                  <a:txBody>
                    <a:bodyPr/>
                    <a:lstStyle/>
                    <a:p>
                      <a:pPr algn="ctr"/>
                      <a:endParaRPr lang="en-US" sz="1100" dirty="0"/>
                    </a:p>
                  </a:txBody>
                  <a:tcPr/>
                </a:tc>
                <a:extLst>
                  <a:ext uri="{0D108BD9-81ED-4DB2-BD59-A6C34878D82A}">
                    <a16:rowId xmlns:a16="http://schemas.microsoft.com/office/drawing/2014/main" val="10011"/>
                  </a:ext>
                </a:extLst>
              </a:tr>
              <a:tr h="259307">
                <a:tc>
                  <a:txBody>
                    <a:bodyPr/>
                    <a:lstStyle/>
                    <a:p>
                      <a:pPr algn="ctr"/>
                      <a:r>
                        <a:rPr lang="en-US" sz="1100" dirty="0"/>
                        <a:t>11</a:t>
                      </a:r>
                    </a:p>
                  </a:txBody>
                  <a:tcPr/>
                </a:tc>
                <a:tc>
                  <a:txBody>
                    <a:bodyPr/>
                    <a:lstStyle/>
                    <a:p>
                      <a:pPr algn="ctr"/>
                      <a:endParaRPr lang="en-US" sz="1100" dirty="0"/>
                    </a:p>
                  </a:txBody>
                  <a:tcPr/>
                </a:tc>
                <a:extLst>
                  <a:ext uri="{0D108BD9-81ED-4DB2-BD59-A6C34878D82A}">
                    <a16:rowId xmlns:a16="http://schemas.microsoft.com/office/drawing/2014/main" val="10012"/>
                  </a:ext>
                </a:extLst>
              </a:tr>
              <a:tr h="259307">
                <a:tc>
                  <a:txBody>
                    <a:bodyPr/>
                    <a:lstStyle/>
                    <a:p>
                      <a:pPr algn="ctr"/>
                      <a:r>
                        <a:rPr lang="en-US" sz="1100" b="1" dirty="0">
                          <a:solidFill>
                            <a:srgbClr val="FF0000"/>
                          </a:solidFill>
                        </a:rPr>
                        <a:t>12</a:t>
                      </a:r>
                    </a:p>
                  </a:txBody>
                  <a:tcPr/>
                </a:tc>
                <a:tc>
                  <a:txBody>
                    <a:bodyPr/>
                    <a:lstStyle/>
                    <a:p>
                      <a:pPr algn="ctr"/>
                      <a:r>
                        <a:rPr lang="en-US" sz="1100" b="1" dirty="0">
                          <a:solidFill>
                            <a:srgbClr val="FF0000"/>
                          </a:solidFill>
                        </a:rPr>
                        <a:t>-9</a:t>
                      </a:r>
                    </a:p>
                  </a:txBody>
                  <a:tcPr/>
                </a:tc>
                <a:extLst>
                  <a:ext uri="{0D108BD9-81ED-4DB2-BD59-A6C34878D82A}">
                    <a16:rowId xmlns:a16="http://schemas.microsoft.com/office/drawing/2014/main" val="10013"/>
                  </a:ext>
                </a:extLst>
              </a:tr>
            </a:tbl>
          </a:graphicData>
        </a:graphic>
      </p:graphicFrame>
      <p:sp>
        <p:nvSpPr>
          <p:cNvPr id="7" name="Content Placeholder 2"/>
          <p:cNvSpPr txBox="1">
            <a:spLocks/>
          </p:cNvSpPr>
          <p:nvPr/>
        </p:nvSpPr>
        <p:spPr>
          <a:xfrm>
            <a:off x="1438273" y="5966375"/>
            <a:ext cx="4810127" cy="510625"/>
          </a:xfrm>
          <a:prstGeom prst="rect">
            <a:avLst/>
          </a:prstGeom>
        </p:spPr>
        <p:txBody>
          <a:bodyPr>
            <a:normAutofit fontScale="5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b="0" kern="0" dirty="0"/>
              <a:t>Analog LPF: </a:t>
            </a:r>
            <a:r>
              <a:rPr lang="en-US" kern="0" dirty="0"/>
              <a:t>3</a:t>
            </a:r>
            <a:r>
              <a:rPr lang="en-US" kern="0" baseline="30000" dirty="0"/>
              <a:t>rd</a:t>
            </a:r>
            <a:r>
              <a:rPr lang="en-US" b="0" kern="0" dirty="0"/>
              <a:t> order Butterworth, cut-off freq.: 1.0GHz</a:t>
            </a:r>
          </a:p>
          <a:p>
            <a:r>
              <a:rPr lang="en-US" b="0" kern="0" dirty="0"/>
              <a:t>ADC sampling rate: 1.5x1.76GHz=</a:t>
            </a:r>
            <a:r>
              <a:rPr lang="en-US" kern="0" dirty="0"/>
              <a:t>2.64GHz</a:t>
            </a:r>
            <a:r>
              <a:rPr lang="en-US" b="0" kern="0" dirty="0"/>
              <a:t> </a:t>
            </a:r>
          </a:p>
        </p:txBody>
      </p:sp>
      <p:graphicFrame>
        <p:nvGraphicFramePr>
          <p:cNvPr id="8" name="Table 7"/>
          <p:cNvGraphicFramePr>
            <a:graphicFrameLocks noGrp="1"/>
          </p:cNvGraphicFramePr>
          <p:nvPr>
            <p:extLst>
              <p:ext uri="{D42A27DB-BD31-4B8C-83A1-F6EECF244321}">
                <p14:modId xmlns:p14="http://schemas.microsoft.com/office/powerpoint/2010/main" val="727290762"/>
              </p:ext>
            </p:extLst>
          </p:nvPr>
        </p:nvGraphicFramePr>
        <p:xfrm>
          <a:off x="7174237" y="2169233"/>
          <a:ext cx="2895600" cy="3630298"/>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59307">
                <a:tc>
                  <a:txBody>
                    <a:bodyPr/>
                    <a:lstStyle/>
                    <a:p>
                      <a:pPr algn="ctr"/>
                      <a:r>
                        <a:rPr lang="en-US" sz="1100" dirty="0"/>
                        <a:t>MCS</a:t>
                      </a:r>
                    </a:p>
                  </a:txBody>
                  <a:tcPr/>
                </a:tc>
                <a:tc>
                  <a:txBody>
                    <a:bodyPr/>
                    <a:lstStyle/>
                    <a:p>
                      <a:pPr algn="ctr"/>
                      <a:r>
                        <a:rPr lang="en-US" sz="1100" dirty="0"/>
                        <a:t>Adjacent</a:t>
                      </a:r>
                      <a:r>
                        <a:rPr lang="en-US" sz="1100" baseline="0" dirty="0"/>
                        <a:t> channel rejection (</a:t>
                      </a:r>
                      <a:r>
                        <a:rPr lang="en-US" sz="1100" baseline="0" dirty="0" err="1"/>
                        <a:t>dBr</a:t>
                      </a:r>
                      <a:r>
                        <a:rPr lang="en-US" sz="1100" baseline="0" dirty="0"/>
                        <a:t>)</a:t>
                      </a:r>
                      <a:endParaRPr lang="en-US" sz="1100" dirty="0"/>
                    </a:p>
                  </a:txBody>
                  <a:tcPr/>
                </a:tc>
                <a:extLst>
                  <a:ext uri="{0D108BD9-81ED-4DB2-BD59-A6C34878D82A}">
                    <a16:rowId xmlns:a16="http://schemas.microsoft.com/office/drawing/2014/main" val="10000"/>
                  </a:ext>
                </a:extLst>
              </a:tr>
              <a:tr h="259307">
                <a:tc>
                  <a:txBody>
                    <a:bodyPr/>
                    <a:lstStyle/>
                    <a:p>
                      <a:pPr algn="ctr"/>
                      <a:r>
                        <a:rPr lang="en-US" sz="1100" dirty="0"/>
                        <a:t>0</a:t>
                      </a:r>
                    </a:p>
                  </a:txBody>
                  <a:tcPr/>
                </a:tc>
                <a:tc>
                  <a:txBody>
                    <a:bodyPr/>
                    <a:lstStyle/>
                    <a:p>
                      <a:pPr algn="ctr"/>
                      <a:endParaRPr lang="en-US" sz="1100" dirty="0"/>
                    </a:p>
                  </a:txBody>
                  <a:tcPr/>
                </a:tc>
                <a:extLst>
                  <a:ext uri="{0D108BD9-81ED-4DB2-BD59-A6C34878D82A}">
                    <a16:rowId xmlns:a16="http://schemas.microsoft.com/office/drawing/2014/main" val="10001"/>
                  </a:ext>
                </a:extLst>
              </a:tr>
              <a:tr h="259307">
                <a:tc>
                  <a:txBody>
                    <a:bodyPr/>
                    <a:lstStyle/>
                    <a:p>
                      <a:pPr algn="ctr"/>
                      <a:r>
                        <a:rPr lang="en-US" sz="1100" dirty="0"/>
                        <a:t>1</a:t>
                      </a:r>
                    </a:p>
                  </a:txBody>
                  <a:tcPr/>
                </a:tc>
                <a:tc>
                  <a:txBody>
                    <a:bodyPr/>
                    <a:lstStyle/>
                    <a:p>
                      <a:pPr algn="ctr"/>
                      <a:endParaRPr lang="en-US" sz="1100" dirty="0"/>
                    </a:p>
                  </a:txBody>
                  <a:tcPr/>
                </a:tc>
                <a:extLst>
                  <a:ext uri="{0D108BD9-81ED-4DB2-BD59-A6C34878D82A}">
                    <a16:rowId xmlns:a16="http://schemas.microsoft.com/office/drawing/2014/main" val="10002"/>
                  </a:ext>
                </a:extLst>
              </a:tr>
              <a:tr h="259307">
                <a:tc>
                  <a:txBody>
                    <a:bodyPr/>
                    <a:lstStyle/>
                    <a:p>
                      <a:pPr algn="ctr"/>
                      <a:r>
                        <a:rPr lang="en-US" sz="1100" dirty="0"/>
                        <a:t>2</a:t>
                      </a:r>
                    </a:p>
                  </a:txBody>
                  <a:tcPr/>
                </a:tc>
                <a:tc>
                  <a:txBody>
                    <a:bodyPr/>
                    <a:lstStyle/>
                    <a:p>
                      <a:pPr algn="ctr"/>
                      <a:endParaRPr lang="en-US" sz="1100" dirty="0"/>
                    </a:p>
                  </a:txBody>
                  <a:tcPr/>
                </a:tc>
                <a:extLst>
                  <a:ext uri="{0D108BD9-81ED-4DB2-BD59-A6C34878D82A}">
                    <a16:rowId xmlns:a16="http://schemas.microsoft.com/office/drawing/2014/main" val="10003"/>
                  </a:ext>
                </a:extLst>
              </a:tr>
              <a:tr h="259307">
                <a:tc>
                  <a:txBody>
                    <a:bodyPr/>
                    <a:lstStyle/>
                    <a:p>
                      <a:pPr algn="ctr"/>
                      <a:r>
                        <a:rPr lang="en-US" sz="1100" dirty="0"/>
                        <a:t>3</a:t>
                      </a:r>
                    </a:p>
                  </a:txBody>
                  <a:tcPr/>
                </a:tc>
                <a:tc>
                  <a:txBody>
                    <a:bodyPr/>
                    <a:lstStyle/>
                    <a:p>
                      <a:pPr algn="ctr"/>
                      <a:endParaRPr lang="en-US" sz="1100" dirty="0"/>
                    </a:p>
                  </a:txBody>
                  <a:tcPr/>
                </a:tc>
                <a:extLst>
                  <a:ext uri="{0D108BD9-81ED-4DB2-BD59-A6C34878D82A}">
                    <a16:rowId xmlns:a16="http://schemas.microsoft.com/office/drawing/2014/main" val="10004"/>
                  </a:ext>
                </a:extLst>
              </a:tr>
              <a:tr h="259307">
                <a:tc>
                  <a:txBody>
                    <a:bodyPr/>
                    <a:lstStyle/>
                    <a:p>
                      <a:pPr algn="ctr"/>
                      <a:r>
                        <a:rPr lang="en-US" sz="1100" dirty="0"/>
                        <a:t>4</a:t>
                      </a:r>
                    </a:p>
                  </a:txBody>
                  <a:tcPr/>
                </a:tc>
                <a:tc>
                  <a:txBody>
                    <a:bodyPr/>
                    <a:lstStyle/>
                    <a:p>
                      <a:pPr algn="ctr"/>
                      <a:endParaRPr lang="en-US" sz="1100" dirty="0"/>
                    </a:p>
                  </a:txBody>
                  <a:tcPr/>
                </a:tc>
                <a:extLst>
                  <a:ext uri="{0D108BD9-81ED-4DB2-BD59-A6C34878D82A}">
                    <a16:rowId xmlns:a16="http://schemas.microsoft.com/office/drawing/2014/main" val="10005"/>
                  </a:ext>
                </a:extLst>
              </a:tr>
              <a:tr h="259307">
                <a:tc>
                  <a:txBody>
                    <a:bodyPr/>
                    <a:lstStyle/>
                    <a:p>
                      <a:pPr algn="ctr"/>
                      <a:r>
                        <a:rPr lang="en-US" sz="1100" dirty="0"/>
                        <a:t>5</a:t>
                      </a:r>
                    </a:p>
                  </a:txBody>
                  <a:tcPr/>
                </a:tc>
                <a:tc>
                  <a:txBody>
                    <a:bodyPr/>
                    <a:lstStyle/>
                    <a:p>
                      <a:pPr algn="ctr"/>
                      <a:endParaRPr lang="en-US" sz="1100" dirty="0"/>
                    </a:p>
                  </a:txBody>
                  <a:tcPr/>
                </a:tc>
                <a:extLst>
                  <a:ext uri="{0D108BD9-81ED-4DB2-BD59-A6C34878D82A}">
                    <a16:rowId xmlns:a16="http://schemas.microsoft.com/office/drawing/2014/main" val="10006"/>
                  </a:ext>
                </a:extLst>
              </a:tr>
              <a:tr h="259307">
                <a:tc>
                  <a:txBody>
                    <a:bodyPr/>
                    <a:lstStyle/>
                    <a:p>
                      <a:pPr algn="ctr"/>
                      <a:r>
                        <a:rPr lang="en-US" sz="1100" dirty="0"/>
                        <a:t>6</a:t>
                      </a:r>
                    </a:p>
                  </a:txBody>
                  <a:tcPr/>
                </a:tc>
                <a:tc>
                  <a:txBody>
                    <a:bodyPr/>
                    <a:lstStyle/>
                    <a:p>
                      <a:pPr algn="ctr"/>
                      <a:r>
                        <a:rPr lang="en-US" sz="1100" dirty="0"/>
                        <a:t>+12</a:t>
                      </a:r>
                    </a:p>
                  </a:txBody>
                  <a:tcPr/>
                </a:tc>
                <a:extLst>
                  <a:ext uri="{0D108BD9-81ED-4DB2-BD59-A6C34878D82A}">
                    <a16:rowId xmlns:a16="http://schemas.microsoft.com/office/drawing/2014/main" val="10007"/>
                  </a:ext>
                </a:extLst>
              </a:tr>
              <a:tr h="259307">
                <a:tc>
                  <a:txBody>
                    <a:bodyPr/>
                    <a:lstStyle/>
                    <a:p>
                      <a:pPr algn="ctr"/>
                      <a:r>
                        <a:rPr lang="en-US" sz="1100" dirty="0"/>
                        <a:t>7</a:t>
                      </a:r>
                    </a:p>
                  </a:txBody>
                  <a:tcPr/>
                </a:tc>
                <a:tc>
                  <a:txBody>
                    <a:bodyPr/>
                    <a:lstStyle/>
                    <a:p>
                      <a:pPr algn="ctr"/>
                      <a:endParaRPr lang="en-US" sz="1100" dirty="0"/>
                    </a:p>
                  </a:txBody>
                  <a:tcPr/>
                </a:tc>
                <a:extLst>
                  <a:ext uri="{0D108BD9-81ED-4DB2-BD59-A6C34878D82A}">
                    <a16:rowId xmlns:a16="http://schemas.microsoft.com/office/drawing/2014/main" val="10008"/>
                  </a:ext>
                </a:extLst>
              </a:tr>
              <a:tr h="259307">
                <a:tc>
                  <a:txBody>
                    <a:bodyPr/>
                    <a:lstStyle/>
                    <a:p>
                      <a:pPr algn="ctr"/>
                      <a:r>
                        <a:rPr lang="en-US" sz="1100" dirty="0"/>
                        <a:t>8</a:t>
                      </a:r>
                    </a:p>
                  </a:txBody>
                  <a:tcPr/>
                </a:tc>
                <a:tc>
                  <a:txBody>
                    <a:bodyPr/>
                    <a:lstStyle/>
                    <a:p>
                      <a:pPr algn="ctr"/>
                      <a:r>
                        <a:rPr lang="en-US" sz="1100" dirty="0"/>
                        <a:t>+9</a:t>
                      </a:r>
                    </a:p>
                  </a:txBody>
                  <a:tcPr/>
                </a:tc>
                <a:extLst>
                  <a:ext uri="{0D108BD9-81ED-4DB2-BD59-A6C34878D82A}">
                    <a16:rowId xmlns:a16="http://schemas.microsoft.com/office/drawing/2014/main" val="10009"/>
                  </a:ext>
                </a:extLst>
              </a:tr>
              <a:tr h="259307">
                <a:tc>
                  <a:txBody>
                    <a:bodyPr/>
                    <a:lstStyle/>
                    <a:p>
                      <a:pPr algn="ctr"/>
                      <a:r>
                        <a:rPr lang="en-US" sz="1100" dirty="0"/>
                        <a:t>9</a:t>
                      </a:r>
                    </a:p>
                  </a:txBody>
                  <a:tcPr/>
                </a:tc>
                <a:tc>
                  <a:txBody>
                    <a:bodyPr/>
                    <a:lstStyle/>
                    <a:p>
                      <a:pPr algn="ctr"/>
                      <a:r>
                        <a:rPr lang="en-US" sz="1100" dirty="0"/>
                        <a:t>+7</a:t>
                      </a:r>
                    </a:p>
                  </a:txBody>
                  <a:tcPr/>
                </a:tc>
                <a:extLst>
                  <a:ext uri="{0D108BD9-81ED-4DB2-BD59-A6C34878D82A}">
                    <a16:rowId xmlns:a16="http://schemas.microsoft.com/office/drawing/2014/main" val="10010"/>
                  </a:ext>
                </a:extLst>
              </a:tr>
              <a:tr h="259307">
                <a:tc>
                  <a:txBody>
                    <a:bodyPr/>
                    <a:lstStyle/>
                    <a:p>
                      <a:pPr algn="ctr"/>
                      <a:r>
                        <a:rPr lang="en-US" sz="1100" dirty="0"/>
                        <a:t>10</a:t>
                      </a:r>
                    </a:p>
                  </a:txBody>
                  <a:tcPr/>
                </a:tc>
                <a:tc>
                  <a:txBody>
                    <a:bodyPr/>
                    <a:lstStyle/>
                    <a:p>
                      <a:pPr algn="ctr"/>
                      <a:endParaRPr lang="en-US" sz="1100" dirty="0"/>
                    </a:p>
                  </a:txBody>
                  <a:tcPr/>
                </a:tc>
                <a:extLst>
                  <a:ext uri="{0D108BD9-81ED-4DB2-BD59-A6C34878D82A}">
                    <a16:rowId xmlns:a16="http://schemas.microsoft.com/office/drawing/2014/main" val="10011"/>
                  </a:ext>
                </a:extLst>
              </a:tr>
              <a:tr h="259307">
                <a:tc>
                  <a:txBody>
                    <a:bodyPr/>
                    <a:lstStyle/>
                    <a:p>
                      <a:pPr algn="ctr"/>
                      <a:r>
                        <a:rPr lang="en-US" sz="1100" dirty="0"/>
                        <a:t>11</a:t>
                      </a:r>
                    </a:p>
                  </a:txBody>
                  <a:tcPr/>
                </a:tc>
                <a:tc>
                  <a:txBody>
                    <a:bodyPr/>
                    <a:lstStyle/>
                    <a:p>
                      <a:pPr algn="ctr"/>
                      <a:endParaRPr lang="en-US" sz="1100" dirty="0"/>
                    </a:p>
                  </a:txBody>
                  <a:tcPr/>
                </a:tc>
                <a:extLst>
                  <a:ext uri="{0D108BD9-81ED-4DB2-BD59-A6C34878D82A}">
                    <a16:rowId xmlns:a16="http://schemas.microsoft.com/office/drawing/2014/main" val="10012"/>
                  </a:ext>
                </a:extLst>
              </a:tr>
              <a:tr h="259307">
                <a:tc>
                  <a:txBody>
                    <a:bodyPr/>
                    <a:lstStyle/>
                    <a:p>
                      <a:pPr algn="ctr"/>
                      <a:r>
                        <a:rPr lang="en-US" sz="1100" dirty="0"/>
                        <a:t>12</a:t>
                      </a:r>
                    </a:p>
                  </a:txBody>
                  <a:tcPr/>
                </a:tc>
                <a:tc>
                  <a:txBody>
                    <a:bodyPr/>
                    <a:lstStyle/>
                    <a:p>
                      <a:pPr algn="ctr"/>
                      <a:r>
                        <a:rPr lang="en-US" sz="1100" dirty="0"/>
                        <a:t>-1</a:t>
                      </a:r>
                    </a:p>
                  </a:txBody>
                  <a:tcPr/>
                </a:tc>
                <a:extLst>
                  <a:ext uri="{0D108BD9-81ED-4DB2-BD59-A6C34878D82A}">
                    <a16:rowId xmlns:a16="http://schemas.microsoft.com/office/drawing/2014/main" val="10013"/>
                  </a:ext>
                </a:extLst>
              </a:tr>
            </a:tbl>
          </a:graphicData>
        </a:graphic>
      </p:graphicFrame>
      <p:sp>
        <p:nvSpPr>
          <p:cNvPr id="9" name="Content Placeholder 2"/>
          <p:cNvSpPr txBox="1">
            <a:spLocks/>
          </p:cNvSpPr>
          <p:nvPr/>
        </p:nvSpPr>
        <p:spPr>
          <a:xfrm>
            <a:off x="6605677" y="5966375"/>
            <a:ext cx="4810127" cy="510625"/>
          </a:xfrm>
          <a:prstGeom prst="rect">
            <a:avLst/>
          </a:prstGeom>
        </p:spPr>
        <p:txBody>
          <a:bodyPr>
            <a:normAutofit fontScale="5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b="0" kern="0" dirty="0"/>
              <a:t>Analog LPF: </a:t>
            </a:r>
            <a:r>
              <a:rPr lang="en-US" kern="0" dirty="0"/>
              <a:t>5</a:t>
            </a:r>
            <a:r>
              <a:rPr lang="en-US" kern="0" baseline="30000" dirty="0"/>
              <a:t>th</a:t>
            </a:r>
            <a:r>
              <a:rPr lang="en-US" b="0" kern="0" dirty="0"/>
              <a:t> order Butterworth, cut-off freq.: 1.3GHz</a:t>
            </a:r>
          </a:p>
          <a:p>
            <a:r>
              <a:rPr lang="en-US" b="0" kern="0" dirty="0"/>
              <a:t>ADC sampling rate: 2x1.76GHz=</a:t>
            </a:r>
            <a:r>
              <a:rPr lang="en-US" kern="0" dirty="0"/>
              <a:t>3.52GHz</a:t>
            </a:r>
            <a:r>
              <a:rPr lang="en-US" b="0" kern="0" dirty="0"/>
              <a:t> </a:t>
            </a:r>
          </a:p>
        </p:txBody>
      </p:sp>
      <p:sp>
        <p:nvSpPr>
          <p:cNvPr id="10" name="TextBox 9"/>
          <p:cNvSpPr txBox="1"/>
          <p:nvPr/>
        </p:nvSpPr>
        <p:spPr>
          <a:xfrm>
            <a:off x="2663520" y="1762712"/>
            <a:ext cx="1069524" cy="338554"/>
          </a:xfrm>
          <a:prstGeom prst="rect">
            <a:avLst/>
          </a:prstGeom>
          <a:noFill/>
        </p:spPr>
        <p:txBody>
          <a:bodyPr wrap="none" rtlCol="0">
            <a:spAutoFit/>
          </a:bodyPr>
          <a:lstStyle/>
          <a:p>
            <a:r>
              <a:rPr lang="en-US" sz="1600">
                <a:solidFill>
                  <a:schemeClr val="tx1"/>
                </a:solidFill>
              </a:rPr>
              <a:t>Example 1</a:t>
            </a:r>
          </a:p>
        </p:txBody>
      </p:sp>
      <p:sp>
        <p:nvSpPr>
          <p:cNvPr id="11" name="TextBox 10"/>
          <p:cNvSpPr txBox="1"/>
          <p:nvPr/>
        </p:nvSpPr>
        <p:spPr>
          <a:xfrm>
            <a:off x="8206390" y="1790846"/>
            <a:ext cx="1069524" cy="338554"/>
          </a:xfrm>
          <a:prstGeom prst="rect">
            <a:avLst/>
          </a:prstGeom>
          <a:noFill/>
        </p:spPr>
        <p:txBody>
          <a:bodyPr wrap="none" rtlCol="0">
            <a:spAutoFit/>
          </a:bodyPr>
          <a:lstStyle/>
          <a:p>
            <a:r>
              <a:rPr lang="en-US" sz="1600" dirty="0">
                <a:solidFill>
                  <a:schemeClr val="tx1"/>
                </a:solidFill>
              </a:rPr>
              <a:t>Example 2</a:t>
            </a:r>
          </a:p>
        </p:txBody>
      </p:sp>
    </p:spTree>
    <p:extLst>
      <p:ext uri="{BB962C8B-B14F-4D97-AF65-F5344CB8AC3E}">
        <p14:creationId xmlns:p14="http://schemas.microsoft.com/office/powerpoint/2010/main" val="6713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Adjacent Channel Rejection Specification Framework </a:t>
            </a:r>
          </a:p>
        </p:txBody>
      </p:sp>
      <p:sp>
        <p:nvSpPr>
          <p:cNvPr id="3" name="Content Placeholder 2"/>
          <p:cNvSpPr>
            <a:spLocks noGrp="1"/>
          </p:cNvSpPr>
          <p:nvPr>
            <p:ph idx="1"/>
          </p:nvPr>
        </p:nvSpPr>
        <p:spPr/>
        <p:txBody>
          <a:bodyPr/>
          <a:lstStyle/>
          <a:p>
            <a:pPr>
              <a:buFont typeface="Arial" charset="0"/>
              <a:buChar char="•"/>
            </a:pPr>
            <a:r>
              <a:rPr lang="en-US" dirty="0"/>
              <a:t>Starting with DMG, i.e., a Clause 20 section (see the straw poll)</a:t>
            </a:r>
          </a:p>
          <a:p>
            <a:pPr lvl="1">
              <a:buFont typeface="Arial" charset="0"/>
              <a:buChar char="•"/>
            </a:pPr>
            <a:r>
              <a:rPr lang="en-US" dirty="0"/>
              <a:t>EDMG requirements added later in Clause 30</a:t>
            </a:r>
          </a:p>
          <a:p>
            <a:pPr>
              <a:buFont typeface="Arial" charset="0"/>
              <a:buChar char="•"/>
            </a:pPr>
            <a:r>
              <a:rPr lang="en-US" dirty="0"/>
              <a:t>Language similar to other PHYs (except 1% PER)</a:t>
            </a:r>
          </a:p>
          <a:p>
            <a:pPr marL="400050" lvl="1" indent="0"/>
            <a:r>
              <a:rPr lang="en-US" b="1" dirty="0"/>
              <a:t>“Adjacent channel rejection is measured by setting the desired signal’s strength 3dB above the IEEE MCS-dependent sensitivity, and raising the interfering signal power until 1% PER for the PSDU length of 4096 octets. The difference in power between the signals in the interfering channel and the desired channel is the corresponding adjacent channel rejection. The center frequency of the adjacent channel is 2.16 GHz away from the center frequency of the desired channel.”</a:t>
            </a:r>
          </a:p>
          <a:p>
            <a:pPr>
              <a:buFont typeface="Arial" charset="0"/>
              <a:buChar char="•"/>
            </a:pPr>
            <a:r>
              <a:rPr lang="en-US" dirty="0"/>
              <a:t>Interfering signal assumed to be a valid </a:t>
            </a:r>
            <a:r>
              <a:rPr lang="en-US"/>
              <a:t>DMG signal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Tree>
    <p:extLst>
      <p:ext uri="{BB962C8B-B14F-4D97-AF65-F5344CB8AC3E}">
        <p14:creationId xmlns:p14="http://schemas.microsoft.com/office/powerpoint/2010/main" val="14512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US"/>
              <a:t>Straw poll 1 – Adjacent channel rejection requirements</a:t>
            </a:r>
            <a:endParaRPr lang="en-US" dirty="0"/>
          </a:p>
        </p:txBody>
      </p:sp>
      <p:sp>
        <p:nvSpPr>
          <p:cNvPr id="9218" name="Rectangle 2"/>
          <p:cNvSpPr>
            <a:spLocks noGrp="1" noChangeArrowheads="1"/>
          </p:cNvSpPr>
          <p:nvPr>
            <p:ph idx="1"/>
          </p:nvPr>
        </p:nvSpPr>
        <p:spPr/>
        <p:txBody>
          <a:bodyPr/>
          <a:lstStyle/>
          <a:p>
            <a:r>
              <a:rPr lang="en-US"/>
              <a:t>Do you agree with having ACR requirements for TDD-capable DMG devices?</a:t>
            </a:r>
          </a:p>
          <a:p>
            <a:endParaRPr lang="en-US"/>
          </a:p>
          <a:p>
            <a:endParaRPr lang="en-US"/>
          </a:p>
          <a:p>
            <a:endParaRPr lang="en-US"/>
          </a:p>
          <a:p>
            <a:endParaRPr lang="en-US"/>
          </a:p>
          <a:p>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smtClean="0"/>
              <a:pPr/>
              <a:t>18</a:t>
            </a:fld>
            <a:endParaRPr lang="en-GB"/>
          </a:p>
        </p:txBody>
      </p:sp>
      <p:sp>
        <p:nvSpPr>
          <p:cNvPr id="5" name="Footer Placeholder 4"/>
          <p:cNvSpPr>
            <a:spLocks noGrp="1"/>
          </p:cNvSpPr>
          <p:nvPr>
            <p:ph type="ftr" idx="14"/>
          </p:nvPr>
        </p:nvSpPr>
        <p:spPr>
          <a:xfrm>
            <a:off x="7143750" y="6475413"/>
            <a:ext cx="4246563" cy="180975"/>
          </a:xfrm>
        </p:spPr>
        <p:txBody>
          <a:bodyPr/>
          <a:lstStyle/>
          <a:p>
            <a:r>
              <a:rPr lang="en-GB" dirty="0"/>
              <a:t>Djordje Tujkovic et al.</a:t>
            </a:r>
          </a:p>
        </p:txBody>
      </p:sp>
      <p:sp>
        <p:nvSpPr>
          <p:cNvPr id="4" name="Date Placeholder 3"/>
          <p:cNvSpPr>
            <a:spLocks noGrp="1"/>
          </p:cNvSpPr>
          <p:nvPr>
            <p:ph type="dt" idx="15"/>
          </p:nvPr>
        </p:nvSpPr>
        <p:spPr>
          <a:xfrm>
            <a:off x="928688" y="333375"/>
            <a:ext cx="2500312" cy="273050"/>
          </a:xfrm>
        </p:spPr>
        <p:txBody>
          <a:bodyPr/>
          <a:lstStyle/>
          <a:p>
            <a:r>
              <a:rPr lang="en-US"/>
              <a:t>May 2018</a:t>
            </a:r>
            <a:endParaRPr lang="en-GB"/>
          </a:p>
        </p:txBody>
      </p:sp>
      <p:graphicFrame>
        <p:nvGraphicFramePr>
          <p:cNvPr id="2" name="Table 1">
            <a:extLst>
              <a:ext uri="{FF2B5EF4-FFF2-40B4-BE49-F238E27FC236}">
                <a16:creationId xmlns:a16="http://schemas.microsoft.com/office/drawing/2014/main" id="{F16A92C8-0EB3-7E40-B79A-A4D9E9D4927B}"/>
              </a:ext>
            </a:extLst>
          </p:cNvPr>
          <p:cNvGraphicFramePr>
            <a:graphicFrameLocks noGrp="1"/>
          </p:cNvGraphicFramePr>
          <p:nvPr>
            <p:extLst>
              <p:ext uri="{D42A27DB-BD31-4B8C-83A1-F6EECF244321}">
                <p14:modId xmlns:p14="http://schemas.microsoft.com/office/powerpoint/2010/main" val="2897745649"/>
              </p:ext>
            </p:extLst>
          </p:nvPr>
        </p:nvGraphicFramePr>
        <p:xfrm>
          <a:off x="1828800" y="2819400"/>
          <a:ext cx="8305800" cy="2057401"/>
        </p:xfrm>
        <a:graphic>
          <a:graphicData uri="http://schemas.openxmlformats.org/drawingml/2006/table">
            <a:tbl>
              <a:tblPr firstRow="1" bandRow="1">
                <a:tableStyleId>{5940675A-B579-460E-94D1-54222C63F5DA}</a:tableStyleId>
              </a:tblPr>
              <a:tblGrid>
                <a:gridCol w="1305856">
                  <a:extLst>
                    <a:ext uri="{9D8B030D-6E8A-4147-A177-3AD203B41FA5}">
                      <a16:colId xmlns:a16="http://schemas.microsoft.com/office/drawing/2014/main" val="1300799108"/>
                    </a:ext>
                  </a:extLst>
                </a:gridCol>
                <a:gridCol w="3136209">
                  <a:extLst>
                    <a:ext uri="{9D8B030D-6E8A-4147-A177-3AD203B41FA5}">
                      <a16:colId xmlns:a16="http://schemas.microsoft.com/office/drawing/2014/main" val="1104441"/>
                    </a:ext>
                  </a:extLst>
                </a:gridCol>
                <a:gridCol w="3863735">
                  <a:extLst>
                    <a:ext uri="{9D8B030D-6E8A-4147-A177-3AD203B41FA5}">
                      <a16:colId xmlns:a16="http://schemas.microsoft.com/office/drawing/2014/main" val="1733436916"/>
                    </a:ext>
                  </a:extLst>
                </a:gridCol>
              </a:tblGrid>
              <a:tr h="928150">
                <a:tc>
                  <a:txBody>
                    <a:bodyPr/>
                    <a:lstStyle/>
                    <a:p>
                      <a:endParaRPr lang="en-US"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a:solidFill>
                            <a:schemeClr val="tx1"/>
                          </a:solidFill>
                        </a:rPr>
                        <a:t>Mandatory (“shall”) for</a:t>
                      </a:r>
                    </a:p>
                    <a:p>
                      <a:pPr algn="ctr"/>
                      <a:r>
                        <a:rPr lang="en-US" b="1" dirty="0">
                          <a:solidFill>
                            <a:schemeClr val="tx1"/>
                          </a:solidFill>
                        </a:rPr>
                        <a:t>TDD-capable DMG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b="1" dirty="0">
                          <a:solidFill>
                            <a:schemeClr val="tx1"/>
                          </a:solidFill>
                        </a:rPr>
                        <a:t>Recommended (“should”) for</a:t>
                      </a:r>
                    </a:p>
                    <a:p>
                      <a:pPr algn="ctr"/>
                      <a:r>
                        <a:rPr lang="en-US" b="1" dirty="0">
                          <a:solidFill>
                            <a:schemeClr val="tx1"/>
                          </a:solidFill>
                        </a:rPr>
                        <a:t>TDD-capable DMG devices</a:t>
                      </a:r>
                    </a:p>
                  </a:txBody>
                  <a:tcPr>
                    <a:lnL w="12700" cap="flat" cmpd="sng" algn="ctr">
                      <a:solidFill>
                        <a:schemeClr val="tx1"/>
                      </a:solidFill>
                      <a:prstDash val="solid"/>
                      <a:round/>
                      <a:headEnd type="none" w="med" len="med"/>
                      <a:tailEnd type="none" w="med" len="med"/>
                    </a:lnL>
                    <a:solidFill>
                      <a:schemeClr val="accent5">
                        <a:lumMod val="60000"/>
                        <a:lumOff val="40000"/>
                      </a:schemeClr>
                    </a:solidFill>
                  </a:tcPr>
                </a:tc>
                <a:extLst>
                  <a:ext uri="{0D108BD9-81ED-4DB2-BD59-A6C34878D82A}">
                    <a16:rowId xmlns:a16="http://schemas.microsoft.com/office/drawing/2014/main" val="1138958493"/>
                  </a:ext>
                </a:extLst>
              </a:tr>
              <a:tr h="376417">
                <a:tc>
                  <a:txBody>
                    <a:bodyPr/>
                    <a:lstStyle/>
                    <a:p>
                      <a:pPr algn="l"/>
                      <a:r>
                        <a:rPr lang="en-US" b="1" dirty="0"/>
                        <a:t>Yes: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1851919"/>
                  </a:ext>
                </a:extLst>
              </a:tr>
              <a:tr h="376417">
                <a:tc>
                  <a:txBody>
                    <a:bodyPr/>
                    <a:lstStyle/>
                    <a:p>
                      <a:pPr algn="l"/>
                      <a:r>
                        <a:rPr lang="en-US" b="1" dirty="0"/>
                        <a:t>No:</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9002491"/>
                  </a:ext>
                </a:extLst>
              </a:tr>
              <a:tr h="376417">
                <a:tc>
                  <a:txBody>
                    <a:bodyPr/>
                    <a:lstStyle/>
                    <a:p>
                      <a:pPr algn="l"/>
                      <a:r>
                        <a:rPr lang="en-US" b="1" dirty="0"/>
                        <a:t>Abstain: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0409922"/>
                  </a:ext>
                </a:extLst>
              </a:tr>
            </a:tbl>
          </a:graphicData>
        </a:graphic>
      </p:graphicFrame>
    </p:spTree>
    <p:extLst>
      <p:ext uri="{BB962C8B-B14F-4D97-AF65-F5344CB8AC3E}">
        <p14:creationId xmlns:p14="http://schemas.microsoft.com/office/powerpoint/2010/main" val="11038699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US"/>
              <a:t>Straw poll 2 – Adjacent channel rejection requirements</a:t>
            </a:r>
            <a:endParaRPr lang="en-US" dirty="0"/>
          </a:p>
        </p:txBody>
      </p:sp>
      <p:sp>
        <p:nvSpPr>
          <p:cNvPr id="9218" name="Rectangle 2"/>
          <p:cNvSpPr>
            <a:spLocks noGrp="1" noChangeArrowheads="1"/>
          </p:cNvSpPr>
          <p:nvPr>
            <p:ph idx="1"/>
          </p:nvPr>
        </p:nvSpPr>
        <p:spPr/>
        <p:txBody>
          <a:bodyPr/>
          <a:lstStyle/>
          <a:p>
            <a:pPr>
              <a:buFont typeface="Arial" panose="020B0604020202020204" pitchFamily="34" charset="0"/>
              <a:buChar char="•"/>
            </a:pPr>
            <a:r>
              <a:rPr lang="en-US" dirty="0"/>
              <a:t>Do you agree with having Mandatory ACR requirements for EDMG devices?</a:t>
            </a:r>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a:p>
            <a:pPr lvl="1"/>
            <a:endParaRPr lang="en-US" dirty="0"/>
          </a:p>
          <a:p>
            <a:endParaRPr lang="en-US" dirty="0"/>
          </a:p>
          <a:p>
            <a:endParaRPr lang="en-US" dirty="0"/>
          </a:p>
          <a:p>
            <a:endParaRPr lang="en-US" dirty="0"/>
          </a:p>
          <a:p>
            <a:endParaRPr lang="en-US" dirty="0"/>
          </a:p>
          <a:p>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smtClean="0"/>
              <a:pPr/>
              <a:t>19</a:t>
            </a:fld>
            <a:endParaRPr lang="en-GB"/>
          </a:p>
        </p:txBody>
      </p:sp>
      <p:sp>
        <p:nvSpPr>
          <p:cNvPr id="5" name="Footer Placeholder 4"/>
          <p:cNvSpPr>
            <a:spLocks noGrp="1"/>
          </p:cNvSpPr>
          <p:nvPr>
            <p:ph type="ftr" idx="14"/>
          </p:nvPr>
        </p:nvSpPr>
        <p:spPr>
          <a:xfrm>
            <a:off x="7143750" y="6475413"/>
            <a:ext cx="4246563" cy="180975"/>
          </a:xfrm>
        </p:spPr>
        <p:txBody>
          <a:bodyPr/>
          <a:lstStyle/>
          <a:p>
            <a:r>
              <a:rPr lang="en-GB"/>
              <a:t>Djordje Tujkovic et al.</a:t>
            </a:r>
            <a:endParaRPr lang="en-GB" dirty="0"/>
          </a:p>
        </p:txBody>
      </p:sp>
      <p:sp>
        <p:nvSpPr>
          <p:cNvPr id="4" name="Date Placeholder 3"/>
          <p:cNvSpPr>
            <a:spLocks noGrp="1"/>
          </p:cNvSpPr>
          <p:nvPr>
            <p:ph type="dt" idx="15"/>
          </p:nvPr>
        </p:nvSpPr>
        <p:spPr>
          <a:xfrm>
            <a:off x="928688" y="333375"/>
            <a:ext cx="2500312" cy="273050"/>
          </a:xfrm>
        </p:spPr>
        <p:txBody>
          <a:bodyPr/>
          <a:lstStyle/>
          <a:p>
            <a:r>
              <a:rPr lang="en-US"/>
              <a:t>May 2018</a:t>
            </a:r>
            <a:endParaRPr lang="en-GB"/>
          </a:p>
        </p:txBody>
      </p:sp>
    </p:spTree>
    <p:extLst>
      <p:ext uri="{BB962C8B-B14F-4D97-AF65-F5344CB8AC3E}">
        <p14:creationId xmlns:p14="http://schemas.microsoft.com/office/powerpoint/2010/main" val="1005589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Outline</a:t>
            </a:r>
            <a:endParaRPr lang="en-US" dirty="0"/>
          </a:p>
        </p:txBody>
      </p:sp>
      <p:sp>
        <p:nvSpPr>
          <p:cNvPr id="3" name="Content Placeholder 2"/>
          <p:cNvSpPr>
            <a:spLocks noGrp="1"/>
          </p:cNvSpPr>
          <p:nvPr>
            <p:ph idx="1"/>
          </p:nvPr>
        </p:nvSpPr>
        <p:spPr/>
        <p:txBody>
          <a:bodyPr/>
          <a:lstStyle/>
          <a:p>
            <a:pPr>
              <a:buFont typeface="Arial" charset="0"/>
              <a:buChar char="•"/>
            </a:pPr>
            <a:r>
              <a:rPr lang="en-US" dirty="0"/>
              <a:t>DMG (and EDMG) are the only 802.11 PHYs that have not specified Adjacent Channel Rejection (ACR) requirements</a:t>
            </a:r>
          </a:p>
          <a:p>
            <a:pPr>
              <a:buFont typeface="Arial" charset="0"/>
              <a:buChar char="•"/>
            </a:pPr>
            <a:endParaRPr lang="en-US" dirty="0"/>
          </a:p>
          <a:p>
            <a:pPr>
              <a:buFont typeface="Arial" charset="0"/>
              <a:buChar char="•"/>
            </a:pPr>
            <a:r>
              <a:rPr lang="en-US" dirty="0"/>
              <a:t>In this contribution, </a:t>
            </a:r>
          </a:p>
          <a:p>
            <a:pPr lvl="1">
              <a:buFont typeface="Arial" charset="0"/>
              <a:buChar char="•"/>
            </a:pPr>
            <a:r>
              <a:rPr lang="en-US" dirty="0"/>
              <a:t>We present a simulation model and results for DMG</a:t>
            </a:r>
          </a:p>
          <a:p>
            <a:pPr lvl="1">
              <a:buFont typeface="Arial" charset="0"/>
              <a:buChar char="•"/>
            </a:pPr>
            <a:r>
              <a:rPr lang="en-US" dirty="0"/>
              <a:t>Example specifications for adjacent channel rejection for DMG</a:t>
            </a:r>
          </a:p>
          <a:p>
            <a:pPr lvl="1">
              <a:buFont typeface="Arial" charset="0"/>
              <a:buChar char="•"/>
            </a:pPr>
            <a:r>
              <a:rPr lang="en-US" dirty="0"/>
              <a:t>Run two straw polls for DMG and EDMG</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Tree>
    <p:extLst>
      <p:ext uri="{BB962C8B-B14F-4D97-AF65-F5344CB8AC3E}">
        <p14:creationId xmlns:p14="http://schemas.microsoft.com/office/powerpoint/2010/main" val="206242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4" name="Date Placeholder 3"/>
          <p:cNvSpPr>
            <a:spLocks noGrp="1"/>
          </p:cNvSpPr>
          <p:nvPr>
            <p:ph type="dt" idx="10"/>
          </p:nvPr>
        </p:nvSpPr>
        <p:spPr/>
        <p:txBody>
          <a:bodyPr/>
          <a:lstStyle/>
          <a:p>
            <a:r>
              <a:rPr lang="en-US"/>
              <a:t>May 2018</a:t>
            </a:r>
            <a:endParaRPr lang="en-GB" dirty="0"/>
          </a:p>
        </p:txBody>
      </p:sp>
      <p:sp>
        <p:nvSpPr>
          <p:cNvPr id="5" name="Footer Placeholder 4"/>
          <p:cNvSpPr>
            <a:spLocks noGrp="1"/>
          </p:cNvSpPr>
          <p:nvPr>
            <p:ph type="ftr" idx="11"/>
          </p:nvPr>
        </p:nvSpPr>
        <p:spPr/>
        <p:txBody>
          <a:bodyPr/>
          <a:lstStyle/>
          <a:p>
            <a:r>
              <a:rPr lang="en-GB"/>
              <a:t>Djordje Tujkovic, Facebook</a:t>
            </a:r>
            <a:endParaRPr lang="en-GB" dirty="0"/>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20</a:t>
            </a:fld>
            <a:endParaRPr lang="en-GB"/>
          </a:p>
        </p:txBody>
      </p:sp>
    </p:spTree>
    <p:extLst>
      <p:ext uri="{BB962C8B-B14F-4D97-AF65-F5344CB8AC3E}">
        <p14:creationId xmlns:p14="http://schemas.microsoft.com/office/powerpoint/2010/main" val="354172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 Tolerance to High Input Power (1/2)</a:t>
            </a:r>
          </a:p>
        </p:txBody>
      </p:sp>
      <p:sp>
        <p:nvSpPr>
          <p:cNvPr id="3" name="Content Placeholder 2"/>
          <p:cNvSpPr>
            <a:spLocks noGrp="1"/>
          </p:cNvSpPr>
          <p:nvPr>
            <p:ph idx="1"/>
          </p:nvPr>
        </p:nvSpPr>
        <p:spPr/>
        <p:txBody>
          <a:bodyPr/>
          <a:lstStyle/>
          <a:p>
            <a:pPr>
              <a:buFont typeface="Arial" charset="0"/>
              <a:buChar char="•"/>
            </a:pPr>
            <a:r>
              <a:rPr lang="en-US" dirty="0"/>
              <a:t>802.11ad spec already mandates receivers to decode a signal arriving at 10microwatt/cm</a:t>
            </a:r>
            <a:r>
              <a:rPr lang="en-US" baseline="30000" dirty="0"/>
              <a:t>2</a:t>
            </a:r>
            <a:r>
              <a:rPr lang="en-US" dirty="0"/>
              <a:t>, with same performance as sensitivity level.</a:t>
            </a:r>
          </a:p>
          <a:p>
            <a:pPr>
              <a:buFont typeface="Arial" charset="0"/>
              <a:buChar char="•"/>
            </a:pPr>
            <a:r>
              <a:rPr lang="en-US" dirty="0"/>
              <a:t>Input power at single LNA input</a:t>
            </a:r>
          </a:p>
          <a:p>
            <a:pPr lvl="1">
              <a:buFont typeface="Arial" charset="0"/>
              <a:buChar char="•"/>
            </a:pPr>
            <a:r>
              <a:rPr lang="en-US" dirty="0"/>
              <a:t>10microwatt/cm2 = -20dBm/cm</a:t>
            </a:r>
            <a:r>
              <a:rPr lang="en-US" baseline="30000" dirty="0"/>
              <a:t>2</a:t>
            </a:r>
          </a:p>
          <a:p>
            <a:pPr lvl="1">
              <a:buFont typeface="Arial" charset="0"/>
              <a:buChar char="•"/>
            </a:pPr>
            <a:r>
              <a:rPr lang="en-US" dirty="0"/>
              <a:t>Antenna spacing (half wavelength) ~ 2.5mm</a:t>
            </a:r>
          </a:p>
          <a:p>
            <a:pPr lvl="1">
              <a:buFont typeface="Arial" charset="0"/>
              <a:buChar char="•"/>
            </a:pPr>
            <a:r>
              <a:rPr lang="en-US" dirty="0"/>
              <a:t>~16 elements within 1cm</a:t>
            </a:r>
            <a:r>
              <a:rPr lang="en-US" baseline="30000" dirty="0"/>
              <a:t>2</a:t>
            </a:r>
            <a:endParaRPr lang="en-US" dirty="0"/>
          </a:p>
          <a:p>
            <a:pPr lvl="1">
              <a:buFont typeface="Arial" charset="0"/>
              <a:buChar char="•"/>
            </a:pPr>
            <a:r>
              <a:rPr lang="en-US" dirty="0"/>
              <a:t>Power received per antenna ~ -20-10*log10(16)=-32dBm</a:t>
            </a:r>
          </a:p>
          <a:p>
            <a:pPr lvl="1">
              <a:buFont typeface="Arial" charset="0"/>
              <a:buChar char="•"/>
            </a:pPr>
            <a:r>
              <a:rPr lang="en-US" dirty="0"/>
              <a:t>Considering 2dB loss from antenna to RFIC port, </a:t>
            </a:r>
            <a:r>
              <a:rPr lang="en-US" b="1" dirty="0"/>
              <a:t>power at LNA input ~-34dBm</a:t>
            </a:r>
          </a:p>
          <a:p>
            <a:pPr lvl="1">
              <a:buFont typeface="Arial" charset="0"/>
              <a:buChar char="•"/>
            </a:pPr>
            <a:endParaRPr lang="en-US" b="1"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Tree>
    <p:extLst>
      <p:ext uri="{BB962C8B-B14F-4D97-AF65-F5344CB8AC3E}">
        <p14:creationId xmlns:p14="http://schemas.microsoft.com/office/powerpoint/2010/main" val="79679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 Tolerance to High Input Power (2/2)</a:t>
            </a:r>
          </a:p>
        </p:txBody>
      </p:sp>
      <p:sp>
        <p:nvSpPr>
          <p:cNvPr id="3" name="Content Placeholder 2"/>
          <p:cNvSpPr>
            <a:spLocks noGrp="1"/>
          </p:cNvSpPr>
          <p:nvPr>
            <p:ph idx="1"/>
          </p:nvPr>
        </p:nvSpPr>
        <p:spPr>
          <a:xfrm>
            <a:off x="914400" y="1981202"/>
            <a:ext cx="10361084" cy="1860400"/>
          </a:xfrm>
        </p:spPr>
        <p:txBody>
          <a:bodyPr/>
          <a:lstStyle/>
          <a:p>
            <a:pPr>
              <a:buFont typeface="Arial" charset="0"/>
              <a:buChar char="•"/>
            </a:pPr>
            <a:r>
              <a:rPr lang="en-US" dirty="0"/>
              <a:t>Let’s use the same receiver model in this contribution to evaluate this requirement for MCS12 (no ACI)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
        <p:nvSpPr>
          <p:cNvPr id="7" name="Oval 6"/>
          <p:cNvSpPr/>
          <p:nvPr/>
        </p:nvSpPr>
        <p:spPr>
          <a:xfrm>
            <a:off x="3557772" y="3135148"/>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8" name="Rectangle 7"/>
          <p:cNvSpPr/>
          <p:nvPr/>
        </p:nvSpPr>
        <p:spPr>
          <a:xfrm>
            <a:off x="4476127" y="3126316"/>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9" name="Rectangle 8"/>
          <p:cNvSpPr/>
          <p:nvPr/>
        </p:nvSpPr>
        <p:spPr>
          <a:xfrm>
            <a:off x="6380354" y="3125671"/>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10" name="Straight Arrow Connector 9"/>
          <p:cNvCxnSpPr/>
          <p:nvPr/>
        </p:nvCxnSpPr>
        <p:spPr>
          <a:xfrm>
            <a:off x="4083574" y="3403516"/>
            <a:ext cx="392553" cy="987"/>
          </a:xfrm>
          <a:prstGeom prst="straightConnector1">
            <a:avLst/>
          </a:prstGeom>
          <a:noFill/>
          <a:ln w="6350" cap="flat" cmpd="sng" algn="ctr">
            <a:solidFill>
              <a:srgbClr val="4472C4"/>
            </a:solidFill>
            <a:prstDash val="solid"/>
            <a:miter lim="800000"/>
            <a:tailEnd type="triangle"/>
          </a:ln>
          <a:effectLst/>
        </p:spPr>
      </p:cxnSp>
      <p:cxnSp>
        <p:nvCxnSpPr>
          <p:cNvPr id="11" name="Straight Arrow Connector 10"/>
          <p:cNvCxnSpPr/>
          <p:nvPr/>
        </p:nvCxnSpPr>
        <p:spPr>
          <a:xfrm flipV="1">
            <a:off x="5893326" y="3403858"/>
            <a:ext cx="487028" cy="645"/>
          </a:xfrm>
          <a:prstGeom prst="straightConnector1">
            <a:avLst/>
          </a:prstGeom>
          <a:noFill/>
          <a:ln w="6350" cap="flat" cmpd="sng" algn="ctr">
            <a:solidFill>
              <a:srgbClr val="4472C4"/>
            </a:solidFill>
            <a:prstDash val="solid"/>
            <a:miter lim="800000"/>
            <a:tailEnd type="triangle"/>
          </a:ln>
          <a:effectLst/>
        </p:spPr>
      </p:cxnSp>
      <p:cxnSp>
        <p:nvCxnSpPr>
          <p:cNvPr id="12" name="Straight Arrow Connector 11"/>
          <p:cNvCxnSpPr/>
          <p:nvPr/>
        </p:nvCxnSpPr>
        <p:spPr>
          <a:xfrm flipV="1">
            <a:off x="3135139" y="3403516"/>
            <a:ext cx="422633" cy="1738"/>
          </a:xfrm>
          <a:prstGeom prst="straightConnector1">
            <a:avLst/>
          </a:prstGeom>
          <a:noFill/>
          <a:ln w="6350" cap="flat" cmpd="sng" algn="ctr">
            <a:solidFill>
              <a:srgbClr val="4472C4"/>
            </a:solidFill>
            <a:prstDash val="solid"/>
            <a:miter lim="800000"/>
            <a:tailEnd type="triangle"/>
          </a:ln>
          <a:effectLst/>
        </p:spPr>
      </p:cxnSp>
      <p:sp>
        <p:nvSpPr>
          <p:cNvPr id="13" name="Triangle 12"/>
          <p:cNvSpPr/>
          <p:nvPr/>
        </p:nvSpPr>
        <p:spPr>
          <a:xfrm rot="10800000">
            <a:off x="1822974" y="2885673"/>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14" name="Elbow Connector 13"/>
          <p:cNvCxnSpPr/>
          <p:nvPr/>
        </p:nvCxnSpPr>
        <p:spPr>
          <a:xfrm rot="16200000" flipH="1">
            <a:off x="2104424" y="3031499"/>
            <a:ext cx="270105" cy="477404"/>
          </a:xfrm>
          <a:prstGeom prst="bentConnector2">
            <a:avLst/>
          </a:prstGeom>
          <a:noFill/>
          <a:ln w="6350" cap="flat" cmpd="sng" algn="ctr">
            <a:solidFill>
              <a:srgbClr val="4472C4"/>
            </a:solidFill>
            <a:prstDash val="solid"/>
            <a:miter lim="800000"/>
            <a:tailEnd type="triangle"/>
          </a:ln>
          <a:effectLst/>
        </p:spPr>
      </p:cxnSp>
      <p:cxnSp>
        <p:nvCxnSpPr>
          <p:cNvPr id="15" name="Straight Connector 14"/>
          <p:cNvCxnSpPr/>
          <p:nvPr/>
        </p:nvCxnSpPr>
        <p:spPr>
          <a:xfrm flipH="1">
            <a:off x="3634774" y="3213751"/>
            <a:ext cx="371798" cy="379529"/>
          </a:xfrm>
          <a:prstGeom prst="line">
            <a:avLst/>
          </a:prstGeom>
          <a:noFill/>
          <a:ln w="6350" cap="flat" cmpd="sng" algn="ctr">
            <a:solidFill>
              <a:srgbClr val="4472C4"/>
            </a:solidFill>
            <a:prstDash val="solid"/>
            <a:miter lim="800000"/>
          </a:ln>
          <a:effectLst/>
        </p:spPr>
      </p:cxnSp>
      <p:cxnSp>
        <p:nvCxnSpPr>
          <p:cNvPr id="16" name="Straight Connector 15"/>
          <p:cNvCxnSpPr/>
          <p:nvPr/>
        </p:nvCxnSpPr>
        <p:spPr>
          <a:xfrm>
            <a:off x="3634774" y="3213751"/>
            <a:ext cx="371798" cy="379529"/>
          </a:xfrm>
          <a:prstGeom prst="line">
            <a:avLst/>
          </a:prstGeom>
          <a:noFill/>
          <a:ln w="6350" cap="flat" cmpd="sng" algn="ctr">
            <a:solidFill>
              <a:srgbClr val="4472C4"/>
            </a:solidFill>
            <a:prstDash val="solid"/>
            <a:miter lim="800000"/>
          </a:ln>
          <a:effectLst/>
        </p:spPr>
      </p:cxnSp>
      <p:sp>
        <p:nvSpPr>
          <p:cNvPr id="17" name="Rectangle 16"/>
          <p:cNvSpPr/>
          <p:nvPr/>
        </p:nvSpPr>
        <p:spPr>
          <a:xfrm>
            <a:off x="7442085" y="3125671"/>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18" name="Straight Arrow Connector 17"/>
          <p:cNvCxnSpPr/>
          <p:nvPr/>
        </p:nvCxnSpPr>
        <p:spPr>
          <a:xfrm>
            <a:off x="6964893" y="3403858"/>
            <a:ext cx="477192" cy="0"/>
          </a:xfrm>
          <a:prstGeom prst="straightConnector1">
            <a:avLst/>
          </a:prstGeom>
          <a:noFill/>
          <a:ln w="6350" cap="flat" cmpd="sng" algn="ctr">
            <a:solidFill>
              <a:srgbClr val="4472C4"/>
            </a:solidFill>
            <a:prstDash val="solid"/>
            <a:miter lim="800000"/>
            <a:tailEnd type="triangle"/>
          </a:ln>
          <a:effectLst/>
        </p:spPr>
      </p:cxnSp>
      <p:cxnSp>
        <p:nvCxnSpPr>
          <p:cNvPr id="19" name="Straight Arrow Connector 18"/>
          <p:cNvCxnSpPr/>
          <p:nvPr/>
        </p:nvCxnSpPr>
        <p:spPr>
          <a:xfrm flipV="1">
            <a:off x="8906728" y="3399047"/>
            <a:ext cx="542480" cy="4811"/>
          </a:xfrm>
          <a:prstGeom prst="straightConnector1">
            <a:avLst/>
          </a:prstGeom>
          <a:noFill/>
          <a:ln w="6350" cap="flat" cmpd="sng" algn="ctr">
            <a:solidFill>
              <a:srgbClr val="4472C4"/>
            </a:solidFill>
            <a:prstDash val="solid"/>
            <a:miter lim="800000"/>
            <a:tailEnd type="triangle"/>
          </a:ln>
          <a:effectLst/>
        </p:spPr>
      </p:cxnSp>
      <p:grpSp>
        <p:nvGrpSpPr>
          <p:cNvPr id="20" name="Group 19"/>
          <p:cNvGrpSpPr/>
          <p:nvPr/>
        </p:nvGrpSpPr>
        <p:grpSpPr>
          <a:xfrm>
            <a:off x="2445922" y="2968906"/>
            <a:ext cx="689217" cy="872695"/>
            <a:chOff x="3010545" y="4844150"/>
            <a:chExt cx="689217" cy="872695"/>
          </a:xfrm>
        </p:grpSpPr>
        <p:sp>
          <p:nvSpPr>
            <p:cNvPr id="21" name="Triangle 20"/>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22" name="Rectangle 21"/>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23" name="Rectangle 22"/>
          <p:cNvSpPr/>
          <p:nvPr/>
        </p:nvSpPr>
        <p:spPr>
          <a:xfrm>
            <a:off x="9449208" y="3120860"/>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24" name="Straight Arrow Connector 23"/>
          <p:cNvCxnSpPr/>
          <p:nvPr/>
        </p:nvCxnSpPr>
        <p:spPr>
          <a:xfrm flipV="1">
            <a:off x="10708216" y="3399046"/>
            <a:ext cx="567269" cy="1"/>
          </a:xfrm>
          <a:prstGeom prst="straightConnector1">
            <a:avLst/>
          </a:prstGeom>
          <a:noFill/>
          <a:ln w="6350" cap="flat" cmpd="sng" algn="ctr">
            <a:solidFill>
              <a:srgbClr val="4472C4"/>
            </a:solidFill>
            <a:prstDash val="solid"/>
            <a:miter lim="800000"/>
            <a:tailEnd type="triangle"/>
          </a:ln>
          <a:effectLst/>
        </p:spPr>
      </p:cxnSp>
      <p:sp>
        <p:nvSpPr>
          <p:cNvPr id="25" name="TextBox 24"/>
          <p:cNvSpPr txBox="1"/>
          <p:nvPr/>
        </p:nvSpPr>
        <p:spPr>
          <a:xfrm>
            <a:off x="1053339" y="3657605"/>
            <a:ext cx="1539268" cy="646331"/>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-27.7dB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-34.1dBm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26" name="TextBox 25"/>
          <p:cNvSpPr txBox="1"/>
          <p:nvPr/>
        </p:nvSpPr>
        <p:spPr>
          <a:xfrm>
            <a:off x="2766565" y="3657600"/>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-23.5dB</a:t>
            </a:r>
          </a:p>
        </p:txBody>
      </p:sp>
      <p:sp>
        <p:nvSpPr>
          <p:cNvPr id="27" name="TextBox 26"/>
          <p:cNvSpPr txBox="1"/>
          <p:nvPr/>
        </p:nvSpPr>
        <p:spPr>
          <a:xfrm>
            <a:off x="5592448" y="3657604"/>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-18.0dB</a:t>
            </a:r>
          </a:p>
        </p:txBody>
      </p:sp>
      <p:sp>
        <p:nvSpPr>
          <p:cNvPr id="28" name="TextBox 27"/>
          <p:cNvSpPr txBox="1"/>
          <p:nvPr/>
        </p:nvSpPr>
        <p:spPr>
          <a:xfrm>
            <a:off x="8658434" y="3657602"/>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-17.8dB</a:t>
            </a:r>
          </a:p>
        </p:txBody>
      </p:sp>
      <p:sp>
        <p:nvSpPr>
          <p:cNvPr id="29" name="TextBox 28"/>
          <p:cNvSpPr txBox="1"/>
          <p:nvPr/>
        </p:nvSpPr>
        <p:spPr>
          <a:xfrm>
            <a:off x="10439400" y="365760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-13.9dB</a:t>
            </a:r>
          </a:p>
        </p:txBody>
      </p:sp>
      <p:sp>
        <p:nvSpPr>
          <p:cNvPr id="30" name="TextBox 29"/>
          <p:cNvSpPr txBox="1"/>
          <p:nvPr/>
        </p:nvSpPr>
        <p:spPr>
          <a:xfrm>
            <a:off x="6752547" y="3657600"/>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-17.8dB</a:t>
            </a:r>
          </a:p>
        </p:txBody>
      </p:sp>
      <p:pic>
        <p:nvPicPr>
          <p:cNvPr id="31" name="Picture 30"/>
          <p:cNvPicPr>
            <a:picLocks noChangeAspect="1"/>
          </p:cNvPicPr>
          <p:nvPr/>
        </p:nvPicPr>
        <p:blipFill>
          <a:blip r:embed="rId2"/>
          <a:stretch>
            <a:fillRect/>
          </a:stretch>
        </p:blipFill>
        <p:spPr>
          <a:xfrm>
            <a:off x="242237" y="4238658"/>
            <a:ext cx="3872563" cy="2238342"/>
          </a:xfrm>
          <a:prstGeom prst="rect">
            <a:avLst/>
          </a:prstGeom>
        </p:spPr>
      </p:pic>
      <p:sp>
        <p:nvSpPr>
          <p:cNvPr id="32" name="TextBox 31"/>
          <p:cNvSpPr txBox="1"/>
          <p:nvPr/>
        </p:nvSpPr>
        <p:spPr>
          <a:xfrm>
            <a:off x="2819400" y="5057742"/>
            <a:ext cx="1899301" cy="276999"/>
          </a:xfrm>
          <a:prstGeom prst="rect">
            <a:avLst/>
          </a:prstGeom>
          <a:noFill/>
        </p:spPr>
        <p:txBody>
          <a:bodyPr wrap="square" rtlCol="0">
            <a:spAutoFit/>
          </a:bodyPr>
          <a:lstStyle/>
          <a:p>
            <a:r>
              <a:rPr lang="en-US" sz="1200">
                <a:solidFill>
                  <a:schemeClr val="tx1"/>
                </a:solidFill>
              </a:rPr>
              <a:t>LNA Non-linearity impact</a:t>
            </a:r>
            <a:endParaRPr lang="en-US" sz="1200" dirty="0">
              <a:solidFill>
                <a:schemeClr val="tx1"/>
              </a:solidFill>
            </a:endParaRPr>
          </a:p>
        </p:txBody>
      </p:sp>
      <p:cxnSp>
        <p:nvCxnSpPr>
          <p:cNvPr id="34" name="Straight Arrow Connector 33"/>
          <p:cNvCxnSpPr>
            <a:stCxn id="32" idx="1"/>
          </p:cNvCxnSpPr>
          <p:nvPr/>
        </p:nvCxnSpPr>
        <p:spPr bwMode="auto">
          <a:xfrm flipH="1">
            <a:off x="2728210" y="5196242"/>
            <a:ext cx="91190" cy="44255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TextBox 35"/>
          <p:cNvSpPr txBox="1"/>
          <p:nvPr/>
        </p:nvSpPr>
        <p:spPr>
          <a:xfrm>
            <a:off x="4225575" y="4417368"/>
            <a:ext cx="1664041" cy="461665"/>
          </a:xfrm>
          <a:prstGeom prst="rect">
            <a:avLst/>
          </a:prstGeom>
          <a:noFill/>
        </p:spPr>
        <p:txBody>
          <a:bodyPr wrap="square" rtlCol="0">
            <a:spAutoFit/>
          </a:bodyPr>
          <a:lstStyle/>
          <a:p>
            <a:pPr algn="ctr"/>
            <a:r>
              <a:rPr lang="en-US" sz="1200" dirty="0">
                <a:solidFill>
                  <a:schemeClr val="tx1"/>
                </a:solidFill>
              </a:rPr>
              <a:t>Dominated by </a:t>
            </a:r>
            <a:r>
              <a:rPr lang="en-US" sz="1200">
                <a:solidFill>
                  <a:schemeClr val="tx1"/>
                </a:solidFill>
              </a:rPr>
              <a:t>LNA non-linearity</a:t>
            </a:r>
            <a:endParaRPr lang="en-US" sz="1200" dirty="0">
              <a:solidFill>
                <a:schemeClr val="tx1"/>
              </a:solidFill>
            </a:endParaRPr>
          </a:p>
        </p:txBody>
      </p:sp>
      <p:cxnSp>
        <p:nvCxnSpPr>
          <p:cNvPr id="38" name="Straight Arrow Connector 37"/>
          <p:cNvCxnSpPr>
            <a:stCxn id="36" idx="0"/>
            <a:endCxn id="26" idx="3"/>
          </p:cNvCxnSpPr>
          <p:nvPr/>
        </p:nvCxnSpPr>
        <p:spPr bwMode="auto">
          <a:xfrm flipH="1" flipV="1">
            <a:off x="3805632" y="3796100"/>
            <a:ext cx="1251964" cy="62126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5" name="TextBox 44"/>
          <p:cNvSpPr txBox="1"/>
          <p:nvPr/>
        </p:nvSpPr>
        <p:spPr>
          <a:xfrm>
            <a:off x="10210800" y="4617423"/>
            <a:ext cx="1431981" cy="738664"/>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a:solidFill>
                  <a:prstClr val="black"/>
                </a:solidFill>
                <a:latin typeface="Calibri" panose="020F0502020204030204"/>
                <a:ea typeface=""/>
              </a:rPr>
              <a:t>~1dB </a:t>
            </a:r>
            <a:r>
              <a:rPr lang="en-US" sz="1400" dirty="0">
                <a:solidFill>
                  <a:prstClr val="black"/>
                </a:solidFill>
                <a:latin typeface="Calibri" panose="020F0502020204030204"/>
                <a:ea typeface=""/>
              </a:rPr>
              <a:t>margin to </a:t>
            </a:r>
            <a:r>
              <a:rPr lang="en-US" sz="1400">
                <a:solidFill>
                  <a:prstClr val="black"/>
                </a:solidFill>
                <a:latin typeface="Calibri" panose="020F0502020204030204"/>
                <a:ea typeface=""/>
              </a:rPr>
              <a:t>SNR requirement for MCS12</a:t>
            </a:r>
            <a:endParaRPr lang="en-US" sz="1400" dirty="0">
              <a:solidFill>
                <a:prstClr val="black"/>
              </a:solidFill>
              <a:latin typeface="Calibri" panose="020F0502020204030204"/>
              <a:ea typeface=""/>
            </a:endParaRPr>
          </a:p>
        </p:txBody>
      </p:sp>
      <p:cxnSp>
        <p:nvCxnSpPr>
          <p:cNvPr id="46" name="Straight Arrow Connector 45"/>
          <p:cNvCxnSpPr/>
          <p:nvPr/>
        </p:nvCxnSpPr>
        <p:spPr>
          <a:xfrm flipV="1">
            <a:off x="10926791" y="3949453"/>
            <a:ext cx="1" cy="667970"/>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56728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Model to Create 802.11ad Mask</a:t>
            </a:r>
          </a:p>
        </p:txBody>
      </p:sp>
      <p:sp>
        <p:nvSpPr>
          <p:cNvPr id="3" name="Content Placeholder 2"/>
          <p:cNvSpPr>
            <a:spLocks noGrp="1"/>
          </p:cNvSpPr>
          <p:nvPr>
            <p:ph idx="1"/>
          </p:nvPr>
        </p:nvSpPr>
        <p:spPr/>
        <p:txBody>
          <a:bodyPr/>
          <a:lstStyle/>
          <a:p>
            <a:pPr>
              <a:buFont typeface="Arial" charset="0"/>
              <a:buChar char="•"/>
            </a:pPr>
            <a:r>
              <a:rPr lang="en-US" dirty="0"/>
              <a:t>PA model is reused from 11ad evaluation methodology document.</a:t>
            </a:r>
          </a:p>
          <a:p>
            <a:pPr>
              <a:buFont typeface="Arial" charset="0"/>
              <a:buChar char="•"/>
            </a:pPr>
            <a:r>
              <a:rPr lang="en-US" dirty="0"/>
              <a:t>Rapp model with following parameters is used:</a:t>
            </a:r>
          </a:p>
          <a:p>
            <a:pPr lvl="1">
              <a:buFont typeface="Arial" charset="0"/>
              <a:buChar char="•"/>
            </a:pPr>
            <a:r>
              <a:rPr lang="en-US" dirty="0"/>
              <a:t>g=4.650, </a:t>
            </a:r>
            <a:r>
              <a:rPr lang="en-US" dirty="0" err="1"/>
              <a:t>Asat</a:t>
            </a:r>
            <a:r>
              <a:rPr lang="en-US" dirty="0"/>
              <a:t>=0.580, s=0.810, alpha=2560, beta=0.114, q1=2.4, q2=2.3</a:t>
            </a:r>
          </a:p>
          <a:p>
            <a:pPr lvl="1">
              <a:buFont typeface="Arial"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pic>
        <p:nvPicPr>
          <p:cNvPr id="8" name="Picture 7"/>
          <p:cNvPicPr>
            <a:picLocks noChangeAspect="1"/>
          </p:cNvPicPr>
          <p:nvPr/>
        </p:nvPicPr>
        <p:blipFill>
          <a:blip r:embed="rId2"/>
          <a:stretch>
            <a:fillRect/>
          </a:stretch>
        </p:blipFill>
        <p:spPr>
          <a:xfrm>
            <a:off x="838200" y="3276600"/>
            <a:ext cx="5137169" cy="3058079"/>
          </a:xfrm>
          <a:prstGeom prst="rect">
            <a:avLst/>
          </a:prstGeom>
        </p:spPr>
      </p:pic>
      <p:pic>
        <p:nvPicPr>
          <p:cNvPr id="10" name="Picture 9"/>
          <p:cNvPicPr>
            <a:picLocks noChangeAspect="1"/>
          </p:cNvPicPr>
          <p:nvPr/>
        </p:nvPicPr>
        <p:blipFill>
          <a:blip r:embed="rId3"/>
          <a:stretch>
            <a:fillRect/>
          </a:stretch>
        </p:blipFill>
        <p:spPr>
          <a:xfrm>
            <a:off x="5820915" y="3276600"/>
            <a:ext cx="5577560" cy="3165346"/>
          </a:xfrm>
          <a:prstGeom prst="rect">
            <a:avLst/>
          </a:prstGeom>
        </p:spPr>
      </p:pic>
    </p:spTree>
    <p:extLst>
      <p:ext uri="{BB962C8B-B14F-4D97-AF65-F5344CB8AC3E}">
        <p14:creationId xmlns:p14="http://schemas.microsoft.com/office/powerpoint/2010/main" val="216904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Impacting ACI Rejection</a:t>
            </a:r>
          </a:p>
        </p:txBody>
      </p:sp>
      <p:sp>
        <p:nvSpPr>
          <p:cNvPr id="3" name="Content Placeholder 2"/>
          <p:cNvSpPr>
            <a:spLocks noGrp="1"/>
          </p:cNvSpPr>
          <p:nvPr>
            <p:ph idx="1"/>
          </p:nvPr>
        </p:nvSpPr>
        <p:spPr/>
        <p:txBody>
          <a:bodyPr/>
          <a:lstStyle/>
          <a:p>
            <a:pPr>
              <a:buFont typeface="Arial" charset="0"/>
              <a:buChar char="•"/>
            </a:pPr>
            <a:r>
              <a:rPr lang="en-US" dirty="0"/>
              <a:t>LNA non-linearity</a:t>
            </a:r>
          </a:p>
          <a:p>
            <a:pPr>
              <a:buFont typeface="Arial" charset="0"/>
              <a:buChar char="•"/>
            </a:pPr>
            <a:r>
              <a:rPr lang="en-US" dirty="0"/>
              <a:t>Analog baseband low-pass filter (LPF)</a:t>
            </a:r>
          </a:p>
          <a:p>
            <a:pPr>
              <a:buFont typeface="Arial" charset="0"/>
              <a:buChar char="•"/>
            </a:pPr>
            <a:r>
              <a:rPr lang="en-US" dirty="0"/>
              <a:t>ADC sampling rate</a:t>
            </a:r>
          </a:p>
          <a:p>
            <a:pPr>
              <a:buFont typeface="Arial" charset="0"/>
              <a:buChar char="•"/>
            </a:pPr>
            <a:r>
              <a:rPr lang="en-US" dirty="0"/>
              <a:t>Digital low-pass filter and/or raised-cosine filter</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
        <p:nvSpPr>
          <p:cNvPr id="23" name="Oval 22"/>
          <p:cNvSpPr/>
          <p:nvPr/>
        </p:nvSpPr>
        <p:spPr>
          <a:xfrm>
            <a:off x="4122393" y="4856147"/>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4" name="Rectangle 23"/>
          <p:cNvSpPr/>
          <p:nvPr/>
        </p:nvSpPr>
        <p:spPr>
          <a:xfrm>
            <a:off x="5040748" y="4847315"/>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25" name="Rectangle 24"/>
          <p:cNvSpPr/>
          <p:nvPr/>
        </p:nvSpPr>
        <p:spPr>
          <a:xfrm>
            <a:off x="6816383" y="4846670"/>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26" name="Straight Arrow Connector 25"/>
          <p:cNvCxnSpPr/>
          <p:nvPr/>
        </p:nvCxnSpPr>
        <p:spPr>
          <a:xfrm>
            <a:off x="4648195" y="5124515"/>
            <a:ext cx="392553" cy="987"/>
          </a:xfrm>
          <a:prstGeom prst="straightConnector1">
            <a:avLst/>
          </a:prstGeom>
          <a:noFill/>
          <a:ln w="6350" cap="flat" cmpd="sng" algn="ctr">
            <a:solidFill>
              <a:srgbClr val="4472C4"/>
            </a:solidFill>
            <a:prstDash val="solid"/>
            <a:miter lim="800000"/>
            <a:tailEnd type="triangle"/>
          </a:ln>
          <a:effectLst/>
        </p:spPr>
      </p:cxnSp>
      <p:cxnSp>
        <p:nvCxnSpPr>
          <p:cNvPr id="27" name="Straight Arrow Connector 26"/>
          <p:cNvCxnSpPr/>
          <p:nvPr/>
        </p:nvCxnSpPr>
        <p:spPr>
          <a:xfrm flipV="1">
            <a:off x="6457947" y="5124857"/>
            <a:ext cx="358436" cy="645"/>
          </a:xfrm>
          <a:prstGeom prst="straightConnector1">
            <a:avLst/>
          </a:prstGeom>
          <a:noFill/>
          <a:ln w="6350" cap="flat" cmpd="sng" algn="ctr">
            <a:solidFill>
              <a:srgbClr val="4472C4"/>
            </a:solidFill>
            <a:prstDash val="solid"/>
            <a:miter lim="800000"/>
            <a:tailEnd type="triangle"/>
          </a:ln>
          <a:effectLst/>
        </p:spPr>
      </p:cxnSp>
      <p:cxnSp>
        <p:nvCxnSpPr>
          <p:cNvPr id="28" name="Straight Arrow Connector 27"/>
          <p:cNvCxnSpPr/>
          <p:nvPr/>
        </p:nvCxnSpPr>
        <p:spPr>
          <a:xfrm flipV="1">
            <a:off x="3699760" y="5124515"/>
            <a:ext cx="422633" cy="1738"/>
          </a:xfrm>
          <a:prstGeom prst="straightConnector1">
            <a:avLst/>
          </a:prstGeom>
          <a:noFill/>
          <a:ln w="6350" cap="flat" cmpd="sng" algn="ctr">
            <a:solidFill>
              <a:srgbClr val="4472C4"/>
            </a:solidFill>
            <a:prstDash val="solid"/>
            <a:miter lim="800000"/>
            <a:tailEnd type="triangle"/>
          </a:ln>
          <a:effectLst/>
        </p:spPr>
      </p:cxnSp>
      <p:sp>
        <p:nvSpPr>
          <p:cNvPr id="29" name="Triangle 28"/>
          <p:cNvSpPr/>
          <p:nvPr/>
        </p:nvSpPr>
        <p:spPr>
          <a:xfrm rot="10800000">
            <a:off x="2387595" y="4606672"/>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0" name="Elbow Connector 29"/>
          <p:cNvCxnSpPr/>
          <p:nvPr/>
        </p:nvCxnSpPr>
        <p:spPr>
          <a:xfrm rot="16200000" flipH="1">
            <a:off x="2669045" y="4752498"/>
            <a:ext cx="270105" cy="477404"/>
          </a:xfrm>
          <a:prstGeom prst="bentConnector2">
            <a:avLst/>
          </a:prstGeom>
          <a:noFill/>
          <a:ln w="6350" cap="flat" cmpd="sng" algn="ctr">
            <a:solidFill>
              <a:srgbClr val="4472C4"/>
            </a:solidFill>
            <a:prstDash val="solid"/>
            <a:miter lim="800000"/>
            <a:tailEnd type="triangle"/>
          </a:ln>
          <a:effectLst/>
        </p:spPr>
      </p:cxnSp>
      <p:cxnSp>
        <p:nvCxnSpPr>
          <p:cNvPr id="31" name="Straight Connector 30"/>
          <p:cNvCxnSpPr/>
          <p:nvPr/>
        </p:nvCxnSpPr>
        <p:spPr>
          <a:xfrm flipH="1">
            <a:off x="4199395" y="4934750"/>
            <a:ext cx="371798" cy="379529"/>
          </a:xfrm>
          <a:prstGeom prst="line">
            <a:avLst/>
          </a:prstGeom>
          <a:noFill/>
          <a:ln w="6350" cap="flat" cmpd="sng" algn="ctr">
            <a:solidFill>
              <a:srgbClr val="4472C4"/>
            </a:solidFill>
            <a:prstDash val="solid"/>
            <a:miter lim="800000"/>
          </a:ln>
          <a:effectLst/>
        </p:spPr>
      </p:cxnSp>
      <p:cxnSp>
        <p:nvCxnSpPr>
          <p:cNvPr id="32" name="Straight Connector 31"/>
          <p:cNvCxnSpPr/>
          <p:nvPr/>
        </p:nvCxnSpPr>
        <p:spPr>
          <a:xfrm>
            <a:off x="4199395" y="4934750"/>
            <a:ext cx="371798" cy="379529"/>
          </a:xfrm>
          <a:prstGeom prst="line">
            <a:avLst/>
          </a:prstGeom>
          <a:noFill/>
          <a:ln w="6350" cap="flat" cmpd="sng" algn="ctr">
            <a:solidFill>
              <a:srgbClr val="4472C4"/>
            </a:solidFill>
            <a:prstDash val="solid"/>
            <a:miter lim="800000"/>
          </a:ln>
          <a:effectLst/>
        </p:spPr>
      </p:cxnSp>
      <p:sp>
        <p:nvSpPr>
          <p:cNvPr id="33" name="Rectangle 32"/>
          <p:cNvSpPr/>
          <p:nvPr/>
        </p:nvSpPr>
        <p:spPr>
          <a:xfrm>
            <a:off x="7706664" y="4846670"/>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34" name="Straight Arrow Connector 33"/>
          <p:cNvCxnSpPr/>
          <p:nvPr/>
        </p:nvCxnSpPr>
        <p:spPr>
          <a:xfrm>
            <a:off x="7400922" y="5124857"/>
            <a:ext cx="305742" cy="0"/>
          </a:xfrm>
          <a:prstGeom prst="straightConnector1">
            <a:avLst/>
          </a:prstGeom>
          <a:noFill/>
          <a:ln w="6350" cap="flat" cmpd="sng" algn="ctr">
            <a:solidFill>
              <a:srgbClr val="4472C4"/>
            </a:solidFill>
            <a:prstDash val="solid"/>
            <a:miter lim="800000"/>
            <a:tailEnd type="triangle"/>
          </a:ln>
          <a:effectLst/>
        </p:spPr>
      </p:cxnSp>
      <p:cxnSp>
        <p:nvCxnSpPr>
          <p:cNvPr id="35" name="Straight Arrow Connector 34"/>
          <p:cNvCxnSpPr/>
          <p:nvPr/>
        </p:nvCxnSpPr>
        <p:spPr>
          <a:xfrm flipV="1">
            <a:off x="9171307" y="5120046"/>
            <a:ext cx="513900" cy="4811"/>
          </a:xfrm>
          <a:prstGeom prst="straightConnector1">
            <a:avLst/>
          </a:prstGeom>
          <a:noFill/>
          <a:ln w="6350" cap="flat" cmpd="sng" algn="ctr">
            <a:solidFill>
              <a:srgbClr val="4472C4"/>
            </a:solidFill>
            <a:prstDash val="solid"/>
            <a:miter lim="800000"/>
            <a:tailEnd type="triangle"/>
          </a:ln>
          <a:effectLst/>
        </p:spPr>
      </p:cxnSp>
      <p:grpSp>
        <p:nvGrpSpPr>
          <p:cNvPr id="36" name="Group 35"/>
          <p:cNvGrpSpPr/>
          <p:nvPr/>
        </p:nvGrpSpPr>
        <p:grpSpPr>
          <a:xfrm>
            <a:off x="3010543" y="4689905"/>
            <a:ext cx="689217" cy="872695"/>
            <a:chOff x="3010545" y="4844150"/>
            <a:chExt cx="689217" cy="872695"/>
          </a:xfrm>
        </p:grpSpPr>
        <p:sp>
          <p:nvSpPr>
            <p:cNvPr id="37" name="Triangle 36"/>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38" name="Rectangle 37"/>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Tree>
    <p:extLst>
      <p:ext uri="{BB962C8B-B14F-4D97-AF65-F5344CB8AC3E}">
        <p14:creationId xmlns:p14="http://schemas.microsoft.com/office/powerpoint/2010/main" val="106700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Impacting ACI Rejection (DMG)</a:t>
            </a:r>
          </a:p>
        </p:txBody>
      </p:sp>
      <p:sp>
        <p:nvSpPr>
          <p:cNvPr id="3" name="Content Placeholder 2"/>
          <p:cNvSpPr>
            <a:spLocks noGrp="1"/>
          </p:cNvSpPr>
          <p:nvPr>
            <p:ph idx="1"/>
          </p:nvPr>
        </p:nvSpPr>
        <p:spPr/>
        <p:txBody>
          <a:bodyPr/>
          <a:lstStyle/>
          <a:p>
            <a:r>
              <a:rPr lang="en-US" sz="2000" dirty="0"/>
              <a:t>Example simulation parameters</a:t>
            </a:r>
          </a:p>
          <a:p>
            <a:pPr marL="800100" lvl="1" indent="-342900">
              <a:buFont typeface="Arial" charset="0"/>
              <a:buChar char="•"/>
            </a:pPr>
            <a:r>
              <a:rPr lang="en-US" sz="1800" dirty="0"/>
              <a:t>LNA IP1dB: -33dBm</a:t>
            </a:r>
          </a:p>
          <a:p>
            <a:pPr marL="800100" lvl="1" indent="-342900">
              <a:buFont typeface="Arial" charset="0"/>
              <a:buChar char="•"/>
            </a:pPr>
            <a:r>
              <a:rPr lang="en-US" sz="1800" dirty="0"/>
              <a:t>LNA NF: 9dB</a:t>
            </a:r>
          </a:p>
          <a:p>
            <a:pPr marL="800100" lvl="1" indent="-342900">
              <a:buFont typeface="Arial" charset="0"/>
              <a:buChar char="•"/>
            </a:pPr>
            <a:r>
              <a:rPr lang="en-US" sz="1800" dirty="0"/>
              <a:t>Analog LPF: 5</a:t>
            </a:r>
            <a:r>
              <a:rPr lang="en-US" sz="1800" baseline="30000" dirty="0"/>
              <a:t>th</a:t>
            </a:r>
            <a:r>
              <a:rPr lang="en-US" sz="1800" dirty="0"/>
              <a:t> order Butterworth, cut-off (-3dB) frequency: 1.3GHz, input referred SNR of 35dB</a:t>
            </a:r>
          </a:p>
          <a:p>
            <a:pPr marL="800100" lvl="1" indent="-342900">
              <a:buFont typeface="Arial" charset="0"/>
              <a:buChar char="•"/>
            </a:pPr>
            <a:r>
              <a:rPr lang="en-US" sz="1800" dirty="0"/>
              <a:t>ADC sampling rate: 2x1.76GHz=3.52GHz</a:t>
            </a:r>
          </a:p>
          <a:p>
            <a:pPr marL="800100" lvl="1" indent="-342900">
              <a:buFont typeface="Arial" charset="0"/>
              <a:buChar char="•"/>
            </a:pPr>
            <a:r>
              <a:rPr lang="en-US" sz="1800" dirty="0"/>
              <a:t>Raised cosine filter: 0.25 roll-off, 12-tap</a:t>
            </a:r>
          </a:p>
          <a:p>
            <a:pPr marL="800100" lvl="1" indent="-342900">
              <a:buFont typeface="Arial" charset="0"/>
              <a:buChar char="•"/>
            </a:pPr>
            <a:r>
              <a:rPr lang="en-US" sz="1800" dirty="0"/>
              <a:t>Frequency offset between target and adjacent waveforms: -40ppm</a:t>
            </a:r>
          </a:p>
          <a:p>
            <a:pPr marL="800100" lvl="1" indent="-342900">
              <a:buFont typeface="Arial" charset="0"/>
              <a:buChar char="•"/>
            </a:pPr>
            <a:r>
              <a:rPr lang="en-US" sz="1800" dirty="0"/>
              <a:t>In addition to above explicit contributors to RX EVM, an implementation loss of 3dB and RX EVM floor of 24dB are included.</a:t>
            </a:r>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a:t>Djordje Tujkovic, Facebook</a:t>
            </a:r>
            <a:endParaRPr lang="en-GB" dirty="0"/>
          </a:p>
        </p:txBody>
      </p:sp>
      <p:sp>
        <p:nvSpPr>
          <p:cNvPr id="6" name="Date Placeholder 5"/>
          <p:cNvSpPr>
            <a:spLocks noGrp="1"/>
          </p:cNvSpPr>
          <p:nvPr>
            <p:ph type="dt" idx="15"/>
          </p:nvPr>
        </p:nvSpPr>
        <p:spPr/>
        <p:txBody>
          <a:bodyPr/>
          <a:lstStyle/>
          <a:p>
            <a:r>
              <a:rPr lang="en-US"/>
              <a:t>May 2018</a:t>
            </a:r>
            <a:endParaRPr lang="en-GB" dirty="0"/>
          </a:p>
        </p:txBody>
      </p:sp>
      <p:sp>
        <p:nvSpPr>
          <p:cNvPr id="25" name="Oval 24"/>
          <p:cNvSpPr/>
          <p:nvPr/>
        </p:nvSpPr>
        <p:spPr>
          <a:xfrm>
            <a:off x="3022257" y="5465747"/>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6" name="Rectangle 25"/>
          <p:cNvSpPr/>
          <p:nvPr/>
        </p:nvSpPr>
        <p:spPr>
          <a:xfrm>
            <a:off x="3940612" y="5456915"/>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27" name="Rectangle 26"/>
          <p:cNvSpPr/>
          <p:nvPr/>
        </p:nvSpPr>
        <p:spPr>
          <a:xfrm>
            <a:off x="5844839" y="5456270"/>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28" name="Straight Arrow Connector 27"/>
          <p:cNvCxnSpPr>
            <a:stCxn id="29" idx="6"/>
            <a:endCxn id="30" idx="1"/>
          </p:cNvCxnSpPr>
          <p:nvPr/>
        </p:nvCxnSpPr>
        <p:spPr>
          <a:xfrm>
            <a:off x="3548059" y="5734115"/>
            <a:ext cx="392553" cy="987"/>
          </a:xfrm>
          <a:prstGeom prst="straightConnector1">
            <a:avLst/>
          </a:prstGeom>
          <a:noFill/>
          <a:ln w="6350" cap="flat" cmpd="sng" algn="ctr">
            <a:solidFill>
              <a:srgbClr val="4472C4"/>
            </a:solidFill>
            <a:prstDash val="solid"/>
            <a:miter lim="800000"/>
            <a:tailEnd type="triangle"/>
          </a:ln>
          <a:effectLst/>
        </p:spPr>
      </p:cxnSp>
      <p:cxnSp>
        <p:nvCxnSpPr>
          <p:cNvPr id="29" name="Straight Arrow Connector 28"/>
          <p:cNvCxnSpPr>
            <a:stCxn id="30" idx="3"/>
            <a:endCxn id="31" idx="1"/>
          </p:cNvCxnSpPr>
          <p:nvPr/>
        </p:nvCxnSpPr>
        <p:spPr>
          <a:xfrm flipV="1">
            <a:off x="5357811" y="5734457"/>
            <a:ext cx="487028" cy="645"/>
          </a:xfrm>
          <a:prstGeom prst="straightConnector1">
            <a:avLst/>
          </a:prstGeom>
          <a:noFill/>
          <a:ln w="6350" cap="flat" cmpd="sng" algn="ctr">
            <a:solidFill>
              <a:srgbClr val="4472C4"/>
            </a:solidFill>
            <a:prstDash val="solid"/>
            <a:miter lim="800000"/>
            <a:tailEnd type="triangle"/>
          </a:ln>
          <a:effectLst/>
        </p:spPr>
      </p:cxnSp>
      <p:cxnSp>
        <p:nvCxnSpPr>
          <p:cNvPr id="30" name="Straight Arrow Connector 29"/>
          <p:cNvCxnSpPr>
            <a:stCxn id="27" idx="0"/>
            <a:endCxn id="29" idx="2"/>
          </p:cNvCxnSpPr>
          <p:nvPr/>
        </p:nvCxnSpPr>
        <p:spPr>
          <a:xfrm flipV="1">
            <a:off x="2599624" y="5734115"/>
            <a:ext cx="422633" cy="1738"/>
          </a:xfrm>
          <a:prstGeom prst="straightConnector1">
            <a:avLst/>
          </a:prstGeom>
          <a:noFill/>
          <a:ln w="6350" cap="flat" cmpd="sng" algn="ctr">
            <a:solidFill>
              <a:srgbClr val="4472C4"/>
            </a:solidFill>
            <a:prstDash val="solid"/>
            <a:miter lim="800000"/>
            <a:tailEnd type="triangle"/>
          </a:ln>
          <a:effectLst/>
        </p:spPr>
      </p:cxnSp>
      <p:sp>
        <p:nvSpPr>
          <p:cNvPr id="31" name="Triangle 30"/>
          <p:cNvSpPr/>
          <p:nvPr/>
        </p:nvSpPr>
        <p:spPr>
          <a:xfrm rot="10800000">
            <a:off x="1287459" y="5216272"/>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2" name="Elbow Connector 31"/>
          <p:cNvCxnSpPr>
            <a:stCxn id="42" idx="0"/>
            <a:endCxn id="27" idx="3"/>
          </p:cNvCxnSpPr>
          <p:nvPr/>
        </p:nvCxnSpPr>
        <p:spPr>
          <a:xfrm rot="16200000" flipH="1">
            <a:off x="1568909" y="5362098"/>
            <a:ext cx="270105" cy="477404"/>
          </a:xfrm>
          <a:prstGeom prst="bentConnector2">
            <a:avLst/>
          </a:prstGeom>
          <a:noFill/>
          <a:ln w="6350" cap="flat" cmpd="sng" algn="ctr">
            <a:solidFill>
              <a:srgbClr val="4472C4"/>
            </a:solidFill>
            <a:prstDash val="solid"/>
            <a:miter lim="800000"/>
            <a:tailEnd type="triangle"/>
          </a:ln>
          <a:effectLst/>
        </p:spPr>
      </p:cxnSp>
      <p:cxnSp>
        <p:nvCxnSpPr>
          <p:cNvPr id="33" name="Straight Connector 32"/>
          <p:cNvCxnSpPr>
            <a:stCxn id="29" idx="7"/>
            <a:endCxn id="29" idx="3"/>
          </p:cNvCxnSpPr>
          <p:nvPr/>
        </p:nvCxnSpPr>
        <p:spPr>
          <a:xfrm flipH="1">
            <a:off x="3099259" y="5544350"/>
            <a:ext cx="371798" cy="379529"/>
          </a:xfrm>
          <a:prstGeom prst="line">
            <a:avLst/>
          </a:prstGeom>
          <a:noFill/>
          <a:ln w="6350" cap="flat" cmpd="sng" algn="ctr">
            <a:solidFill>
              <a:srgbClr val="4472C4"/>
            </a:solidFill>
            <a:prstDash val="solid"/>
            <a:miter lim="800000"/>
          </a:ln>
          <a:effectLst/>
        </p:spPr>
      </p:cxnSp>
      <p:cxnSp>
        <p:nvCxnSpPr>
          <p:cNvPr id="34" name="Straight Connector 33"/>
          <p:cNvCxnSpPr>
            <a:stCxn id="29" idx="1"/>
            <a:endCxn id="29" idx="5"/>
          </p:cNvCxnSpPr>
          <p:nvPr/>
        </p:nvCxnSpPr>
        <p:spPr>
          <a:xfrm>
            <a:off x="3099259" y="5544350"/>
            <a:ext cx="371798" cy="379529"/>
          </a:xfrm>
          <a:prstGeom prst="line">
            <a:avLst/>
          </a:prstGeom>
          <a:noFill/>
          <a:ln w="6350" cap="flat" cmpd="sng" algn="ctr">
            <a:solidFill>
              <a:srgbClr val="4472C4"/>
            </a:solidFill>
            <a:prstDash val="solid"/>
            <a:miter lim="800000"/>
          </a:ln>
          <a:effectLst/>
        </p:spPr>
      </p:cxnSp>
      <p:sp>
        <p:nvSpPr>
          <p:cNvPr id="35" name="Rectangle 34"/>
          <p:cNvSpPr/>
          <p:nvPr/>
        </p:nvSpPr>
        <p:spPr>
          <a:xfrm>
            <a:off x="6906570" y="5456270"/>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36" name="Straight Arrow Connector 35"/>
          <p:cNvCxnSpPr>
            <a:stCxn id="31" idx="3"/>
          </p:cNvCxnSpPr>
          <p:nvPr/>
        </p:nvCxnSpPr>
        <p:spPr>
          <a:xfrm>
            <a:off x="6429378" y="5734457"/>
            <a:ext cx="477192" cy="0"/>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8371213" y="5729646"/>
            <a:ext cx="542480" cy="4811"/>
          </a:xfrm>
          <a:prstGeom prst="straightConnector1">
            <a:avLst/>
          </a:prstGeom>
          <a:noFill/>
          <a:ln w="6350" cap="flat" cmpd="sng" algn="ctr">
            <a:solidFill>
              <a:srgbClr val="4472C4"/>
            </a:solidFill>
            <a:prstDash val="solid"/>
            <a:miter lim="800000"/>
            <a:tailEnd type="triangle"/>
          </a:ln>
          <a:effectLst/>
        </p:spPr>
      </p:cxnSp>
      <p:grpSp>
        <p:nvGrpSpPr>
          <p:cNvPr id="38" name="Group 37"/>
          <p:cNvGrpSpPr/>
          <p:nvPr/>
        </p:nvGrpSpPr>
        <p:grpSpPr>
          <a:xfrm>
            <a:off x="1910407" y="5299505"/>
            <a:ext cx="689217" cy="872695"/>
            <a:chOff x="3010545" y="4844150"/>
            <a:chExt cx="689217" cy="872695"/>
          </a:xfrm>
        </p:grpSpPr>
        <p:sp>
          <p:nvSpPr>
            <p:cNvPr id="39" name="Triangle 38"/>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0" name="Rectangle 39"/>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1" name="Rectangle 40"/>
          <p:cNvSpPr/>
          <p:nvPr/>
        </p:nvSpPr>
        <p:spPr>
          <a:xfrm>
            <a:off x="8913693" y="5451459"/>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2" name="Straight Arrow Connector 41"/>
          <p:cNvCxnSpPr/>
          <p:nvPr/>
        </p:nvCxnSpPr>
        <p:spPr>
          <a:xfrm>
            <a:off x="10172701" y="5729646"/>
            <a:ext cx="748113" cy="0"/>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74820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DMG Baseline simulation (no ACI)</a:t>
            </a:r>
          </a:p>
        </p:txBody>
      </p:sp>
      <p:sp>
        <p:nvSpPr>
          <p:cNvPr id="4" name="Date Placeholder 3"/>
          <p:cNvSpPr>
            <a:spLocks noGrp="1"/>
          </p:cNvSpPr>
          <p:nvPr>
            <p:ph type="dt" idx="10"/>
          </p:nvPr>
        </p:nvSpPr>
        <p:spPr/>
        <p:txBody>
          <a:bodyPr/>
          <a:lstStyle/>
          <a:p>
            <a:r>
              <a:rPr lang="en-US"/>
              <a:t>May 2018</a:t>
            </a:r>
            <a:endParaRPr lang="en-GB" dirty="0"/>
          </a:p>
        </p:txBody>
      </p:sp>
      <p:sp>
        <p:nvSpPr>
          <p:cNvPr id="5" name="Footer Placeholder 4"/>
          <p:cNvSpPr>
            <a:spLocks noGrp="1"/>
          </p:cNvSpPr>
          <p:nvPr>
            <p:ph type="ftr" idx="11"/>
          </p:nvPr>
        </p:nvSpPr>
        <p:spPr/>
        <p:txBody>
          <a:bodyPr/>
          <a:lstStyle/>
          <a:p>
            <a:r>
              <a:rPr lang="en-GB"/>
              <a:t>Djordje Tujkovic, Facebook</a:t>
            </a:r>
            <a:endParaRPr lang="en-GB" dirty="0"/>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5</a:t>
            </a:fld>
            <a:endParaRPr lang="en-GB"/>
          </a:p>
        </p:txBody>
      </p:sp>
    </p:spTree>
    <p:extLst>
      <p:ext uri="{BB962C8B-B14F-4D97-AF65-F5344CB8AC3E}">
        <p14:creationId xmlns:p14="http://schemas.microsoft.com/office/powerpoint/2010/main" val="171980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Simulation: MCS9 without ACI</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6</a:t>
            </a:fld>
            <a:endParaRPr lang="en-GB"/>
          </a:p>
        </p:txBody>
      </p:sp>
      <p:sp>
        <p:nvSpPr>
          <p:cNvPr id="31" name="TextBox 30"/>
          <p:cNvSpPr txBox="1"/>
          <p:nvPr/>
        </p:nvSpPr>
        <p:spPr>
          <a:xfrm>
            <a:off x="517824" y="2358662"/>
            <a:ext cx="1539268" cy="646331"/>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-21.9dB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sp>
        <p:nvSpPr>
          <p:cNvPr id="50" name="TextBox 49"/>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-13.5dB</a:t>
            </a:r>
          </a:p>
        </p:txBody>
      </p:sp>
      <p:sp>
        <p:nvSpPr>
          <p:cNvPr id="51" name="TextBox 50"/>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52" name="TextBox 51"/>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53" name="TextBox 52"/>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-9.9dB</a:t>
            </a:r>
          </a:p>
        </p:txBody>
      </p:sp>
      <p:sp>
        <p:nvSpPr>
          <p:cNvPr id="54" name="TextBox 53"/>
          <p:cNvSpPr txBox="1"/>
          <p:nvPr/>
        </p:nvSpPr>
        <p:spPr>
          <a:xfrm>
            <a:off x="9949602" y="3303627"/>
            <a:ext cx="1431981" cy="52322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400" dirty="0">
                <a:solidFill>
                  <a:prstClr val="black"/>
                </a:solidFill>
                <a:latin typeface="Calibri" panose="020F0502020204030204"/>
                <a:ea typeface=""/>
              </a:rPr>
              <a:t>~2.5dB margin to SNR requirement </a:t>
            </a:r>
          </a:p>
        </p:txBody>
      </p:sp>
      <p:cxnSp>
        <p:nvCxnSpPr>
          <p:cNvPr id="55" name="Straight Arrow Connector 54"/>
          <p:cNvCxnSpPr/>
          <p:nvPr/>
        </p:nvCxnSpPr>
        <p:spPr>
          <a:xfrm flipV="1">
            <a:off x="10665593" y="2635657"/>
            <a:ext cx="1" cy="667970"/>
          </a:xfrm>
          <a:prstGeom prst="straightConnector1">
            <a:avLst/>
          </a:prstGeom>
          <a:noFill/>
          <a:ln w="6350" cap="flat" cmpd="sng" algn="ctr">
            <a:solidFill>
              <a:srgbClr val="4472C4"/>
            </a:solidFill>
            <a:prstDash val="solid"/>
            <a:miter lim="800000"/>
            <a:tailEnd type="triangle"/>
          </a:ln>
          <a:effectLst/>
        </p:spPr>
      </p:cxnSp>
      <p:sp>
        <p:nvSpPr>
          <p:cNvPr id="56" name="TextBox 55"/>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305" y="2997248"/>
            <a:ext cx="5405900" cy="3408646"/>
          </a:xfrm>
          <a:prstGeom prst="rect">
            <a:avLst/>
          </a:prstGeom>
        </p:spPr>
      </p:pic>
    </p:spTree>
    <p:extLst>
      <p:ext uri="{BB962C8B-B14F-4D97-AF65-F5344CB8AC3E}">
        <p14:creationId xmlns:p14="http://schemas.microsoft.com/office/powerpoint/2010/main" val="113915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224" y="3103004"/>
            <a:ext cx="5244042" cy="319051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52" y="3097137"/>
            <a:ext cx="5309658" cy="3252017"/>
          </a:xfrm>
          <a:prstGeom prst="rect">
            <a:avLst/>
          </a:prstGeom>
        </p:spPr>
      </p:pic>
      <p:sp>
        <p:nvSpPr>
          <p:cNvPr id="2" name="Title 1"/>
          <p:cNvSpPr>
            <a:spLocks noGrp="1"/>
          </p:cNvSpPr>
          <p:nvPr>
            <p:ph type="title"/>
          </p:nvPr>
        </p:nvSpPr>
        <p:spPr/>
        <p:txBody>
          <a:bodyPr/>
          <a:lstStyle/>
          <a:p>
            <a:r>
              <a:rPr lang="en-US" dirty="0"/>
              <a:t>Baseline Simulation: MCS9 without ACI</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7</a:t>
            </a:fld>
            <a:endParaRPr lang="en-GB"/>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cxnSp>
        <p:nvCxnSpPr>
          <p:cNvPr id="12" name="Straight Arrow Connector 11"/>
          <p:cNvCxnSpPr/>
          <p:nvPr/>
        </p:nvCxnSpPr>
        <p:spPr bwMode="auto">
          <a:xfrm>
            <a:off x="1287458" y="3004993"/>
            <a:ext cx="1523482" cy="156700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5576467" y="2635660"/>
            <a:ext cx="2957933" cy="19363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8" name="TextBox 57"/>
          <p:cNvSpPr txBox="1"/>
          <p:nvPr/>
        </p:nvSpPr>
        <p:spPr>
          <a:xfrm>
            <a:off x="517824" y="2358662"/>
            <a:ext cx="1539268" cy="646331"/>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-21.9dB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59" name="TextBox 58"/>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-13.5dB</a:t>
            </a:r>
          </a:p>
        </p:txBody>
      </p:sp>
      <p:sp>
        <p:nvSpPr>
          <p:cNvPr id="60" name="TextBox 59"/>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61" name="TextBox 60"/>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62" name="TextBox 61"/>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-9.9dB</a:t>
            </a:r>
          </a:p>
        </p:txBody>
      </p:sp>
      <p:sp>
        <p:nvSpPr>
          <p:cNvPr id="63" name="TextBox 62"/>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cxnSp>
        <p:nvCxnSpPr>
          <p:cNvPr id="21" name="Straight Arrow Connector 20"/>
          <p:cNvCxnSpPr/>
          <p:nvPr/>
        </p:nvCxnSpPr>
        <p:spPr bwMode="auto">
          <a:xfrm>
            <a:off x="10668000" y="4495800"/>
            <a:ext cx="0" cy="129540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65" name="TextBox 64"/>
          <p:cNvSpPr txBox="1"/>
          <p:nvPr/>
        </p:nvSpPr>
        <p:spPr>
          <a:xfrm>
            <a:off x="10591800" y="4648200"/>
            <a:ext cx="509591" cy="261610"/>
          </a:xfrm>
          <a:prstGeom prst="rect">
            <a:avLst/>
          </a:prstGeom>
          <a:noFill/>
        </p:spPr>
        <p:txBody>
          <a:bodyPr wrap="square" rtlCol="0">
            <a:spAutoFit/>
          </a:bodyPr>
          <a:lstStyle/>
          <a:p>
            <a:pPr algn="ctr"/>
            <a:r>
              <a:rPr lang="en-US" sz="1100">
                <a:solidFill>
                  <a:schemeClr val="tx1"/>
                </a:solidFill>
              </a:rPr>
              <a:t>35dB</a:t>
            </a:r>
            <a:endParaRPr lang="en-US" sz="1100" dirty="0">
              <a:solidFill>
                <a:schemeClr val="tx1"/>
              </a:solidFill>
            </a:endParaRPr>
          </a:p>
        </p:txBody>
      </p:sp>
    </p:spTree>
    <p:extLst>
      <p:ext uri="{BB962C8B-B14F-4D97-AF65-F5344CB8AC3E}">
        <p14:creationId xmlns:p14="http://schemas.microsoft.com/office/powerpoint/2010/main" val="171543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Simulation: MCS9 without ACI</a:t>
            </a:r>
          </a:p>
        </p:txBody>
      </p:sp>
      <p:sp>
        <p:nvSpPr>
          <p:cNvPr id="3" name="Date Placeholder 2"/>
          <p:cNvSpPr>
            <a:spLocks noGrp="1"/>
          </p:cNvSpPr>
          <p:nvPr>
            <p:ph type="dt" idx="10"/>
          </p:nvPr>
        </p:nvSpPr>
        <p:spPr/>
        <p:txBody>
          <a:bodyPr/>
          <a:lstStyle/>
          <a:p>
            <a:r>
              <a:rPr lang="en-US"/>
              <a:t>May 2018</a:t>
            </a:r>
            <a:endParaRPr lang="en-GB" dirty="0"/>
          </a:p>
        </p:txBody>
      </p:sp>
      <p:sp>
        <p:nvSpPr>
          <p:cNvPr id="4" name="Footer Placeholder 3"/>
          <p:cNvSpPr>
            <a:spLocks noGrp="1"/>
          </p:cNvSpPr>
          <p:nvPr>
            <p:ph type="ftr" idx="11"/>
          </p:nvPr>
        </p:nvSpPr>
        <p:spPr/>
        <p:txBody>
          <a:bodyPr/>
          <a:lstStyle/>
          <a:p>
            <a:r>
              <a:rPr lang="en-GB"/>
              <a:t>Djordje Tujkovic, Facebook</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8</a:t>
            </a:fld>
            <a:endParaRPr lang="en-GB"/>
          </a:p>
        </p:txBody>
      </p:sp>
      <p:sp>
        <p:nvSpPr>
          <p:cNvPr id="32" name="Oval 31"/>
          <p:cNvSpPr/>
          <p:nvPr/>
        </p:nvSpPr>
        <p:spPr>
          <a:xfrm>
            <a:off x="3022257" y="1720541"/>
            <a:ext cx="525802" cy="536735"/>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3" name="Rectangle 32"/>
          <p:cNvSpPr/>
          <p:nvPr/>
        </p:nvSpPr>
        <p:spPr>
          <a:xfrm>
            <a:off x="3940612" y="1711709"/>
            <a:ext cx="141719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Analog BB-LPF</a:t>
            </a:r>
          </a:p>
        </p:txBody>
      </p:sp>
      <p:sp>
        <p:nvSpPr>
          <p:cNvPr id="34" name="Rectangle 33"/>
          <p:cNvSpPr/>
          <p:nvPr/>
        </p:nvSpPr>
        <p:spPr>
          <a:xfrm>
            <a:off x="5844839" y="1711064"/>
            <a:ext cx="584539"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ADC</a:t>
            </a:r>
          </a:p>
        </p:txBody>
      </p:sp>
      <p:cxnSp>
        <p:nvCxnSpPr>
          <p:cNvPr id="35" name="Straight Arrow Connector 34"/>
          <p:cNvCxnSpPr/>
          <p:nvPr/>
        </p:nvCxnSpPr>
        <p:spPr>
          <a:xfrm>
            <a:off x="3548059" y="1988909"/>
            <a:ext cx="392553" cy="987"/>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p:cNvCxnSpPr/>
          <p:nvPr/>
        </p:nvCxnSpPr>
        <p:spPr>
          <a:xfrm flipV="1">
            <a:off x="5357811" y="1989251"/>
            <a:ext cx="487028" cy="645"/>
          </a:xfrm>
          <a:prstGeom prst="straightConnector1">
            <a:avLst/>
          </a:prstGeom>
          <a:noFill/>
          <a:ln w="6350" cap="flat" cmpd="sng" algn="ctr">
            <a:solidFill>
              <a:srgbClr val="4472C4"/>
            </a:solidFill>
            <a:prstDash val="solid"/>
            <a:miter lim="800000"/>
            <a:tailEnd type="triangle"/>
          </a:ln>
          <a:effectLst/>
        </p:spPr>
      </p:cxnSp>
      <p:cxnSp>
        <p:nvCxnSpPr>
          <p:cNvPr id="37" name="Straight Arrow Connector 36"/>
          <p:cNvCxnSpPr/>
          <p:nvPr/>
        </p:nvCxnSpPr>
        <p:spPr>
          <a:xfrm flipV="1">
            <a:off x="2599624" y="1988909"/>
            <a:ext cx="422633" cy="1738"/>
          </a:xfrm>
          <a:prstGeom prst="straightConnector1">
            <a:avLst/>
          </a:prstGeom>
          <a:noFill/>
          <a:ln w="6350" cap="flat" cmpd="sng" algn="ctr">
            <a:solidFill>
              <a:srgbClr val="4472C4"/>
            </a:solidFill>
            <a:prstDash val="solid"/>
            <a:miter lim="800000"/>
            <a:tailEnd type="triangle"/>
          </a:ln>
          <a:effectLst/>
        </p:spPr>
      </p:cxnSp>
      <p:sp>
        <p:nvSpPr>
          <p:cNvPr id="38" name="Triangle 37"/>
          <p:cNvSpPr/>
          <p:nvPr/>
        </p:nvSpPr>
        <p:spPr>
          <a:xfrm rot="10800000">
            <a:off x="1287459" y="1471066"/>
            <a:ext cx="355600" cy="249476"/>
          </a:xfrm>
          <a:prstGeom prst="triangl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cxnSp>
        <p:nvCxnSpPr>
          <p:cNvPr id="39" name="Elbow Connector 38"/>
          <p:cNvCxnSpPr/>
          <p:nvPr/>
        </p:nvCxnSpPr>
        <p:spPr>
          <a:xfrm rot="16200000" flipH="1">
            <a:off x="1568909" y="1616892"/>
            <a:ext cx="270105" cy="477404"/>
          </a:xfrm>
          <a:prstGeom prst="bentConnector2">
            <a:avLst/>
          </a:prstGeom>
          <a:noFill/>
          <a:ln w="6350" cap="flat" cmpd="sng" algn="ctr">
            <a:solidFill>
              <a:srgbClr val="4472C4"/>
            </a:solidFill>
            <a:prstDash val="solid"/>
            <a:miter lim="800000"/>
            <a:tailEnd type="triangle"/>
          </a:ln>
          <a:effectLst/>
        </p:spPr>
      </p:cxnSp>
      <p:cxnSp>
        <p:nvCxnSpPr>
          <p:cNvPr id="40" name="Straight Connector 39"/>
          <p:cNvCxnSpPr/>
          <p:nvPr/>
        </p:nvCxnSpPr>
        <p:spPr>
          <a:xfrm flipH="1">
            <a:off x="3099259" y="1799144"/>
            <a:ext cx="371798" cy="379529"/>
          </a:xfrm>
          <a:prstGeom prst="line">
            <a:avLst/>
          </a:prstGeom>
          <a:noFill/>
          <a:ln w="6350" cap="flat" cmpd="sng" algn="ctr">
            <a:solidFill>
              <a:srgbClr val="4472C4"/>
            </a:solidFill>
            <a:prstDash val="solid"/>
            <a:miter lim="800000"/>
          </a:ln>
          <a:effectLst/>
        </p:spPr>
      </p:cxnSp>
      <p:cxnSp>
        <p:nvCxnSpPr>
          <p:cNvPr id="41" name="Straight Connector 40"/>
          <p:cNvCxnSpPr/>
          <p:nvPr/>
        </p:nvCxnSpPr>
        <p:spPr>
          <a:xfrm>
            <a:off x="3099259" y="1799144"/>
            <a:ext cx="371798" cy="379529"/>
          </a:xfrm>
          <a:prstGeom prst="line">
            <a:avLst/>
          </a:prstGeom>
          <a:noFill/>
          <a:ln w="6350" cap="flat" cmpd="sng" algn="ctr">
            <a:solidFill>
              <a:srgbClr val="4472C4"/>
            </a:solidFill>
            <a:prstDash val="solid"/>
            <a:miter lim="800000"/>
          </a:ln>
          <a:effectLst/>
        </p:spPr>
      </p:cxnSp>
      <p:sp>
        <p:nvSpPr>
          <p:cNvPr id="42" name="Rectangle 41"/>
          <p:cNvSpPr/>
          <p:nvPr/>
        </p:nvSpPr>
        <p:spPr>
          <a:xfrm>
            <a:off x="6906570" y="1711064"/>
            <a:ext cx="1464643"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
                <a:cs typeface=""/>
              </a:rPr>
              <a:t>Digital RRC-LPF</a:t>
            </a:r>
            <a:endParaRPr kumimoji="0" lang="en-US" sz="1600" b="0" i="0" u="none" strike="noStrike" kern="0" cap="none" spc="0" normalizeH="0" baseline="0" noProof="0" dirty="0">
              <a:ln>
                <a:noFill/>
              </a:ln>
              <a:solidFill>
                <a:prstClr val="white"/>
              </a:solidFill>
              <a:effectLst/>
              <a:uLnTx/>
              <a:uFillTx/>
              <a:latin typeface="Calibri" panose="020F0502020204030204"/>
              <a:ea typeface=""/>
              <a:cs typeface=""/>
            </a:endParaRPr>
          </a:p>
        </p:txBody>
      </p:sp>
      <p:cxnSp>
        <p:nvCxnSpPr>
          <p:cNvPr id="43" name="Straight Arrow Connector 42"/>
          <p:cNvCxnSpPr/>
          <p:nvPr/>
        </p:nvCxnSpPr>
        <p:spPr>
          <a:xfrm>
            <a:off x="6429378" y="1989251"/>
            <a:ext cx="477192" cy="0"/>
          </a:xfrm>
          <a:prstGeom prst="straightConnector1">
            <a:avLst/>
          </a:prstGeom>
          <a:noFill/>
          <a:ln w="6350" cap="flat" cmpd="sng" algn="ctr">
            <a:solidFill>
              <a:srgbClr val="4472C4"/>
            </a:solidFill>
            <a:prstDash val="solid"/>
            <a:miter lim="800000"/>
            <a:tailEnd type="triangle"/>
          </a:ln>
          <a:effectLst/>
        </p:spPr>
      </p:cxnSp>
      <p:cxnSp>
        <p:nvCxnSpPr>
          <p:cNvPr id="44" name="Straight Arrow Connector 43"/>
          <p:cNvCxnSpPr/>
          <p:nvPr/>
        </p:nvCxnSpPr>
        <p:spPr>
          <a:xfrm flipV="1">
            <a:off x="8371213" y="1984440"/>
            <a:ext cx="542480" cy="4811"/>
          </a:xfrm>
          <a:prstGeom prst="straightConnector1">
            <a:avLst/>
          </a:prstGeom>
          <a:noFill/>
          <a:ln w="6350" cap="flat" cmpd="sng" algn="ctr">
            <a:solidFill>
              <a:srgbClr val="4472C4"/>
            </a:solidFill>
            <a:prstDash val="solid"/>
            <a:miter lim="800000"/>
            <a:tailEnd type="triangle"/>
          </a:ln>
          <a:effectLst/>
        </p:spPr>
      </p:cxnSp>
      <p:grpSp>
        <p:nvGrpSpPr>
          <p:cNvPr id="45" name="Group 44"/>
          <p:cNvGrpSpPr/>
          <p:nvPr/>
        </p:nvGrpSpPr>
        <p:grpSpPr>
          <a:xfrm>
            <a:off x="1910407" y="1554299"/>
            <a:ext cx="689217" cy="872695"/>
            <a:chOff x="3010545" y="4844150"/>
            <a:chExt cx="689217" cy="872695"/>
          </a:xfrm>
        </p:grpSpPr>
        <p:sp>
          <p:nvSpPr>
            <p:cNvPr id="46" name="Triangle 45"/>
            <p:cNvSpPr/>
            <p:nvPr/>
          </p:nvSpPr>
          <p:spPr>
            <a:xfrm rot="5400000">
              <a:off x="2934934" y="4952017"/>
              <a:ext cx="872695" cy="656961"/>
            </a:xfrm>
            <a:prstGeom prst="triangl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7" name="Rectangle 46"/>
            <p:cNvSpPr/>
            <p:nvPr/>
          </p:nvSpPr>
          <p:spPr>
            <a:xfrm>
              <a:off x="3010545" y="5077408"/>
              <a:ext cx="56457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rPr>
                <a:t>LNA</a:t>
              </a:r>
            </a:p>
          </p:txBody>
        </p:sp>
      </p:grpSp>
      <p:sp>
        <p:nvSpPr>
          <p:cNvPr id="48" name="Rectangle 47"/>
          <p:cNvSpPr/>
          <p:nvPr/>
        </p:nvSpPr>
        <p:spPr>
          <a:xfrm>
            <a:off x="8913693" y="1706253"/>
            <a:ext cx="1259008" cy="55637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Other Losses</a:t>
            </a:r>
          </a:p>
        </p:txBody>
      </p:sp>
      <p:cxnSp>
        <p:nvCxnSpPr>
          <p:cNvPr id="49" name="Straight Arrow Connector 48"/>
          <p:cNvCxnSpPr/>
          <p:nvPr/>
        </p:nvCxnSpPr>
        <p:spPr>
          <a:xfrm>
            <a:off x="10172701" y="1984440"/>
            <a:ext cx="748113" cy="0"/>
          </a:xfrm>
          <a:prstGeom prst="straightConnector1">
            <a:avLst/>
          </a:prstGeom>
          <a:noFill/>
          <a:ln w="6350" cap="flat" cmpd="sng" algn="ctr">
            <a:solidFill>
              <a:srgbClr val="4472C4"/>
            </a:solidFill>
            <a:prstDash val="solid"/>
            <a:miter lim="800000"/>
            <a:tailEnd type="triangle"/>
          </a:ln>
          <a:effectLst/>
        </p:spPr>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500" y="3048000"/>
            <a:ext cx="5137100" cy="335551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90" y="3048001"/>
            <a:ext cx="5144367" cy="3345484"/>
          </a:xfrm>
          <a:prstGeom prst="rect">
            <a:avLst/>
          </a:prstGeom>
        </p:spPr>
      </p:pic>
      <p:cxnSp>
        <p:nvCxnSpPr>
          <p:cNvPr id="13" name="Straight Arrow Connector 12"/>
          <p:cNvCxnSpPr/>
          <p:nvPr/>
        </p:nvCxnSpPr>
        <p:spPr bwMode="auto">
          <a:xfrm flipH="1">
            <a:off x="4953000" y="2635656"/>
            <a:ext cx="1783566" cy="20125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8642453" y="2635658"/>
            <a:ext cx="120547" cy="14791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1771690" y="3697437"/>
            <a:ext cx="1776369" cy="430887"/>
          </a:xfrm>
          <a:prstGeom prst="rect">
            <a:avLst/>
          </a:prstGeom>
          <a:noFill/>
        </p:spPr>
        <p:txBody>
          <a:bodyPr wrap="square" rtlCol="0">
            <a:spAutoFit/>
          </a:bodyPr>
          <a:lstStyle/>
          <a:p>
            <a:pPr algn="ctr"/>
            <a:r>
              <a:rPr lang="en-US" sz="1100" dirty="0">
                <a:solidFill>
                  <a:schemeClr val="tx1"/>
                </a:solidFill>
              </a:rPr>
              <a:t>Analog LPF NF </a:t>
            </a:r>
            <a:r>
              <a:rPr lang="en-US" sz="1100">
                <a:solidFill>
                  <a:schemeClr val="tx1"/>
                </a:solidFill>
              </a:rPr>
              <a:t>dominates aliased in-band noise </a:t>
            </a:r>
            <a:endParaRPr lang="en-US" sz="1100" dirty="0">
              <a:solidFill>
                <a:schemeClr val="tx1"/>
              </a:solidFill>
            </a:endParaRPr>
          </a:p>
        </p:txBody>
      </p:sp>
      <p:cxnSp>
        <p:nvCxnSpPr>
          <p:cNvPr id="19" name="Straight Arrow Connector 18"/>
          <p:cNvCxnSpPr>
            <a:stCxn id="17" idx="2"/>
          </p:cNvCxnSpPr>
          <p:nvPr/>
        </p:nvCxnSpPr>
        <p:spPr bwMode="auto">
          <a:xfrm>
            <a:off x="2659875" y="4128324"/>
            <a:ext cx="792594" cy="144524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TextBox 53"/>
          <p:cNvSpPr txBox="1"/>
          <p:nvPr/>
        </p:nvSpPr>
        <p:spPr>
          <a:xfrm>
            <a:off x="517824" y="2358662"/>
            <a:ext cx="1539268" cy="646331"/>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-21.9dB</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Sig Power: -59dBm</a:t>
            </a:r>
          </a:p>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Noise Power: -81dBm</a:t>
            </a:r>
          </a:p>
        </p:txBody>
      </p:sp>
      <p:sp>
        <p:nvSpPr>
          <p:cNvPr id="55" name="TextBox 54"/>
          <p:cNvSpPr txBox="1"/>
          <p:nvPr/>
        </p:nvSpPr>
        <p:spPr>
          <a:xfrm>
            <a:off x="2231050"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-13.5dB</a:t>
            </a:r>
          </a:p>
        </p:txBody>
      </p:sp>
      <p:sp>
        <p:nvSpPr>
          <p:cNvPr id="57" name="TextBox 56"/>
          <p:cNvSpPr txBox="1"/>
          <p:nvPr/>
        </p:nvSpPr>
        <p:spPr>
          <a:xfrm>
            <a:off x="5056933" y="2358661"/>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58" name="TextBox 57"/>
          <p:cNvSpPr txBox="1"/>
          <p:nvPr/>
        </p:nvSpPr>
        <p:spPr>
          <a:xfrm>
            <a:off x="8122919" y="2358659"/>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
        <p:nvSpPr>
          <p:cNvPr id="59" name="TextBox 58"/>
          <p:cNvSpPr txBox="1"/>
          <p:nvPr/>
        </p:nvSpPr>
        <p:spPr>
          <a:xfrm>
            <a:off x="10185334" y="2358658"/>
            <a:ext cx="960519"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-9.9dB</a:t>
            </a:r>
          </a:p>
        </p:txBody>
      </p:sp>
      <p:sp>
        <p:nvSpPr>
          <p:cNvPr id="60" name="TextBox 59"/>
          <p:cNvSpPr txBox="1"/>
          <p:nvPr/>
        </p:nvSpPr>
        <p:spPr>
          <a:xfrm>
            <a:off x="6217032" y="2358657"/>
            <a:ext cx="1039067" cy="276999"/>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200" dirty="0">
                <a:solidFill>
                  <a:prstClr val="black"/>
                </a:solidFill>
                <a:latin typeface="Calibri" panose="020F0502020204030204"/>
                <a:ea typeface=""/>
              </a:rPr>
              <a:t>EVM: -13.3dB</a:t>
            </a:r>
          </a:p>
        </p:txBody>
      </p:sp>
    </p:spTree>
    <p:extLst>
      <p:ext uri="{BB962C8B-B14F-4D97-AF65-F5344CB8AC3E}">
        <p14:creationId xmlns:p14="http://schemas.microsoft.com/office/powerpoint/2010/main" val="132600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 Rejection simulation</a:t>
            </a:r>
          </a:p>
        </p:txBody>
      </p:sp>
      <p:sp>
        <p:nvSpPr>
          <p:cNvPr id="4" name="Date Placeholder 3"/>
          <p:cNvSpPr>
            <a:spLocks noGrp="1"/>
          </p:cNvSpPr>
          <p:nvPr>
            <p:ph type="dt" idx="10"/>
          </p:nvPr>
        </p:nvSpPr>
        <p:spPr/>
        <p:txBody>
          <a:bodyPr/>
          <a:lstStyle/>
          <a:p>
            <a:r>
              <a:rPr lang="en-US"/>
              <a:t>May 2018</a:t>
            </a:r>
            <a:endParaRPr lang="en-GB" dirty="0"/>
          </a:p>
        </p:txBody>
      </p:sp>
      <p:sp>
        <p:nvSpPr>
          <p:cNvPr id="5" name="Footer Placeholder 4"/>
          <p:cNvSpPr>
            <a:spLocks noGrp="1"/>
          </p:cNvSpPr>
          <p:nvPr>
            <p:ph type="ftr" idx="11"/>
          </p:nvPr>
        </p:nvSpPr>
        <p:spPr/>
        <p:txBody>
          <a:bodyPr/>
          <a:lstStyle/>
          <a:p>
            <a:r>
              <a:rPr lang="en-GB"/>
              <a:t>Djordje Tujkovic, Facebook</a:t>
            </a:r>
            <a:endParaRPr lang="en-GB" dirty="0"/>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13035845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5F08220A-D1D3-074E-94D3-BBA2E1D4C978}" vid="{7AA38B9E-F443-F94A-814B-DC63425624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ieee-802-11</Template>
  <TotalTime>1604</TotalTime>
  <Words>1604</Words>
  <Application>Microsoft Macintosh PowerPoint</Application>
  <PresentationFormat>Widescreen</PresentationFormat>
  <Paragraphs>368</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 Unicode MS</vt:lpstr>
      <vt:lpstr>MS Gothic</vt:lpstr>
      <vt:lpstr>Arial</vt:lpstr>
      <vt:lpstr>Calibri</vt:lpstr>
      <vt:lpstr>Times New Roman</vt:lpstr>
      <vt:lpstr>Office Theme</vt:lpstr>
      <vt:lpstr>Adjacent Channel Rejection Requirement</vt:lpstr>
      <vt:lpstr>Background, Outline</vt:lpstr>
      <vt:lpstr>Key Components Impacting ACI Rejection</vt:lpstr>
      <vt:lpstr>Key Components Impacting ACI Rejection (DMG)</vt:lpstr>
      <vt:lpstr>DMG Baseline simulation (no ACI)</vt:lpstr>
      <vt:lpstr>Baseline Simulation: MCS9 without ACI</vt:lpstr>
      <vt:lpstr>Baseline Simulation: MCS9 without ACI</vt:lpstr>
      <vt:lpstr>Baseline Simulation: MCS9 without ACI</vt:lpstr>
      <vt:lpstr>ACI Rejection simulation</vt:lpstr>
      <vt:lpstr>ACI Rejection Simulation: MCS9</vt:lpstr>
      <vt:lpstr>ACI Rejection Simulation: MCS9</vt:lpstr>
      <vt:lpstr>ACI Rejection Simulation: MCS9</vt:lpstr>
      <vt:lpstr>RX EVM vs. ACI Power: MCS9</vt:lpstr>
      <vt:lpstr>RX EVM vs. ACI Power: MCS12</vt:lpstr>
      <vt:lpstr>Dependency on Key Parameters (MCS9)</vt:lpstr>
      <vt:lpstr>Example Adjacent Channel Rejection Specs</vt:lpstr>
      <vt:lpstr>Adjacent Channel Rejection Specification Framework </vt:lpstr>
      <vt:lpstr>Straw poll 1 – Adjacent channel rejection requirements</vt:lpstr>
      <vt:lpstr>Straw poll 2 – Adjacent channel rejection requirements</vt:lpstr>
      <vt:lpstr>backup</vt:lpstr>
      <vt:lpstr>Receiver Tolerance to High Input Power (1/2)</vt:lpstr>
      <vt:lpstr>Receiver Tolerance to High Input Power (2/2)</vt:lpstr>
      <vt:lpstr>PA Model to Create 802.11ad Mask</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A M</dc:creator>
  <cp:keywords/>
  <dc:description/>
  <cp:lastModifiedBy>Payam Torab</cp:lastModifiedBy>
  <cp:revision>100</cp:revision>
  <cp:lastPrinted>1601-01-01T00:00:00Z</cp:lastPrinted>
  <dcterms:created xsi:type="dcterms:W3CDTF">2018-05-03T19:45:43Z</dcterms:created>
  <dcterms:modified xsi:type="dcterms:W3CDTF">2018-05-07T21:03:24Z</dcterms:modified>
  <cp:category/>
</cp:coreProperties>
</file>