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3" r:id="rId3"/>
    <p:sldId id="289" r:id="rId4"/>
    <p:sldId id="286" r:id="rId5"/>
    <p:sldId id="298" r:id="rId6"/>
    <p:sldId id="299" r:id="rId7"/>
    <p:sldId id="288" r:id="rId8"/>
    <p:sldId id="300" r:id="rId9"/>
    <p:sldId id="297" r:id="rId10"/>
  </p:sldIdLst>
  <p:sldSz cx="9144000" cy="6858000" type="screen4x3"/>
  <p:notesSz cx="7099300" cy="102346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76">
          <p15:clr>
            <a:srgbClr val="A4A3A4"/>
          </p15:clr>
        </p15:guide>
        <p15:guide id="4"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6349" autoAdjust="0"/>
  </p:normalViewPr>
  <p:slideViewPr>
    <p:cSldViewPr>
      <p:cViewPr varScale="1">
        <p:scale>
          <a:sx n="66" d="100"/>
          <a:sy n="66" d="100"/>
        </p:scale>
        <p:origin x="749"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3177" y="90"/>
      </p:cViewPr>
      <p:guideLst>
        <p:guide orient="horz" pos="2880"/>
        <p:guide pos="2160"/>
        <p:guide orient="horz" pos="3176"/>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689" cy="511205"/>
          </a:xfrm>
          <a:prstGeom prst="rect">
            <a:avLst/>
          </a:prstGeom>
        </p:spPr>
        <p:txBody>
          <a:bodyPr vert="horz" lIns="97749" tIns="48875" rIns="97749" bIns="48875" rtlCol="0"/>
          <a:lstStyle>
            <a:lvl1pPr algn="l">
              <a:defRPr sz="1300"/>
            </a:lvl1pPr>
          </a:lstStyle>
          <a:p>
            <a:endParaRPr lang="en-US"/>
          </a:p>
        </p:txBody>
      </p:sp>
      <p:sp>
        <p:nvSpPr>
          <p:cNvPr id="3" name="Date Placeholder 2"/>
          <p:cNvSpPr>
            <a:spLocks noGrp="1"/>
          </p:cNvSpPr>
          <p:nvPr>
            <p:ph type="dt" sz="quarter" idx="1"/>
          </p:nvPr>
        </p:nvSpPr>
        <p:spPr>
          <a:xfrm>
            <a:off x="4020986" y="0"/>
            <a:ext cx="3076689" cy="511205"/>
          </a:xfrm>
          <a:prstGeom prst="rect">
            <a:avLst/>
          </a:prstGeom>
        </p:spPr>
        <p:txBody>
          <a:bodyPr vert="horz" lIns="97749" tIns="48875" rIns="97749" bIns="48875" rtlCol="0"/>
          <a:lstStyle>
            <a:lvl1pPr algn="r">
              <a:defRPr sz="1300"/>
            </a:lvl1pPr>
          </a:lstStyle>
          <a:p>
            <a:fld id="{B87CCAAF-252C-4847-8D16-EDD6B40E4912}" type="datetimeFigureOut">
              <a:rPr lang="en-US" smtClean="0"/>
              <a:pPr/>
              <a:t>5/6/2018</a:t>
            </a:fld>
            <a:endParaRPr lang="en-US"/>
          </a:p>
        </p:txBody>
      </p:sp>
      <p:sp>
        <p:nvSpPr>
          <p:cNvPr id="4" name="Footer Placeholder 3"/>
          <p:cNvSpPr>
            <a:spLocks noGrp="1"/>
          </p:cNvSpPr>
          <p:nvPr>
            <p:ph type="ftr" sz="quarter" idx="2"/>
          </p:nvPr>
        </p:nvSpPr>
        <p:spPr>
          <a:xfrm>
            <a:off x="0" y="9721658"/>
            <a:ext cx="3076689" cy="511205"/>
          </a:xfrm>
          <a:prstGeom prst="rect">
            <a:avLst/>
          </a:prstGeom>
        </p:spPr>
        <p:txBody>
          <a:bodyPr vert="horz" lIns="97749" tIns="48875" rIns="97749" bIns="48875" rtlCol="0" anchor="b"/>
          <a:lstStyle>
            <a:lvl1pPr algn="l">
              <a:defRPr sz="1300"/>
            </a:lvl1pPr>
          </a:lstStyle>
          <a:p>
            <a:r>
              <a:rPr lang="da-DK" smtClean="0"/>
              <a:t>Yunbo Han, et al., Huawei</a:t>
            </a:r>
            <a:endParaRPr lang="en-US"/>
          </a:p>
        </p:txBody>
      </p:sp>
      <p:sp>
        <p:nvSpPr>
          <p:cNvPr id="5" name="Slide Number Placeholder 4"/>
          <p:cNvSpPr>
            <a:spLocks noGrp="1"/>
          </p:cNvSpPr>
          <p:nvPr>
            <p:ph type="sldNum" sz="quarter" idx="3"/>
          </p:nvPr>
        </p:nvSpPr>
        <p:spPr>
          <a:xfrm>
            <a:off x="4020986" y="9721658"/>
            <a:ext cx="3076689" cy="511205"/>
          </a:xfrm>
          <a:prstGeom prst="rect">
            <a:avLst/>
          </a:prstGeom>
        </p:spPr>
        <p:txBody>
          <a:bodyPr vert="horz" lIns="97749" tIns="48875" rIns="97749" bIns="48875" rtlCol="0" anchor="b"/>
          <a:lstStyle>
            <a:lvl1pPr algn="r">
              <a:defRPr sz="13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99300" cy="10234613"/>
          </a:xfrm>
          <a:prstGeom prst="roundRect">
            <a:avLst>
              <a:gd name="adj" fmla="val 19"/>
            </a:avLst>
          </a:prstGeom>
          <a:solidFill>
            <a:srgbClr val="FFFFFF"/>
          </a:solidFill>
          <a:ln w="9525">
            <a:noFill/>
            <a:round/>
            <a:headEnd/>
            <a:tailEnd/>
          </a:ln>
          <a:effectLst/>
        </p:spPr>
        <p:txBody>
          <a:bodyPr wrap="none" lIns="97749" tIns="48875" rIns="97749" bIns="48875" anchor="ctr"/>
          <a:lstStyle/>
          <a:p>
            <a:endParaRPr lang="en-GB"/>
          </a:p>
        </p:txBody>
      </p:sp>
      <p:sp>
        <p:nvSpPr>
          <p:cNvPr id="2050" name="Rectangle 2"/>
          <p:cNvSpPr>
            <a:spLocks noGrp="1" noChangeArrowheads="1"/>
          </p:cNvSpPr>
          <p:nvPr>
            <p:ph type="hdr"/>
          </p:nvPr>
        </p:nvSpPr>
        <p:spPr bwMode="auto">
          <a:xfrm>
            <a:off x="5774683" y="106794"/>
            <a:ext cx="654994"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endParaRPr lang="en-US"/>
          </a:p>
        </p:txBody>
      </p:sp>
      <p:sp>
        <p:nvSpPr>
          <p:cNvPr id="2051" name="Rectangle 3"/>
          <p:cNvSpPr>
            <a:spLocks noGrp="1" noChangeArrowheads="1"/>
          </p:cNvSpPr>
          <p:nvPr>
            <p:ph type="dt"/>
          </p:nvPr>
        </p:nvSpPr>
        <p:spPr bwMode="auto">
          <a:xfrm>
            <a:off x="669623" y="106794"/>
            <a:ext cx="845155" cy="23284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5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000125" y="773113"/>
            <a:ext cx="5097463" cy="382428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5924" y="4861705"/>
            <a:ext cx="5205829" cy="4604350"/>
          </a:xfrm>
          <a:prstGeom prst="rect">
            <a:avLst/>
          </a:prstGeom>
          <a:noFill/>
          <a:ln w="9525">
            <a:noFill/>
            <a:round/>
            <a:headEnd/>
            <a:tailEnd/>
          </a:ln>
          <a:effectLst/>
        </p:spPr>
        <p:txBody>
          <a:bodyPr vert="horz" wrap="square" lIns="100058" tIns="49260" rIns="100058" bIns="49260" numCol="1" anchor="t" anchorCtr="0" compatLnSpc="1">
            <a:prstTxWarp prst="textNoShape">
              <a:avLst/>
            </a:prstTxWarp>
          </a:bodyPr>
          <a:lstStyle/>
          <a:p>
            <a:pPr lvl="0"/>
            <a:endParaRPr lang="en-US" smtClean="0"/>
          </a:p>
        </p:txBody>
      </p:sp>
      <p:sp>
        <p:nvSpPr>
          <p:cNvPr id="2055" name="Rectangle 7"/>
          <p:cNvSpPr>
            <a:spLocks noGrp="1" noChangeArrowheads="1"/>
          </p:cNvSpPr>
          <p:nvPr>
            <p:ph type="sldNum"/>
          </p:nvPr>
        </p:nvSpPr>
        <p:spPr bwMode="auto">
          <a:xfrm>
            <a:off x="3299355" y="9908982"/>
            <a:ext cx="523346" cy="4009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7494" algn="l"/>
                <a:tab pos="1954987" algn="l"/>
                <a:tab pos="2932481" algn="l"/>
                <a:tab pos="3909974" algn="l"/>
                <a:tab pos="4887468" algn="l"/>
                <a:tab pos="5864962" algn="l"/>
                <a:tab pos="6842455" algn="l"/>
                <a:tab pos="7819949" algn="l"/>
                <a:tab pos="8797442" algn="l"/>
                <a:tab pos="9774936" algn="l"/>
                <a:tab pos="10752430" algn="l"/>
              </a:tabLst>
              <a:defRPr sz="13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511" y="9908983"/>
            <a:ext cx="777457" cy="200055"/>
          </a:xfrm>
          <a:prstGeom prst="rect">
            <a:avLst/>
          </a:prstGeom>
          <a:noFill/>
          <a:ln w="9525">
            <a:noFill/>
            <a:round/>
            <a:headEnd/>
            <a:tailEnd/>
          </a:ln>
          <a:effectLst/>
        </p:spPr>
        <p:txBody>
          <a:bodyPr wrap="none" lIns="0" tIns="0" rIns="0" bIns="0">
            <a:spAutoFit/>
          </a:bodyPr>
          <a:lstStyle/>
          <a:p>
            <a:pPr>
              <a:tabLst>
                <a:tab pos="0" algn="l"/>
                <a:tab pos="977494" algn="l"/>
                <a:tab pos="1954987" algn="l"/>
                <a:tab pos="2932481" algn="l"/>
                <a:tab pos="3909974" algn="l"/>
                <a:tab pos="4887468" algn="l"/>
                <a:tab pos="5864962" algn="l"/>
                <a:tab pos="6842455" algn="l"/>
                <a:tab pos="7819949" algn="l"/>
                <a:tab pos="8797442" algn="l"/>
                <a:tab pos="9774936" algn="l"/>
                <a:tab pos="10752430" algn="l"/>
              </a:tabLst>
            </a:pPr>
            <a:r>
              <a:rPr lang="en-US" sz="1300" dirty="0">
                <a:solidFill>
                  <a:srgbClr val="000000"/>
                </a:solidFill>
              </a:rPr>
              <a:t>Submission</a:t>
            </a:r>
          </a:p>
        </p:txBody>
      </p:sp>
      <p:sp>
        <p:nvSpPr>
          <p:cNvPr id="2057" name="Line 9"/>
          <p:cNvSpPr>
            <a:spLocks noChangeShapeType="1"/>
          </p:cNvSpPr>
          <p:nvPr/>
        </p:nvSpPr>
        <p:spPr bwMode="auto">
          <a:xfrm>
            <a:off x="741136" y="9907233"/>
            <a:ext cx="5617029" cy="1750"/>
          </a:xfrm>
          <a:prstGeom prst="line">
            <a:avLst/>
          </a:prstGeom>
          <a:noFill/>
          <a:ln w="12600">
            <a:solidFill>
              <a:srgbClr val="000000"/>
            </a:solidFill>
            <a:miter lim="800000"/>
            <a:headEnd/>
            <a:tailEnd/>
          </a:ln>
          <a:effectLst/>
        </p:spPr>
        <p:txBody>
          <a:bodyPr lIns="97749" tIns="48875" rIns="97749" bIns="48875"/>
          <a:lstStyle/>
          <a:p>
            <a:endParaRPr lang="en-GB"/>
          </a:p>
        </p:txBody>
      </p:sp>
      <p:sp>
        <p:nvSpPr>
          <p:cNvPr id="2058" name="Line 10"/>
          <p:cNvSpPr>
            <a:spLocks noChangeShapeType="1"/>
          </p:cNvSpPr>
          <p:nvPr/>
        </p:nvSpPr>
        <p:spPr bwMode="auto">
          <a:xfrm>
            <a:off x="663122" y="327383"/>
            <a:ext cx="5773057" cy="1750"/>
          </a:xfrm>
          <a:prstGeom prst="line">
            <a:avLst/>
          </a:prstGeom>
          <a:noFill/>
          <a:ln w="12600">
            <a:solidFill>
              <a:srgbClr val="000000"/>
            </a:solidFill>
            <a:miter lim="800000"/>
            <a:headEnd/>
            <a:tailEnd/>
          </a:ln>
          <a:effectLst/>
        </p:spPr>
        <p:txBody>
          <a:bodyPr lIns="97749" tIns="48875" rIns="97749" bIns="48875"/>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xfrm>
            <a:off x="5485381" y="9908983"/>
            <a:ext cx="944297" cy="199580"/>
          </a:xfrm>
          <a:prstGeom prst="rect">
            <a:avLst/>
          </a:prstGeom>
          <a:ln/>
        </p:spPr>
        <p:txBody>
          <a:bodyPr/>
          <a:lstStyle/>
          <a:p>
            <a:r>
              <a:rPr lang="da-DK" smtClean="0"/>
              <a:t>Yunbo Han, et al., Huawei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1593" y="773811"/>
            <a:ext cx="4736117" cy="3825288"/>
          </a:xfrm>
          <a:prstGeom prst="rect">
            <a:avLst/>
          </a:prstGeom>
          <a:solidFill>
            <a:srgbClr val="FFFFFF"/>
          </a:solidFill>
          <a:ln w="9525">
            <a:solidFill>
              <a:srgbClr val="000000"/>
            </a:solidFill>
            <a:miter lim="800000"/>
            <a:headEnd/>
            <a:tailEnd/>
          </a:ln>
          <a:effectLst/>
        </p:spPr>
        <p:txBody>
          <a:bodyPr wrap="none" lIns="97749" tIns="48875" rIns="97749" bIns="48875" anchor="ctr"/>
          <a:lstStyle/>
          <a:p>
            <a:endParaRPr lang="en-GB"/>
          </a:p>
        </p:txBody>
      </p:sp>
      <p:sp>
        <p:nvSpPr>
          <p:cNvPr id="12290" name="Rectangle 2"/>
          <p:cNvSpPr txBox="1">
            <a:spLocks noGrp="1" noChangeArrowheads="1"/>
          </p:cNvSpPr>
          <p:nvPr>
            <p:ph type="body"/>
          </p:nvPr>
        </p:nvSpPr>
        <p:spPr bwMode="auto">
          <a:xfrm>
            <a:off x="945923" y="4861705"/>
            <a:ext cx="5207454" cy="4709393"/>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3134756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673326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51555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577802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3745012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450209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094686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smtClean="0"/>
              <a:t>Month Year</a:t>
            </a:r>
            <a:endParaRPr lang="en-US"/>
          </a:p>
        </p:txBody>
      </p:sp>
      <p:sp>
        <p:nvSpPr>
          <p:cNvPr id="5" name="Slide Number Placeholder 4"/>
          <p:cNvSpPr>
            <a:spLocks noGrp="1"/>
          </p:cNvSpPr>
          <p:nvPr>
            <p:ph type="sldNum" idx="11"/>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625114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000"/>
            </a:lvl1pPr>
            <a:lvl2pPr>
              <a:defRPr sz="18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dirty="0" smtClean="0"/>
              <a:t>Yunsong Yang,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May 2018</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smtClean="0"/>
              <a:t>April 2017</a:t>
            </a:r>
            <a:endParaRPr lang="en-GB" dirty="0"/>
          </a:p>
        </p:txBody>
      </p:sp>
      <p:sp>
        <p:nvSpPr>
          <p:cNvPr id="7" name="Footer Placeholder 5"/>
          <p:cNvSpPr>
            <a:spLocks noGrp="1"/>
          </p:cNvSpPr>
          <p:nvPr>
            <p:ph type="ftr" idx="11"/>
          </p:nvPr>
        </p:nvSpPr>
        <p:spPr>
          <a:xfrm>
            <a:off x="5357818" y="6475413"/>
            <a:ext cx="3184520" cy="180975"/>
          </a:xfrm>
        </p:spPr>
        <p:txBody>
          <a:bodyPr/>
          <a:lstStyle>
            <a:lvl1pPr>
              <a:defRPr/>
            </a:lvl1pPr>
          </a:lstStyle>
          <a:p>
            <a:r>
              <a:rPr lang="da-DK" dirty="0" smtClean="0"/>
              <a:t>Yunsong Yang, Huawei Technologies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dirty="0" smtClean="0"/>
              <a:t>Yunsong Yang,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01530" y="6477144"/>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3505200" y="357166"/>
            <a:ext cx="49958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802.11-18/0774r0</a:t>
            </a:r>
          </a:p>
        </p:txBody>
      </p:sp>
    </p:spTree>
  </p:cSld>
  <p:clrMap bg1="lt1" tx1="dk1" bg2="lt2" tx2="dk2" accent1="accent1" accent2="accent2" accent3="accent3" accent4="accent4" accent5="accent5" accent6="accent6" hlink="hlink" folHlink="folHlink"/>
  <p:sldLayoutIdLst>
    <p:sldLayoutId id="2147483650" r:id="rId1"/>
    <p:sldLayoutId id="2147483654" r:id="rId2"/>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23899" y="677862"/>
            <a:ext cx="7770813" cy="1065213"/>
          </a:xfrm>
        </p:spPr>
        <p:txBody>
          <a:bodyPr/>
          <a:lstStyle/>
          <a:p>
            <a:r>
              <a:rPr lang="en-US" dirty="0"/>
              <a:t>Vulnerability in </a:t>
            </a:r>
            <a:r>
              <a:rPr lang="en-US" dirty="0" smtClean="0"/>
              <a:t>WUR Beacon and Its Impacts on Wake-up Operation</a:t>
            </a:r>
            <a:endParaRPr lang="en-GB" dirty="0"/>
          </a:p>
        </p:txBody>
      </p:sp>
      <p:sp>
        <p:nvSpPr>
          <p:cNvPr id="3074" name="Rectangle 2"/>
          <p:cNvSpPr>
            <a:spLocks noGrp="1" noChangeArrowheads="1"/>
          </p:cNvSpPr>
          <p:nvPr>
            <p:ph idx="1"/>
          </p:nvPr>
        </p:nvSpPr>
        <p:spPr/>
        <p:txBody>
          <a:bodyPr/>
          <a:lstStyle/>
          <a:p>
            <a:pPr algn="ctr"/>
            <a:r>
              <a:rPr lang="en-GB" dirty="0" smtClean="0"/>
              <a:t>Date: 2018-05-07</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961105"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Authors: </a:t>
            </a:r>
            <a:endParaRPr lang="en-GB" sz="2000" dirty="0">
              <a:solidFill>
                <a:srgbClr val="000000"/>
              </a:solidFill>
            </a:endParaRPr>
          </a:p>
        </p:txBody>
      </p:sp>
      <p:sp>
        <p:nvSpPr>
          <p:cNvPr id="14"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smtClean="0"/>
              <a:t>May 2018</a:t>
            </a:r>
            <a:endParaRPr lang="en-GB" dirty="0"/>
          </a:p>
        </p:txBody>
      </p:sp>
      <p:graphicFrame>
        <p:nvGraphicFramePr>
          <p:cNvPr id="3553" name="Object 481"/>
          <p:cNvGraphicFramePr>
            <a:graphicFrameLocks noChangeAspect="1"/>
          </p:cNvGraphicFramePr>
          <p:nvPr>
            <p:extLst>
              <p:ext uri="{D42A27DB-BD31-4B8C-83A1-F6EECF244321}">
                <p14:modId xmlns:p14="http://schemas.microsoft.com/office/powerpoint/2010/main" val="215025849"/>
              </p:ext>
            </p:extLst>
          </p:nvPr>
        </p:nvGraphicFramePr>
        <p:xfrm>
          <a:off x="925513" y="3086100"/>
          <a:ext cx="7262812" cy="2732088"/>
        </p:xfrm>
        <a:graphic>
          <a:graphicData uri="http://schemas.openxmlformats.org/presentationml/2006/ole">
            <mc:AlternateContent xmlns:mc="http://schemas.openxmlformats.org/markup-compatibility/2006">
              <mc:Choice xmlns:v="urn:schemas-microsoft-com:vml" Requires="v">
                <p:oleObj spid="_x0000_s3612" name="Document" r:id="rId4" imgW="8253286" imgH="3126932" progId="Word.Document.8">
                  <p:embed/>
                </p:oleObj>
              </mc:Choice>
              <mc:Fallback>
                <p:oleObj name="Document" r:id="rId4" imgW="8253286" imgH="3126932" progId="Word.Document.8">
                  <p:embed/>
                  <p:pic>
                    <p:nvPicPr>
                      <p:cNvPr id="0" name="Picture 481"/>
                      <p:cNvPicPr>
                        <a:picLocks noChangeAspect="1" noChangeArrowheads="1"/>
                      </p:cNvPicPr>
                      <p:nvPr/>
                    </p:nvPicPr>
                    <p:blipFill>
                      <a:blip r:embed="rId5"/>
                      <a:srcRect/>
                      <a:stretch>
                        <a:fillRect/>
                      </a:stretch>
                    </p:blipFill>
                    <p:spPr bwMode="auto">
                      <a:xfrm>
                        <a:off x="925513" y="3086100"/>
                        <a:ext cx="7262812" cy="2732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页脚占位符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smtClean="0"/>
              <a:t>Yunsong Yang, Huawei Technologies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pPr marL="0" indent="0"/>
            <a:r>
              <a:rPr lang="en-US" altLang="zh-CN" sz="2400" dirty="0" smtClean="0"/>
              <a:t>This </a:t>
            </a:r>
            <a:r>
              <a:rPr lang="en-US" altLang="zh-CN" sz="2400" dirty="0"/>
              <a:t>contribution </a:t>
            </a:r>
            <a:r>
              <a:rPr lang="en-US" altLang="zh-CN" sz="2400" dirty="0" smtClean="0"/>
              <a:t>reveals some vulnerability found in the current WUR Beacon design, evaluates its impacts on the WUR wake-up operation, and suggests some remedies to mitigate the impacts.</a:t>
            </a:r>
            <a:endParaRPr lang="zh-CN" altLang="en-US" sz="2400"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da-DK" dirty="0"/>
              <a:t>Yunsong Yang, Huawei Technologies</a:t>
            </a:r>
            <a:endParaRPr lang="en-GB" dirty="0"/>
          </a:p>
        </p:txBody>
      </p:sp>
      <p:sp>
        <p:nvSpPr>
          <p:cNvPr id="6"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2018</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a:t>Vulnerability </a:t>
            </a:r>
            <a:r>
              <a:rPr lang="en-US" dirty="0" smtClean="0"/>
              <a:t>in the WUR </a:t>
            </a:r>
            <a:r>
              <a:rPr lang="en-US" dirty="0"/>
              <a:t>Beacon</a:t>
            </a:r>
            <a:endParaRPr lang="zh-CN" altLang="en-US" dirty="0"/>
          </a:p>
        </p:txBody>
      </p:sp>
      <p:sp>
        <p:nvSpPr>
          <p:cNvPr id="3" name="内容占位符 2"/>
          <p:cNvSpPr>
            <a:spLocks noGrp="1"/>
          </p:cNvSpPr>
          <p:nvPr>
            <p:ph idx="1"/>
          </p:nvPr>
        </p:nvSpPr>
        <p:spPr>
          <a:xfrm>
            <a:off x="685800" y="1600200"/>
            <a:ext cx="7770813" cy="4494213"/>
          </a:xfrm>
        </p:spPr>
        <p:txBody>
          <a:bodyPr/>
          <a:lstStyle/>
          <a:p>
            <a:pPr marL="228600" indent="-228600">
              <a:lnSpc>
                <a:spcPct val="120000"/>
              </a:lnSpc>
              <a:spcBef>
                <a:spcPts val="0"/>
              </a:spcBef>
              <a:spcAft>
                <a:spcPts val="0"/>
              </a:spcAft>
              <a:buFont typeface="Arial" panose="020B0604020202020204" pitchFamily="34" charset="0"/>
              <a:buChar char="•"/>
            </a:pPr>
            <a:r>
              <a:rPr lang="en-US" sz="1800" b="0" dirty="0" smtClean="0"/>
              <a:t>Attack Model #1: Forgery attack on WUR Beacon containing no MIC</a:t>
            </a:r>
          </a:p>
          <a:p>
            <a:pPr marL="457200" lvl="1" indent="-228600">
              <a:lnSpc>
                <a:spcPct val="120000"/>
              </a:lnSpc>
              <a:spcBef>
                <a:spcPts val="0"/>
              </a:spcBef>
              <a:spcAft>
                <a:spcPts val="0"/>
              </a:spcAft>
              <a:buFont typeface="Courier New" panose="02070309020205020404" pitchFamily="49" charset="0"/>
              <a:buChar char="o"/>
            </a:pPr>
            <a:r>
              <a:rPr lang="en-US" b="0" dirty="0" smtClean="0"/>
              <a:t>A faked WUR Beacon can contain purposefully </a:t>
            </a:r>
            <a:r>
              <a:rPr lang="en-US" b="0" dirty="0"/>
              <a:t>erroneous partial TSF </a:t>
            </a:r>
            <a:r>
              <a:rPr lang="en-US" b="0" dirty="0" smtClean="0"/>
              <a:t>value, </a:t>
            </a:r>
            <a:r>
              <a:rPr lang="en-US" b="0" dirty="0"/>
              <a:t>aiming to cause the AP and </a:t>
            </a:r>
            <a:r>
              <a:rPr lang="en-US" b="0" dirty="0" smtClean="0"/>
              <a:t>the STAs </a:t>
            </a:r>
            <a:r>
              <a:rPr lang="en-US" b="0" dirty="0"/>
              <a:t>to become out of time synchronization.</a:t>
            </a:r>
          </a:p>
          <a:p>
            <a:pPr marL="228600" indent="-228600">
              <a:lnSpc>
                <a:spcPct val="120000"/>
              </a:lnSpc>
              <a:spcBef>
                <a:spcPts val="1200"/>
              </a:spcBef>
              <a:spcAft>
                <a:spcPts val="0"/>
              </a:spcAft>
              <a:buFont typeface="Arial" panose="020B0604020202020204" pitchFamily="34" charset="0"/>
              <a:buChar char="•"/>
            </a:pPr>
            <a:r>
              <a:rPr lang="en-US" sz="1800" b="0" dirty="0"/>
              <a:t>Attack Model </a:t>
            </a:r>
            <a:r>
              <a:rPr lang="en-US" sz="1800" b="0" dirty="0" smtClean="0"/>
              <a:t>#2: Block-and-replay attack </a:t>
            </a:r>
            <a:r>
              <a:rPr lang="en-US" sz="1800" b="0" dirty="0"/>
              <a:t>on WUR </a:t>
            </a:r>
            <a:r>
              <a:rPr lang="en-US" sz="1800" b="0" dirty="0" smtClean="0"/>
              <a:t>Beacon containing MIC </a:t>
            </a:r>
          </a:p>
          <a:p>
            <a:pPr marL="457200" lvl="1" indent="-228600">
              <a:lnSpc>
                <a:spcPct val="120000"/>
              </a:lnSpc>
              <a:spcBef>
                <a:spcPts val="0"/>
              </a:spcBef>
              <a:spcAft>
                <a:spcPts val="0"/>
              </a:spcAft>
              <a:buFont typeface="Courier New" panose="02070309020205020404" pitchFamily="49" charset="0"/>
              <a:buChar char="o"/>
            </a:pPr>
            <a:r>
              <a:rPr lang="en-US" dirty="0" smtClean="0"/>
              <a:t>Even protected by a MIC, a legitimate WUR Beacon can be replayed with a calculated delay, passing MIC verification and causing time-asynchrony.</a:t>
            </a:r>
          </a:p>
          <a:p>
            <a:pPr marL="457200" lvl="1" indent="-228600">
              <a:lnSpc>
                <a:spcPct val="120000"/>
              </a:lnSpc>
              <a:spcBef>
                <a:spcPts val="0"/>
              </a:spcBef>
              <a:spcAft>
                <a:spcPts val="0"/>
              </a:spcAft>
              <a:buFont typeface="Courier New" panose="02070309020205020404" pitchFamily="49" charset="0"/>
              <a:buChar char="o"/>
            </a:pPr>
            <a:r>
              <a:rPr lang="en-US" dirty="0" smtClean="0"/>
              <a:t>Anti-replay detection can be defeated </a:t>
            </a:r>
            <a:r>
              <a:rPr lang="en-US" dirty="0"/>
              <a:t>by blocking </a:t>
            </a:r>
            <a:r>
              <a:rPr lang="en-US" dirty="0" smtClean="0"/>
              <a:t>the STAs </a:t>
            </a:r>
            <a:r>
              <a:rPr lang="en-US" dirty="0"/>
              <a:t>from receiving </a:t>
            </a:r>
            <a:r>
              <a:rPr lang="en-US" dirty="0" smtClean="0"/>
              <a:t>legitimate </a:t>
            </a:r>
            <a:r>
              <a:rPr lang="en-US" dirty="0"/>
              <a:t>WUR </a:t>
            </a:r>
            <a:r>
              <a:rPr lang="en-US" dirty="0" smtClean="0"/>
              <a:t>Beacons, </a:t>
            </a:r>
            <a:r>
              <a:rPr lang="en-US" dirty="0"/>
              <a:t>e.g., </a:t>
            </a:r>
            <a:r>
              <a:rPr lang="en-US" dirty="0" smtClean="0"/>
              <a:t>by </a:t>
            </a:r>
            <a:r>
              <a:rPr lang="en-US" dirty="0"/>
              <a:t>injecting </a:t>
            </a:r>
            <a:r>
              <a:rPr lang="en-US" dirty="0" smtClean="0"/>
              <a:t>interference, so that the anti-replay counter used by the STA isn’t updated by the legitimate WUR Beacon and the replayed </a:t>
            </a:r>
            <a:r>
              <a:rPr lang="en-US" dirty="0"/>
              <a:t>WUR Beacon </a:t>
            </a:r>
            <a:r>
              <a:rPr lang="en-US" dirty="0" smtClean="0"/>
              <a:t>is received by the STA as a legitimate one.</a:t>
            </a:r>
            <a:endParaRPr lang="en-US" dirty="0"/>
          </a:p>
          <a:p>
            <a:pPr marL="457200" lvl="1" indent="-228600">
              <a:lnSpc>
                <a:spcPct val="120000"/>
              </a:lnSpc>
              <a:spcBef>
                <a:spcPts val="0"/>
              </a:spcBef>
              <a:spcAft>
                <a:spcPts val="0"/>
              </a:spcAft>
              <a:buFont typeface="Courier New" panose="02070309020205020404" pitchFamily="49" charset="0"/>
              <a:buChar char="o"/>
            </a:pPr>
            <a:r>
              <a:rPr lang="en-US" dirty="0"/>
              <a:t>The WUR Beacon is replayed with a maximal delay that is within the margin allowed for clock drifting, thereby passing the TSF </a:t>
            </a:r>
            <a:r>
              <a:rPr lang="en-US" dirty="0" smtClean="0"/>
              <a:t>value range </a:t>
            </a:r>
            <a:r>
              <a:rPr lang="en-US" dirty="0"/>
              <a:t>check.</a:t>
            </a:r>
          </a:p>
          <a:p>
            <a:pPr marL="457200" lvl="1" indent="-228600">
              <a:lnSpc>
                <a:spcPct val="120000"/>
              </a:lnSpc>
              <a:spcBef>
                <a:spcPts val="0"/>
              </a:spcBef>
              <a:spcAft>
                <a:spcPts val="0"/>
              </a:spcAft>
              <a:buFont typeface="Courier New" panose="02070309020205020404" pitchFamily="49" charset="0"/>
              <a:buChar char="o"/>
            </a:pPr>
            <a:r>
              <a:rPr lang="en-US" dirty="0" smtClean="0"/>
              <a:t>As the </a:t>
            </a:r>
            <a:r>
              <a:rPr lang="en-US" dirty="0"/>
              <a:t>replayed WUR </a:t>
            </a:r>
            <a:r>
              <a:rPr lang="en-US" dirty="0" smtClean="0"/>
              <a:t>Beacon passes </a:t>
            </a:r>
            <a:r>
              <a:rPr lang="en-US" dirty="0"/>
              <a:t>all verifications that the STA </a:t>
            </a:r>
            <a:r>
              <a:rPr lang="en-US" dirty="0" smtClean="0"/>
              <a:t>performs, </a:t>
            </a:r>
            <a:r>
              <a:rPr lang="en-US" dirty="0"/>
              <a:t>the STA updates its timer </a:t>
            </a:r>
            <a:r>
              <a:rPr lang="en-US" dirty="0" smtClean="0"/>
              <a:t>using </a:t>
            </a:r>
            <a:r>
              <a:rPr lang="en-US" dirty="0"/>
              <a:t>the delayed TSF value. </a:t>
            </a:r>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da-DK" dirty="0"/>
              <a:t>Yunsong Yang, Huawei Technologies</a:t>
            </a:r>
            <a:endParaRPr lang="en-GB" dirty="0"/>
          </a:p>
        </p:txBody>
      </p:sp>
      <p:sp>
        <p:nvSpPr>
          <p:cNvPr id="6" name="Date Placeholder 4"/>
          <p:cNvSpPr>
            <a:spLocks noGrp="1"/>
          </p:cNvSpPr>
          <p:nvPr/>
        </p:nvSpPr>
        <p:spPr bwMode="auto">
          <a:xfrm>
            <a:off x="686941" y="337074"/>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2018</a:t>
            </a:r>
            <a:endParaRPr lang="en-GB" dirty="0"/>
          </a:p>
        </p:txBody>
      </p:sp>
    </p:spTree>
    <p:extLst>
      <p:ext uri="{BB962C8B-B14F-4D97-AF65-F5344CB8AC3E}">
        <p14:creationId xmlns:p14="http://schemas.microsoft.com/office/powerpoint/2010/main" val="4194538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85800"/>
            <a:ext cx="8337550" cy="609600"/>
          </a:xfrm>
        </p:spPr>
        <p:txBody>
          <a:bodyPr/>
          <a:lstStyle/>
          <a:p>
            <a:r>
              <a:rPr lang="en-US" sz="3200" dirty="0" smtClean="0"/>
              <a:t>Example Attack on WUR Beacons with MIC</a:t>
            </a:r>
            <a:endParaRPr lang="en-US" dirty="0" smtClean="0"/>
          </a:p>
        </p:txBody>
      </p:sp>
      <p:sp>
        <p:nvSpPr>
          <p:cNvPr id="8195" name="Content Placeholder 2"/>
          <p:cNvSpPr>
            <a:spLocks noGrp="1"/>
          </p:cNvSpPr>
          <p:nvPr>
            <p:ph idx="1"/>
          </p:nvPr>
        </p:nvSpPr>
        <p:spPr>
          <a:xfrm>
            <a:off x="533400" y="1371600"/>
            <a:ext cx="8305800" cy="4800600"/>
          </a:xfrm>
        </p:spPr>
        <p:txBody>
          <a:bodyPr/>
          <a:lstStyle/>
          <a:p>
            <a:pPr marL="228600" lvl="1" indent="-228600">
              <a:lnSpc>
                <a:spcPct val="120000"/>
              </a:lnSpc>
              <a:spcBef>
                <a:spcPts val="0"/>
              </a:spcBef>
              <a:spcAft>
                <a:spcPts val="0"/>
              </a:spcAft>
              <a:buFont typeface="Arial" pitchFamily="34" charset="0"/>
              <a:buChar char="•"/>
            </a:pPr>
            <a:r>
              <a:rPr lang="en-US" sz="1800" dirty="0" smtClean="0"/>
              <a:t>Assuming WUR Beacons contain Bits[5-16] of AP’s TSF, WUR Beacon Period is 8192 TUs, </a:t>
            </a:r>
            <a:r>
              <a:rPr lang="en-US" dirty="0"/>
              <a:t>m</a:t>
            </a:r>
            <a:r>
              <a:rPr lang="en-US" sz="1800" dirty="0" smtClean="0"/>
              <a:t>ax. </a:t>
            </a:r>
            <a:r>
              <a:rPr lang="en-US" dirty="0"/>
              <a:t>c</a:t>
            </a:r>
            <a:r>
              <a:rPr lang="en-US" sz="1800" dirty="0" smtClean="0"/>
              <a:t>lock </a:t>
            </a:r>
            <a:r>
              <a:rPr lang="en-US" dirty="0"/>
              <a:t>d</a:t>
            </a:r>
            <a:r>
              <a:rPr lang="en-US" sz="1800" dirty="0" smtClean="0"/>
              <a:t>rift is </a:t>
            </a:r>
            <a:r>
              <a:rPr lang="en-US" dirty="0"/>
              <a:t>±</a:t>
            </a:r>
            <a:r>
              <a:rPr lang="en-US" sz="1800" dirty="0" smtClean="0"/>
              <a:t>200ppm, AP and STAs are synchronized at time=0.</a:t>
            </a:r>
          </a:p>
          <a:p>
            <a:pPr marL="228600" lvl="1" indent="-228600">
              <a:lnSpc>
                <a:spcPct val="120000"/>
              </a:lnSpc>
              <a:spcBef>
                <a:spcPts val="0"/>
              </a:spcBef>
              <a:spcAft>
                <a:spcPts val="0"/>
              </a:spcAft>
              <a:buFont typeface="Arial" pitchFamily="34" charset="0"/>
              <a:buChar char="•"/>
            </a:pPr>
            <a:r>
              <a:rPr lang="en-US" sz="1800" dirty="0" smtClean="0"/>
              <a:t>At </a:t>
            </a:r>
            <a:r>
              <a:rPr lang="en-US" dirty="0" smtClean="0"/>
              <a:t>time=8192 TUs, the AP transmits </a:t>
            </a:r>
            <a:r>
              <a:rPr lang="en-US" dirty="0"/>
              <a:t>1</a:t>
            </a:r>
            <a:r>
              <a:rPr lang="en-US" dirty="0" smtClean="0"/>
              <a:t>st WUR Beacon including </a:t>
            </a:r>
            <a:r>
              <a:rPr lang="en-US" dirty="0"/>
              <a:t>P</a:t>
            </a:r>
            <a:r>
              <a:rPr lang="en-US" dirty="0" smtClean="0"/>
              <a:t>artial TSF field=0 and a MIC calculated with the TSF Bits[5-16](=0) and Bits[17-63](=64) as the IPN. </a:t>
            </a:r>
            <a:r>
              <a:rPr lang="en-US" dirty="0"/>
              <a:t>A</a:t>
            </a:r>
            <a:r>
              <a:rPr lang="en-US" sz="1800" dirty="0" smtClean="0"/>
              <a:t>ttacker blocks </a:t>
            </a:r>
            <a:r>
              <a:rPr lang="en-US" dirty="0" smtClean="0"/>
              <a:t>STAs from </a:t>
            </a:r>
            <a:r>
              <a:rPr lang="en-US" sz="1800" dirty="0" smtClean="0"/>
              <a:t>receiving the </a:t>
            </a:r>
            <a:r>
              <a:rPr lang="en-US" dirty="0"/>
              <a:t>1</a:t>
            </a:r>
            <a:r>
              <a:rPr lang="en-US" sz="1800" dirty="0" smtClean="0"/>
              <a:t>st WUR Beacon by injecting interference</a:t>
            </a:r>
            <a:r>
              <a:rPr lang="en-US" dirty="0" smtClean="0"/>
              <a:t>.</a:t>
            </a:r>
          </a:p>
          <a:p>
            <a:pPr marL="228600" lvl="1" indent="-228600">
              <a:lnSpc>
                <a:spcPct val="120000"/>
              </a:lnSpc>
              <a:spcBef>
                <a:spcPts val="0"/>
              </a:spcBef>
              <a:spcAft>
                <a:spcPts val="0"/>
              </a:spcAft>
              <a:buFont typeface="Arial" pitchFamily="34" charset="0"/>
              <a:buChar char="•"/>
            </a:pPr>
            <a:r>
              <a:rPr lang="en-US" sz="1800" dirty="0" smtClean="0"/>
              <a:t>At time=(8192 TUs + 1536 </a:t>
            </a:r>
            <a:r>
              <a:rPr lang="en-US" sz="1800" dirty="0" err="1" smtClean="0"/>
              <a:t>usec</a:t>
            </a:r>
            <a:r>
              <a:rPr lang="en-US" sz="1800" dirty="0" smtClean="0"/>
              <a:t>), the attacker replays the </a:t>
            </a:r>
            <a:r>
              <a:rPr lang="en-US" dirty="0" smtClean="0"/>
              <a:t>1</a:t>
            </a:r>
            <a:r>
              <a:rPr lang="en-US" sz="1800" dirty="0" smtClean="0"/>
              <a:t>st WUR Beacon.</a:t>
            </a:r>
          </a:p>
          <a:p>
            <a:pPr marL="457200" lvl="2">
              <a:lnSpc>
                <a:spcPct val="120000"/>
              </a:lnSpc>
              <a:spcBef>
                <a:spcPts val="0"/>
              </a:spcBef>
              <a:spcAft>
                <a:spcPts val="0"/>
              </a:spcAft>
              <a:buFont typeface="Courier New" panose="02070309020205020404" pitchFamily="49" charset="0"/>
              <a:buChar char="o"/>
            </a:pPr>
            <a:r>
              <a:rPr lang="en-US" sz="1600" dirty="0" smtClean="0"/>
              <a:t>Assuming the STA’s clock is perfect, the STA’s local TSF reads (8192 TUs +1536usec), with </a:t>
            </a:r>
            <a:r>
              <a:rPr lang="en-US" sz="1600" dirty="0"/>
              <a:t>Bits[0-4</a:t>
            </a:r>
            <a:r>
              <a:rPr lang="en-US" sz="1600" dirty="0" smtClean="0"/>
              <a:t>]=0, Bits[5-16]=48, Bits[17-63]=64. The STA creates a temporary TSF (TT) from its local TSF except Bits[5-16] are copied from the Partial TSF in the replayed WUR Beacon[1].</a:t>
            </a:r>
          </a:p>
          <a:p>
            <a:pPr marL="457200" lvl="2">
              <a:lnSpc>
                <a:spcPct val="120000"/>
              </a:lnSpc>
              <a:spcBef>
                <a:spcPts val="0"/>
              </a:spcBef>
              <a:spcAft>
                <a:spcPts val="0"/>
              </a:spcAft>
              <a:buFont typeface="Courier New" panose="02070309020205020404" pitchFamily="49" charset="0"/>
              <a:buChar char="o"/>
            </a:pPr>
            <a:r>
              <a:rPr lang="en-US" sz="1600" dirty="0" smtClean="0"/>
              <a:t>The STA uses Bits[5-16](=0) and Bits[17-63](=64) of the TT to compute MIC, which checks.</a:t>
            </a:r>
          </a:p>
          <a:p>
            <a:pPr marL="457200" lvl="2">
              <a:lnSpc>
                <a:spcPct val="120000"/>
              </a:lnSpc>
              <a:spcBef>
                <a:spcPts val="0"/>
              </a:spcBef>
              <a:spcAft>
                <a:spcPts val="0"/>
              </a:spcAft>
              <a:buFont typeface="Courier New" panose="02070309020205020404" pitchFamily="49" charset="0"/>
              <a:buChar char="o"/>
            </a:pPr>
            <a:r>
              <a:rPr lang="en-US" sz="1600" dirty="0" smtClean="0"/>
              <a:t>If the STA uses TSF value as the replay counter (RC), its old RC value is 0 (from the previous WUR Beacon received at time=0), thus less than the TT value, passing the anti-replay detection. </a:t>
            </a:r>
            <a:r>
              <a:rPr lang="en-US" sz="1600" dirty="0"/>
              <a:t>T</a:t>
            </a:r>
            <a:r>
              <a:rPr lang="en-US" sz="1600" dirty="0" smtClean="0"/>
              <a:t>he </a:t>
            </a:r>
            <a:r>
              <a:rPr lang="en-US" sz="1600" dirty="0"/>
              <a:t>adjustment of </a:t>
            </a:r>
            <a:r>
              <a:rPr lang="en-US" sz="1600" dirty="0" smtClean="0"/>
              <a:t>1536 </a:t>
            </a:r>
            <a:r>
              <a:rPr lang="en-US" sz="1600" dirty="0" err="1" smtClean="0"/>
              <a:t>usec</a:t>
            </a:r>
            <a:r>
              <a:rPr lang="en-US" sz="1600" dirty="0" smtClean="0"/>
              <a:t> </a:t>
            </a:r>
            <a:r>
              <a:rPr lang="en-US" sz="1600" dirty="0"/>
              <a:t>is less than the maximal clock drift of </a:t>
            </a:r>
            <a:r>
              <a:rPr lang="en-US" sz="1600" dirty="0" smtClean="0"/>
              <a:t>1677 </a:t>
            </a:r>
            <a:r>
              <a:rPr lang="en-US" sz="1600" dirty="0" err="1" smtClean="0"/>
              <a:t>usec</a:t>
            </a:r>
            <a:r>
              <a:rPr lang="en-US" sz="1600" dirty="0" smtClean="0"/>
              <a:t> </a:t>
            </a:r>
            <a:r>
              <a:rPr lang="en-US" sz="1600" dirty="0"/>
              <a:t>allowed </a:t>
            </a:r>
            <a:r>
              <a:rPr lang="en-US" sz="1600" dirty="0" smtClean="0"/>
              <a:t>over </a:t>
            </a:r>
            <a:r>
              <a:rPr lang="en-US" sz="1600" dirty="0"/>
              <a:t>a WUR Beacon </a:t>
            </a:r>
            <a:r>
              <a:rPr lang="en-US" sz="1600" dirty="0" smtClean="0"/>
              <a:t>period, passing the TSF value range check.</a:t>
            </a:r>
            <a:endParaRPr lang="en-US" sz="1600" dirty="0"/>
          </a:p>
          <a:p>
            <a:pPr marL="457200" lvl="2">
              <a:lnSpc>
                <a:spcPct val="120000"/>
              </a:lnSpc>
              <a:spcBef>
                <a:spcPts val="0"/>
              </a:spcBef>
              <a:spcAft>
                <a:spcPts val="0"/>
              </a:spcAft>
              <a:buFont typeface="Courier New" panose="02070309020205020404" pitchFamily="49" charset="0"/>
              <a:buChar char="o"/>
            </a:pPr>
            <a:r>
              <a:rPr lang="en-US" sz="1600" dirty="0" smtClean="0"/>
              <a:t>Thus, </a:t>
            </a:r>
            <a:r>
              <a:rPr lang="en-US" sz="1600" dirty="0"/>
              <a:t>t</a:t>
            </a:r>
            <a:r>
              <a:rPr lang="en-US" sz="1600" dirty="0" smtClean="0"/>
              <a:t>he STA sets its local TSF (and new RC) to Bits[0-4]=0; </a:t>
            </a:r>
            <a:r>
              <a:rPr lang="en-US" sz="1600" b="1" dirty="0" smtClean="0">
                <a:solidFill>
                  <a:schemeClr val="tx1"/>
                </a:solidFill>
              </a:rPr>
              <a:t>Bits[5-16]=0</a:t>
            </a:r>
            <a:r>
              <a:rPr lang="en-US" sz="1600" dirty="0" smtClean="0"/>
              <a:t>, </a:t>
            </a:r>
            <a:r>
              <a:rPr lang="en-US" sz="1600" dirty="0"/>
              <a:t>Bits[17-63</a:t>
            </a:r>
            <a:r>
              <a:rPr lang="en-US" sz="1600" dirty="0" smtClean="0"/>
              <a:t>]=64.</a:t>
            </a:r>
          </a:p>
          <a:p>
            <a:pPr marL="457200" lvl="2">
              <a:lnSpc>
                <a:spcPct val="120000"/>
              </a:lnSpc>
              <a:spcBef>
                <a:spcPts val="0"/>
              </a:spcBef>
              <a:spcAft>
                <a:spcPts val="0"/>
              </a:spcAft>
              <a:buFont typeface="Courier New" panose="02070309020205020404" pitchFamily="49" charset="0"/>
              <a:buChar char="o"/>
            </a:pPr>
            <a:r>
              <a:rPr lang="en-US" sz="1600" dirty="0"/>
              <a:t>Meanwhile, the AP’s TSF is Bits[0-4</a:t>
            </a:r>
            <a:r>
              <a:rPr lang="en-US" sz="1600" dirty="0" smtClean="0"/>
              <a:t>]=0</a:t>
            </a:r>
            <a:r>
              <a:rPr lang="en-US" sz="1600" dirty="0"/>
              <a:t>, </a:t>
            </a:r>
            <a:r>
              <a:rPr lang="en-US" sz="1600" b="1" dirty="0">
                <a:solidFill>
                  <a:schemeClr val="tx1"/>
                </a:solidFill>
              </a:rPr>
              <a:t>Bits[5-16</a:t>
            </a:r>
            <a:r>
              <a:rPr lang="en-US" sz="1600" b="1" dirty="0" smtClean="0">
                <a:solidFill>
                  <a:schemeClr val="tx1"/>
                </a:solidFill>
              </a:rPr>
              <a:t>]=48</a:t>
            </a:r>
            <a:r>
              <a:rPr lang="en-US" sz="1600" dirty="0" smtClean="0"/>
              <a:t>, </a:t>
            </a:r>
            <a:r>
              <a:rPr lang="en-US" sz="1600" dirty="0"/>
              <a:t>Bits[17-63</a:t>
            </a:r>
            <a:r>
              <a:rPr lang="en-US" sz="1600" dirty="0" smtClean="0"/>
              <a:t>]=64.</a:t>
            </a:r>
          </a:p>
          <a:p>
            <a:pPr marL="685800" lvl="2" indent="-285750">
              <a:lnSpc>
                <a:spcPct val="120000"/>
              </a:lnSpc>
              <a:spcBef>
                <a:spcPts val="0"/>
              </a:spcBef>
              <a:spcAft>
                <a:spcPts val="0"/>
              </a:spcAft>
              <a:buFont typeface="Courier New" panose="02070309020205020404" pitchFamily="49" charset="0"/>
              <a:buChar char="o"/>
            </a:pPr>
            <a:endParaRPr lang="en-US" dirty="0" smtClean="0"/>
          </a:p>
        </p:txBody>
      </p:sp>
      <p:sp>
        <p:nvSpPr>
          <p:cNvPr id="5" name="灯片编号占位符 3"/>
          <p:cNvSpPr>
            <a:spLocks noGrp="1"/>
          </p:cNvSpPr>
          <p:nvPr>
            <p:ph type="sldNum" idx="12"/>
          </p:nvPr>
        </p:nvSpPr>
        <p:spPr>
          <a:xfrm>
            <a:off x="4344988" y="6475413"/>
            <a:ext cx="528637" cy="363537"/>
          </a:xfrm>
        </p:spPr>
        <p:txBody>
          <a:bodyPr/>
          <a:lstStyle/>
          <a:p>
            <a:r>
              <a:rPr lang="en-GB" dirty="0" smtClean="0"/>
              <a:t>Slide </a:t>
            </a:r>
            <a:fld id="{440F5867-744E-4AA6-B0ED-4C44D2DFBB7B}" type="slidenum">
              <a:rPr lang="en-GB" smtClean="0"/>
              <a:pPr/>
              <a:t>4</a:t>
            </a:fld>
            <a:endParaRPr lang="en-GB" dirty="0"/>
          </a:p>
        </p:txBody>
      </p:sp>
      <p:sp>
        <p:nvSpPr>
          <p:cNvPr id="6" name="页脚占位符 4"/>
          <p:cNvSpPr>
            <a:spLocks noGrp="1"/>
          </p:cNvSpPr>
          <p:nvPr>
            <p:ph type="ftr" idx="14"/>
          </p:nvPr>
        </p:nvSpPr>
        <p:spPr>
          <a:xfrm>
            <a:off x="5357818" y="6475413"/>
            <a:ext cx="3184520" cy="180975"/>
          </a:xfrm>
        </p:spPr>
        <p:txBody>
          <a:bodyPr/>
          <a:lstStyle/>
          <a:p>
            <a:r>
              <a:rPr lang="da-DK" dirty="0"/>
              <a:t>Yunsong Yang, Huawei Technologies</a:t>
            </a:r>
            <a:endParaRPr lang="en-GB" dirty="0"/>
          </a:p>
        </p:txBody>
      </p:sp>
    </p:spTree>
    <p:extLst>
      <p:ext uri="{BB962C8B-B14F-4D97-AF65-F5344CB8AC3E}">
        <p14:creationId xmlns:p14="http://schemas.microsoft.com/office/powerpoint/2010/main" val="2862232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85800"/>
            <a:ext cx="8337550" cy="762000"/>
          </a:xfrm>
        </p:spPr>
        <p:txBody>
          <a:bodyPr/>
          <a:lstStyle/>
          <a:p>
            <a:r>
              <a:rPr lang="en-US" sz="3200" dirty="0" smtClean="0"/>
              <a:t>Example Attack (Cont’d)</a:t>
            </a:r>
            <a:endParaRPr lang="en-US" dirty="0" smtClean="0"/>
          </a:p>
        </p:txBody>
      </p:sp>
      <p:sp>
        <p:nvSpPr>
          <p:cNvPr id="8195" name="Content Placeholder 2"/>
          <p:cNvSpPr>
            <a:spLocks noGrp="1"/>
          </p:cNvSpPr>
          <p:nvPr>
            <p:ph idx="1"/>
          </p:nvPr>
        </p:nvSpPr>
        <p:spPr>
          <a:xfrm>
            <a:off x="533400" y="1371600"/>
            <a:ext cx="8305800" cy="4800600"/>
          </a:xfrm>
        </p:spPr>
        <p:txBody>
          <a:bodyPr/>
          <a:lstStyle/>
          <a:p>
            <a:pPr marL="228600" lvl="1" indent="-228600">
              <a:lnSpc>
                <a:spcPct val="120000"/>
              </a:lnSpc>
              <a:spcBef>
                <a:spcPts val="0"/>
              </a:spcBef>
              <a:spcAft>
                <a:spcPts val="0"/>
              </a:spcAft>
              <a:buFont typeface="Arial" pitchFamily="34" charset="0"/>
              <a:buChar char="•"/>
            </a:pPr>
            <a:r>
              <a:rPr lang="en-US" dirty="0"/>
              <a:t>At </a:t>
            </a:r>
            <a:r>
              <a:rPr lang="en-US" dirty="0" smtClean="0"/>
              <a:t>time=16384 </a:t>
            </a:r>
            <a:r>
              <a:rPr lang="en-US" dirty="0"/>
              <a:t>TUs, the AP transmits 2</a:t>
            </a:r>
            <a:r>
              <a:rPr lang="en-US" dirty="0" smtClean="0"/>
              <a:t>nd </a:t>
            </a:r>
            <a:r>
              <a:rPr lang="en-US" dirty="0"/>
              <a:t>WUR Beacon </a:t>
            </a:r>
            <a:r>
              <a:rPr lang="en-US" dirty="0" smtClean="0"/>
              <a:t>(including </a:t>
            </a:r>
            <a:r>
              <a:rPr lang="en-US" dirty="0"/>
              <a:t>Partial TSF </a:t>
            </a:r>
            <a:r>
              <a:rPr lang="en-US" dirty="0" smtClean="0"/>
              <a:t>field =0 </a:t>
            </a:r>
            <a:r>
              <a:rPr lang="en-US" dirty="0"/>
              <a:t>and a MIC calculated with </a:t>
            </a:r>
            <a:r>
              <a:rPr lang="en-US" dirty="0" smtClean="0"/>
              <a:t>TSF Bits[5-16](=0) and Bits[17-63](=128) as the IPN, which the STA missed again. </a:t>
            </a:r>
            <a:r>
              <a:rPr lang="en-US" dirty="0"/>
              <a:t>The STA’s RC remains as Bits[0-4</a:t>
            </a:r>
            <a:r>
              <a:rPr lang="en-US" dirty="0" smtClean="0"/>
              <a:t>]=0</a:t>
            </a:r>
            <a:r>
              <a:rPr lang="en-US" dirty="0" smtClean="0">
                <a:solidFill>
                  <a:schemeClr val="tx1"/>
                </a:solidFill>
              </a:rPr>
              <a:t>; </a:t>
            </a:r>
            <a:r>
              <a:rPr lang="en-US" dirty="0">
                <a:solidFill>
                  <a:schemeClr val="tx1"/>
                </a:solidFill>
              </a:rPr>
              <a:t>Bits[5-16</a:t>
            </a:r>
            <a:r>
              <a:rPr lang="en-US" dirty="0" smtClean="0">
                <a:solidFill>
                  <a:schemeClr val="tx1"/>
                </a:solidFill>
              </a:rPr>
              <a:t>]=0, </a:t>
            </a:r>
            <a:r>
              <a:rPr lang="en-US" dirty="0">
                <a:solidFill>
                  <a:schemeClr val="tx1"/>
                </a:solidFill>
              </a:rPr>
              <a:t>Bits[17-63</a:t>
            </a:r>
            <a:r>
              <a:rPr lang="en-US" dirty="0" smtClean="0"/>
              <a:t>]=64.</a:t>
            </a:r>
            <a:endParaRPr lang="en-US" dirty="0"/>
          </a:p>
          <a:p>
            <a:pPr marL="228600" lvl="1" indent="-228600">
              <a:lnSpc>
                <a:spcPct val="120000"/>
              </a:lnSpc>
              <a:spcBef>
                <a:spcPts val="0"/>
              </a:spcBef>
              <a:spcAft>
                <a:spcPts val="0"/>
              </a:spcAft>
              <a:buFont typeface="Arial" pitchFamily="34" charset="0"/>
              <a:buChar char="•"/>
            </a:pPr>
            <a:r>
              <a:rPr lang="en-US" dirty="0"/>
              <a:t>At </a:t>
            </a:r>
            <a:r>
              <a:rPr lang="en-US" dirty="0" smtClean="0"/>
              <a:t>time=(16384 </a:t>
            </a:r>
            <a:r>
              <a:rPr lang="en-US" dirty="0"/>
              <a:t>TUs + </a:t>
            </a:r>
            <a:r>
              <a:rPr lang="en-US" dirty="0" smtClean="0"/>
              <a:t>3072 </a:t>
            </a:r>
            <a:r>
              <a:rPr lang="en-US" dirty="0" err="1" smtClean="0"/>
              <a:t>usec</a:t>
            </a:r>
            <a:r>
              <a:rPr lang="en-US" dirty="0" smtClean="0"/>
              <a:t>), </a:t>
            </a:r>
            <a:r>
              <a:rPr lang="en-US" dirty="0"/>
              <a:t>the attacker replays the 2</a:t>
            </a:r>
            <a:r>
              <a:rPr lang="en-US" dirty="0" smtClean="0"/>
              <a:t>nd </a:t>
            </a:r>
            <a:r>
              <a:rPr lang="en-US" dirty="0"/>
              <a:t>WUR Beacon.</a:t>
            </a:r>
          </a:p>
          <a:p>
            <a:pPr marL="457200" lvl="2">
              <a:lnSpc>
                <a:spcPct val="120000"/>
              </a:lnSpc>
              <a:spcBef>
                <a:spcPts val="0"/>
              </a:spcBef>
              <a:spcAft>
                <a:spcPts val="0"/>
              </a:spcAft>
              <a:buFont typeface="Courier New" panose="02070309020205020404" pitchFamily="49" charset="0"/>
              <a:buChar char="o"/>
            </a:pPr>
            <a:r>
              <a:rPr lang="en-US" sz="1600" dirty="0"/>
              <a:t>T</a:t>
            </a:r>
            <a:r>
              <a:rPr lang="en-US" sz="1600" dirty="0" smtClean="0"/>
              <a:t>he STA’s local TSF reads </a:t>
            </a:r>
            <a:r>
              <a:rPr lang="en-US" sz="1600" dirty="0" smtClean="0"/>
              <a:t>(</a:t>
            </a:r>
            <a:r>
              <a:rPr lang="en-US" sz="1600" dirty="0" smtClean="0"/>
              <a:t>16384</a:t>
            </a:r>
            <a:r>
              <a:rPr lang="en-US" sz="1600" dirty="0" smtClean="0"/>
              <a:t> </a:t>
            </a:r>
            <a:r>
              <a:rPr lang="en-US" sz="1600" dirty="0"/>
              <a:t>TUs + </a:t>
            </a:r>
            <a:r>
              <a:rPr lang="en-US" sz="1600" dirty="0" smtClean="0"/>
              <a:t>1536 </a:t>
            </a:r>
            <a:r>
              <a:rPr lang="en-US" sz="1600" dirty="0" err="1" smtClean="0"/>
              <a:t>usec</a:t>
            </a:r>
            <a:r>
              <a:rPr lang="en-US" sz="1600" dirty="0"/>
              <a:t>), with Bits[0-4</a:t>
            </a:r>
            <a:r>
              <a:rPr lang="en-US" sz="1600" dirty="0" smtClean="0"/>
              <a:t>]=0</a:t>
            </a:r>
            <a:r>
              <a:rPr lang="en-US" sz="1600" dirty="0"/>
              <a:t>, Bits[5-16</a:t>
            </a:r>
            <a:r>
              <a:rPr lang="en-US" sz="1600" dirty="0" smtClean="0"/>
              <a:t>]=48, </a:t>
            </a:r>
            <a:r>
              <a:rPr lang="en-US" sz="1600" dirty="0"/>
              <a:t>Bits[17-63</a:t>
            </a:r>
            <a:r>
              <a:rPr lang="en-US" sz="1600" dirty="0" smtClean="0"/>
              <a:t>]=128. The </a:t>
            </a:r>
            <a:r>
              <a:rPr lang="en-US" sz="1600" dirty="0"/>
              <a:t>STA creates </a:t>
            </a:r>
            <a:r>
              <a:rPr lang="en-US" sz="1600" dirty="0" smtClean="0"/>
              <a:t>the TT</a:t>
            </a:r>
            <a:r>
              <a:rPr lang="en-US" sz="1600" dirty="0"/>
              <a:t> from its local TSF except Bits[5-16] are copied from the Partial TSF in the replayed WUR Beacon.</a:t>
            </a:r>
          </a:p>
          <a:p>
            <a:pPr marL="457200" lvl="2">
              <a:lnSpc>
                <a:spcPct val="120000"/>
              </a:lnSpc>
              <a:spcBef>
                <a:spcPts val="0"/>
              </a:spcBef>
              <a:spcAft>
                <a:spcPts val="0"/>
              </a:spcAft>
              <a:buFont typeface="Courier New" panose="02070309020205020404" pitchFamily="49" charset="0"/>
              <a:buChar char="o"/>
            </a:pPr>
            <a:r>
              <a:rPr lang="en-US" sz="1600" dirty="0"/>
              <a:t>The STA uses Bits[5-16](=0) &amp;</a:t>
            </a:r>
            <a:r>
              <a:rPr lang="en-US" sz="1600" dirty="0" smtClean="0"/>
              <a:t> </a:t>
            </a:r>
            <a:r>
              <a:rPr lang="en-US" sz="1600" dirty="0"/>
              <a:t>Bits[17-63</a:t>
            </a:r>
            <a:r>
              <a:rPr lang="en-US" sz="1600" dirty="0" smtClean="0"/>
              <a:t>](=128) </a:t>
            </a:r>
            <a:r>
              <a:rPr lang="en-US" sz="1600" dirty="0"/>
              <a:t>of the TT to compute MIC, which </a:t>
            </a:r>
            <a:r>
              <a:rPr lang="en-US" sz="1600" dirty="0" smtClean="0"/>
              <a:t>checks.</a:t>
            </a:r>
            <a:endParaRPr lang="en-US" sz="1600" dirty="0"/>
          </a:p>
          <a:p>
            <a:pPr marL="457200" lvl="2">
              <a:lnSpc>
                <a:spcPct val="120000"/>
              </a:lnSpc>
              <a:spcBef>
                <a:spcPts val="0"/>
              </a:spcBef>
              <a:spcAft>
                <a:spcPts val="0"/>
              </a:spcAft>
              <a:buFont typeface="Courier New" panose="02070309020205020404" pitchFamily="49" charset="0"/>
              <a:buChar char="o"/>
            </a:pPr>
            <a:r>
              <a:rPr lang="en-US" sz="1600" dirty="0" smtClean="0"/>
              <a:t>The STA’s old RC value is </a:t>
            </a:r>
            <a:r>
              <a:rPr lang="en-US" sz="1600" dirty="0"/>
              <a:t>Bits[0-4]=0; </a:t>
            </a:r>
            <a:r>
              <a:rPr lang="en-US" sz="1600" dirty="0">
                <a:solidFill>
                  <a:schemeClr val="tx1"/>
                </a:solidFill>
              </a:rPr>
              <a:t>Bits[5-16]=0, Bits[17-63</a:t>
            </a:r>
            <a:r>
              <a:rPr lang="en-US" sz="1600" dirty="0" smtClean="0"/>
              <a:t>]=64, </a:t>
            </a:r>
            <a:r>
              <a:rPr lang="en-US" sz="1600" dirty="0"/>
              <a:t>thus less than the TT value, passing the anti-replay </a:t>
            </a:r>
            <a:r>
              <a:rPr lang="en-US" sz="1600" dirty="0" smtClean="0"/>
              <a:t>detection, again. </a:t>
            </a:r>
            <a:r>
              <a:rPr lang="en-US" sz="1600" dirty="0"/>
              <a:t>The adjustment of </a:t>
            </a:r>
            <a:r>
              <a:rPr lang="en-US" sz="1600" dirty="0" smtClean="0"/>
              <a:t>1536 </a:t>
            </a:r>
            <a:r>
              <a:rPr lang="en-US" sz="1600" dirty="0" err="1"/>
              <a:t>usec</a:t>
            </a:r>
            <a:r>
              <a:rPr lang="en-US" sz="1600" dirty="0"/>
              <a:t> is less than the maximal clock drift of </a:t>
            </a:r>
            <a:r>
              <a:rPr lang="en-US" sz="1600" dirty="0" smtClean="0"/>
              <a:t>1677 </a:t>
            </a:r>
            <a:r>
              <a:rPr lang="en-US" sz="1600" dirty="0" err="1" smtClean="0"/>
              <a:t>usec</a:t>
            </a:r>
            <a:r>
              <a:rPr lang="en-US" sz="1600" dirty="0" smtClean="0"/>
              <a:t>, </a:t>
            </a:r>
            <a:r>
              <a:rPr lang="en-US" sz="1600" dirty="0"/>
              <a:t>passing the TSF value range </a:t>
            </a:r>
            <a:r>
              <a:rPr lang="en-US" sz="1600" dirty="0" smtClean="0"/>
              <a:t>check, again.</a:t>
            </a:r>
            <a:endParaRPr lang="en-US" sz="1600" dirty="0"/>
          </a:p>
          <a:p>
            <a:pPr marL="457200" lvl="2">
              <a:lnSpc>
                <a:spcPct val="120000"/>
              </a:lnSpc>
              <a:spcBef>
                <a:spcPts val="0"/>
              </a:spcBef>
              <a:spcAft>
                <a:spcPts val="0"/>
              </a:spcAft>
              <a:buFont typeface="Courier New" panose="02070309020205020404" pitchFamily="49" charset="0"/>
              <a:buChar char="o"/>
            </a:pPr>
            <a:r>
              <a:rPr lang="en-US" sz="1600" dirty="0" smtClean="0"/>
              <a:t>The </a:t>
            </a:r>
            <a:r>
              <a:rPr lang="en-US" sz="1600" dirty="0"/>
              <a:t>STA sets its </a:t>
            </a:r>
            <a:r>
              <a:rPr lang="en-US" sz="1600" dirty="0" smtClean="0"/>
              <a:t>local TSF </a:t>
            </a:r>
            <a:r>
              <a:rPr lang="en-US" sz="1600" dirty="0"/>
              <a:t>(and new RC) to Bits[0-4]=0; </a:t>
            </a:r>
            <a:r>
              <a:rPr lang="en-US" sz="1600" b="1" dirty="0">
                <a:solidFill>
                  <a:schemeClr val="tx1"/>
                </a:solidFill>
              </a:rPr>
              <a:t>Bits[5-16]=0</a:t>
            </a:r>
            <a:r>
              <a:rPr lang="en-US" sz="1600" dirty="0"/>
              <a:t>, Bits[17-63</a:t>
            </a:r>
            <a:r>
              <a:rPr lang="en-US" sz="1600" dirty="0" smtClean="0"/>
              <a:t>]=128.</a:t>
            </a:r>
            <a:endParaRPr lang="en-US" sz="1600" dirty="0"/>
          </a:p>
          <a:p>
            <a:pPr marL="457200" lvl="2">
              <a:lnSpc>
                <a:spcPct val="120000"/>
              </a:lnSpc>
              <a:spcBef>
                <a:spcPts val="0"/>
              </a:spcBef>
              <a:spcAft>
                <a:spcPts val="0"/>
              </a:spcAft>
              <a:buFont typeface="Courier New" panose="02070309020205020404" pitchFamily="49" charset="0"/>
              <a:buChar char="o"/>
            </a:pPr>
            <a:r>
              <a:rPr lang="en-US" sz="1600" dirty="0" smtClean="0"/>
              <a:t>Meanwhile</a:t>
            </a:r>
            <a:r>
              <a:rPr lang="en-US" sz="1600" dirty="0"/>
              <a:t>, the AP’s TSF is Bits[0-4</a:t>
            </a:r>
            <a:r>
              <a:rPr lang="en-US" sz="1600" dirty="0" smtClean="0"/>
              <a:t>]=0</a:t>
            </a:r>
            <a:r>
              <a:rPr lang="en-US" sz="1600" dirty="0"/>
              <a:t>, </a:t>
            </a:r>
            <a:r>
              <a:rPr lang="en-US" sz="1600" b="1" dirty="0">
                <a:solidFill>
                  <a:schemeClr val="tx1"/>
                </a:solidFill>
              </a:rPr>
              <a:t>Bits[5-16</a:t>
            </a:r>
            <a:r>
              <a:rPr lang="en-US" sz="1600" b="1" dirty="0" smtClean="0">
                <a:solidFill>
                  <a:schemeClr val="tx1"/>
                </a:solidFill>
              </a:rPr>
              <a:t>]=96</a:t>
            </a:r>
            <a:r>
              <a:rPr lang="en-US" sz="1600" dirty="0" smtClean="0"/>
              <a:t>, </a:t>
            </a:r>
            <a:r>
              <a:rPr lang="en-US" sz="1600" dirty="0"/>
              <a:t>Bits[17-63</a:t>
            </a:r>
            <a:r>
              <a:rPr lang="en-US" sz="1600" dirty="0" smtClean="0"/>
              <a:t>]=128.</a:t>
            </a:r>
            <a:endParaRPr lang="en-US" sz="1600" dirty="0"/>
          </a:p>
          <a:p>
            <a:pPr marL="228600" lvl="1" indent="-228600">
              <a:lnSpc>
                <a:spcPct val="120000"/>
              </a:lnSpc>
              <a:spcBef>
                <a:spcPts val="0"/>
              </a:spcBef>
              <a:spcAft>
                <a:spcPts val="0"/>
              </a:spcAft>
              <a:buFont typeface="Arial" pitchFamily="34" charset="0"/>
              <a:buChar char="•"/>
            </a:pPr>
            <a:r>
              <a:rPr lang="en-US" sz="1800" dirty="0" smtClean="0"/>
              <a:t>So, after the </a:t>
            </a:r>
            <a:r>
              <a:rPr lang="en-US" dirty="0"/>
              <a:t>2</a:t>
            </a:r>
            <a:r>
              <a:rPr lang="en-US" sz="1800" dirty="0" smtClean="0"/>
              <a:t>nd block-and-replay attack, the STA’s TSF lags behind the AP’s TSF by </a:t>
            </a:r>
            <a:r>
              <a:rPr lang="en-US" dirty="0" smtClean="0"/>
              <a:t>3072 </a:t>
            </a:r>
            <a:r>
              <a:rPr lang="en-US" sz="1800" dirty="0" err="1" smtClean="0"/>
              <a:t>usec</a:t>
            </a:r>
            <a:r>
              <a:rPr lang="en-US" sz="1800" dirty="0" smtClean="0"/>
              <a:t>. Such an attack can go on and on without the STA detecting it.</a:t>
            </a:r>
          </a:p>
        </p:txBody>
      </p:sp>
      <p:sp>
        <p:nvSpPr>
          <p:cNvPr id="5" name="灯片编号占位符 3"/>
          <p:cNvSpPr>
            <a:spLocks noGrp="1"/>
          </p:cNvSpPr>
          <p:nvPr>
            <p:ph type="sldNum" idx="12"/>
          </p:nvPr>
        </p:nvSpPr>
        <p:spPr>
          <a:xfrm>
            <a:off x="4344988" y="6475413"/>
            <a:ext cx="528637" cy="363537"/>
          </a:xfrm>
        </p:spPr>
        <p:txBody>
          <a:bodyPr/>
          <a:lstStyle/>
          <a:p>
            <a:r>
              <a:rPr lang="en-GB" dirty="0" smtClean="0"/>
              <a:t>Slide </a:t>
            </a:r>
            <a:fld id="{440F5867-744E-4AA6-B0ED-4C44D2DFBB7B}" type="slidenum">
              <a:rPr lang="en-GB" smtClean="0"/>
              <a:pPr/>
              <a:t>5</a:t>
            </a:fld>
            <a:endParaRPr lang="en-GB" dirty="0"/>
          </a:p>
        </p:txBody>
      </p:sp>
      <p:sp>
        <p:nvSpPr>
          <p:cNvPr id="6" name="页脚占位符 4"/>
          <p:cNvSpPr>
            <a:spLocks noGrp="1"/>
          </p:cNvSpPr>
          <p:nvPr>
            <p:ph type="ftr" idx="14"/>
          </p:nvPr>
        </p:nvSpPr>
        <p:spPr>
          <a:xfrm>
            <a:off x="5357818" y="6475413"/>
            <a:ext cx="3184520" cy="180975"/>
          </a:xfrm>
        </p:spPr>
        <p:txBody>
          <a:bodyPr/>
          <a:lstStyle/>
          <a:p>
            <a:r>
              <a:rPr lang="da-DK" dirty="0"/>
              <a:t>Yunsong Yang, Huawei Technologies</a:t>
            </a:r>
            <a:endParaRPr lang="en-GB" dirty="0"/>
          </a:p>
        </p:txBody>
      </p:sp>
    </p:spTree>
    <p:extLst>
      <p:ext uri="{BB962C8B-B14F-4D97-AF65-F5344CB8AC3E}">
        <p14:creationId xmlns:p14="http://schemas.microsoft.com/office/powerpoint/2010/main" val="4078591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85800"/>
            <a:ext cx="8337550" cy="762000"/>
          </a:xfrm>
        </p:spPr>
        <p:txBody>
          <a:bodyPr/>
          <a:lstStyle/>
          <a:p>
            <a:r>
              <a:rPr lang="en-US" sz="3200" dirty="0" smtClean="0"/>
              <a:t>Example Attack (Cont’d)</a:t>
            </a:r>
            <a:endParaRPr lang="en-US" dirty="0" smtClean="0"/>
          </a:p>
        </p:txBody>
      </p:sp>
      <p:sp>
        <p:nvSpPr>
          <p:cNvPr id="8195" name="Content Placeholder 2"/>
          <p:cNvSpPr>
            <a:spLocks noGrp="1"/>
          </p:cNvSpPr>
          <p:nvPr>
            <p:ph idx="1"/>
          </p:nvPr>
        </p:nvSpPr>
        <p:spPr>
          <a:xfrm>
            <a:off x="533400" y="1371601"/>
            <a:ext cx="8305800" cy="5103812"/>
          </a:xfrm>
        </p:spPr>
        <p:txBody>
          <a:bodyPr/>
          <a:lstStyle/>
          <a:p>
            <a:pPr marL="228600" lvl="1" indent="-228600">
              <a:lnSpc>
                <a:spcPct val="120000"/>
              </a:lnSpc>
              <a:spcBef>
                <a:spcPts val="0"/>
              </a:spcBef>
              <a:spcAft>
                <a:spcPts val="0"/>
              </a:spcAft>
              <a:buFont typeface="Arial" pitchFamily="34" charset="0"/>
              <a:buChar char="•"/>
            </a:pPr>
            <a:r>
              <a:rPr lang="en-US" dirty="0" smtClean="0"/>
              <a:t>Assuming the STA’s “On” period is 10 </a:t>
            </a:r>
            <a:r>
              <a:rPr lang="en-US" dirty="0" err="1" smtClean="0"/>
              <a:t>msec</a:t>
            </a:r>
            <a:r>
              <a:rPr lang="en-US" dirty="0" smtClean="0"/>
              <a:t>, and its OFF period is longer than that, after 7 rounds of block-and-replay attacks, the STA’s TSF lags behind the AP’s TSF </a:t>
            </a:r>
            <a:r>
              <a:rPr lang="en-US" dirty="0"/>
              <a:t>b</a:t>
            </a:r>
            <a:r>
              <a:rPr lang="en-US" dirty="0" smtClean="0"/>
              <a:t>y 10.752 </a:t>
            </a:r>
            <a:r>
              <a:rPr lang="en-US" dirty="0" err="1" smtClean="0"/>
              <a:t>msec</a:t>
            </a:r>
            <a:r>
              <a:rPr lang="en-US" dirty="0" smtClean="0"/>
              <a:t>, completely offsetting the “On” periods between the AP and the STA. </a:t>
            </a:r>
          </a:p>
          <a:p>
            <a:pPr marL="685800" lvl="2" indent="-285750">
              <a:lnSpc>
                <a:spcPct val="120000"/>
              </a:lnSpc>
              <a:spcBef>
                <a:spcPts val="0"/>
              </a:spcBef>
              <a:spcAft>
                <a:spcPts val="0"/>
              </a:spcAft>
              <a:buFont typeface="Courier New" panose="02070309020205020404" pitchFamily="49" charset="0"/>
              <a:buChar char="o"/>
            </a:pPr>
            <a:r>
              <a:rPr lang="en-US" b="1" dirty="0" smtClean="0"/>
              <a:t>7 rounds (x 8192 TUs) takes less than 1 minute.</a:t>
            </a:r>
          </a:p>
          <a:p>
            <a:pPr marL="228600" lvl="1" indent="-228600">
              <a:lnSpc>
                <a:spcPct val="120000"/>
              </a:lnSpc>
              <a:spcBef>
                <a:spcPts val="600"/>
              </a:spcBef>
              <a:spcAft>
                <a:spcPts val="0"/>
              </a:spcAft>
              <a:buFont typeface="Arial" pitchFamily="34" charset="0"/>
              <a:buChar char="•"/>
            </a:pPr>
            <a:r>
              <a:rPr lang="en-US" dirty="0" smtClean="0"/>
              <a:t>Assuming that TSF value is used in the MIC calculation in the WUR Wakeup frames as well, as suggested in [2], and the highest bit of the </a:t>
            </a:r>
            <a:r>
              <a:rPr lang="en-US" dirty="0"/>
              <a:t>P</a:t>
            </a:r>
            <a:r>
              <a:rPr lang="en-US" dirty="0" smtClean="0"/>
              <a:t>artial TSF value explicitly transmitted in the WUR Wakeup frame is Bit[16], after 86 rounds of block-and-replay attacks, </a:t>
            </a:r>
            <a:r>
              <a:rPr lang="en-US" dirty="0"/>
              <a:t>the STA’s TSF is lagging behind </a:t>
            </a:r>
            <a:r>
              <a:rPr lang="en-US" dirty="0" smtClean="0"/>
              <a:t>the </a:t>
            </a:r>
            <a:r>
              <a:rPr lang="en-US" dirty="0"/>
              <a:t>AP’s TSF by </a:t>
            </a:r>
            <a:r>
              <a:rPr lang="en-US" dirty="0" smtClean="0"/>
              <a:t>132.096 msec. Thus, Bits[17-63] of the AP’s TSF is greater than </a:t>
            </a:r>
            <a:r>
              <a:rPr lang="en-US" dirty="0"/>
              <a:t>Bits[17-63] of the </a:t>
            </a:r>
            <a:r>
              <a:rPr lang="en-US" dirty="0" smtClean="0"/>
              <a:t>STA’s TSF by 1. </a:t>
            </a:r>
          </a:p>
          <a:p>
            <a:pPr marL="685800" lvl="2" indent="-285750">
              <a:lnSpc>
                <a:spcPct val="120000"/>
              </a:lnSpc>
              <a:spcBef>
                <a:spcPts val="0"/>
              </a:spcBef>
              <a:spcAft>
                <a:spcPts val="0"/>
              </a:spcAft>
              <a:buFont typeface="Courier New" panose="02070309020205020404" pitchFamily="49" charset="0"/>
              <a:buChar char="o"/>
            </a:pPr>
            <a:r>
              <a:rPr lang="en-US" b="1" dirty="0" smtClean="0"/>
              <a:t>86 </a:t>
            </a:r>
            <a:r>
              <a:rPr lang="en-US" b="1" dirty="0"/>
              <a:t>rounds (x </a:t>
            </a:r>
            <a:r>
              <a:rPr lang="en-US" b="1" dirty="0" smtClean="0"/>
              <a:t>8192 </a:t>
            </a:r>
            <a:r>
              <a:rPr lang="en-US" b="1" dirty="0"/>
              <a:t>TUs) takes </a:t>
            </a:r>
            <a:r>
              <a:rPr lang="en-US" b="1" dirty="0" smtClean="0"/>
              <a:t>about 12 minutes.</a:t>
            </a:r>
          </a:p>
          <a:p>
            <a:pPr marL="685800" lvl="2" indent="-285750">
              <a:lnSpc>
                <a:spcPct val="120000"/>
              </a:lnSpc>
              <a:spcBef>
                <a:spcPts val="0"/>
              </a:spcBef>
              <a:spcAft>
                <a:spcPts val="0"/>
              </a:spcAft>
              <a:buFont typeface="Courier New" panose="02070309020205020404" pitchFamily="49" charset="0"/>
              <a:buChar char="o"/>
            </a:pPr>
            <a:r>
              <a:rPr lang="en-US" dirty="0" smtClean="0"/>
              <a:t>From that point on, the value of hidden MSBs of the STA’s TSF (used for MIC reception) no longer matches with that of the hidden MSBs of the AP’s TSF (used for MIC transmission). The STA can no longer check the MIC successfully. As a result, any legitimate WUR Wakeup frames to the STA are discarded and the STA becomes non-responsive to the AP’s wake-up signals. </a:t>
            </a:r>
          </a:p>
        </p:txBody>
      </p:sp>
      <p:sp>
        <p:nvSpPr>
          <p:cNvPr id="5" name="灯片编号占位符 3"/>
          <p:cNvSpPr>
            <a:spLocks noGrp="1"/>
          </p:cNvSpPr>
          <p:nvPr>
            <p:ph type="sldNum" idx="12"/>
          </p:nvPr>
        </p:nvSpPr>
        <p:spPr>
          <a:xfrm>
            <a:off x="4344988" y="6475413"/>
            <a:ext cx="528637" cy="363537"/>
          </a:xfrm>
        </p:spPr>
        <p:txBody>
          <a:bodyPr/>
          <a:lstStyle/>
          <a:p>
            <a:r>
              <a:rPr lang="en-GB" dirty="0" smtClean="0"/>
              <a:t>Slide </a:t>
            </a:r>
            <a:fld id="{440F5867-744E-4AA6-B0ED-4C44D2DFBB7B}" type="slidenum">
              <a:rPr lang="en-GB" smtClean="0"/>
              <a:pPr/>
              <a:t>6</a:t>
            </a:fld>
            <a:endParaRPr lang="en-GB" dirty="0"/>
          </a:p>
        </p:txBody>
      </p:sp>
      <p:sp>
        <p:nvSpPr>
          <p:cNvPr id="6" name="页脚占位符 4"/>
          <p:cNvSpPr>
            <a:spLocks noGrp="1"/>
          </p:cNvSpPr>
          <p:nvPr>
            <p:ph type="ftr" idx="14"/>
          </p:nvPr>
        </p:nvSpPr>
        <p:spPr>
          <a:xfrm>
            <a:off x="5357818" y="6475413"/>
            <a:ext cx="3184520" cy="180975"/>
          </a:xfrm>
        </p:spPr>
        <p:txBody>
          <a:bodyPr/>
          <a:lstStyle/>
          <a:p>
            <a:r>
              <a:rPr lang="da-DK" dirty="0"/>
              <a:t>Yunsong Yang, Huawei Technologies</a:t>
            </a:r>
            <a:endParaRPr lang="en-GB" dirty="0"/>
          </a:p>
        </p:txBody>
      </p:sp>
    </p:spTree>
    <p:extLst>
      <p:ext uri="{BB962C8B-B14F-4D97-AF65-F5344CB8AC3E}">
        <p14:creationId xmlns:p14="http://schemas.microsoft.com/office/powerpoint/2010/main" val="1787411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09600"/>
            <a:ext cx="8337550" cy="685800"/>
          </a:xfrm>
        </p:spPr>
        <p:txBody>
          <a:bodyPr/>
          <a:lstStyle/>
          <a:p>
            <a:r>
              <a:rPr lang="en-US" sz="3200" dirty="0" smtClean="0"/>
              <a:t>Suggested Remedies</a:t>
            </a:r>
            <a:endParaRPr lang="en-US" dirty="0" smtClean="0"/>
          </a:p>
        </p:txBody>
      </p:sp>
      <p:sp>
        <p:nvSpPr>
          <p:cNvPr id="8195" name="Content Placeholder 2"/>
          <p:cNvSpPr>
            <a:spLocks noGrp="1"/>
          </p:cNvSpPr>
          <p:nvPr>
            <p:ph idx="1"/>
          </p:nvPr>
        </p:nvSpPr>
        <p:spPr>
          <a:xfrm>
            <a:off x="609600" y="1295400"/>
            <a:ext cx="8108950" cy="5105400"/>
          </a:xfrm>
        </p:spPr>
        <p:txBody>
          <a:bodyPr/>
          <a:lstStyle/>
          <a:p>
            <a:pPr marL="228600" lvl="4">
              <a:lnSpc>
                <a:spcPct val="120000"/>
              </a:lnSpc>
              <a:spcBef>
                <a:spcPts val="0"/>
              </a:spcBef>
              <a:buFont typeface="Arial" panose="020B0604020202020204" pitchFamily="34" charset="0"/>
              <a:buChar char="•"/>
            </a:pPr>
            <a:r>
              <a:rPr lang="en-US" altLang="zh-CN" sz="1800" dirty="0" smtClean="0"/>
              <a:t>The replay attack </a:t>
            </a:r>
            <a:r>
              <a:rPr lang="en-US" altLang="zh-CN" sz="1800" dirty="0"/>
              <a:t>on WUR </a:t>
            </a:r>
            <a:r>
              <a:rPr lang="en-US" altLang="zh-CN" sz="1800" dirty="0" smtClean="0"/>
              <a:t>Beacons posts a threat to the wake-up operation that relies on time synchrony, e.g., for a WUR STA with </a:t>
            </a:r>
            <a:r>
              <a:rPr lang="en-US" altLang="zh-CN" sz="1800" dirty="0"/>
              <a:t>a</a:t>
            </a:r>
            <a:r>
              <a:rPr lang="en-US" altLang="zh-CN" sz="1800" dirty="0" smtClean="0"/>
              <a:t> duty ratio &lt;100%, because “On” periods can be completely offset between the AP and STA under the attacks.</a:t>
            </a:r>
          </a:p>
          <a:p>
            <a:pPr marL="228600" lvl="4">
              <a:lnSpc>
                <a:spcPct val="120000"/>
              </a:lnSpc>
              <a:spcBef>
                <a:spcPts val="0"/>
              </a:spcBef>
              <a:buFont typeface="Arial" panose="020B0604020202020204" pitchFamily="34" charset="0"/>
              <a:buChar char="•"/>
            </a:pPr>
            <a:r>
              <a:rPr lang="en-US" altLang="zh-CN" sz="1800" dirty="0" smtClean="0"/>
              <a:t>Therefore, 11ba should support a wake-up operation that can operate without the WUR Beacons, as a fallback solution when under the attack. </a:t>
            </a:r>
            <a:r>
              <a:rPr lang="en-US" altLang="zh-CN" sz="1800" dirty="0"/>
              <a:t>F</a:t>
            </a:r>
            <a:r>
              <a:rPr lang="en-US" altLang="zh-CN" sz="1800" dirty="0" smtClean="0"/>
              <a:t>or example, </a:t>
            </a:r>
          </a:p>
          <a:p>
            <a:pPr marL="457200" lvl="5">
              <a:lnSpc>
                <a:spcPct val="120000"/>
              </a:lnSpc>
              <a:spcBef>
                <a:spcPts val="0"/>
              </a:spcBef>
              <a:buFont typeface="Courier New" panose="02070309020205020404" pitchFamily="49" charset="0"/>
              <a:buChar char="o"/>
            </a:pPr>
            <a:r>
              <a:rPr lang="en-US" sz="1800" dirty="0" smtClean="0"/>
              <a:t>The </a:t>
            </a:r>
            <a:r>
              <a:rPr lang="en-US" sz="1800" dirty="0"/>
              <a:t>AP </a:t>
            </a:r>
            <a:r>
              <a:rPr lang="en-US" sz="1800" dirty="0" smtClean="0"/>
              <a:t>configures the </a:t>
            </a:r>
            <a:r>
              <a:rPr lang="en-US" sz="1800" dirty="0" err="1"/>
              <a:t>WURx</a:t>
            </a:r>
            <a:r>
              <a:rPr lang="en-US" sz="1800" dirty="0"/>
              <a:t> with 100% duty </a:t>
            </a:r>
            <a:r>
              <a:rPr lang="en-US" sz="1800" dirty="0" smtClean="0"/>
              <a:t>ratio, thus is able to </a:t>
            </a:r>
            <a:r>
              <a:rPr lang="en-US" sz="1800" dirty="0"/>
              <a:t>wake up the STA by transmitting a </a:t>
            </a:r>
            <a:r>
              <a:rPr lang="en-US" sz="1800" dirty="0" smtClean="0"/>
              <a:t>WUR Wakeup frame (WUF) at </a:t>
            </a:r>
            <a:r>
              <a:rPr lang="en-US" sz="1800" dirty="0"/>
              <a:t>any time; or </a:t>
            </a:r>
            <a:endParaRPr lang="en-US" sz="1800" dirty="0" smtClean="0"/>
          </a:p>
          <a:p>
            <a:pPr marL="457200" lvl="5">
              <a:lnSpc>
                <a:spcPct val="120000"/>
              </a:lnSpc>
              <a:spcBef>
                <a:spcPts val="0"/>
              </a:spcBef>
              <a:buFont typeface="Courier New" panose="02070309020205020404" pitchFamily="49" charset="0"/>
              <a:buChar char="o"/>
            </a:pPr>
            <a:r>
              <a:rPr lang="en-US" sz="1800" dirty="0"/>
              <a:t>T</a:t>
            </a:r>
            <a:r>
              <a:rPr lang="en-US" sz="1800" dirty="0" smtClean="0"/>
              <a:t>he AP configures </a:t>
            </a:r>
            <a:r>
              <a:rPr lang="en-US" sz="1800" dirty="0"/>
              <a:t>the </a:t>
            </a:r>
            <a:r>
              <a:rPr lang="en-US" sz="1800" dirty="0" err="1"/>
              <a:t>WURx</a:t>
            </a:r>
            <a:r>
              <a:rPr lang="en-US" sz="1800" dirty="0"/>
              <a:t> with a duty ratio &lt;100</a:t>
            </a:r>
            <a:r>
              <a:rPr lang="en-US" sz="1800" dirty="0" smtClean="0"/>
              <a:t>% and wakes </a:t>
            </a:r>
            <a:r>
              <a:rPr lang="en-US" sz="1800" dirty="0"/>
              <a:t>up the STA by transmitting a sequence of WUFs, </a:t>
            </a:r>
            <a:r>
              <a:rPr lang="en-US" sz="1800" dirty="0" smtClean="0"/>
              <a:t>ensuring that at </a:t>
            </a:r>
            <a:r>
              <a:rPr lang="en-US" sz="1800" dirty="0"/>
              <a:t>least </a:t>
            </a:r>
            <a:r>
              <a:rPr lang="en-US" sz="1800" dirty="0" smtClean="0"/>
              <a:t>one of which will be </a:t>
            </a:r>
            <a:r>
              <a:rPr lang="en-US" sz="1800" dirty="0"/>
              <a:t>transmitted over an “On” period of the </a:t>
            </a:r>
            <a:r>
              <a:rPr lang="en-US" sz="1800" dirty="0" err="1"/>
              <a:t>WURx</a:t>
            </a:r>
            <a:r>
              <a:rPr lang="en-US" sz="1800" dirty="0" smtClean="0"/>
              <a:t>.</a:t>
            </a:r>
          </a:p>
          <a:p>
            <a:pPr marL="685800" lvl="6">
              <a:lnSpc>
                <a:spcPct val="120000"/>
              </a:lnSpc>
              <a:spcBef>
                <a:spcPts val="0"/>
              </a:spcBef>
              <a:buFont typeface="Wingdings" panose="05000000000000000000" pitchFamily="2" charset="2"/>
              <a:buChar char="§"/>
            </a:pPr>
            <a:r>
              <a:rPr lang="en-US" dirty="0" smtClean="0"/>
              <a:t>The AP knows how long “On” period is, thus how far apart two adjacent WUFs can be.</a:t>
            </a:r>
          </a:p>
          <a:p>
            <a:pPr marL="685800" lvl="6">
              <a:lnSpc>
                <a:spcPct val="120000"/>
              </a:lnSpc>
              <a:spcBef>
                <a:spcPts val="0"/>
              </a:spcBef>
              <a:buFont typeface="Wingdings" panose="05000000000000000000" pitchFamily="2" charset="2"/>
              <a:buChar char="§"/>
            </a:pPr>
            <a:r>
              <a:rPr lang="en-US" dirty="0" smtClean="0"/>
              <a:t>The AP knows how long Duty-cycle Period is, thus how many WUFs are needed.</a:t>
            </a:r>
          </a:p>
          <a:p>
            <a:pPr marL="685800" lvl="6">
              <a:lnSpc>
                <a:spcPct val="120000"/>
              </a:lnSpc>
              <a:spcBef>
                <a:spcPts val="0"/>
              </a:spcBef>
              <a:buFont typeface="Wingdings" panose="05000000000000000000" pitchFamily="2" charset="2"/>
              <a:buChar char="§"/>
            </a:pPr>
            <a:r>
              <a:rPr lang="en-US" dirty="0"/>
              <a:t>The </a:t>
            </a:r>
            <a:r>
              <a:rPr lang="en-US" dirty="0" err="1"/>
              <a:t>WURx</a:t>
            </a:r>
            <a:r>
              <a:rPr lang="en-US" dirty="0"/>
              <a:t> operates its On and Off periods </a:t>
            </a:r>
            <a:r>
              <a:rPr lang="en-US" dirty="0" smtClean="0"/>
              <a:t>(as configured </a:t>
            </a:r>
            <a:r>
              <a:rPr lang="en-US" dirty="0"/>
              <a:t>by the WUR Mode element), based on its </a:t>
            </a:r>
            <a:r>
              <a:rPr lang="en-US" dirty="0" smtClean="0"/>
              <a:t>TSF timer, which is </a:t>
            </a:r>
            <a:r>
              <a:rPr lang="en-US" dirty="0"/>
              <a:t>simply not corrected. That’s all.</a:t>
            </a:r>
          </a:p>
          <a:p>
            <a:pPr marL="514350" lvl="6" indent="-285750">
              <a:lnSpc>
                <a:spcPct val="120000"/>
              </a:lnSpc>
              <a:spcBef>
                <a:spcPts val="0"/>
              </a:spcBef>
              <a:buFont typeface="Courier New" panose="02070309020205020404" pitchFamily="49" charset="0"/>
              <a:buChar char="o"/>
            </a:pPr>
            <a:r>
              <a:rPr lang="en-US" sz="1800" dirty="0"/>
              <a:t>The AP </a:t>
            </a:r>
            <a:r>
              <a:rPr lang="en-US" sz="1800" dirty="0" smtClean="0"/>
              <a:t>can indicate </a:t>
            </a:r>
            <a:r>
              <a:rPr lang="en-US" sz="1800" dirty="0"/>
              <a:t>to WUR STAs not to use WUR Beacons for time synchronization or the AP </a:t>
            </a:r>
            <a:r>
              <a:rPr lang="en-US" sz="1800" dirty="0" smtClean="0"/>
              <a:t>can simply transmit no </a:t>
            </a:r>
            <a:r>
              <a:rPr lang="en-US" sz="1800" dirty="0"/>
              <a:t>WUR </a:t>
            </a:r>
            <a:r>
              <a:rPr lang="en-US" sz="1800" dirty="0" smtClean="0"/>
              <a:t>Beacons [3].</a:t>
            </a:r>
            <a:endParaRPr lang="en-US" sz="1800" dirty="0"/>
          </a:p>
        </p:txBody>
      </p:sp>
      <p:sp>
        <p:nvSpPr>
          <p:cNvPr id="5" name="页脚占位符 4"/>
          <p:cNvSpPr>
            <a:spLocks noGrp="1"/>
          </p:cNvSpPr>
          <p:nvPr>
            <p:ph type="ftr" idx="14"/>
          </p:nvPr>
        </p:nvSpPr>
        <p:spPr>
          <a:xfrm>
            <a:off x="5357818" y="6475413"/>
            <a:ext cx="3184520" cy="180975"/>
          </a:xfrm>
        </p:spPr>
        <p:txBody>
          <a:bodyPr/>
          <a:lstStyle/>
          <a:p>
            <a:r>
              <a:rPr lang="da-DK" dirty="0"/>
              <a:t>Yunsong Yang, Huawei Technologies</a:t>
            </a:r>
            <a:endParaRPr lang="en-GB" dirty="0"/>
          </a:p>
        </p:txBody>
      </p:sp>
      <p:sp>
        <p:nvSpPr>
          <p:cNvPr id="6" name="灯片编号占位符 3"/>
          <p:cNvSpPr>
            <a:spLocks noGrp="1"/>
          </p:cNvSpPr>
          <p:nvPr>
            <p:ph type="sldNum" idx="12"/>
          </p:nvPr>
        </p:nvSpPr>
        <p:spPr>
          <a:xfrm>
            <a:off x="4344988" y="6475413"/>
            <a:ext cx="528637" cy="363537"/>
          </a:xfrm>
        </p:spPr>
        <p:txBody>
          <a:bodyPr/>
          <a:lstStyle/>
          <a:p>
            <a:r>
              <a:rPr lang="en-GB" dirty="0" smtClean="0"/>
              <a:t>Slide 7</a:t>
            </a:r>
            <a:endParaRPr lang="en-GB" dirty="0"/>
          </a:p>
        </p:txBody>
      </p:sp>
    </p:spTree>
    <p:extLst>
      <p:ext uri="{BB962C8B-B14F-4D97-AF65-F5344CB8AC3E}">
        <p14:creationId xmlns:p14="http://schemas.microsoft.com/office/powerpoint/2010/main" val="3075099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533400" y="609600"/>
            <a:ext cx="8337550" cy="838200"/>
          </a:xfrm>
        </p:spPr>
        <p:txBody>
          <a:bodyPr/>
          <a:lstStyle/>
          <a:p>
            <a:r>
              <a:rPr lang="en-US" sz="3200" dirty="0" smtClean="0"/>
              <a:t>Suggested Remedies (cont’d)</a:t>
            </a:r>
            <a:endParaRPr lang="en-US" dirty="0" smtClean="0"/>
          </a:p>
        </p:txBody>
      </p:sp>
      <p:sp>
        <p:nvSpPr>
          <p:cNvPr id="8195" name="Content Placeholder 2"/>
          <p:cNvSpPr>
            <a:spLocks noGrp="1"/>
          </p:cNvSpPr>
          <p:nvPr>
            <p:ph idx="1"/>
          </p:nvPr>
        </p:nvSpPr>
        <p:spPr>
          <a:xfrm>
            <a:off x="609600" y="1371600"/>
            <a:ext cx="8108950" cy="5029200"/>
          </a:xfrm>
        </p:spPr>
        <p:txBody>
          <a:bodyPr/>
          <a:lstStyle/>
          <a:p>
            <a:pPr marL="228600" lvl="4">
              <a:lnSpc>
                <a:spcPct val="120000"/>
              </a:lnSpc>
              <a:spcBef>
                <a:spcPts val="0"/>
              </a:spcBef>
              <a:buFont typeface="Arial" panose="020B0604020202020204" pitchFamily="34" charset="0"/>
              <a:buChar char="•"/>
            </a:pPr>
            <a:r>
              <a:rPr lang="en-US" altLang="zh-CN" sz="1800" dirty="0"/>
              <a:t>I</a:t>
            </a:r>
            <a:r>
              <a:rPr lang="en-US" altLang="zh-CN" sz="1800" dirty="0" smtClean="0"/>
              <a:t>nstead of using the Partial TSF, consider placing a </a:t>
            </a:r>
            <a:r>
              <a:rPr lang="en-US" altLang="zh-CN" sz="1800" dirty="0"/>
              <a:t>sequence number </a:t>
            </a:r>
            <a:r>
              <a:rPr lang="en-US" altLang="zh-CN" sz="1800" dirty="0" smtClean="0"/>
              <a:t>in </a:t>
            </a:r>
            <a:r>
              <a:rPr lang="en-US" altLang="zh-CN" sz="1800" dirty="0"/>
              <a:t>the WUR Wakeup frames </a:t>
            </a:r>
            <a:r>
              <a:rPr lang="en-US" sz="1800" dirty="0"/>
              <a:t>and used </a:t>
            </a:r>
            <a:r>
              <a:rPr lang="en-US" sz="1800" dirty="0" smtClean="0"/>
              <a:t>it as </a:t>
            </a:r>
            <a:r>
              <a:rPr lang="en-US" sz="1800" dirty="0"/>
              <a:t>the IPN for the MIC </a:t>
            </a:r>
            <a:r>
              <a:rPr lang="en-US" sz="1800" dirty="0" smtClean="0"/>
              <a:t>calculation, </a:t>
            </a:r>
            <a:r>
              <a:rPr lang="en-US" sz="1800" dirty="0"/>
              <a:t>t</a:t>
            </a:r>
            <a:r>
              <a:rPr lang="en-US" altLang="zh-CN" sz="1800" dirty="0" smtClean="0"/>
              <a:t>hus, isolating </a:t>
            </a:r>
            <a:r>
              <a:rPr lang="en-US" altLang="zh-CN" sz="1800" dirty="0"/>
              <a:t>the impact of attacks on WUR Beacons from the MIC </a:t>
            </a:r>
            <a:r>
              <a:rPr lang="en-US" altLang="zh-CN" sz="1800" dirty="0" smtClean="0"/>
              <a:t>verification on </a:t>
            </a:r>
            <a:r>
              <a:rPr lang="en-US" altLang="zh-CN" sz="1800" dirty="0"/>
              <a:t>the WUR Wakeup </a:t>
            </a:r>
            <a:r>
              <a:rPr lang="en-US" altLang="zh-CN" sz="1800" dirty="0" smtClean="0"/>
              <a:t>frames.</a:t>
            </a:r>
          </a:p>
          <a:p>
            <a:pPr marL="457200" lvl="5">
              <a:lnSpc>
                <a:spcPct val="120000"/>
              </a:lnSpc>
              <a:spcBef>
                <a:spcPts val="0"/>
              </a:spcBef>
              <a:buFont typeface="Courier New" panose="02070309020205020404" pitchFamily="49" charset="0"/>
              <a:buChar char="o"/>
            </a:pPr>
            <a:r>
              <a:rPr lang="en-US" altLang="zh-CN" sz="1800" dirty="0" smtClean="0"/>
              <a:t>Question: Why the sequence number works for the WUR Wakeup frames, but not the WUR Beacons?</a:t>
            </a:r>
          </a:p>
          <a:p>
            <a:pPr marL="457200" lvl="5">
              <a:lnSpc>
                <a:spcPct val="120000"/>
              </a:lnSpc>
              <a:spcBef>
                <a:spcPts val="0"/>
              </a:spcBef>
              <a:buFont typeface="Courier New" panose="02070309020205020404" pitchFamily="49" charset="0"/>
              <a:buChar char="o"/>
            </a:pPr>
            <a:r>
              <a:rPr lang="en-US" altLang="zh-CN" sz="1800" dirty="0" smtClean="0"/>
              <a:t>Answer: The short answer is that the attack models are different.</a:t>
            </a:r>
          </a:p>
          <a:p>
            <a:pPr marL="685800" lvl="6">
              <a:lnSpc>
                <a:spcPct val="120000"/>
              </a:lnSpc>
              <a:spcBef>
                <a:spcPts val="0"/>
              </a:spcBef>
              <a:buFont typeface="Wingdings" panose="05000000000000000000" pitchFamily="2" charset="2"/>
              <a:buChar char="§"/>
            </a:pPr>
            <a:r>
              <a:rPr lang="en-US" altLang="zh-CN" sz="1800" dirty="0" smtClean="0"/>
              <a:t>To attack on the WUR Beacon, the attacker blocks the legitimate WUR Beacon then replays it only once (to delay the STA’s TSF timer). So, the sequence number fails as an anti-replay counter.</a:t>
            </a:r>
          </a:p>
          <a:p>
            <a:pPr marL="685800" lvl="6">
              <a:lnSpc>
                <a:spcPct val="120000"/>
              </a:lnSpc>
              <a:spcBef>
                <a:spcPts val="0"/>
              </a:spcBef>
              <a:buFont typeface="Wingdings" panose="05000000000000000000" pitchFamily="2" charset="2"/>
              <a:buChar char="§"/>
            </a:pPr>
            <a:r>
              <a:rPr lang="en-US" altLang="zh-CN" sz="1800" dirty="0" smtClean="0"/>
              <a:t>To attack on the MIC-protected WUR Wakeup frame, the attacker wishes to replay a sniffed WUR Wakeup frame again and again (to drain the battery). Therefore, the STA is able to detect the replay with the sequence number. Whether the attacker blocks the legitimate Wakeup frame or not, the STA will wake up only once, </a:t>
            </a:r>
            <a:r>
              <a:rPr lang="en-US" altLang="zh-CN" sz="1800" dirty="0"/>
              <a:t>l</a:t>
            </a:r>
            <a:r>
              <a:rPr lang="en-US" altLang="zh-CN" sz="1800" dirty="0" smtClean="0"/>
              <a:t>eaving the attacker no motivation to launch such attacks. </a:t>
            </a:r>
            <a:endParaRPr lang="en-US" altLang="zh-CN" sz="1800" dirty="0"/>
          </a:p>
        </p:txBody>
      </p:sp>
      <p:sp>
        <p:nvSpPr>
          <p:cNvPr id="4" name="页脚占位符 4"/>
          <p:cNvSpPr>
            <a:spLocks noGrp="1"/>
          </p:cNvSpPr>
          <p:nvPr>
            <p:ph type="ftr" idx="14"/>
          </p:nvPr>
        </p:nvSpPr>
        <p:spPr>
          <a:xfrm>
            <a:off x="5357818" y="6475413"/>
            <a:ext cx="3184520" cy="180975"/>
          </a:xfrm>
        </p:spPr>
        <p:txBody>
          <a:bodyPr/>
          <a:lstStyle/>
          <a:p>
            <a:r>
              <a:rPr lang="da-DK" dirty="0"/>
              <a:t>Yunsong Yang, Huawei Technologies</a:t>
            </a:r>
            <a:endParaRPr lang="en-GB" dirty="0"/>
          </a:p>
        </p:txBody>
      </p:sp>
      <p:sp>
        <p:nvSpPr>
          <p:cNvPr id="5" name="灯片编号占位符 3"/>
          <p:cNvSpPr>
            <a:spLocks noGrp="1"/>
          </p:cNvSpPr>
          <p:nvPr>
            <p:ph type="sldNum" idx="12"/>
          </p:nvPr>
        </p:nvSpPr>
        <p:spPr>
          <a:xfrm>
            <a:off x="4344988" y="6475413"/>
            <a:ext cx="528637" cy="363537"/>
          </a:xfrm>
        </p:spPr>
        <p:txBody>
          <a:bodyPr/>
          <a:lstStyle/>
          <a:p>
            <a:r>
              <a:rPr lang="en-GB" dirty="0" smtClean="0"/>
              <a:t>Slide 8</a:t>
            </a:r>
            <a:endParaRPr lang="en-GB" dirty="0"/>
          </a:p>
        </p:txBody>
      </p:sp>
    </p:spTree>
    <p:extLst>
      <p:ext uri="{BB962C8B-B14F-4D97-AF65-F5344CB8AC3E}">
        <p14:creationId xmlns:p14="http://schemas.microsoft.com/office/powerpoint/2010/main" val="3638609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8001000" cy="2209800"/>
          </a:xfrm>
        </p:spPr>
        <p:txBody>
          <a:bodyPr/>
          <a:lstStyle/>
          <a:p>
            <a:r>
              <a:rPr lang="en-US" sz="3200" dirty="0" smtClean="0"/>
              <a:t>Reference</a:t>
            </a:r>
            <a:endParaRPr lang="en-US" sz="3200" dirty="0"/>
          </a:p>
        </p:txBody>
      </p:sp>
      <p:sp>
        <p:nvSpPr>
          <p:cNvPr id="3" name="Content Placeholder 2"/>
          <p:cNvSpPr>
            <a:spLocks noGrp="1"/>
          </p:cNvSpPr>
          <p:nvPr>
            <p:ph idx="1"/>
          </p:nvPr>
        </p:nvSpPr>
        <p:spPr>
          <a:xfrm>
            <a:off x="622300" y="1600200"/>
            <a:ext cx="8140700" cy="4525963"/>
          </a:xfrm>
        </p:spPr>
        <p:txBody>
          <a:bodyPr/>
          <a:lstStyle/>
          <a:p>
            <a:pPr>
              <a:lnSpc>
                <a:spcPct val="130000"/>
              </a:lnSpc>
            </a:pPr>
            <a:r>
              <a:rPr lang="en-US" sz="2000" b="0" dirty="0" smtClean="0"/>
              <a:t>[1</a:t>
            </a:r>
            <a:r>
              <a:rPr lang="en-US" b="0" dirty="0"/>
              <a:t>]. </a:t>
            </a:r>
            <a:r>
              <a:rPr lang="en-US" b="0" dirty="0" smtClean="0"/>
              <a:t>11-18-0087-01-00ba-computation-of-tsf-update.</a:t>
            </a:r>
            <a:endParaRPr lang="en-US" b="0" dirty="0"/>
          </a:p>
          <a:p>
            <a:pPr>
              <a:lnSpc>
                <a:spcPct val="130000"/>
              </a:lnSpc>
            </a:pPr>
            <a:r>
              <a:rPr lang="en-US" sz="2000" b="0" dirty="0" smtClean="0"/>
              <a:t>[2]. 11-18-0064-01-00ba-secure-wur-frames</a:t>
            </a:r>
          </a:p>
          <a:p>
            <a:pPr>
              <a:lnSpc>
                <a:spcPct val="130000"/>
              </a:lnSpc>
            </a:pPr>
            <a:r>
              <a:rPr lang="en-US" sz="2000" b="0" dirty="0" smtClean="0"/>
              <a:t>[3]. 11-18-0440-02-00ba-tbd-clarification-for-tgba-d0-1-wur-beacon</a:t>
            </a:r>
          </a:p>
        </p:txBody>
      </p:sp>
      <p:sp>
        <p:nvSpPr>
          <p:cNvPr id="5" name="页脚占位符 4"/>
          <p:cNvSpPr>
            <a:spLocks noGrp="1"/>
          </p:cNvSpPr>
          <p:nvPr>
            <p:ph type="ftr" idx="14"/>
          </p:nvPr>
        </p:nvSpPr>
        <p:spPr>
          <a:xfrm>
            <a:off x="5357818" y="6475413"/>
            <a:ext cx="3184520" cy="180975"/>
          </a:xfrm>
        </p:spPr>
        <p:txBody>
          <a:bodyPr/>
          <a:lstStyle/>
          <a:p>
            <a:r>
              <a:rPr lang="da-DK" dirty="0"/>
              <a:t>Yunsong Yang, Huawei Technologies</a:t>
            </a:r>
            <a:endParaRPr lang="en-GB" dirty="0"/>
          </a:p>
        </p:txBody>
      </p:sp>
      <p:sp>
        <p:nvSpPr>
          <p:cNvPr id="6" name="灯片编号占位符 3"/>
          <p:cNvSpPr>
            <a:spLocks noGrp="1"/>
          </p:cNvSpPr>
          <p:nvPr>
            <p:ph type="sldNum" idx="12"/>
          </p:nvPr>
        </p:nvSpPr>
        <p:spPr>
          <a:xfrm>
            <a:off x="4344988" y="6475413"/>
            <a:ext cx="528637" cy="363537"/>
          </a:xfrm>
        </p:spPr>
        <p:txBody>
          <a:bodyPr/>
          <a:lstStyle/>
          <a:p>
            <a:r>
              <a:rPr lang="en-GB" dirty="0" smtClean="0"/>
              <a:t>Slide 9</a:t>
            </a:r>
            <a:endParaRPr lang="en-GB" dirty="0"/>
          </a:p>
        </p:txBody>
      </p:sp>
    </p:spTree>
    <p:extLst>
      <p:ext uri="{BB962C8B-B14F-4D97-AF65-F5344CB8AC3E}">
        <p14:creationId xmlns:p14="http://schemas.microsoft.com/office/powerpoint/2010/main" val="151140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44848</TotalTime>
  <Words>1630</Words>
  <Application>Microsoft Office PowerPoint</Application>
  <PresentationFormat>On-screen Show (4:3)</PresentationFormat>
  <Paragraphs>96</Paragraphs>
  <Slides>9</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 Unicode MS</vt:lpstr>
      <vt:lpstr>MS Gothic</vt:lpstr>
      <vt:lpstr>Arial</vt:lpstr>
      <vt:lpstr>Courier New</vt:lpstr>
      <vt:lpstr>Times New Roman</vt:lpstr>
      <vt:lpstr>Wingdings</vt:lpstr>
      <vt:lpstr>Office Theme</vt:lpstr>
      <vt:lpstr>Document</vt:lpstr>
      <vt:lpstr>Vulnerability in WUR Beacon and Its Impacts on Wake-up Operation</vt:lpstr>
      <vt:lpstr>Background</vt:lpstr>
      <vt:lpstr>Vulnerability in the WUR Beacon</vt:lpstr>
      <vt:lpstr>Example Attack on WUR Beacons with MIC</vt:lpstr>
      <vt:lpstr>Example Attack (Cont’d)</vt:lpstr>
      <vt:lpstr>Example Attack (Cont’d)</vt:lpstr>
      <vt:lpstr>Suggested Remedies</vt:lpstr>
      <vt:lpstr>Suggested Remedies (cont’d)</vt:lpstr>
      <vt:lpstr>Reference</vt:lpstr>
    </vt:vector>
  </TitlesOfParts>
  <Company>Huawei Technologies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yangyunsong@huawei.com</dc:creator>
  <cp:lastModifiedBy>Yangyunsong</cp:lastModifiedBy>
  <cp:revision>2272</cp:revision>
  <cp:lastPrinted>1601-01-01T00:00:00Z</cp:lastPrinted>
  <dcterms:created xsi:type="dcterms:W3CDTF">2015-10-31T00:33:08Z</dcterms:created>
  <dcterms:modified xsi:type="dcterms:W3CDTF">2018-05-06T20:23:05Z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(2)nSthhTkz0GtCgq5M6RWobqmUcnzWgkFkTy5ix/d0xgN0x8oMUIWMgBBtr1ZokD+99iclHUoh
Yblcosp81O+JsqCeMnVlaQGN+ULHYb2PMqN8xgOCzSO1W31feZ/zXqZxf7QYJjYvkopvxlxZ
HCYqjtivwOKGOa3785tjXLDqFW5JPFHviiWNMVZnWTM6u+aAYRWTWXB0ZWF6IjFydnuw5pmT
SclSTRct6e0L027XGz</vt:lpwstr>
  </property>
  <property fmtid="{D5CDD505-2E9C-101B-9397-08002B2CF9AE}" pid="3" name="_2015_ms_pID_7253431">
    <vt:lpwstr>65z/Gvq0aeFaSN+AqMX+YREHT9sbVrZkbt+fS4RT/V+9prTmaf+I1r
fqXluPgiTeEiRe+LADtjWHzQzsStzp3/xllKZYrmmt5AqZFAkujt5w79jtZCELSaA4fdALPj
JQn3rfgEZn+xxNq8FVz0u30gbArIFImwKjLc5JP0FbIGP37DJ+PhTDnWL8G2HAvqaZVqGu2S
0bn5eNsp2dQHui5I</vt:lpwstr>
  </property>
  <property fmtid="{D5CDD505-2E9C-101B-9397-08002B2CF9AE}" pid="4" name="_2015_ms_pID_7253432">
    <vt:lpwstr>OA==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1525636462</vt:lpwstr>
  </property>
</Properties>
</file>