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340" r:id="rId3"/>
    <p:sldId id="414" r:id="rId4"/>
    <p:sldId id="415" r:id="rId5"/>
    <p:sldId id="397" r:id="rId6"/>
    <p:sldId id="419" r:id="rId7"/>
    <p:sldId id="401" r:id="rId8"/>
    <p:sldId id="403" r:id="rId9"/>
    <p:sldId id="404" r:id="rId10"/>
    <p:sldId id="420" r:id="rId11"/>
    <p:sldId id="421" r:id="rId12"/>
    <p:sldId id="410" r:id="rId13"/>
    <p:sldId id="411" r:id="rId14"/>
    <p:sldId id="412" r:id="rId15"/>
    <p:sldId id="417" r:id="rId16"/>
    <p:sldId id="413" r:id="rId17"/>
    <p:sldId id="416" r:id="rId18"/>
    <p:sldId id="398" r:id="rId19"/>
    <p:sldId id="400" r:id="rId20"/>
    <p:sldId id="395" r:id="rId21"/>
    <p:sldId id="406" r:id="rId22"/>
    <p:sldId id="407" r:id="rId23"/>
    <p:sldId id="409" r:id="rId24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31" autoAdjust="0"/>
    <p:restoredTop sz="94660"/>
  </p:normalViewPr>
  <p:slideViewPr>
    <p:cSldViewPr>
      <p:cViewPr varScale="1">
        <p:scale>
          <a:sx n="107" d="100"/>
          <a:sy n="107" d="100"/>
        </p:scale>
        <p:origin x="2310" y="120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84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802.11-18/0773r0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90880"/>
            <a:ext cx="9072563" cy="9347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000" dirty="0">
                <a:cs typeface="Calibri" panose="020F0502020204030204" pitchFamily="34" charset="0"/>
              </a:rPr>
              <a:t>Multiantenna TX Diversity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2018-05-07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151812"/>
              </p:ext>
            </p:extLst>
          </p:nvPr>
        </p:nvGraphicFramePr>
        <p:xfrm>
          <a:off x="549275" y="2428875"/>
          <a:ext cx="8675688" cy="2570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1" name="Document" r:id="rId4" imgW="8486910" imgH="2514302" progId="Word.Document.8">
                  <p:embed/>
                </p:oleObj>
              </mc:Choice>
              <mc:Fallback>
                <p:oleObj name="Document" r:id="rId4" imgW="8486910" imgH="251430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2428875"/>
                        <a:ext cx="8675688" cy="2570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91848-9FB3-4D20-AF03-E08FDD613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487678"/>
          </a:xfrm>
        </p:spPr>
        <p:txBody>
          <a:bodyPr/>
          <a:lstStyle/>
          <a:p>
            <a:r>
              <a:rPr lang="en-US" sz="3600" dirty="0"/>
              <a:t>Low Data Rate CSD Designs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4A0B216-3B4E-4BAD-91DA-361C1F1157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9782837"/>
              </p:ext>
            </p:extLst>
          </p:nvPr>
        </p:nvGraphicFramePr>
        <p:xfrm>
          <a:off x="381000" y="1295400"/>
          <a:ext cx="9067799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1478">
                  <a:extLst>
                    <a:ext uri="{9D8B030D-6E8A-4147-A177-3AD203B41FA5}">
                      <a16:colId xmlns:a16="http://schemas.microsoft.com/office/drawing/2014/main" val="2836818724"/>
                    </a:ext>
                  </a:extLst>
                </a:gridCol>
                <a:gridCol w="1312122">
                  <a:extLst>
                    <a:ext uri="{9D8B030D-6E8A-4147-A177-3AD203B41FA5}">
                      <a16:colId xmlns:a16="http://schemas.microsoft.com/office/drawing/2014/main" val="3177042734"/>
                    </a:ext>
                  </a:extLst>
                </a:gridCol>
                <a:gridCol w="4953000">
                  <a:extLst>
                    <a:ext uri="{9D8B030D-6E8A-4147-A177-3AD203B41FA5}">
                      <a16:colId xmlns:a16="http://schemas.microsoft.com/office/drawing/2014/main" val="3866076129"/>
                    </a:ext>
                  </a:extLst>
                </a:gridCol>
                <a:gridCol w="1981199">
                  <a:extLst>
                    <a:ext uri="{9D8B030D-6E8A-4147-A177-3AD203B41FA5}">
                      <a16:colId xmlns:a16="http://schemas.microsoft.com/office/drawing/2014/main" val="17895451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CSD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# Antennas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CSD Values (ns)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384778"/>
                  </a:ext>
                </a:extLst>
              </a:tr>
              <a:tr h="370840">
                <a:tc rowSpan="8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[0] 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Uniform spacing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50832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-500] 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236441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-500, -1000] 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276264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-500, -1000, -1500] 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94397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-500, -1000, -1500, -2000] 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36055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-500, -1000, -1500, -2000, -2500] 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61248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-500, -1000, -1500, -2000, -2500, -3000] 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69808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-500, -1000, -1500, -2000, -2500, -3000, -3500] 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67866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593A5F-52D7-40A8-AB16-FB3B1CF684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9EBFD1-FCB8-4B48-9FE3-B0E5EA14CA8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7C8F0D-2DB0-4A85-9290-EA8C6E0F6C2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9EF47E8-63FC-4836-913A-935D2748E5D6}"/>
              </a:ext>
            </a:extLst>
          </p:cNvPr>
          <p:cNvSpPr txBox="1">
            <a:spLocks/>
          </p:cNvSpPr>
          <p:nvPr/>
        </p:nvSpPr>
        <p:spPr bwMode="auto">
          <a:xfrm>
            <a:off x="381000" y="5210911"/>
            <a:ext cx="8915400" cy="164708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Since the LDR uses 2 µs ‘On’ symbols for the Sync Field and 4 µs ‘On’ symbols the Data Field, we use the different CSD for the Sync and Data Fields</a:t>
            </a:r>
          </a:p>
          <a:p>
            <a:pPr lvl="1"/>
            <a:r>
              <a:rPr lang="en-US" sz="2000" kern="0" dirty="0"/>
              <a:t>Above is what we use in the Data Field</a:t>
            </a:r>
          </a:p>
          <a:p>
            <a:pPr lvl="1"/>
            <a:r>
              <a:rPr lang="en-US" sz="2000" kern="0" dirty="0"/>
              <a:t>CSD on Slide 5 is what we use for the Sync Field</a:t>
            </a:r>
          </a:p>
        </p:txBody>
      </p:sp>
    </p:spTree>
    <p:extLst>
      <p:ext uri="{BB962C8B-B14F-4D97-AF65-F5344CB8AC3E}">
        <p14:creationId xmlns:p14="http://schemas.microsoft.com/office/powerpoint/2010/main" val="2928217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91848-9FB3-4D20-AF03-E08FDD613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487678"/>
          </a:xfrm>
        </p:spPr>
        <p:txBody>
          <a:bodyPr/>
          <a:lstStyle/>
          <a:p>
            <a:r>
              <a:rPr lang="en-US" sz="3600" dirty="0"/>
              <a:t>Low Data Rate CSD Designs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4A0B216-3B4E-4BAD-91DA-361C1F1157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1159510"/>
              </p:ext>
            </p:extLst>
          </p:nvPr>
        </p:nvGraphicFramePr>
        <p:xfrm>
          <a:off x="381000" y="1295400"/>
          <a:ext cx="9067799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1478">
                  <a:extLst>
                    <a:ext uri="{9D8B030D-6E8A-4147-A177-3AD203B41FA5}">
                      <a16:colId xmlns:a16="http://schemas.microsoft.com/office/drawing/2014/main" val="2836818724"/>
                    </a:ext>
                  </a:extLst>
                </a:gridCol>
                <a:gridCol w="1312122">
                  <a:extLst>
                    <a:ext uri="{9D8B030D-6E8A-4147-A177-3AD203B41FA5}">
                      <a16:colId xmlns:a16="http://schemas.microsoft.com/office/drawing/2014/main" val="3177042734"/>
                    </a:ext>
                  </a:extLst>
                </a:gridCol>
                <a:gridCol w="4953000">
                  <a:extLst>
                    <a:ext uri="{9D8B030D-6E8A-4147-A177-3AD203B41FA5}">
                      <a16:colId xmlns:a16="http://schemas.microsoft.com/office/drawing/2014/main" val="3866076129"/>
                    </a:ext>
                  </a:extLst>
                </a:gridCol>
                <a:gridCol w="1981199">
                  <a:extLst>
                    <a:ext uri="{9D8B030D-6E8A-4147-A177-3AD203B41FA5}">
                      <a16:colId xmlns:a16="http://schemas.microsoft.com/office/drawing/2014/main" val="17895451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CSD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# Antennas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CSD Values (ns)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384778"/>
                  </a:ext>
                </a:extLst>
              </a:tr>
              <a:tr h="370840">
                <a:tc rowSpan="8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[0] 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Binary tree spacing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50832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-2000] 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236441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-2000, -1000] 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276264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-2000, -1000, -3000] 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94397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-2000, -1000, -3000, -1500] 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36055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-2000, -1000, -3000, -1500, -2500] 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61248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-2000, -1000, -3000, -1500, -2500, -500] 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69808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-2000, -1000, -3000, -1500, -2500, -500, -3500] 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67866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593A5F-52D7-40A8-AB16-FB3B1CF684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9EBFD1-FCB8-4B48-9FE3-B0E5EA14CA8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7C8F0D-2DB0-4A85-9290-EA8C6E0F6C2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9EF47E8-63FC-4836-913A-935D2748E5D6}"/>
              </a:ext>
            </a:extLst>
          </p:cNvPr>
          <p:cNvSpPr txBox="1">
            <a:spLocks/>
          </p:cNvSpPr>
          <p:nvPr/>
        </p:nvSpPr>
        <p:spPr bwMode="auto">
          <a:xfrm>
            <a:off x="381000" y="5210911"/>
            <a:ext cx="8915400" cy="164708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Since the LDR uses 2 µs ‘On’ symbols for the Sync Field and 4 µs ‘On’ symbols the Data Field, we use the different CSD for the Sync and Data Fields</a:t>
            </a:r>
          </a:p>
          <a:p>
            <a:pPr lvl="1"/>
            <a:r>
              <a:rPr lang="en-US" sz="2000" kern="0" dirty="0"/>
              <a:t>Above is what we use in the Data Field</a:t>
            </a:r>
          </a:p>
          <a:p>
            <a:pPr lvl="1"/>
            <a:r>
              <a:rPr lang="en-US" sz="2000" kern="0" dirty="0"/>
              <a:t>CSD on Slide 6 is what we use for the Sync Field</a:t>
            </a:r>
          </a:p>
        </p:txBody>
      </p:sp>
    </p:spTree>
    <p:extLst>
      <p:ext uri="{BB962C8B-B14F-4D97-AF65-F5344CB8AC3E}">
        <p14:creationId xmlns:p14="http://schemas.microsoft.com/office/powerpoint/2010/main" val="4088723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7C14A-F8D7-480E-A477-364AEF740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75360"/>
          </a:xfrm>
        </p:spPr>
        <p:txBody>
          <a:bodyPr/>
          <a:lstStyle/>
          <a:p>
            <a:r>
              <a:rPr lang="en-US" sz="3600" dirty="0"/>
              <a:t>LDR Model D Sim – CSD Design 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821B0A-3461-4055-940F-19E1D12153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5A927-871A-483A-9FB7-ECBA533193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651F5C-389B-4F48-B398-404CF88524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110AC77-FF72-43C0-A050-B3D2DC08BE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86" y="1684471"/>
            <a:ext cx="9552736" cy="4729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8950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7C14A-F8D7-480E-A477-364AEF740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75360"/>
          </a:xfrm>
        </p:spPr>
        <p:txBody>
          <a:bodyPr/>
          <a:lstStyle/>
          <a:p>
            <a:r>
              <a:rPr lang="en-US" sz="3600" dirty="0"/>
              <a:t>LDR Model D Sim – CSD Design 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821B0A-3461-4055-940F-19E1D12153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5A927-871A-483A-9FB7-ECBA533193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651F5C-389B-4F48-B398-404CF88524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377E166-E4F0-4149-A6F3-A294C00C5D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86" y="1600200"/>
            <a:ext cx="9552736" cy="4724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085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C0862-F9BB-4C74-A432-7EDE1CFB9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373" y="873956"/>
            <a:ext cx="8288868" cy="574041"/>
          </a:xfrm>
        </p:spPr>
        <p:txBody>
          <a:bodyPr/>
          <a:lstStyle/>
          <a:p>
            <a:r>
              <a:rPr lang="en-US" sz="3200" dirty="0"/>
              <a:t>LDR – Model D Simulation Summary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FDE2D2E-D42E-4D1A-AD39-6DF49FBAB6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7250675"/>
              </p:ext>
            </p:extLst>
          </p:nvPr>
        </p:nvGraphicFramePr>
        <p:xfrm>
          <a:off x="914400" y="1572358"/>
          <a:ext cx="7824425" cy="397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6423">
                  <a:extLst>
                    <a:ext uri="{9D8B030D-6E8A-4147-A177-3AD203B41FA5}">
                      <a16:colId xmlns:a16="http://schemas.microsoft.com/office/drawing/2014/main" val="833062192"/>
                    </a:ext>
                  </a:extLst>
                </a:gridCol>
                <a:gridCol w="1655556">
                  <a:extLst>
                    <a:ext uri="{9D8B030D-6E8A-4147-A177-3AD203B41FA5}">
                      <a16:colId xmlns:a16="http://schemas.microsoft.com/office/drawing/2014/main" val="633196006"/>
                    </a:ext>
                  </a:extLst>
                </a:gridCol>
                <a:gridCol w="1571098">
                  <a:extLst>
                    <a:ext uri="{9D8B030D-6E8A-4147-A177-3AD203B41FA5}">
                      <a16:colId xmlns:a16="http://schemas.microsoft.com/office/drawing/2014/main" val="1412491790"/>
                    </a:ext>
                  </a:extLst>
                </a:gridCol>
                <a:gridCol w="1463866">
                  <a:extLst>
                    <a:ext uri="{9D8B030D-6E8A-4147-A177-3AD203B41FA5}">
                      <a16:colId xmlns:a16="http://schemas.microsoft.com/office/drawing/2014/main" val="840103801"/>
                    </a:ext>
                  </a:extLst>
                </a:gridCol>
                <a:gridCol w="1517482">
                  <a:extLst>
                    <a:ext uri="{9D8B030D-6E8A-4147-A177-3AD203B41FA5}">
                      <a16:colId xmlns:a16="http://schemas.microsoft.com/office/drawing/2014/main" val="1047917414"/>
                    </a:ext>
                  </a:extLst>
                </a:gridCol>
              </a:tblGrid>
              <a:tr h="358640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SNR (dB)  @ 10% PER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SNR (dB)  @ 1% PER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9132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 of TX Antennas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CSD Design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CSD Design B</a:t>
                      </a:r>
                    </a:p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CSD Design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CSD Design 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5944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-1.34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-1.34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387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-3.07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-3.28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6373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-4.00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-0.65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385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-4.37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-4.47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-1.02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-1.45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4351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-4.71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-4.68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-1.48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-1.71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4835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-5.04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-5.02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-2.18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-2.06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6861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-5.33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-5.22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-2.62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-2.40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3112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-5.29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-5.31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-2.72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015484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285E19-9147-496B-8879-2F1E416EB0A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8F5139-FAB0-4B9A-91B5-7BDDD4DD89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E99A-C908-4D62-8948-F027377BAA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3F29EE-028E-4F1B-A17C-52FFA259DC83}"/>
              </a:ext>
            </a:extLst>
          </p:cNvPr>
          <p:cNvSpPr txBox="1">
            <a:spLocks/>
          </p:cNvSpPr>
          <p:nvPr/>
        </p:nvSpPr>
        <p:spPr bwMode="auto">
          <a:xfrm>
            <a:off x="731520" y="5943600"/>
            <a:ext cx="8288868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Design B (Binary Tree spacing) is generally better, particularly at 1% PER</a:t>
            </a:r>
          </a:p>
        </p:txBody>
      </p:sp>
    </p:spTree>
    <p:extLst>
      <p:ext uri="{BB962C8B-B14F-4D97-AF65-F5344CB8AC3E}">
        <p14:creationId xmlns:p14="http://schemas.microsoft.com/office/powerpoint/2010/main" val="1991931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FE905-E49E-49B7-A926-52B2CEE95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1021078"/>
          </a:xfrm>
        </p:spPr>
        <p:txBody>
          <a:bodyPr/>
          <a:lstStyle/>
          <a:p>
            <a:r>
              <a:rPr lang="en-US" sz="3600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BA05C-8BDB-4547-8A64-105E54BA5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867750"/>
            <a:ext cx="8288868" cy="4632960"/>
          </a:xfrm>
        </p:spPr>
        <p:txBody>
          <a:bodyPr/>
          <a:lstStyle/>
          <a:p>
            <a:r>
              <a:rPr lang="en-US" dirty="0"/>
              <a:t>Demonstrated Two CSD designs for our suggested 2 and 4 µs MC-OOK symbols, used in the Sync and Data fields, for multiantenna systems up to 8 antennas</a:t>
            </a:r>
          </a:p>
          <a:p>
            <a:r>
              <a:rPr lang="en-US" dirty="0"/>
              <a:t>With our suggested 2 and 4 µs MC-OOK symbols, both CSD designs work well</a:t>
            </a:r>
          </a:p>
          <a:p>
            <a:pPr lvl="1"/>
            <a:r>
              <a:rPr lang="en-US" dirty="0"/>
              <a:t>The MC-OOK symbols used in this presentation work well for both CSD designs</a:t>
            </a:r>
          </a:p>
          <a:p>
            <a:r>
              <a:rPr lang="en-US" dirty="0"/>
              <a:t>The Binary Tree spacing design generally works better than the uniformly spaced design</a:t>
            </a:r>
          </a:p>
          <a:p>
            <a:r>
              <a:rPr lang="en-US" i="1" dirty="0"/>
              <a:t>We recommend that the binary tree spacing CSD design be included in the draft, for the example 2 and 4 µs MC-OOK ‘On’ symbols used in this presentation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0F6C22-0C47-40DD-92E8-09A2754DDE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779433-EE55-43E7-80B0-83BD8807EAB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5E11C5-A4C0-4DB2-B4A5-B284F5FEF4D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98297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CE18C-ED9B-4345-A0C6-2F64976CB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F2A03-3FBA-4D8D-9934-5B0A16D2F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Rui Cao, Sudhir </a:t>
            </a:r>
            <a:r>
              <a:rPr lang="en-US" dirty="0" err="1"/>
              <a:t>Srinivasa</a:t>
            </a:r>
            <a:r>
              <a:rPr lang="en-US" dirty="0"/>
              <a:t>, Hongyuan Zhang, “Discussion on WUR Multi-Antenna Transmission,” IEEE 802.11-18/413r2, March 2018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Vinod Kristem, Shahrnaz Azizi, Thomas Kenney , “WUR performance study with multiple TX antennas,” IEEE 802.11-18/493r0, March 2018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ACD21D-9513-48AF-B11A-68423C29B8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A6615-E0FA-4253-B542-57AA1B2E99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9A01E3-1DBA-49F8-830A-B113AB4B22B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4978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819A3-9070-4649-8FBF-F34F07FEA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59" y="2057400"/>
            <a:ext cx="8288868" cy="1136227"/>
          </a:xfrm>
        </p:spPr>
        <p:txBody>
          <a:bodyPr/>
          <a:lstStyle/>
          <a:p>
            <a:r>
              <a:rPr lang="en-US" sz="4400" dirty="0"/>
              <a:t>Backup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18F865-19EB-47DA-A3DA-89CAA2ADD1A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357C15-37E7-4919-BF8F-0BACEB6DB4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6FED693-6A0A-4254-BCC8-A014F13381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34948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7C14A-F8D7-480E-A477-364AEF740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373" y="682713"/>
            <a:ext cx="8288868" cy="637541"/>
          </a:xfrm>
        </p:spPr>
        <p:txBody>
          <a:bodyPr/>
          <a:lstStyle/>
          <a:p>
            <a:r>
              <a:rPr lang="en-US" sz="3600" dirty="0"/>
              <a:t>HDR AWGN Sim – CSD Design 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821B0A-3461-4055-940F-19E1D12153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5A927-871A-483A-9FB7-ECBA533193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651F5C-389B-4F48-B398-404CF88524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93AA7E3-A186-421D-A046-CD0626C06E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278" y="1305839"/>
            <a:ext cx="9483349" cy="4689107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AAB4324-0DE2-44F8-8852-012A91266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19" y="6027502"/>
            <a:ext cx="8288868" cy="814495"/>
          </a:xfrm>
        </p:spPr>
        <p:txBody>
          <a:bodyPr/>
          <a:lstStyle/>
          <a:p>
            <a:r>
              <a:rPr lang="en-US" sz="2200" dirty="0"/>
              <a:t>A random phase rotation is applied to each transmit antenna to model RF carrier phase rotations due to different path lengths</a:t>
            </a:r>
          </a:p>
        </p:txBody>
      </p:sp>
    </p:spTree>
    <p:extLst>
      <p:ext uri="{BB962C8B-B14F-4D97-AF65-F5344CB8AC3E}">
        <p14:creationId xmlns:p14="http://schemas.microsoft.com/office/powerpoint/2010/main" val="17524492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7C14A-F8D7-480E-A477-364AEF740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75360"/>
          </a:xfrm>
        </p:spPr>
        <p:txBody>
          <a:bodyPr/>
          <a:lstStyle/>
          <a:p>
            <a:r>
              <a:rPr lang="en-US" sz="3600" dirty="0"/>
              <a:t>HDR AWGN Sim – CSD Design 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821B0A-3461-4055-940F-19E1D12153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5A927-871A-483A-9FB7-ECBA533193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651F5C-389B-4F48-B398-404CF88524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5164B83-C792-4F7D-9D29-7C29B056A0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92" y="1524000"/>
            <a:ext cx="9483349" cy="4704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673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5FB34-3B9B-4CFA-8CE9-B647467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479" y="783317"/>
            <a:ext cx="8288868" cy="792478"/>
          </a:xfrm>
        </p:spPr>
        <p:txBody>
          <a:bodyPr/>
          <a:lstStyle/>
          <a:p>
            <a:r>
              <a:rPr lang="en-US" sz="3600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5FED2-7215-4670-AB38-133E0BDC1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676400"/>
            <a:ext cx="8288868" cy="4824309"/>
          </a:xfrm>
        </p:spPr>
        <p:txBody>
          <a:bodyPr/>
          <a:lstStyle/>
          <a:p>
            <a:r>
              <a:rPr lang="en-US" dirty="0"/>
              <a:t>When multiple antennas are available at the Access Point, it is necessary to use some transmit diversity scheme to avoid destructive interference at the wake-up receiver</a:t>
            </a:r>
          </a:p>
          <a:p>
            <a:pPr lvl="1"/>
            <a:r>
              <a:rPr lang="en-US" dirty="0"/>
              <a:t>Several earlier studies addressed this topic [1, 2]</a:t>
            </a:r>
          </a:p>
          <a:p>
            <a:r>
              <a:rPr lang="en-US" dirty="0"/>
              <a:t>As in [1,2] we recommend use of legacy CSD for the wideband portion of the PPDU</a:t>
            </a:r>
          </a:p>
          <a:p>
            <a:r>
              <a:rPr lang="en-US" dirty="0"/>
              <a:t>Here we focus on the narrowband portion of the PPDU</a:t>
            </a:r>
          </a:p>
          <a:p>
            <a:r>
              <a:rPr lang="en-US" dirty="0"/>
              <a:t>We consider two CSD designs for up to eight TX antennas</a:t>
            </a:r>
          </a:p>
          <a:p>
            <a:r>
              <a:rPr lang="en-US" dirty="0"/>
              <a:t>Cover both the high data rate (HDR) and the low data rate (LDR)</a:t>
            </a:r>
          </a:p>
          <a:p>
            <a:pPr lvl="1"/>
            <a:r>
              <a:rPr lang="en-US" dirty="0"/>
              <a:t>Present Channel Model D simulations.  AWGN sims in backup.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3A85E7-9E0C-48C1-9655-8056486A0C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FB9C92-523E-4D5D-BB95-741BAB82C36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1D03184-7623-4515-B207-4F6D2EC10B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81835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C0862-F9BB-4C74-A432-7EDE1CFB9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373" y="797559"/>
            <a:ext cx="8288868" cy="574041"/>
          </a:xfrm>
        </p:spPr>
        <p:txBody>
          <a:bodyPr/>
          <a:lstStyle/>
          <a:p>
            <a:r>
              <a:rPr lang="en-US" sz="3200" dirty="0"/>
              <a:t>HDR – AWGN Simulation Summary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FDE2D2E-D42E-4D1A-AD39-6DF49FBAB6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3457539"/>
              </p:ext>
            </p:extLst>
          </p:nvPr>
        </p:nvGraphicFramePr>
        <p:xfrm>
          <a:off x="1927420" y="1590040"/>
          <a:ext cx="5616380" cy="397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0753">
                  <a:extLst>
                    <a:ext uri="{9D8B030D-6E8A-4147-A177-3AD203B41FA5}">
                      <a16:colId xmlns:a16="http://schemas.microsoft.com/office/drawing/2014/main" val="833062192"/>
                    </a:ext>
                  </a:extLst>
                </a:gridCol>
                <a:gridCol w="1936527">
                  <a:extLst>
                    <a:ext uri="{9D8B030D-6E8A-4147-A177-3AD203B41FA5}">
                      <a16:colId xmlns:a16="http://schemas.microsoft.com/office/drawing/2014/main" val="633196006"/>
                    </a:ext>
                  </a:extLst>
                </a:gridCol>
                <a:gridCol w="1789100">
                  <a:extLst>
                    <a:ext uri="{9D8B030D-6E8A-4147-A177-3AD203B41FA5}">
                      <a16:colId xmlns:a16="http://schemas.microsoft.com/office/drawing/2014/main" val="1925597739"/>
                    </a:ext>
                  </a:extLst>
                </a:gridCol>
              </a:tblGrid>
              <a:tr h="358640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SNR (dB)  @ 10% PER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9132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 of TX Antennas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CSD Design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CSD Design 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5944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-4.02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-4.02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387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-3.27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-3.95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6373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-3.64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-3.71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385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-3.38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-3.70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4351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-3.34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-3.40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4835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-3.36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-3.23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6861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-3.17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3112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-3.20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015484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285E19-9147-496B-8879-2F1E416EB0A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8F5139-FAB0-4B9A-91B5-7BDDD4DD89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E99A-C908-4D62-8948-F027377BAA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89927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7C14A-F8D7-480E-A477-364AEF740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75360"/>
          </a:xfrm>
        </p:spPr>
        <p:txBody>
          <a:bodyPr/>
          <a:lstStyle/>
          <a:p>
            <a:r>
              <a:rPr lang="en-US" sz="3600" dirty="0"/>
              <a:t>LDR AWGN Sim – CSD Design 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821B0A-3461-4055-940F-19E1D12153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5A927-871A-483A-9FB7-ECBA533193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651F5C-389B-4F48-B398-404CF88524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2A7C320-0BC6-4417-A9A3-7F13E0B8F5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45" y="1706883"/>
            <a:ext cx="9462643" cy="4694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2106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7C14A-F8D7-480E-A477-364AEF740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75360"/>
          </a:xfrm>
        </p:spPr>
        <p:txBody>
          <a:bodyPr/>
          <a:lstStyle/>
          <a:p>
            <a:r>
              <a:rPr lang="en-US" sz="3600" dirty="0"/>
              <a:t>LDR AWGN Sim – CSD Design 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821B0A-3461-4055-940F-19E1D12153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5A927-871A-483A-9FB7-ECBA533193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651F5C-389B-4F48-B398-404CF88524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87FB03-56A6-480C-B5E5-2654172B8A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279" y="1706883"/>
            <a:ext cx="9483349" cy="4694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5379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C0862-F9BB-4C74-A432-7EDE1CFB9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373" y="873956"/>
            <a:ext cx="8288868" cy="574041"/>
          </a:xfrm>
        </p:spPr>
        <p:txBody>
          <a:bodyPr/>
          <a:lstStyle/>
          <a:p>
            <a:r>
              <a:rPr lang="en-US" sz="3200" dirty="0"/>
              <a:t>LDR – AWGN Simulation Summary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FDE2D2E-D42E-4D1A-AD39-6DF49FBAB6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1554393"/>
              </p:ext>
            </p:extLst>
          </p:nvPr>
        </p:nvGraphicFramePr>
        <p:xfrm>
          <a:off x="2017700" y="1590040"/>
          <a:ext cx="5602300" cy="397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0753">
                  <a:extLst>
                    <a:ext uri="{9D8B030D-6E8A-4147-A177-3AD203B41FA5}">
                      <a16:colId xmlns:a16="http://schemas.microsoft.com/office/drawing/2014/main" val="833062192"/>
                    </a:ext>
                  </a:extLst>
                </a:gridCol>
                <a:gridCol w="1936527">
                  <a:extLst>
                    <a:ext uri="{9D8B030D-6E8A-4147-A177-3AD203B41FA5}">
                      <a16:colId xmlns:a16="http://schemas.microsoft.com/office/drawing/2014/main" val="633196006"/>
                    </a:ext>
                  </a:extLst>
                </a:gridCol>
                <a:gridCol w="1775020">
                  <a:extLst>
                    <a:ext uri="{9D8B030D-6E8A-4147-A177-3AD203B41FA5}">
                      <a16:colId xmlns:a16="http://schemas.microsoft.com/office/drawing/2014/main" val="1412491790"/>
                    </a:ext>
                  </a:extLst>
                </a:gridCol>
              </a:tblGrid>
              <a:tr h="358640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SNR (dB)  @ 10% PER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9132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 of TX Antennas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CSD Design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CSD Design B</a:t>
                      </a:r>
                    </a:p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5944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-7.70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-7.70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387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-7.51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-7.60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6373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-7.36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-7.51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385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-7.34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-7.49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4351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-7.35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-7.41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4835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-7.32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-7.32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6861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-7.30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-7.31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3112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-7.29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-7.29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015484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285E19-9147-496B-8879-2F1E416EB0A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8F5139-FAB0-4B9A-91B5-7BDDD4DD89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E99A-C908-4D62-8948-F027377BAA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886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E92C3-C1EF-4A2B-AD40-4CEE80F1C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4 MHz Bandwidth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58304-19DC-4A62-8760-5F7A4A8CF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19" y="2113282"/>
            <a:ext cx="7955281" cy="4387427"/>
          </a:xfrm>
        </p:spPr>
        <p:txBody>
          <a:bodyPr/>
          <a:lstStyle/>
          <a:p>
            <a:r>
              <a:rPr lang="en-US" dirty="0"/>
              <a:t>Since the narrowband portion is only 4 MHz in bandwidth we want to use larger CSD than in legacy systems</a:t>
            </a:r>
          </a:p>
          <a:p>
            <a:r>
              <a:rPr lang="en-US" dirty="0"/>
              <a:t>A larger CSD values provides a faster phase ramp in the frequency domain, leading to more phase rotations within this narrower 4 MHz bandwidth</a:t>
            </a:r>
          </a:p>
          <a:p>
            <a:r>
              <a:rPr lang="en-US" dirty="0"/>
              <a:t>For example, a 200 ns CSD had a phase rotation period of 5 MHz</a:t>
            </a:r>
          </a:p>
          <a:p>
            <a:pPr lvl="1"/>
            <a:r>
              <a:rPr lang="en-US" dirty="0"/>
              <a:t>This indicates a larger CSD may be valuable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713A92-4118-4F12-9591-9458C2EFF2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34051A-3E50-426A-A414-EE14E78A6DE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B7126FD-4AAD-4155-B8D7-29E1415B44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8414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D2713-3A89-43A0-8781-1120462A4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MC-OOK ‘On’ Symbols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6F01B-FD21-4307-9E30-61A609EE5D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MC-OOK 2 µs ‘On’ Symbol</a:t>
            </a:r>
          </a:p>
          <a:p>
            <a:pPr lvl="1"/>
            <a:r>
              <a:rPr lang="pt-BR" dirty="0"/>
              <a:t>32-pt FFT</a:t>
            </a:r>
          </a:p>
          <a:p>
            <a:pPr lvl="1"/>
            <a:r>
              <a:rPr lang="pt-BR" dirty="0"/>
              <a:t>seq = [1, 1, 1, 0, -1, 1, -1];</a:t>
            </a:r>
            <a:endParaRPr lang="en-US" dirty="0"/>
          </a:p>
          <a:p>
            <a:pPr lvl="1"/>
            <a:r>
              <a:rPr lang="en-US" dirty="0"/>
              <a:t>Used in Sync Field and HDR Data Field</a:t>
            </a:r>
          </a:p>
          <a:p>
            <a:pPr lvl="1"/>
            <a:endParaRPr lang="en-US" dirty="0"/>
          </a:p>
          <a:p>
            <a:r>
              <a:rPr lang="en-US" dirty="0"/>
              <a:t>MC-OOK 4 µs ‘On’ Symbol</a:t>
            </a:r>
          </a:p>
          <a:p>
            <a:pPr lvl="1"/>
            <a:r>
              <a:rPr lang="pt-BR" dirty="0"/>
              <a:t>64-pt FFT</a:t>
            </a:r>
          </a:p>
          <a:p>
            <a:pPr lvl="1"/>
            <a:r>
              <a:rPr lang="pt-BR" dirty="0"/>
              <a:t>seq = [1, 1, 1, -1, -1, -1, 1, 1, -1, 1, 1, -1, 1];</a:t>
            </a:r>
          </a:p>
          <a:p>
            <a:pPr lvl="1"/>
            <a:r>
              <a:rPr lang="en-US" dirty="0"/>
              <a:t>Used in LDR Data Field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ADA426-5A09-44F2-9111-8C03E9C683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99756F-5460-4A39-9972-8DFCAFC4FC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D40D9D-0B08-40BE-9D80-BE8E4D3B2B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0230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91848-9FB3-4D20-AF03-E08FDD613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62000"/>
            <a:ext cx="8288868" cy="487678"/>
          </a:xfrm>
        </p:spPr>
        <p:txBody>
          <a:bodyPr/>
          <a:lstStyle/>
          <a:p>
            <a:r>
              <a:rPr lang="en-US" sz="3600" dirty="0"/>
              <a:t>High Data Rate CSD Designs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4A0B216-3B4E-4BAD-91DA-361C1F1157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0548144"/>
              </p:ext>
            </p:extLst>
          </p:nvPr>
        </p:nvGraphicFramePr>
        <p:xfrm>
          <a:off x="381000" y="1295400"/>
          <a:ext cx="9067799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1478">
                  <a:extLst>
                    <a:ext uri="{9D8B030D-6E8A-4147-A177-3AD203B41FA5}">
                      <a16:colId xmlns:a16="http://schemas.microsoft.com/office/drawing/2014/main" val="2836818724"/>
                    </a:ext>
                  </a:extLst>
                </a:gridCol>
                <a:gridCol w="1312122">
                  <a:extLst>
                    <a:ext uri="{9D8B030D-6E8A-4147-A177-3AD203B41FA5}">
                      <a16:colId xmlns:a16="http://schemas.microsoft.com/office/drawing/2014/main" val="3177042734"/>
                    </a:ext>
                  </a:extLst>
                </a:gridCol>
                <a:gridCol w="4953000">
                  <a:extLst>
                    <a:ext uri="{9D8B030D-6E8A-4147-A177-3AD203B41FA5}">
                      <a16:colId xmlns:a16="http://schemas.microsoft.com/office/drawing/2014/main" val="3866076129"/>
                    </a:ext>
                  </a:extLst>
                </a:gridCol>
                <a:gridCol w="1981199">
                  <a:extLst>
                    <a:ext uri="{9D8B030D-6E8A-4147-A177-3AD203B41FA5}">
                      <a16:colId xmlns:a16="http://schemas.microsoft.com/office/drawing/2014/main" val="17895451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CSD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# Antennas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CSD Values (ns)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384778"/>
                  </a:ext>
                </a:extLst>
              </a:tr>
              <a:tr h="370840">
                <a:tc rowSpan="8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[0]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Uniform spacing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50832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-250]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236441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-250, -500]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276264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-250, -500, -750]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94397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-250, -500, -750, -1000]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36055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-250, -500, -750, -1000, -1250]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61248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-250, -500, -750, -1000, -1250, -1500]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69808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-250, -500, -750, -1000, -1250, -1500, -1750]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67866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593A5F-52D7-40A8-AB16-FB3B1CF684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9EBFD1-FCB8-4B48-9FE3-B0E5EA14CA8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7C8F0D-2DB0-4A85-9290-EA8C6E0F6C2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85A34B0-1554-44B9-BA8B-4C036523B379}"/>
              </a:ext>
            </a:extLst>
          </p:cNvPr>
          <p:cNvSpPr txBox="1">
            <a:spLocks/>
          </p:cNvSpPr>
          <p:nvPr/>
        </p:nvSpPr>
        <p:spPr bwMode="auto">
          <a:xfrm>
            <a:off x="381000" y="5181599"/>
            <a:ext cx="8915400" cy="1777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Since the HDR uses 2 µs ‘On’ symbols for both the Sync Field and the Data Field, we use the same CSD for both fields </a:t>
            </a:r>
          </a:p>
          <a:p>
            <a:r>
              <a:rPr lang="en-US" sz="2000" kern="0" dirty="0"/>
              <a:t>Notation: We used negative CSD values, as in earlier amendments.  It is straightforward to convert to positive CSD values by adding the duration of the MC-OOK ‘On’ symbol</a:t>
            </a:r>
          </a:p>
        </p:txBody>
      </p:sp>
    </p:spTree>
    <p:extLst>
      <p:ext uri="{BB962C8B-B14F-4D97-AF65-F5344CB8AC3E}">
        <p14:creationId xmlns:p14="http://schemas.microsoft.com/office/powerpoint/2010/main" val="1813182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91848-9FB3-4D20-AF03-E08FDD613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883922"/>
            <a:ext cx="8288868" cy="487678"/>
          </a:xfrm>
        </p:spPr>
        <p:txBody>
          <a:bodyPr/>
          <a:lstStyle/>
          <a:p>
            <a:r>
              <a:rPr lang="en-US" sz="3600" dirty="0"/>
              <a:t>High Data Rate CSD Designs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4A0B216-3B4E-4BAD-91DA-361C1F1157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1337747"/>
              </p:ext>
            </p:extLst>
          </p:nvPr>
        </p:nvGraphicFramePr>
        <p:xfrm>
          <a:off x="381000" y="1752600"/>
          <a:ext cx="9067799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1478">
                  <a:extLst>
                    <a:ext uri="{9D8B030D-6E8A-4147-A177-3AD203B41FA5}">
                      <a16:colId xmlns:a16="http://schemas.microsoft.com/office/drawing/2014/main" val="2836818724"/>
                    </a:ext>
                  </a:extLst>
                </a:gridCol>
                <a:gridCol w="1312122">
                  <a:extLst>
                    <a:ext uri="{9D8B030D-6E8A-4147-A177-3AD203B41FA5}">
                      <a16:colId xmlns:a16="http://schemas.microsoft.com/office/drawing/2014/main" val="3177042734"/>
                    </a:ext>
                  </a:extLst>
                </a:gridCol>
                <a:gridCol w="4953000">
                  <a:extLst>
                    <a:ext uri="{9D8B030D-6E8A-4147-A177-3AD203B41FA5}">
                      <a16:colId xmlns:a16="http://schemas.microsoft.com/office/drawing/2014/main" val="3866076129"/>
                    </a:ext>
                  </a:extLst>
                </a:gridCol>
                <a:gridCol w="1981199">
                  <a:extLst>
                    <a:ext uri="{9D8B030D-6E8A-4147-A177-3AD203B41FA5}">
                      <a16:colId xmlns:a16="http://schemas.microsoft.com/office/drawing/2014/main" val="17895451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CSD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# Antennas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CSD Values (ns)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384778"/>
                  </a:ext>
                </a:extLst>
              </a:tr>
              <a:tr h="370840">
                <a:tc rowSpan="8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[0]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Binary tree spacing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50832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-1000]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236441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-1000, -500]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276264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-1000, -500, -1500]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94397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-1000, -500, -1500, -750]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36055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-1000, -500, -1500, -750, -1250]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61248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-1000, -500, -1500, -750, -1250, -250]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69808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-1000, -500, -1500, -750, -1250, -250, -1750]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67866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593A5F-52D7-40A8-AB16-FB3B1CF684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9EBFD1-FCB8-4B48-9FE3-B0E5EA14CA8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7C8F0D-2DB0-4A85-9290-EA8C6E0F6C2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7590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7C14A-F8D7-480E-A477-364AEF740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75360"/>
          </a:xfrm>
        </p:spPr>
        <p:txBody>
          <a:bodyPr/>
          <a:lstStyle/>
          <a:p>
            <a:r>
              <a:rPr lang="en-US" sz="3600" dirty="0"/>
              <a:t>HDR Model D Sim – CSD Design 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821B0A-3461-4055-940F-19E1D12153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5A927-871A-483A-9FB7-ECBA533193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651F5C-389B-4F48-B398-404CF88524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23AFC9-EAA8-4B7D-B9DF-D771D0F0C4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86" y="1755693"/>
            <a:ext cx="9552736" cy="4734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922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7C14A-F8D7-480E-A477-364AEF740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75360"/>
          </a:xfrm>
        </p:spPr>
        <p:txBody>
          <a:bodyPr/>
          <a:lstStyle/>
          <a:p>
            <a:r>
              <a:rPr lang="en-US" sz="3600" dirty="0"/>
              <a:t>HDR Model D Sim – CSD Design 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821B0A-3461-4055-940F-19E1D12153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5A927-871A-483A-9FB7-ECBA533193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651F5C-389B-4F48-B398-404CF88524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3B43106-8D3C-4B73-881D-2225FCFCB2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86" y="1675507"/>
            <a:ext cx="9552736" cy="4729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095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C0862-F9BB-4C74-A432-7EDE1CFB9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373" y="873956"/>
            <a:ext cx="8288868" cy="574041"/>
          </a:xfrm>
        </p:spPr>
        <p:txBody>
          <a:bodyPr/>
          <a:lstStyle/>
          <a:p>
            <a:r>
              <a:rPr lang="en-US" sz="3200" dirty="0"/>
              <a:t>HDR – Model D Simulation Summary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FDE2D2E-D42E-4D1A-AD39-6DF49FBAB6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7404164"/>
              </p:ext>
            </p:extLst>
          </p:nvPr>
        </p:nvGraphicFramePr>
        <p:xfrm>
          <a:off x="327220" y="1590040"/>
          <a:ext cx="8511981" cy="397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0384">
                  <a:extLst>
                    <a:ext uri="{9D8B030D-6E8A-4147-A177-3AD203B41FA5}">
                      <a16:colId xmlns:a16="http://schemas.microsoft.com/office/drawing/2014/main" val="833062192"/>
                    </a:ext>
                  </a:extLst>
                </a:gridCol>
                <a:gridCol w="1792760">
                  <a:extLst>
                    <a:ext uri="{9D8B030D-6E8A-4147-A177-3AD203B41FA5}">
                      <a16:colId xmlns:a16="http://schemas.microsoft.com/office/drawing/2014/main" val="633196006"/>
                    </a:ext>
                  </a:extLst>
                </a:gridCol>
                <a:gridCol w="1656279">
                  <a:extLst>
                    <a:ext uri="{9D8B030D-6E8A-4147-A177-3AD203B41FA5}">
                      <a16:colId xmlns:a16="http://schemas.microsoft.com/office/drawing/2014/main" val="1925597739"/>
                    </a:ext>
                  </a:extLst>
                </a:gridCol>
                <a:gridCol w="1656279">
                  <a:extLst>
                    <a:ext uri="{9D8B030D-6E8A-4147-A177-3AD203B41FA5}">
                      <a16:colId xmlns:a16="http://schemas.microsoft.com/office/drawing/2014/main" val="1633687518"/>
                    </a:ext>
                  </a:extLst>
                </a:gridCol>
                <a:gridCol w="1656279">
                  <a:extLst>
                    <a:ext uri="{9D8B030D-6E8A-4147-A177-3AD203B41FA5}">
                      <a16:colId xmlns:a16="http://schemas.microsoft.com/office/drawing/2014/main" val="734156322"/>
                    </a:ext>
                  </a:extLst>
                </a:gridCol>
              </a:tblGrid>
              <a:tr h="358640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SNR (dB)  @ 10% PER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SNR (dB)  @ 1% PER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9132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 of TX Antennas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CSD Design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CSD Design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CSD Design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CSD Design 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5944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387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6373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385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-0.22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-0.16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4351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-0.39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-0.51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4835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-0.66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-0.75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6861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-0.90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-0.93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3112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-0.88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-1.04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015484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285E19-9147-496B-8879-2F1E416EB0A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8F5139-FAB0-4B9A-91B5-7BDDD4DD89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E99A-C908-4D62-8948-F027377BAA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3F29EE-028E-4F1B-A17C-52FFA259DC83}"/>
              </a:ext>
            </a:extLst>
          </p:cNvPr>
          <p:cNvSpPr txBox="1">
            <a:spLocks/>
          </p:cNvSpPr>
          <p:nvPr/>
        </p:nvSpPr>
        <p:spPr bwMode="auto">
          <a:xfrm>
            <a:off x="731520" y="5943600"/>
            <a:ext cx="8288868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Design B (Binary Tree spacing) is generally better, particularly at 1% PER</a:t>
            </a:r>
          </a:p>
        </p:txBody>
      </p:sp>
    </p:spTree>
    <p:extLst>
      <p:ext uri="{BB962C8B-B14F-4D97-AF65-F5344CB8AC3E}">
        <p14:creationId xmlns:p14="http://schemas.microsoft.com/office/powerpoint/2010/main" val="1745706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2006</TotalTime>
  <Words>1766</Words>
  <Application>Microsoft Office PowerPoint</Application>
  <PresentationFormat>Custom</PresentationFormat>
  <Paragraphs>414</Paragraphs>
  <Slides>23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 Unicode MS</vt:lpstr>
      <vt:lpstr>MS Gothic</vt:lpstr>
      <vt:lpstr>Arial</vt:lpstr>
      <vt:lpstr>Calibri</vt:lpstr>
      <vt:lpstr>Courier New</vt:lpstr>
      <vt:lpstr>Times New Roman</vt:lpstr>
      <vt:lpstr>Office Theme</vt:lpstr>
      <vt:lpstr>Document</vt:lpstr>
      <vt:lpstr>Multiantenna TX Diversity</vt:lpstr>
      <vt:lpstr>Introduction</vt:lpstr>
      <vt:lpstr>4 MHz Bandwidth</vt:lpstr>
      <vt:lpstr>MC-OOK ‘On’ Symbols</vt:lpstr>
      <vt:lpstr>High Data Rate CSD Designs</vt:lpstr>
      <vt:lpstr>High Data Rate CSD Designs</vt:lpstr>
      <vt:lpstr>HDR Model D Sim – CSD Design A</vt:lpstr>
      <vt:lpstr>HDR Model D Sim – CSD Design B</vt:lpstr>
      <vt:lpstr>HDR – Model D Simulation Summary</vt:lpstr>
      <vt:lpstr>Low Data Rate CSD Designs</vt:lpstr>
      <vt:lpstr>Low Data Rate CSD Designs</vt:lpstr>
      <vt:lpstr>LDR Model D Sim – CSD Design A</vt:lpstr>
      <vt:lpstr>LDR Model D Sim – CSD Design B</vt:lpstr>
      <vt:lpstr>LDR – Model D Simulation Summary</vt:lpstr>
      <vt:lpstr>Conclusions</vt:lpstr>
      <vt:lpstr>References</vt:lpstr>
      <vt:lpstr>Backup</vt:lpstr>
      <vt:lpstr>HDR AWGN Sim – CSD Design A</vt:lpstr>
      <vt:lpstr>HDR AWGN Sim – CSD Design B</vt:lpstr>
      <vt:lpstr>HDR – AWGN Simulation Summary</vt:lpstr>
      <vt:lpstr>LDR AWGN Sim – CSD Design A</vt:lpstr>
      <vt:lpstr>LDR AWGN Sim – CSD Design B</vt:lpstr>
      <vt:lpstr>LDR – AWGN Simulation Summary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452</cp:revision>
  <cp:lastPrinted>2017-11-22T00:49:17Z</cp:lastPrinted>
  <dcterms:created xsi:type="dcterms:W3CDTF">2014-10-30T17:06:39Z</dcterms:created>
  <dcterms:modified xsi:type="dcterms:W3CDTF">2018-05-07T04:43:27Z</dcterms:modified>
</cp:coreProperties>
</file>