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2" r:id="rId2"/>
    <p:sldId id="298" r:id="rId3"/>
    <p:sldId id="299" r:id="rId4"/>
    <p:sldId id="273" r:id="rId5"/>
    <p:sldId id="307" r:id="rId6"/>
    <p:sldId id="274" r:id="rId7"/>
    <p:sldId id="277" r:id="rId8"/>
    <p:sldId id="302" r:id="rId9"/>
    <p:sldId id="320" r:id="rId10"/>
    <p:sldId id="301" r:id="rId11"/>
    <p:sldId id="319" r:id="rId12"/>
    <p:sldId id="321" r:id="rId13"/>
    <p:sldId id="304" r:id="rId14"/>
    <p:sldId id="311" r:id="rId15"/>
    <p:sldId id="305" r:id="rId16"/>
    <p:sldId id="317" r:id="rId17"/>
    <p:sldId id="325" r:id="rId18"/>
    <p:sldId id="322" r:id="rId19"/>
    <p:sldId id="32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2" autoAdjust="0"/>
    <p:restoredTop sz="92970" autoAdjust="0"/>
  </p:normalViewPr>
  <p:slideViewPr>
    <p:cSldViewPr snapToGrid="0">
      <p:cViewPr varScale="1">
        <p:scale>
          <a:sx n="109" d="100"/>
          <a:sy n="109" d="100"/>
        </p:scale>
        <p:origin x="154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38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802.11-18/-0772r0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Updated results on WUR </a:t>
            </a:r>
            <a:r>
              <a:rPr lang="en-US" sz="2800" dirty="0"/>
              <a:t>performance </a:t>
            </a:r>
            <a:r>
              <a:rPr lang="en-US" sz="2800" dirty="0" smtClean="0"/>
              <a:t>with </a:t>
            </a:r>
            <a:r>
              <a:rPr lang="en-US" sz="2800" dirty="0"/>
              <a:t>multiple TX antennas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Document" r:id="rId4" imgW="8268970" imgH="3006344" progId="Word.Document.8">
                  <p:embed/>
                </p:oleObj>
              </mc:Choice>
              <mc:Fallback>
                <p:oleObj name="Document" r:id="rId4" imgW="8268970" imgH="3006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11913"/>
            <a:ext cx="10361084" cy="1065213"/>
          </a:xfrm>
        </p:spPr>
        <p:txBody>
          <a:bodyPr/>
          <a:lstStyle/>
          <a:p>
            <a:r>
              <a:rPr lang="en-US" dirty="0" smtClean="0"/>
              <a:t>Performance in AWGN (2 </a:t>
            </a:r>
            <a:r>
              <a:rPr lang="en-US" dirty="0" err="1" smtClean="0"/>
              <a:t>Tx</a:t>
            </a:r>
            <a:r>
              <a:rPr lang="en-US" dirty="0" smtClean="0"/>
              <a:t> case)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7251" y="4125435"/>
            <a:ext cx="104753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data rate: Performance difference between different CSD  values &lt; 0.8 dB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Low data rate: Very poor performance for certain CSD values (200, 800 and 1000 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AWGN, applying </a:t>
            </a:r>
            <a:r>
              <a:rPr lang="en-US" dirty="0"/>
              <a:t>CSD is equivalent to using different OOK pulse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Effective pulse transmitted on air = OOK pulse form Tx1+cyclic shifted version of the pulse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certain CSD values, the shape of effective pulse not suitable for AWGN channel (Appendix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choice of CSD = 3000 ns for low rate and CSD = 400 ns for high rate works well even in AWGN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 observable performance degradation, compared to single </a:t>
            </a:r>
            <a:r>
              <a:rPr lang="en-US" dirty="0" err="1" smtClean="0"/>
              <a:t>Tx</a:t>
            </a:r>
            <a:r>
              <a:rPr lang="en-US" dirty="0" smtClean="0"/>
              <a:t> antenna case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Optimum CSD setting can be dependent on the choice of 2 us/4 us OOK pulse shape!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51" y="1380249"/>
            <a:ext cx="5508067" cy="2831534"/>
          </a:xfr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126" y="1380248"/>
            <a:ext cx="5414963" cy="283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71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70214"/>
            <a:ext cx="10361084" cy="1065213"/>
          </a:xfrm>
        </p:spPr>
        <p:txBody>
          <a:bodyPr/>
          <a:lstStyle/>
          <a:p>
            <a:r>
              <a:rPr lang="en-US" dirty="0" smtClean="0"/>
              <a:t>Performance in Channel </a:t>
            </a:r>
            <a:r>
              <a:rPr lang="en-US" dirty="0"/>
              <a:t>D </a:t>
            </a:r>
            <a:r>
              <a:rPr lang="en-US" dirty="0" smtClean="0"/>
              <a:t>(4 </a:t>
            </a:r>
            <a:r>
              <a:rPr lang="en-US" dirty="0" err="1"/>
              <a:t>Tx</a:t>
            </a:r>
            <a:r>
              <a:rPr lang="en-US" dirty="0"/>
              <a:t> case)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401" y="4239664"/>
            <a:ext cx="111582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Here, CSD is delay between </a:t>
            </a:r>
            <a:r>
              <a:rPr lang="en-US" dirty="0" smtClean="0"/>
              <a:t>two successive antennas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Example, CSD = 50 ns =&gt; [0 50 100 150] ns delay for Tx1, Tx2, Tx3 and Tx4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Performance gains with CSD in Channel 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Diversity gain from increased frequency selectivity (even with 200 ns CSD)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Following CSD values provides best performance with 4 </a:t>
            </a:r>
            <a:r>
              <a:rPr lang="en-US" dirty="0" err="1" smtClean="0"/>
              <a:t>Tx</a:t>
            </a:r>
            <a:r>
              <a:rPr lang="en-US" dirty="0" smtClean="0"/>
              <a:t> antennas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CSD = </a:t>
            </a:r>
            <a:r>
              <a:rPr lang="en-US" dirty="0" smtClean="0"/>
              <a:t>750 ns </a:t>
            </a:r>
            <a:r>
              <a:rPr lang="en-US" dirty="0"/>
              <a:t>for </a:t>
            </a:r>
            <a:r>
              <a:rPr lang="en-US" dirty="0" smtClean="0"/>
              <a:t>both Low and High rate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Performance difference between different </a:t>
            </a:r>
            <a:r>
              <a:rPr lang="en-US" dirty="0" smtClean="0"/>
              <a:t>CSD: </a:t>
            </a:r>
            <a:r>
              <a:rPr lang="en-US" dirty="0"/>
              <a:t>4 </a:t>
            </a:r>
            <a:r>
              <a:rPr lang="en-US" dirty="0" smtClean="0"/>
              <a:t>dB (Low rate @1% PER) and 3 dB (High </a:t>
            </a:r>
            <a:r>
              <a:rPr lang="en-US" dirty="0"/>
              <a:t>rate @1% PER)</a:t>
            </a:r>
            <a:endParaRPr lang="en-US" dirty="0" smtClean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19" y="1073049"/>
            <a:ext cx="5113986" cy="3239189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006" y="1073049"/>
            <a:ext cx="5230325" cy="323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4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01617"/>
            <a:ext cx="10361084" cy="1065213"/>
          </a:xfrm>
        </p:spPr>
        <p:txBody>
          <a:bodyPr/>
          <a:lstStyle/>
          <a:p>
            <a:r>
              <a:rPr lang="en-US" dirty="0" smtClean="0"/>
              <a:t>Channel D, 4 </a:t>
            </a:r>
            <a:r>
              <a:rPr lang="en-US" dirty="0" err="1" smtClean="0"/>
              <a:t>Tx</a:t>
            </a:r>
            <a:r>
              <a:rPr lang="en-US" dirty="0" smtClean="0"/>
              <a:t> antennas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089401"/>
              </p:ext>
            </p:extLst>
          </p:nvPr>
        </p:nvGraphicFramePr>
        <p:xfrm>
          <a:off x="738551" y="1408107"/>
          <a:ext cx="4897318" cy="4055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190"/>
                <a:gridCol w="1379697"/>
                <a:gridCol w="1336431"/>
              </a:tblGrid>
              <a:tr h="623089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@</a:t>
                      </a:r>
                      <a:r>
                        <a:rPr lang="en-US" dirty="0" smtClean="0"/>
                        <a:t>10% 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</a:t>
                      </a:r>
                    </a:p>
                    <a:p>
                      <a:r>
                        <a:rPr lang="en-US" dirty="0" smtClean="0"/>
                        <a:t>@ 1% PER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r>
                        <a:rPr lang="en-US" dirty="0" smtClean="0"/>
                        <a:t>Single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-3.95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1.48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-3.34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3.05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50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-4.64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1.31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100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-5.26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-0.58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150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-5.50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-1.32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200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-6.04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-1.93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250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-6.08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-2.26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, CSD = 375 ns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-6.04 dB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-2.07 dB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Tx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, CSD = 750 ns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-6.63 dB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-2.72 dB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91903" y="1038829"/>
            <a:ext cx="1874155" cy="3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Low rate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552178" y="1065214"/>
            <a:ext cx="1874155" cy="3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High rate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26478" y="5526633"/>
            <a:ext cx="6786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general, Higher CSD values provides better performance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Provides more phase variations within the 4 MHz bandwidth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Best performance: CSD </a:t>
            </a:r>
            <a:r>
              <a:rPr lang="en-US" dirty="0"/>
              <a:t>= </a:t>
            </a:r>
            <a:r>
              <a:rPr lang="en-US" dirty="0" smtClean="0"/>
              <a:t>750 </a:t>
            </a:r>
            <a:r>
              <a:rPr lang="en-US" dirty="0"/>
              <a:t>ns for </a:t>
            </a:r>
            <a:r>
              <a:rPr lang="en-US" dirty="0" smtClean="0"/>
              <a:t>both Low  and high rate</a:t>
            </a:r>
          </a:p>
        </p:txBody>
      </p:sp>
      <p:graphicFrame>
        <p:nvGraphicFramePr>
          <p:cNvPr id="12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329710"/>
              </p:ext>
            </p:extLst>
          </p:nvPr>
        </p:nvGraphicFramePr>
        <p:xfrm>
          <a:off x="6554017" y="1408106"/>
          <a:ext cx="4897318" cy="4055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068"/>
                <a:gridCol w="1415561"/>
                <a:gridCol w="1445689"/>
              </a:tblGrid>
              <a:tr h="623089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@</a:t>
                      </a:r>
                      <a:r>
                        <a:rPr lang="en-US" dirty="0" smtClean="0"/>
                        <a:t>10% 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</a:t>
                      </a:r>
                    </a:p>
                    <a:p>
                      <a:r>
                        <a:rPr lang="en-US" dirty="0" smtClean="0"/>
                        <a:t> @ 1% PER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r>
                        <a:rPr lang="en-US" dirty="0" smtClean="0"/>
                        <a:t>Single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-0.37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5.69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7.07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50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-1.98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2.95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100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-2.51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2.05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150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-3.00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1.75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200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-3.46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0.36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250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-3.55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0.43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, CSD = 375 ns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-3.33 dB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-0.11 dB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Tx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, CSD = 750 ns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-3.43 dB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-0.11 dB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707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Studied impact of multiple TX antennas on the WUR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Applying CSD in Channel D improved performance, due to increased frequency selectivity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CSD = 200 ns is reasonably </a:t>
            </a:r>
            <a:r>
              <a:rPr lang="en-US" dirty="0" smtClean="0"/>
              <a:t>good, but not the best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CSD = 3000 ns (low rate) and CSD = 400 ns (high rate) provides best performance for 2 TX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CSD = </a:t>
            </a:r>
            <a:r>
              <a:rPr lang="en-US" dirty="0" smtClean="0"/>
              <a:t>750 ns </a:t>
            </a:r>
            <a:r>
              <a:rPr lang="en-US" dirty="0"/>
              <a:t>provides best performance for both low and high data rate with 4 TX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Optimal CSD setting can be a function of the 2 us/4 us OOK pulse </a:t>
            </a:r>
            <a:r>
              <a:rPr lang="en-US" dirty="0" smtClean="0"/>
              <a:t>shape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Applying CSD in AWGN is equivalent to changing the OOK pulse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CSD values can cause significant performance degradation (</a:t>
            </a:r>
            <a:r>
              <a:rPr lang="en-US" dirty="0" smtClean="0"/>
              <a:t>up to </a:t>
            </a:r>
            <a:r>
              <a:rPr lang="en-US" dirty="0"/>
              <a:t>3 dB in low rate</a:t>
            </a:r>
            <a:r>
              <a:rPr lang="en-US" dirty="0" smtClean="0"/>
              <a:t>!)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23846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[1] Vinod </a:t>
            </a:r>
            <a:r>
              <a:rPr lang="en-US" dirty="0"/>
              <a:t>Kristem, Shahrnaz Azizi, Thomas Kenney, “2 us OOK pulse</a:t>
            </a:r>
          </a:p>
          <a:p>
            <a:r>
              <a:rPr lang="en-US" dirty="0"/>
              <a:t>for high rate, IEEE 802.11-18/97r0,” January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55694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2745510"/>
            <a:ext cx="10361084" cy="1065213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18607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06425"/>
            <a:ext cx="10361084" cy="1065213"/>
          </a:xfrm>
        </p:spPr>
        <p:txBody>
          <a:bodyPr/>
          <a:lstStyle/>
          <a:p>
            <a:r>
              <a:rPr lang="en-US" dirty="0" smtClean="0"/>
              <a:t>Envelope of combined OOK pulse (Low rate)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359" y="1482436"/>
            <a:ext cx="5029917" cy="411321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9763" y="5530813"/>
            <a:ext cx="11158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CSD values of 200 ns, 400 ns and 800 ns, the resulting pulse shape is not so suitable for AWGN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Ideal rectangular pulse works best for AWGN</a:t>
            </a:r>
          </a:p>
        </p:txBody>
      </p:sp>
    </p:spTree>
    <p:extLst>
      <p:ext uri="{BB962C8B-B14F-4D97-AF65-F5344CB8AC3E}">
        <p14:creationId xmlns:p14="http://schemas.microsoft.com/office/powerpoint/2010/main" val="5766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1" y="455008"/>
            <a:ext cx="10361084" cy="1065213"/>
          </a:xfrm>
        </p:spPr>
        <p:txBody>
          <a:bodyPr/>
          <a:lstStyle/>
          <a:p>
            <a:r>
              <a:rPr lang="en-US" dirty="0"/>
              <a:t>Performance with 32 </a:t>
            </a:r>
            <a:r>
              <a:rPr lang="en-US" dirty="0" err="1"/>
              <a:t>pt</a:t>
            </a:r>
            <a:r>
              <a:rPr lang="en-US" dirty="0"/>
              <a:t> FFT </a:t>
            </a:r>
            <a:r>
              <a:rPr lang="en-US" dirty="0" smtClean="0"/>
              <a:t>Approach (</a:t>
            </a:r>
            <a:r>
              <a:rPr lang="en-US" dirty="0"/>
              <a:t>AWGN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20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497" y="1294077"/>
            <a:ext cx="6401311" cy="426754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29217" y="5451290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shown for 64 different pulse shapes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Shape of the pulse has a significant impact on performance, although the energy in the pulse is the same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1.5dB @ 10% PER and @ 1% PER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808" y="621074"/>
            <a:ext cx="10361084" cy="1065213"/>
          </a:xfrm>
        </p:spPr>
        <p:txBody>
          <a:bodyPr/>
          <a:lstStyle/>
          <a:p>
            <a:r>
              <a:rPr lang="en-US" dirty="0" smtClean="0"/>
              <a:t>WUR AWGN modeling (with random Departure angle)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60123" y="1470870"/>
            <a:ext cx="583894" cy="92962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9938" y="2119801"/>
            <a:ext cx="3600185" cy="16976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71900" y="3645212"/>
            <a:ext cx="184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TX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03943" y="1686287"/>
            <a:ext cx="184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RX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Here, we model the random phase between the pulses transmitted from the multiple TX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Generated the Angle of Departure (AOD) ~ U[-180 deg,180 </a:t>
            </a:r>
            <a:r>
              <a:rPr lang="en-US" kern="0" dirty="0" err="1" smtClean="0"/>
              <a:t>deg</a:t>
            </a:r>
            <a:r>
              <a:rPr lang="en-US" kern="0" dirty="0" smtClea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Phase difference between successive TX antennas – </a:t>
            </a:r>
            <a:r>
              <a:rPr lang="en-US" kern="0" dirty="0" err="1" smtClean="0"/>
              <a:t>exp</a:t>
            </a:r>
            <a:r>
              <a:rPr lang="en-US" kern="0" dirty="0" smtClean="0"/>
              <a:t>(j*pi*cos(AOD))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CSD applied on top of the random phase</a:t>
            </a:r>
          </a:p>
        </p:txBody>
      </p:sp>
    </p:spTree>
    <p:extLst>
      <p:ext uri="{BB962C8B-B14F-4D97-AF65-F5344CB8AC3E}">
        <p14:creationId xmlns:p14="http://schemas.microsoft.com/office/powerpoint/2010/main" val="28456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11913"/>
            <a:ext cx="10361084" cy="1065213"/>
          </a:xfrm>
        </p:spPr>
        <p:txBody>
          <a:bodyPr/>
          <a:lstStyle/>
          <a:p>
            <a:r>
              <a:rPr lang="en-US" dirty="0" smtClean="0"/>
              <a:t>Performance in AWGN (With CSD and random phase)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8050" y="5052292"/>
            <a:ext cx="104753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Performance gap between different CSD values increased when random phase is modeled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Introducing random phase with CSD will further change the shape of the combined OOK pulse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Performance gap between CSD values is 2 dB (@10% PER)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Consistent with our earlier observations that changing 7 IFFT coefficients can result in this kind of performance differences.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17" y="1367788"/>
            <a:ext cx="5395404" cy="3596936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559" y="1393617"/>
            <a:ext cx="5781926" cy="357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2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Studies so far looked at WUR performance with single </a:t>
            </a:r>
            <a:r>
              <a:rPr lang="en-US" dirty="0" err="1" smtClean="0"/>
              <a:t>Tx</a:t>
            </a:r>
            <a:r>
              <a:rPr lang="en-US" dirty="0" smtClean="0"/>
              <a:t> antenna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 will Transmit with multiple antennas, to be compatible with legacy WLAN devices (Example: .11ax, .11ac)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 to best make use of multiple </a:t>
            </a:r>
            <a:r>
              <a:rPr lang="en-US" dirty="0" err="1" smtClean="0"/>
              <a:t>Tx</a:t>
            </a:r>
            <a:r>
              <a:rPr lang="en-US" dirty="0" smtClean="0"/>
              <a:t> antennas for the WUR transmission?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Legacy preamble uses CSD for multi antenna transmission, with CSD of 200 ns for second </a:t>
            </a:r>
            <a:r>
              <a:rPr lang="en-US" dirty="0" err="1" smtClean="0"/>
              <a:t>Tx</a:t>
            </a:r>
            <a:r>
              <a:rPr lang="en-US" dirty="0" smtClean="0"/>
              <a:t> antenna (Table 19-9 in the Spec)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this presentation we address what CSD values are good for </a:t>
            </a:r>
            <a:r>
              <a:rPr lang="en-US" smtClean="0"/>
              <a:t>WUR in different </a:t>
            </a:r>
            <a:r>
              <a:rPr lang="en-US" dirty="0" smtClean="0"/>
              <a:t>scenarios: low and high data rates, different channel conditions, different number of </a:t>
            </a:r>
            <a:r>
              <a:rPr lang="en-US" dirty="0" err="1" smtClean="0"/>
              <a:t>Tx</a:t>
            </a:r>
            <a:r>
              <a:rPr lang="en-US" dirty="0" smtClean="0"/>
              <a:t> antennas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7038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CSD on WUR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Not using any CSD can create undesired nulls at some of the STA locations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RF signals from the multiple antennas can add up destructively at the receiver, depending on the location of the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Impact of CSD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CSD </a:t>
            </a:r>
            <a:r>
              <a:rPr lang="en-US" dirty="0" smtClean="0"/>
              <a:t>changes the shape of waveform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May </a:t>
            </a:r>
            <a:r>
              <a:rPr lang="en-US" dirty="0"/>
              <a:t>result </a:t>
            </a:r>
            <a:r>
              <a:rPr lang="en-US" dirty="0" smtClean="0"/>
              <a:t>in variations </a:t>
            </a:r>
            <a:r>
              <a:rPr lang="en-US" smtClean="0"/>
              <a:t>of performance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CSD can create increased frequency selectivity of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How much more frequency selectivity can we observe in 4 MHz bandwidth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46336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202937" y="1348646"/>
            <a:ext cx="9998463" cy="48810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877" y="720933"/>
            <a:ext cx="8685214" cy="556034"/>
          </a:xfrm>
        </p:spPr>
        <p:txBody>
          <a:bodyPr/>
          <a:lstStyle/>
          <a:p>
            <a:r>
              <a:rPr lang="en-US" dirty="0" smtClean="0"/>
              <a:t>WUR packet 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3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2498284" y="2019755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 err="1">
                <a:solidFill>
                  <a:srgbClr val="000000"/>
                </a:solidFill>
              </a:rPr>
              <a:t>Legacy+WUR</a:t>
            </a:r>
            <a:r>
              <a:rPr lang="en-US" sz="1200" dirty="0">
                <a:solidFill>
                  <a:srgbClr val="000000"/>
                </a:solidFill>
              </a:rPr>
              <a:t> mark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266484" y="2196083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Wake-up preamble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47514" y="2207128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MAC header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902108" y="2207128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Payload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94236" y="2207129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FCS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47514" y="3243006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4860484" y="2531856"/>
            <a:ext cx="1761367" cy="6528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2509962" y="1909955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163144" y="1614008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400" dirty="0">
                <a:solidFill>
                  <a:srgbClr val="000000"/>
                </a:solidFill>
              </a:rPr>
              <a:t>24 µs 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6003484" y="3796992"/>
            <a:ext cx="3445316" cy="14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7366909" y="3832208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400" dirty="0">
                <a:solidFill>
                  <a:srgbClr val="000000"/>
                </a:solidFill>
              </a:rPr>
              <a:t>128 µs </a:t>
            </a: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6003484" y="5388347"/>
            <a:ext cx="1735969" cy="24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6542875" y="5478866"/>
            <a:ext cx="718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400" dirty="0">
                <a:solidFill>
                  <a:srgbClr val="000000"/>
                </a:solidFill>
              </a:rPr>
              <a:t>64 µs 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4650262" y="2550209"/>
            <a:ext cx="1826165" cy="21790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397618" y="3246447"/>
            <a:ext cx="1388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Low Rate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397618" y="4775867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Higher Rate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34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7739453" y="3243005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41637" y="4846250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 Complement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93214" y="5852708"/>
            <a:ext cx="967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S: 32 bit sequence, with bit duration of 2 </a:t>
            </a:r>
            <a:r>
              <a:rPr lang="en-US" sz="2400" dirty="0" err="1" smtClean="0">
                <a:solidFill>
                  <a:srgbClr val="000000"/>
                </a:solidFill>
              </a:rPr>
              <a:t>usec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4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47261"/>
            <a:ext cx="10361084" cy="1065213"/>
          </a:xfrm>
        </p:spPr>
        <p:txBody>
          <a:bodyPr/>
          <a:lstStyle/>
          <a:p>
            <a:r>
              <a:rPr lang="en-US" dirty="0" smtClean="0"/>
              <a:t>WUR multi antenna transmission with CSD per OFDM symbol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7" name="Isosceles Triangle 6"/>
          <p:cNvSpPr/>
          <p:nvPr/>
        </p:nvSpPr>
        <p:spPr bwMode="auto">
          <a:xfrm flipV="1">
            <a:off x="1427017" y="2147454"/>
            <a:ext cx="381001" cy="270164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/>
          <p:cNvCxnSpPr>
            <a:stCxn id="7" idx="0"/>
          </p:cNvCxnSpPr>
          <p:nvPr/>
        </p:nvCxnSpPr>
        <p:spPr bwMode="auto">
          <a:xfrm flipH="1">
            <a:off x="1614055" y="2417618"/>
            <a:ext cx="3463" cy="678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Isosceles Triangle 9"/>
          <p:cNvSpPr/>
          <p:nvPr/>
        </p:nvSpPr>
        <p:spPr bwMode="auto">
          <a:xfrm flipV="1">
            <a:off x="1423554" y="3512915"/>
            <a:ext cx="381001" cy="270164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Connector 10"/>
          <p:cNvCxnSpPr>
            <a:stCxn id="10" idx="0"/>
          </p:cNvCxnSpPr>
          <p:nvPr/>
        </p:nvCxnSpPr>
        <p:spPr bwMode="auto">
          <a:xfrm flipH="1">
            <a:off x="1610592" y="3783079"/>
            <a:ext cx="3463" cy="678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83672" y="221453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69817" y="374388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Tx2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816680" y="4137628"/>
            <a:ext cx="2275608" cy="122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Isosceles Triangle 23"/>
          <p:cNvSpPr/>
          <p:nvPr/>
        </p:nvSpPr>
        <p:spPr bwMode="auto">
          <a:xfrm flipV="1">
            <a:off x="8257308" y="3368531"/>
            <a:ext cx="381001" cy="270164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Straight Connector 24"/>
          <p:cNvCxnSpPr>
            <a:stCxn id="24" idx="0"/>
          </p:cNvCxnSpPr>
          <p:nvPr/>
        </p:nvCxnSpPr>
        <p:spPr bwMode="auto">
          <a:xfrm flipH="1">
            <a:off x="8444346" y="3638695"/>
            <a:ext cx="3463" cy="678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952509" y="364799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Rx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3674921" y="2282536"/>
            <a:ext cx="4229097" cy="1356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5017373" y="3743883"/>
            <a:ext cx="2886645" cy="4263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256072" y="2514839"/>
            <a:ext cx="164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256072" y="3559216"/>
            <a:ext cx="164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60714" y="4943090"/>
            <a:ext cx="98575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For Tx2, the </a:t>
            </a:r>
            <a:r>
              <a:rPr lang="en-US" dirty="0" smtClean="0"/>
              <a:t>WUR packet is constructed by applying cyclic shift to each OFDM symbol in the STF/LTF/Preamble/Data fields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overall </a:t>
            </a:r>
            <a:r>
              <a:rPr lang="en-US" dirty="0" err="1"/>
              <a:t>Tx</a:t>
            </a:r>
            <a:r>
              <a:rPr lang="en-US" dirty="0"/>
              <a:t> power was equally divided among the </a:t>
            </a:r>
            <a:r>
              <a:rPr lang="en-US" dirty="0" err="1"/>
              <a:t>Tx</a:t>
            </a:r>
            <a:r>
              <a:rPr lang="en-US" dirty="0"/>
              <a:t> antennas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MISO channel with </a:t>
            </a:r>
            <a:r>
              <a:rPr lang="en-US" dirty="0" smtClean="0"/>
              <a:t>correlated </a:t>
            </a:r>
            <a:r>
              <a:rPr lang="en-US" dirty="0"/>
              <a:t>small scale fading </a:t>
            </a:r>
            <a:r>
              <a:rPr lang="en-US" dirty="0" smtClean="0"/>
              <a:t>across </a:t>
            </a:r>
            <a:r>
              <a:rPr lang="en-US" dirty="0"/>
              <a:t>the TX </a:t>
            </a:r>
            <a:r>
              <a:rPr lang="en-US" dirty="0" smtClean="0"/>
              <a:t>antennas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RF signal </a:t>
            </a:r>
            <a:r>
              <a:rPr lang="en-US" dirty="0"/>
              <a:t>from Tx1 and Tx2 are combined at the Rx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882772" y="1945195"/>
            <a:ext cx="737181" cy="4194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OFDM Symbol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625723" y="1946974"/>
            <a:ext cx="737181" cy="4194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OFDM Symbol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2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256811" y="1967633"/>
            <a:ext cx="737181" cy="4194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OFDM Symbol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N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29134" y="1977571"/>
            <a:ext cx="968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--------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82772" y="1594002"/>
            <a:ext cx="3111220" cy="781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778418" y="1570993"/>
            <a:ext cx="151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Packet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1898934" y="3651805"/>
            <a:ext cx="737181" cy="4194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OFDM Symbol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641885" y="3653584"/>
            <a:ext cx="737181" cy="4194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OFDM Symbol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2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272973" y="3674243"/>
            <a:ext cx="737181" cy="4194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OFDM Symbol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N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45296" y="3684181"/>
            <a:ext cx="968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--------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898934" y="3300612"/>
            <a:ext cx="3111220" cy="781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794580" y="3277603"/>
            <a:ext cx="151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Packet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2216727" y="2417618"/>
            <a:ext cx="9237" cy="12210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2941205" y="2390973"/>
            <a:ext cx="9237" cy="12210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4612701" y="2425355"/>
            <a:ext cx="9237" cy="12210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182669" y="2822603"/>
            <a:ext cx="151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CSD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915230" y="2817422"/>
            <a:ext cx="151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CSD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581237" y="2781750"/>
            <a:ext cx="1519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8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Receiver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RF </a:t>
            </a:r>
            <a:r>
              <a:rPr lang="en-US" dirty="0" smtClean="0"/>
              <a:t>signals from multiple </a:t>
            </a:r>
            <a:r>
              <a:rPr lang="en-US" dirty="0" err="1" smtClean="0"/>
              <a:t>Tx</a:t>
            </a:r>
            <a:r>
              <a:rPr lang="en-US" dirty="0" smtClean="0"/>
              <a:t> are </a:t>
            </a:r>
            <a:r>
              <a:rPr lang="en-US" dirty="0"/>
              <a:t>combined at the Rx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combined RF signal correlated </a:t>
            </a:r>
            <a:r>
              <a:rPr lang="en-US" dirty="0"/>
              <a:t>with </a:t>
            </a:r>
            <a:r>
              <a:rPr lang="en-US" dirty="0" smtClean="0"/>
              <a:t>32-bit sequence 2S-1, to determine rate and timing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OOK decoding is done based on the estimated timing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17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/>
              <a:t>Simulation </a:t>
            </a:r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50977"/>
            <a:ext cx="9906000" cy="456882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TX Parameters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2 Transmit antennas, with CSD values = [0 200 400 600 800 1000 1500 3000] 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For low rate, we used 13 L-STF coefficients to generate the 4 us OOK pulse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For high rate, we use optimized 7 IFFT coefficients (with 32 pt. FFT approach) to generate 2 us OOK pulse [1]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RX Parameters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4 </a:t>
            </a:r>
            <a:r>
              <a:rPr lang="en-US" dirty="0">
                <a:sym typeface="Wingdings" panose="05000000000000000000" pitchFamily="2" charset="2"/>
              </a:rPr>
              <a:t>MHz LPF (IIR) – generated using MATLAB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Third order Butterworth filter</a:t>
            </a:r>
            <a:endParaRPr lang="en-US" sz="1600" dirty="0">
              <a:sym typeface="Wingdings" panose="05000000000000000000" pitchFamily="2" charset="2"/>
            </a:endParaRP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Cutoff </a:t>
            </a:r>
            <a:r>
              <a:rPr lang="en-US" sz="1600" dirty="0">
                <a:sym typeface="Wingdings" panose="05000000000000000000" pitchFamily="2" charset="2"/>
              </a:rPr>
              <a:t>freq. = </a:t>
            </a:r>
            <a:r>
              <a:rPr lang="en-US" sz="1600" dirty="0" smtClean="0">
                <a:sym typeface="Wingdings" panose="05000000000000000000" pitchFamily="2" charset="2"/>
              </a:rPr>
              <a:t>2.5 MHz, </a:t>
            </a:r>
            <a:r>
              <a:rPr lang="en-US" sz="1600" dirty="0">
                <a:sym typeface="Wingdings" panose="05000000000000000000" pitchFamily="2" charset="2"/>
              </a:rPr>
              <a:t>Sampling freq. =</a:t>
            </a:r>
            <a:r>
              <a:rPr lang="en-US" sz="1600" dirty="0" smtClean="0">
                <a:sym typeface="Wingdings" panose="05000000000000000000" pitchFamily="2" charset="2"/>
              </a:rPr>
              <a:t>160 MHz</a:t>
            </a:r>
            <a:endParaRPr lang="en-US" sz="1600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Processed both I and Q component of received signal</a:t>
            </a:r>
            <a:endParaRPr lang="en-US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Channels: AWGN and Channel 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No </a:t>
            </a:r>
            <a:r>
              <a:rPr lang="en-US" dirty="0">
                <a:sym typeface="Wingdings" panose="05000000000000000000" pitchFamily="2" charset="2"/>
              </a:rPr>
              <a:t>phase noise </a:t>
            </a:r>
            <a:r>
              <a:rPr lang="en-US" dirty="0" smtClean="0">
                <a:sym typeface="Wingdings" panose="05000000000000000000" pitchFamily="2" charset="2"/>
              </a:rPr>
              <a:t>and No ACI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2.4 </a:t>
            </a:r>
            <a:r>
              <a:rPr lang="en-US" dirty="0">
                <a:sym typeface="Wingdings" panose="05000000000000000000" pitchFamily="2" charset="2"/>
              </a:rPr>
              <a:t>GHz band </a:t>
            </a:r>
            <a:r>
              <a:rPr lang="en-US" dirty="0" smtClean="0">
                <a:sym typeface="Wingdings" panose="05000000000000000000" pitchFamily="2" charset="2"/>
              </a:rPr>
              <a:t>operation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SNR measured at 20 MHz bandwidth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86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70214"/>
            <a:ext cx="10361084" cy="1065213"/>
          </a:xfrm>
        </p:spPr>
        <p:txBody>
          <a:bodyPr/>
          <a:lstStyle/>
          <a:p>
            <a:r>
              <a:rPr lang="en-US" dirty="0" smtClean="0"/>
              <a:t>Performance in Channel </a:t>
            </a:r>
            <a:r>
              <a:rPr lang="en-US" dirty="0"/>
              <a:t>D (2 </a:t>
            </a:r>
            <a:r>
              <a:rPr lang="en-US" dirty="0" err="1"/>
              <a:t>Tx</a:t>
            </a:r>
            <a:r>
              <a:rPr lang="en-US" dirty="0"/>
              <a:t> case)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4401" y="4613378"/>
            <a:ext cx="111582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Performance gains with CSD in Channel 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Diversity gain from increased frequency selectivity (even with 200 ns legacy CSD value)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Following CSD values provides best performance with 2 </a:t>
            </a:r>
            <a:r>
              <a:rPr lang="en-US" dirty="0" err="1" smtClean="0"/>
              <a:t>Tx</a:t>
            </a:r>
            <a:r>
              <a:rPr lang="en-US" dirty="0" smtClean="0"/>
              <a:t> antennas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CSD = 3000 ns for Low </a:t>
            </a:r>
            <a:r>
              <a:rPr lang="en-US" dirty="0" smtClean="0"/>
              <a:t>rate, CSD </a:t>
            </a:r>
            <a:r>
              <a:rPr lang="en-US" dirty="0"/>
              <a:t>= 400 ns for high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Performance difference between different CSD: 1 dB (Low rate @1% PER) and 1.5 dB (High </a:t>
            </a:r>
            <a:r>
              <a:rPr lang="en-US" dirty="0"/>
              <a:t>rate @1% PER)</a:t>
            </a:r>
            <a:endParaRPr lang="en-US" dirty="0" smtClean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49" y="1101970"/>
            <a:ext cx="5538152" cy="3511408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01" y="1074811"/>
            <a:ext cx="5249724" cy="353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32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01617"/>
            <a:ext cx="10361084" cy="1065213"/>
          </a:xfrm>
        </p:spPr>
        <p:txBody>
          <a:bodyPr/>
          <a:lstStyle/>
          <a:p>
            <a:r>
              <a:rPr lang="en-US" dirty="0" smtClean="0"/>
              <a:t>Channel D, 2 </a:t>
            </a:r>
            <a:r>
              <a:rPr lang="en-US" dirty="0" err="1" smtClean="0"/>
              <a:t>Tx</a:t>
            </a:r>
            <a:r>
              <a:rPr lang="en-US" dirty="0" smtClean="0"/>
              <a:t> antennas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53366"/>
              </p:ext>
            </p:extLst>
          </p:nvPr>
        </p:nvGraphicFramePr>
        <p:xfrm>
          <a:off x="738551" y="1408107"/>
          <a:ext cx="4897318" cy="4055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534"/>
                <a:gridCol w="1406769"/>
                <a:gridCol w="1354015"/>
              </a:tblGrid>
              <a:tr h="623089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@</a:t>
                      </a:r>
                      <a:r>
                        <a:rPr lang="en-US" dirty="0" smtClean="0"/>
                        <a:t>10% 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</a:t>
                      </a:r>
                    </a:p>
                    <a:p>
                      <a:r>
                        <a:rPr lang="en-US" dirty="0" smtClean="0"/>
                        <a:t>@ 1% PER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r>
                        <a:rPr lang="en-US" dirty="0" smtClean="0"/>
                        <a:t>Single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-3.95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1.48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-3.51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2.38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200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-4.87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-0.37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400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-5.33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-1.05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600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-5.61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-0.88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800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-5.04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-0.67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1000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-5.34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-0.60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1500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-5.36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-0.92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Tx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, CSD = 3000 ns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-5.72 dB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-1.06 dB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0344324"/>
              </p:ext>
            </p:extLst>
          </p:nvPr>
        </p:nvGraphicFramePr>
        <p:xfrm>
          <a:off x="6554017" y="1434491"/>
          <a:ext cx="4897318" cy="4055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575"/>
                <a:gridCol w="1415562"/>
                <a:gridCol w="1340181"/>
              </a:tblGrid>
              <a:tr h="623089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@</a:t>
                      </a:r>
                      <a:r>
                        <a:rPr lang="en-US" dirty="0" smtClean="0"/>
                        <a:t>10% 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</a:t>
                      </a:r>
                    </a:p>
                    <a:p>
                      <a:r>
                        <a:rPr lang="en-US" dirty="0" smtClean="0"/>
                        <a:t>@ 1% PER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r>
                        <a:rPr lang="en-US" dirty="0" smtClean="0"/>
                        <a:t>Single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-0.37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5.69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-0.11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5.23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200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-2.22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2.46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Tx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, CSD = 400 ns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-2.69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dB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1.12 dB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600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-2.56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1.87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800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-2.33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1.76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1000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-2.41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1.99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1500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-2.45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1.99 dB</a:t>
                      </a:r>
                      <a:endParaRPr lang="en-US" dirty="0"/>
                    </a:p>
                  </a:txBody>
                  <a:tcPr/>
                </a:tc>
              </a:tr>
              <a:tr h="37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Tx</a:t>
                      </a:r>
                      <a:r>
                        <a:rPr lang="en-US" baseline="0" dirty="0" smtClean="0"/>
                        <a:t>, CSD = 3000 ns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-2.41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2.00 dB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91903" y="1038829"/>
            <a:ext cx="1874155" cy="3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Low rate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552178" y="1065214"/>
            <a:ext cx="1874155" cy="3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High rate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26478" y="5526633"/>
            <a:ext cx="7410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general, Higher CSD values provides better performance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Provides more phase variations within the 4 MHz bandwidth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Best performance: CSD </a:t>
            </a:r>
            <a:r>
              <a:rPr lang="en-US" dirty="0"/>
              <a:t>= 3000 ns for Low rate, CSD = 400 ns for high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459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4954</TotalTime>
  <Words>1928</Words>
  <Application>Microsoft Office PowerPoint</Application>
  <PresentationFormat>Widescreen</PresentationFormat>
  <Paragraphs>340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Times New Roman</vt:lpstr>
      <vt:lpstr>Wingdings</vt:lpstr>
      <vt:lpstr>1_Office Theme</vt:lpstr>
      <vt:lpstr>Document</vt:lpstr>
      <vt:lpstr>Updated results on WUR performance with multiple TX antennas </vt:lpstr>
      <vt:lpstr>Introduction</vt:lpstr>
      <vt:lpstr>Impact of CSD on WUR performance</vt:lpstr>
      <vt:lpstr>WUR packet structure </vt:lpstr>
      <vt:lpstr>WUR multi antenna transmission with CSD per OFDM symbol</vt:lpstr>
      <vt:lpstr>Receiver Processing</vt:lpstr>
      <vt:lpstr>Simulation parameters</vt:lpstr>
      <vt:lpstr>Performance in Channel D (2 Tx case)</vt:lpstr>
      <vt:lpstr>Channel D, 2 Tx antennas</vt:lpstr>
      <vt:lpstr>Performance in AWGN (2 Tx case)</vt:lpstr>
      <vt:lpstr>Performance in Channel D (4 Tx case)</vt:lpstr>
      <vt:lpstr>Channel D, 4 Tx antennas</vt:lpstr>
      <vt:lpstr>Summary</vt:lpstr>
      <vt:lpstr>References</vt:lpstr>
      <vt:lpstr>Appendix</vt:lpstr>
      <vt:lpstr>Envelope of combined OOK pulse (Low rate)</vt:lpstr>
      <vt:lpstr>Performance with 32 pt FFT Approach (AWGN)</vt:lpstr>
      <vt:lpstr>WUR AWGN modeling (with random Departure angle)</vt:lpstr>
      <vt:lpstr>Performance in AWGN (With CSD and random phase)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Azizi, Shahrnaz</cp:lastModifiedBy>
  <cp:revision>202</cp:revision>
  <dcterms:created xsi:type="dcterms:W3CDTF">2017-12-18T22:02:15Z</dcterms:created>
  <dcterms:modified xsi:type="dcterms:W3CDTF">2018-05-07T08:16:39Z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315020fc-3be2-48fb-a93f-e61e2f540e03</vt:lpwstr>
  </property>
  <property fmtid="{D5CDD505-2E9C-101B-9397-08002B2CF9AE}" pid="3" name="CTP_BU">
    <vt:lpwstr>INTEL LABS GRP</vt:lpwstr>
  </property>
  <property fmtid="{D5CDD505-2E9C-101B-9397-08002B2CF9AE}" pid="4" name="CTP_TimeStamp">
    <vt:lpwstr>2018-05-05 04:23:31Z</vt:lpwstr>
  </property>
  <property fmtid="{D5CDD505-2E9C-101B-9397-08002B2CF9AE}" pid="5" name="CTPClassification">
    <vt:lpwstr>CTP_IC</vt:lpwstr>
  </property>
</Properties>
</file>