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7" r:id="rId3"/>
    <p:sldId id="323" r:id="rId4"/>
    <p:sldId id="324" r:id="rId5"/>
    <p:sldId id="325" r:id="rId6"/>
    <p:sldId id="326" r:id="rId7"/>
    <p:sldId id="327" r:id="rId8"/>
    <p:sldId id="322" r:id="rId9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67" autoAdjust="0"/>
    <p:restoredTop sz="94660"/>
  </p:normalViewPr>
  <p:slideViewPr>
    <p:cSldViewPr>
      <p:cViewPr varScale="1">
        <p:scale>
          <a:sx n="86" d="100"/>
          <a:sy n="86" d="100"/>
        </p:scale>
        <p:origin x="1872" y="102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Tolgay Ungan, </a:t>
            </a:r>
            <a:r>
              <a:rPr lang="en-GB" dirty="0" err="1" smtClean="0"/>
              <a:t>Endiio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802.11-18/770r0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smtClean="0"/>
              <a:t>Tolgay Ungan, Endiio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ieeexplore.ieee.org/stamp/stamp.jsp?tp=&amp;arnumber=7986457&amp;isnumber=798624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 smtClean="0"/>
              <a:t>Tolgay Ungan, </a:t>
            </a:r>
            <a:r>
              <a:rPr lang="en-GB" dirty="0" err="1" smtClean="0"/>
              <a:t>Endiio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 </a:t>
            </a:r>
            <a:r>
              <a:rPr lang="en-GB" sz="3200" dirty="0" smtClean="0"/>
              <a:t>Differential OOK for WUR</a:t>
            </a:r>
            <a:endParaRPr lang="en-GB" sz="32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</a:t>
            </a:r>
            <a:r>
              <a:rPr lang="en-GB" sz="2133" b="0" dirty="0" smtClean="0"/>
              <a:t>2018-04-30</a:t>
            </a:r>
            <a:endParaRPr lang="en-GB" sz="2133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398223"/>
              </p:ext>
            </p:extLst>
          </p:nvPr>
        </p:nvGraphicFramePr>
        <p:xfrm>
          <a:off x="550863" y="2435225"/>
          <a:ext cx="8615362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5" name="Document" r:id="rId4" imgW="8486763" imgH="2536463" progId="Word.Document.8">
                  <p:embed/>
                </p:oleObj>
              </mc:Choice>
              <mc:Fallback>
                <p:oleObj name="Document" r:id="rId4" imgW="8486763" imgH="253646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2435225"/>
                        <a:ext cx="8615362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76C5CF-BD4F-4F44-AB72-85DAFE62C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CDA374-B434-4351-AD5F-7DD894B20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439918"/>
          </a:xfrm>
        </p:spPr>
        <p:txBody>
          <a:bodyPr/>
          <a:lstStyle/>
          <a:p>
            <a:r>
              <a:rPr lang="en-US" dirty="0" smtClean="0"/>
              <a:t>OOK Modulation is not robust in noisy environments with broadband 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noise/interferer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Sending the OOK WUR pattern sequentially on two frequencies could solve this disadvantage.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EE1BD3C-7414-4E63-A33F-3442CCB2A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 smtClean="0"/>
              <a:t>Tolgay Ungan, </a:t>
            </a:r>
            <a:r>
              <a:rPr lang="en-GB" dirty="0" err="1" smtClean="0"/>
              <a:t>Endiio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0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z="4000" dirty="0"/>
              <a:t>Differential FSK </a:t>
            </a:r>
            <a:r>
              <a:rPr lang="de-DE" altLang="en-US" sz="4000" dirty="0" err="1"/>
              <a:t>WuRx</a:t>
            </a:r>
            <a:r>
              <a:rPr lang="de-DE" altLang="en-US" sz="4000" dirty="0"/>
              <a:t> Approach</a:t>
            </a:r>
            <a:r>
              <a:rPr lang="de-DE" altLang="en-US" dirty="0"/>
              <a:t>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sz="1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Main Features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1800" b="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Two different frequency channels modulate complementary signals.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1800" b="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Differential wake-up signal.</a:t>
            </a:r>
          </a:p>
          <a:p>
            <a:pPr marL="457200" indent="-457200"/>
            <a:r>
              <a:rPr lang="en-US" sz="1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Goals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1800" b="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Sensitivity increment.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1800" b="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Enhanced noise/interferer resilience.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1800" b="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Low power consumption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Tolgay Ungan, Endiio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11" name="Imagen 2"/>
          <p:cNvPicPr>
            <a:picLocks noChangeAspect="1"/>
          </p:cNvPicPr>
          <p:nvPr/>
        </p:nvPicPr>
        <p:blipFill rotWithShape="1">
          <a:blip r:embed="rId2"/>
          <a:srcRect l="6841" t="12767" r="10266" b="13069"/>
          <a:stretch/>
        </p:blipFill>
        <p:spPr>
          <a:xfrm>
            <a:off x="2057400" y="4664470"/>
            <a:ext cx="5904656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4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z="4000" dirty="0" err="1"/>
              <a:t>Sensitivity</a:t>
            </a:r>
            <a:r>
              <a:rPr lang="de-DE" altLang="en-US" sz="4000" dirty="0"/>
              <a:t> </a:t>
            </a:r>
            <a:r>
              <a:rPr lang="de-DE" altLang="en-US" sz="4000" dirty="0" err="1"/>
              <a:t>results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Comparison between the OOK and the FSK </a:t>
            </a:r>
            <a:r>
              <a:rPr lang="en-US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WuRx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for the address-based detection </a:t>
            </a: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mode.</a:t>
            </a:r>
            <a:endParaRPr lang="en-US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Tolgay Ungan, Endiio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7" name="Imagen 4"/>
          <p:cNvPicPr>
            <a:picLocks noChangeAspect="1"/>
          </p:cNvPicPr>
          <p:nvPr/>
        </p:nvPicPr>
        <p:blipFill rotWithShape="1">
          <a:blip r:embed="rId2"/>
          <a:srcRect l="6053" r="8065"/>
          <a:stretch/>
        </p:blipFill>
        <p:spPr>
          <a:xfrm>
            <a:off x="1864458" y="2947441"/>
            <a:ext cx="5940018" cy="383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01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z="4000" dirty="0"/>
              <a:t>Analysis </a:t>
            </a:r>
            <a:r>
              <a:rPr lang="de-DE" altLang="en-US" sz="4000" dirty="0" err="1"/>
              <a:t>of</a:t>
            </a:r>
            <a:r>
              <a:rPr lang="de-DE" altLang="en-US" sz="4000" dirty="0"/>
              <a:t> </a:t>
            </a:r>
            <a:r>
              <a:rPr lang="de-DE" altLang="en-US" sz="4000" dirty="0" err="1"/>
              <a:t>the</a:t>
            </a:r>
            <a:r>
              <a:rPr lang="de-DE" altLang="en-US" sz="4000" dirty="0"/>
              <a:t> </a:t>
            </a:r>
            <a:r>
              <a:rPr lang="de-DE" altLang="en-US" sz="4000" dirty="0" err="1"/>
              <a:t>noise</a:t>
            </a:r>
            <a:r>
              <a:rPr lang="de-DE" altLang="en-US" sz="4000" dirty="0"/>
              <a:t> </a:t>
            </a:r>
            <a:r>
              <a:rPr lang="de-DE" altLang="en-US" sz="4000" dirty="0" err="1" smtClean="0"/>
              <a:t>resilience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Measurement setup for analyzing the noise/interferer resilience of the FSK </a:t>
            </a:r>
            <a:r>
              <a:rPr lang="en-US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WuRx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</a:t>
            </a:r>
          </a:p>
          <a:p>
            <a:pPr lvl="1"/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Generate an interferer and add it to the wake-up signals.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Tolgay Ungan, Endiio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7" name="Imagen 7"/>
          <p:cNvPicPr/>
          <p:nvPr/>
        </p:nvPicPr>
        <p:blipFill rotWithShape="1">
          <a:blip r:embed="rId2"/>
          <a:srcRect l="29790" t="44418" r="24644" b="16285"/>
          <a:stretch/>
        </p:blipFill>
        <p:spPr bwMode="auto">
          <a:xfrm>
            <a:off x="1882718" y="3710994"/>
            <a:ext cx="6631632" cy="28208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21547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z="4000" dirty="0" err="1"/>
              <a:t>Results</a:t>
            </a:r>
            <a:r>
              <a:rPr lang="de-DE" altLang="en-US" sz="4000" dirty="0"/>
              <a:t> </a:t>
            </a:r>
            <a:r>
              <a:rPr lang="de-DE" altLang="en-US" sz="4000" dirty="0" err="1"/>
              <a:t>of</a:t>
            </a:r>
            <a:r>
              <a:rPr lang="de-DE" altLang="en-US" sz="4000" dirty="0"/>
              <a:t> </a:t>
            </a:r>
            <a:r>
              <a:rPr lang="de-DE" altLang="en-US" sz="4000" dirty="0" err="1"/>
              <a:t>the</a:t>
            </a:r>
            <a:r>
              <a:rPr lang="de-DE" altLang="en-US" sz="4000" dirty="0"/>
              <a:t> </a:t>
            </a:r>
            <a:r>
              <a:rPr lang="de-DE" altLang="en-US" sz="4000" dirty="0" err="1"/>
              <a:t>interferer</a:t>
            </a:r>
            <a:r>
              <a:rPr lang="de-DE" altLang="en-US" sz="4000" dirty="0"/>
              <a:t> </a:t>
            </a:r>
            <a:r>
              <a:rPr lang="de-DE" altLang="en-US" sz="4000" dirty="0" err="1"/>
              <a:t>resilience</a:t>
            </a:r>
            <a:r>
              <a:rPr lang="de-DE" altLang="en-US" sz="4000" dirty="0"/>
              <a:t> </a:t>
            </a:r>
            <a:r>
              <a:rPr lang="de-DE" altLang="en-US" sz="4000" dirty="0" err="1"/>
              <a:t>analysis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Interferer: pulsed signal of 200 Hz modulated on a 853 </a:t>
            </a:r>
            <a:r>
              <a:rPr lang="en-US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MHz.</a:t>
            </a:r>
            <a:endParaRPr lang="en-US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Difference Amplifier Gain = 20 V/V</a:t>
            </a:r>
          </a:p>
          <a:p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Wake-up modulating frequency = 20 kHz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Tolgay Ungan, Endiio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7" name="Imagen 3"/>
          <p:cNvPicPr>
            <a:picLocks noChangeAspect="1"/>
          </p:cNvPicPr>
          <p:nvPr/>
        </p:nvPicPr>
        <p:blipFill rotWithShape="1">
          <a:blip r:embed="rId2"/>
          <a:srcRect l="5138" t="5269" r="6910"/>
          <a:stretch/>
        </p:blipFill>
        <p:spPr>
          <a:xfrm>
            <a:off x="1414505" y="3527910"/>
            <a:ext cx="6924589" cy="321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605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z="4000" dirty="0"/>
              <a:t>Summary </a:t>
            </a:r>
            <a:r>
              <a:rPr lang="de-DE" altLang="en-US" sz="4000" dirty="0" err="1"/>
              <a:t>of</a:t>
            </a:r>
            <a:r>
              <a:rPr lang="de-DE" altLang="en-US" sz="4000" dirty="0"/>
              <a:t> </a:t>
            </a:r>
            <a:r>
              <a:rPr lang="de-DE" altLang="en-US" sz="4000" dirty="0" err="1"/>
              <a:t>the</a:t>
            </a:r>
            <a:r>
              <a:rPr lang="de-DE" altLang="en-US" sz="4000" dirty="0"/>
              <a:t> </a:t>
            </a:r>
            <a:r>
              <a:rPr lang="de-DE" altLang="en-US" sz="4000" dirty="0" err="1"/>
              <a:t>presented</a:t>
            </a:r>
            <a:r>
              <a:rPr lang="de-DE" altLang="en-US" sz="4000" dirty="0"/>
              <a:t> FSK </a:t>
            </a:r>
            <a:r>
              <a:rPr lang="de-DE" altLang="en-US" sz="4000" dirty="0" err="1"/>
              <a:t>WuRx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Features of the FSK </a:t>
            </a:r>
            <a:r>
              <a:rPr lang="en-US" sz="28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WuRx</a:t>
            </a:r>
            <a:endParaRPr lang="en-US" sz="28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lvl="1"/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Sensitivity: [-54 </a:t>
            </a:r>
            <a:r>
              <a:rPr lang="en-US" sz="24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dBm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@120 kHz, -61 </a:t>
            </a:r>
            <a:r>
              <a:rPr lang="en-US" sz="24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dBm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@20 kHz ].</a:t>
            </a:r>
          </a:p>
          <a:p>
            <a:pPr lvl="1"/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Data rate: 8.1 kbps</a:t>
            </a:r>
          </a:p>
          <a:p>
            <a:pPr lvl="1"/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Current consumption: 11.2 </a:t>
            </a:r>
            <a:r>
              <a:rPr lang="el-GR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μ</a:t>
            </a:r>
            <a:r>
              <a:rPr lang="es-CO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A</a:t>
            </a:r>
          </a:p>
          <a:p>
            <a:pPr lvl="1"/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Power consumption: 70.2 </a:t>
            </a:r>
            <a:r>
              <a:rPr lang="el-GR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μ</a:t>
            </a:r>
            <a:r>
              <a:rPr lang="es-CO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W</a:t>
            </a:r>
          </a:p>
          <a:p>
            <a:pPr lvl="1"/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Noise/Interferer</a:t>
            </a:r>
            <a:r>
              <a:rPr lang="es-CO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resilience:  </a:t>
            </a:r>
          </a:p>
          <a:p>
            <a:pPr lvl="2"/>
            <a:r>
              <a:rPr lang="es-CO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-17/-16 dB CIR (in-band interferers)</a:t>
            </a:r>
          </a:p>
          <a:p>
            <a:pPr lvl="2"/>
            <a:r>
              <a:rPr lang="es-CO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Up to -39 dB CIR for 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out-of-band</a:t>
            </a:r>
            <a:r>
              <a:rPr lang="es-CO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interferers.</a:t>
            </a:r>
            <a:endParaRPr lang="en-US" sz="24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Tolgay Ungan, Endiio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926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3D012E2-80BE-4F82-A951-9FF5402B61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 smtClean="0"/>
              <a:t>Tolgay Ungan, </a:t>
            </a:r>
            <a:r>
              <a:rPr lang="en-GB" dirty="0" err="1" smtClean="0"/>
              <a:t>Endiio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1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840" b="1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792502" indent="-304809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219232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706925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194618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682311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3170004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657697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4145390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smtClean="0"/>
              <a:t>Reference</a:t>
            </a:r>
            <a:endParaRPr lang="zh-CN" altLang="en-US" kern="0" dirty="0"/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685800" y="2043906"/>
            <a:ext cx="86106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1800" kern="0" dirty="0" smtClean="0"/>
              <a:t>[1</a:t>
            </a:r>
            <a:r>
              <a:rPr lang="en-US" altLang="zh-CN" sz="1800" kern="0" dirty="0"/>
              <a:t>] J. Saez, T. Ungan, L. M. Reindl and T. Kumberg, "Development and characterization of a robust differential wake-up receiver for wireless sensor networks," 2017 13th International Wireless Communications and Mobile Computing Conference (IWCMC), Valencia, 2017, pp. 1209-1214 URL: </a:t>
            </a:r>
            <a:r>
              <a:rPr lang="en-US" altLang="zh-CN" sz="1800" kern="0" dirty="0">
                <a:hlinkClick r:id="rId2"/>
              </a:rPr>
              <a:t>http://ieeexplore.ieee.org/stamp/stamp.jsp?tp=&amp;</a:t>
            </a:r>
            <a:r>
              <a:rPr lang="en-US" altLang="zh-CN" sz="1800" kern="0" dirty="0" smtClean="0">
                <a:hlinkClick r:id="rId2"/>
              </a:rPr>
              <a:t>arnumber=7986457&amp;isnumber=7986245</a:t>
            </a:r>
            <a:endParaRPr lang="en-US" altLang="zh-CN" sz="1800" kern="0" dirty="0" smtClean="0"/>
          </a:p>
          <a:p>
            <a:pPr marL="0" indent="0">
              <a:buNone/>
            </a:pPr>
            <a:r>
              <a:rPr lang="en-US" altLang="zh-CN" sz="1800" kern="0" dirty="0" smtClean="0"/>
              <a:t> 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224721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</TotalTime>
  <Words>349</Words>
  <Application>Microsoft Office PowerPoint</Application>
  <PresentationFormat>Custom</PresentationFormat>
  <Paragraphs>63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 Differential OOK for WUR</vt:lpstr>
      <vt:lpstr>Background</vt:lpstr>
      <vt:lpstr>Differential FSK WuRx Approach </vt:lpstr>
      <vt:lpstr>Sensitivity results</vt:lpstr>
      <vt:lpstr>Analysis of the noise resilience</vt:lpstr>
      <vt:lpstr>Results of the interferer resilience analysis</vt:lpstr>
      <vt:lpstr>Summary of the presented FSK WuRx</vt:lpstr>
      <vt:lpstr>PowerPoint Presentation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Tolgay Ungan</dc:creator>
  <cp:lastModifiedBy>Minyoung Park</cp:lastModifiedBy>
  <cp:revision>314</cp:revision>
  <cp:lastPrinted>2017-11-22T00:49:17Z</cp:lastPrinted>
  <dcterms:created xsi:type="dcterms:W3CDTF">2014-10-30T17:06:39Z</dcterms:created>
  <dcterms:modified xsi:type="dcterms:W3CDTF">2018-04-30T21:24:39Z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C:\Users\minyoung.p\Documents\IEEE 802.11 WG\TGba\2018\Upload on behalf of others\11-18-xxxx-01-00ba-Differential OOK for WUR.PPTX</vt:lpwstr>
  </property>
</Properties>
</file>