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8"/>
  </p:notesMasterIdLst>
  <p:sldIdLst>
    <p:sldId id="325" r:id="rId2"/>
    <p:sldId id="327" r:id="rId3"/>
    <p:sldId id="315" r:id="rId4"/>
    <p:sldId id="324" r:id="rId5"/>
    <p:sldId id="405" r:id="rId6"/>
    <p:sldId id="402" r:id="rId7"/>
    <p:sldId id="403" r:id="rId8"/>
    <p:sldId id="404" r:id="rId9"/>
    <p:sldId id="406" r:id="rId10"/>
    <p:sldId id="330" r:id="rId11"/>
    <p:sldId id="407" r:id="rId12"/>
    <p:sldId id="400" r:id="rId13"/>
    <p:sldId id="328" r:id="rId14"/>
    <p:sldId id="401" r:id="rId15"/>
    <p:sldId id="361" r:id="rId16"/>
    <p:sldId id="32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yam Torab" initials="PT" lastIdx="5" clrIdx="0">
    <p:extLst/>
  </p:cmAuthor>
  <p:cmAuthor id="2" name="Payam Torab" initials="PT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12"/>
    <p:restoredTop sz="96291"/>
  </p:normalViewPr>
  <p:slideViewPr>
    <p:cSldViewPr snapToGrid="0" snapToObjects="1">
      <p:cViewPr varScale="1">
        <p:scale>
          <a:sx n="115" d="100"/>
          <a:sy n="115" d="100"/>
        </p:scale>
        <p:origin x="9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430F4-0846-0A41-A4A6-FFF8CB74C75F}" type="datetimeFigureOut">
              <a:rPr lang="en-US" smtClean="0"/>
              <a:t>5/7/18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48110-B263-C843-BAEB-4A0B660EE957}" type="slidenum">
              <a:rPr lang="en-US" smtClean="0"/>
              <a:t>‹#›</a:t>
            </a:fld>
            <a:endParaRPr lang="en-US"/>
          </a:p>
        </p:txBody>
      </p:sp>
    </p:spTree>
    <p:extLst>
      <p:ext uri="{BB962C8B-B14F-4D97-AF65-F5344CB8AC3E}">
        <p14:creationId xmlns:p14="http://schemas.microsoft.com/office/powerpoint/2010/main" val="114647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a:rPr>
              <a:t></a:t>
            </a: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p:txBody>
      </p:sp>
      <p:sp>
        <p:nvSpPr>
          <p:cNvPr id="4" name="Slide Number Placeholder 3"/>
          <p:cNvSpPr>
            <a:spLocks noGrp="1"/>
          </p:cNvSpPr>
          <p:nvPr>
            <p:ph type="sldNum" sz="quarter" idx="10"/>
          </p:nvPr>
        </p:nvSpPr>
        <p:spPr/>
        <p:txBody>
          <a:bodyPr/>
          <a:lstStyle/>
          <a:p>
            <a:fld id="{1FB48110-B263-C843-BAEB-4A0B660EE957}" type="slidenum">
              <a:rPr lang="en-US" smtClean="0"/>
              <a:t>10</a:t>
            </a:fld>
            <a:endParaRPr lang="en-US"/>
          </a:p>
        </p:txBody>
      </p:sp>
    </p:spTree>
    <p:extLst>
      <p:ext uri="{BB962C8B-B14F-4D97-AF65-F5344CB8AC3E}">
        <p14:creationId xmlns:p14="http://schemas.microsoft.com/office/powerpoint/2010/main" val="2420418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a:rPr>
              <a:t></a:t>
            </a: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p:txBody>
      </p:sp>
      <p:sp>
        <p:nvSpPr>
          <p:cNvPr id="4" name="Slide Number Placeholder 3"/>
          <p:cNvSpPr>
            <a:spLocks noGrp="1"/>
          </p:cNvSpPr>
          <p:nvPr>
            <p:ph type="sldNum" sz="quarter" idx="10"/>
          </p:nvPr>
        </p:nvSpPr>
        <p:spPr/>
        <p:txBody>
          <a:bodyPr/>
          <a:lstStyle/>
          <a:p>
            <a:fld id="{1FB48110-B263-C843-BAEB-4A0B660EE957}" type="slidenum">
              <a:rPr lang="en-US" smtClean="0"/>
              <a:t>11</a:t>
            </a:fld>
            <a:endParaRPr lang="en-US"/>
          </a:p>
        </p:txBody>
      </p:sp>
    </p:spTree>
    <p:extLst>
      <p:ext uri="{BB962C8B-B14F-4D97-AF65-F5344CB8AC3E}">
        <p14:creationId xmlns:p14="http://schemas.microsoft.com/office/powerpoint/2010/main" val="88807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48110-B263-C843-BAEB-4A0B660EE957}" type="slidenum">
              <a:rPr lang="en-US" smtClean="0"/>
              <a:t>12</a:t>
            </a:fld>
            <a:endParaRPr lang="en-US"/>
          </a:p>
        </p:txBody>
      </p:sp>
    </p:spTree>
    <p:extLst>
      <p:ext uri="{BB962C8B-B14F-4D97-AF65-F5344CB8AC3E}">
        <p14:creationId xmlns:p14="http://schemas.microsoft.com/office/powerpoint/2010/main" val="22335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85582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May 2018</a:t>
            </a:r>
          </a:p>
        </p:txBody>
      </p:sp>
      <p:sp>
        <p:nvSpPr>
          <p:cNvPr id="5" name="Footer Placeholder 4"/>
          <p:cNvSpPr>
            <a:spLocks noGrp="1"/>
          </p:cNvSpPr>
          <p:nvPr>
            <p:ph type="ftr" idx="11"/>
          </p:nvPr>
        </p:nvSpPr>
        <p:spPr/>
        <p:txBody>
          <a:bodyPr/>
          <a:lstStyle>
            <a:lvl1pPr>
              <a:defRPr/>
            </a:lvl1pPr>
          </a:lstStyle>
          <a:p>
            <a:r>
              <a:rPr lang="en-US"/>
              <a:t>Djordje Tujkovic et al.</a:t>
            </a:r>
          </a:p>
        </p:txBody>
      </p:sp>
      <p:sp>
        <p:nvSpPr>
          <p:cNvPr id="6" name="Slide Number Placeholder 5"/>
          <p:cNvSpPr>
            <a:spLocks noGrp="1"/>
          </p:cNvSpPr>
          <p:nvPr>
            <p:ph type="sldNum" idx="12"/>
          </p:nvPr>
        </p:nvSpPr>
        <p:spPr/>
        <p:txBody>
          <a:bodyPr/>
          <a:lstStyle>
            <a:lvl1pPr>
              <a:defRPr/>
            </a:lvl1pPr>
          </a:lstStyle>
          <a:p>
            <a:fld id="{188BCAC4-92DF-D546-A4C4-D4A78B6174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idx="10"/>
          </p:nvPr>
        </p:nvSpPr>
        <p:spPr/>
        <p:txBody>
          <a:bodyPr/>
          <a:lstStyle/>
          <a:p>
            <a:r>
              <a:rPr lang="en-US"/>
              <a:t>May 2018</a:t>
            </a:r>
            <a:endParaRPr lang="en-US" dirty="0"/>
          </a:p>
        </p:txBody>
      </p:sp>
      <p:sp>
        <p:nvSpPr>
          <p:cNvPr id="6" name="Footer Placeholder 5"/>
          <p:cNvSpPr>
            <a:spLocks noGrp="1"/>
          </p:cNvSpPr>
          <p:nvPr>
            <p:ph type="ftr" idx="11"/>
          </p:nvPr>
        </p:nvSpPr>
        <p:spPr/>
        <p:txBody>
          <a:bodyPr/>
          <a:lstStyle/>
          <a:p>
            <a:r>
              <a:rPr lang="en-US"/>
              <a:t>Djordje Tujkovic et al.</a:t>
            </a:r>
            <a:endParaRPr lang="en-US" dirty="0"/>
          </a:p>
        </p:txBody>
      </p:sp>
      <p:sp>
        <p:nvSpPr>
          <p:cNvPr id="10" name="Slide Number Placeholder 9"/>
          <p:cNvSpPr>
            <a:spLocks noGrp="1"/>
          </p:cNvSpPr>
          <p:nvPr>
            <p:ph type="sldNum" idx="12"/>
          </p:nvPr>
        </p:nvSpPr>
        <p:spPr/>
        <p:txBody>
          <a:bodyPr/>
          <a:lstStyle/>
          <a:p>
            <a:fld id="{188BCAC4-92DF-D546-A4C4-D4A78B6174ED}" type="slidenum">
              <a:rPr lang="en-US" smtClean="0"/>
              <a:t>‹#›</a:t>
            </a:fld>
            <a:endParaRPr lang="en-US"/>
          </a:p>
        </p:txBody>
      </p:sp>
    </p:spTree>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May 2018</a:t>
            </a:r>
          </a:p>
        </p:txBody>
      </p:sp>
      <p:sp>
        <p:nvSpPr>
          <p:cNvPr id="5" name="Footer Placeholder 4"/>
          <p:cNvSpPr>
            <a:spLocks noGrp="1"/>
          </p:cNvSpPr>
          <p:nvPr>
            <p:ph type="ftr" idx="11"/>
          </p:nvPr>
        </p:nvSpPr>
        <p:spPr/>
        <p:txBody>
          <a:bodyPr/>
          <a:lstStyle>
            <a:lvl1pPr>
              <a:defRPr/>
            </a:lvl1pPr>
          </a:lstStyle>
          <a:p>
            <a:r>
              <a:rPr lang="en-US"/>
              <a:t>Djordje Tujkovic et al.</a:t>
            </a:r>
          </a:p>
        </p:txBody>
      </p:sp>
      <p:sp>
        <p:nvSpPr>
          <p:cNvPr id="6" name="Slide Number Placeholder 5"/>
          <p:cNvSpPr>
            <a:spLocks noGrp="1"/>
          </p:cNvSpPr>
          <p:nvPr>
            <p:ph type="sldNum" idx="12"/>
          </p:nvPr>
        </p:nvSpPr>
        <p:spPr/>
        <p:txBody>
          <a:bodyPr/>
          <a:lstStyle>
            <a:lvl1pPr>
              <a:defRPr/>
            </a:lvl1pPr>
          </a:lstStyle>
          <a:p>
            <a:fld id="{188BCAC4-92DF-D546-A4C4-D4A78B6174E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508759"/>
            <a:ext cx="5077884"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508759"/>
            <a:ext cx="508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May 2018</a:t>
            </a:r>
          </a:p>
        </p:txBody>
      </p:sp>
      <p:sp>
        <p:nvSpPr>
          <p:cNvPr id="6" name="Footer Placeholder 5"/>
          <p:cNvSpPr>
            <a:spLocks noGrp="1"/>
          </p:cNvSpPr>
          <p:nvPr>
            <p:ph type="ftr" idx="11"/>
          </p:nvPr>
        </p:nvSpPr>
        <p:spPr/>
        <p:txBody>
          <a:bodyPr/>
          <a:lstStyle>
            <a:lvl1pPr>
              <a:defRPr/>
            </a:lvl1pPr>
          </a:lstStyle>
          <a:p>
            <a:r>
              <a:rPr lang="en-US"/>
              <a:t>Djordje Tujkovic et al.</a:t>
            </a:r>
          </a:p>
        </p:txBody>
      </p:sp>
      <p:sp>
        <p:nvSpPr>
          <p:cNvPr id="7" name="Slide Number Placeholder 6"/>
          <p:cNvSpPr>
            <a:spLocks noGrp="1"/>
          </p:cNvSpPr>
          <p:nvPr>
            <p:ph type="sldNum" idx="12"/>
          </p:nvPr>
        </p:nvSpPr>
        <p:spPr/>
        <p:txBody>
          <a:bodyPr/>
          <a:lstStyle>
            <a:lvl1pPr>
              <a:defRPr/>
            </a:lvl1pPr>
          </a:lstStyle>
          <a:p>
            <a:fld id="{188BCAC4-92DF-D546-A4C4-D4A78B6174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May 2018</a:t>
            </a:r>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US"/>
              <a:t>Djordje Tujkovic et al.</a:t>
            </a:r>
          </a:p>
        </p:txBody>
      </p:sp>
      <p:sp>
        <p:nvSpPr>
          <p:cNvPr id="9" name="Slide Number Placeholder 8"/>
          <p:cNvSpPr>
            <a:spLocks noGrp="1"/>
          </p:cNvSpPr>
          <p:nvPr>
            <p:ph type="sldNum" idx="12"/>
          </p:nvPr>
        </p:nvSpPr>
        <p:spPr/>
        <p:txBody>
          <a:bodyPr/>
          <a:lstStyle>
            <a:lvl1pPr>
              <a:defRPr/>
            </a:lvl1pPr>
          </a:lstStyle>
          <a:p>
            <a:fld id="{188BCAC4-92DF-D546-A4C4-D4A78B6174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May 2018</a:t>
            </a:r>
          </a:p>
        </p:txBody>
      </p:sp>
      <p:sp>
        <p:nvSpPr>
          <p:cNvPr id="4" name="Footer Placeholder 3"/>
          <p:cNvSpPr>
            <a:spLocks noGrp="1"/>
          </p:cNvSpPr>
          <p:nvPr>
            <p:ph type="ftr" idx="11"/>
          </p:nvPr>
        </p:nvSpPr>
        <p:spPr/>
        <p:txBody>
          <a:bodyPr/>
          <a:lstStyle>
            <a:lvl1pPr>
              <a:defRPr/>
            </a:lvl1pPr>
          </a:lstStyle>
          <a:p>
            <a:r>
              <a:rPr lang="en-US"/>
              <a:t>Djordje Tujkovic et al.</a:t>
            </a:r>
          </a:p>
        </p:txBody>
      </p:sp>
      <p:sp>
        <p:nvSpPr>
          <p:cNvPr id="5" name="Slide Number Placeholder 4"/>
          <p:cNvSpPr>
            <a:spLocks noGrp="1"/>
          </p:cNvSpPr>
          <p:nvPr>
            <p:ph type="sldNum" idx="12"/>
          </p:nvPr>
        </p:nvSpPr>
        <p:spPr/>
        <p:txBody>
          <a:bodyPr/>
          <a:lstStyle>
            <a:lvl1pPr>
              <a:defRPr/>
            </a:lvl1pPr>
          </a:lstStyle>
          <a:p>
            <a:fld id="{188BCAC4-92DF-D546-A4C4-D4A78B6174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May 2018</a:t>
            </a:r>
          </a:p>
        </p:txBody>
      </p:sp>
      <p:sp>
        <p:nvSpPr>
          <p:cNvPr id="3" name="Footer Placeholder 2"/>
          <p:cNvSpPr>
            <a:spLocks noGrp="1"/>
          </p:cNvSpPr>
          <p:nvPr>
            <p:ph type="ftr" idx="11"/>
          </p:nvPr>
        </p:nvSpPr>
        <p:spPr/>
        <p:txBody>
          <a:bodyPr/>
          <a:lstStyle>
            <a:lvl1pPr>
              <a:defRPr/>
            </a:lvl1pPr>
          </a:lstStyle>
          <a:p>
            <a:r>
              <a:rPr lang="en-US"/>
              <a:t>Djordje Tujkovic et al.</a:t>
            </a:r>
          </a:p>
        </p:txBody>
      </p:sp>
      <p:sp>
        <p:nvSpPr>
          <p:cNvPr id="4" name="Slide Number Placeholder 3"/>
          <p:cNvSpPr>
            <a:spLocks noGrp="1"/>
          </p:cNvSpPr>
          <p:nvPr>
            <p:ph type="sldNum" idx="12"/>
          </p:nvPr>
        </p:nvSpPr>
        <p:spPr/>
        <p:txBody>
          <a:bodyPr/>
          <a:lstStyle>
            <a:lvl1pPr>
              <a:defRPr/>
            </a:lvl1pPr>
          </a:lstStyle>
          <a:p>
            <a:fld id="{188BCAC4-92DF-D546-A4C4-D4A78B6174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2018</a:t>
            </a:r>
          </a:p>
        </p:txBody>
      </p:sp>
      <p:sp>
        <p:nvSpPr>
          <p:cNvPr id="5" name="Footer Placeholder 4"/>
          <p:cNvSpPr>
            <a:spLocks noGrp="1"/>
          </p:cNvSpPr>
          <p:nvPr>
            <p:ph type="ftr" idx="11"/>
          </p:nvPr>
        </p:nvSpPr>
        <p:spPr/>
        <p:txBody>
          <a:bodyPr/>
          <a:lstStyle>
            <a:lvl1pPr>
              <a:defRPr/>
            </a:lvl1pPr>
          </a:lstStyle>
          <a:p>
            <a:r>
              <a:rPr lang="en-US"/>
              <a:t>Djordje Tujkovic et al.</a:t>
            </a:r>
          </a:p>
        </p:txBody>
      </p:sp>
      <p:sp>
        <p:nvSpPr>
          <p:cNvPr id="6" name="Slide Number Placeholder 5"/>
          <p:cNvSpPr>
            <a:spLocks noGrp="1"/>
          </p:cNvSpPr>
          <p:nvPr>
            <p:ph type="sldNum" idx="12"/>
          </p:nvPr>
        </p:nvSpPr>
        <p:spPr/>
        <p:txBody>
          <a:bodyPr/>
          <a:lstStyle>
            <a:lvl1pPr>
              <a:defRPr/>
            </a:lvl1pPr>
          </a:lstStyle>
          <a:p>
            <a:fld id="{188BCAC4-92DF-D546-A4C4-D4A78B6174E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2018</a:t>
            </a:r>
          </a:p>
        </p:txBody>
      </p:sp>
      <p:sp>
        <p:nvSpPr>
          <p:cNvPr id="5" name="Footer Placeholder 4"/>
          <p:cNvSpPr>
            <a:spLocks noGrp="1"/>
          </p:cNvSpPr>
          <p:nvPr>
            <p:ph type="ftr" idx="11"/>
          </p:nvPr>
        </p:nvSpPr>
        <p:spPr/>
        <p:txBody>
          <a:bodyPr/>
          <a:lstStyle>
            <a:lvl1pPr>
              <a:defRPr/>
            </a:lvl1pPr>
          </a:lstStyle>
          <a:p>
            <a:r>
              <a:rPr lang="en-US"/>
              <a:t>Djordje Tujkovic et al.</a:t>
            </a:r>
          </a:p>
        </p:txBody>
      </p:sp>
      <p:sp>
        <p:nvSpPr>
          <p:cNvPr id="6" name="Slide Number Placeholder 5"/>
          <p:cNvSpPr>
            <a:spLocks noGrp="1"/>
          </p:cNvSpPr>
          <p:nvPr>
            <p:ph type="sldNum" idx="12"/>
          </p:nvPr>
        </p:nvSpPr>
        <p:spPr/>
        <p:txBody>
          <a:bodyPr/>
          <a:lstStyle>
            <a:lvl1pPr>
              <a:defRPr/>
            </a:lvl1pPr>
          </a:lstStyle>
          <a:p>
            <a:fld id="{188BCAC4-92DF-D546-A4C4-D4A78B6174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594360"/>
            <a:ext cx="10515600" cy="9144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7" name="Rectangle 3"/>
          <p:cNvSpPr>
            <a:spLocks noGrp="1" noChangeArrowheads="1"/>
          </p:cNvSpPr>
          <p:nvPr>
            <p:ph type="dt"/>
          </p:nvPr>
        </p:nvSpPr>
        <p:spPr bwMode="auto">
          <a:xfrm>
            <a:off x="912285" y="365760"/>
            <a:ext cx="3657600" cy="2286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2018</a:t>
            </a:r>
            <a:endParaRPr lang="en-US" dirty="0"/>
          </a:p>
        </p:txBody>
      </p:sp>
      <p:sp>
        <p:nvSpPr>
          <p:cNvPr id="10" name="Date Placeholder 3"/>
          <p:cNvSpPr txBox="1">
            <a:spLocks/>
          </p:cNvSpPr>
          <p:nvPr/>
        </p:nvSpPr>
        <p:spPr bwMode="auto">
          <a:xfrm>
            <a:off x="7772400" y="365760"/>
            <a:ext cx="3657600" cy="2286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802.11-18/0750r0</a:t>
            </a:r>
          </a:p>
        </p:txBody>
      </p:sp>
      <p:sp>
        <p:nvSpPr>
          <p:cNvPr id="1026" name="Rectangle 2"/>
          <p:cNvSpPr>
            <a:spLocks noGrp="1" noChangeArrowheads="1"/>
          </p:cNvSpPr>
          <p:nvPr>
            <p:ph type="body" idx="1"/>
          </p:nvPr>
        </p:nvSpPr>
        <p:spPr bwMode="auto">
          <a:xfrm>
            <a:off x="914400" y="1508760"/>
            <a:ext cx="10515600" cy="50292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8" name="Rectangle 4"/>
          <p:cNvSpPr>
            <a:spLocks noGrp="1" noChangeArrowheads="1"/>
          </p:cNvSpPr>
          <p:nvPr>
            <p:ph type="ftr"/>
          </p:nvPr>
        </p:nvSpPr>
        <p:spPr bwMode="auto">
          <a:xfrm>
            <a:off x="7132320" y="6537960"/>
            <a:ext cx="4297680" cy="228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Djordje Tujkovic et al.</a:t>
            </a:r>
            <a:endParaRPr lang="en-US" dirty="0"/>
          </a:p>
        </p:txBody>
      </p:sp>
      <p:sp>
        <p:nvSpPr>
          <p:cNvPr id="1029" name="Rectangle 5"/>
          <p:cNvSpPr>
            <a:spLocks noGrp="1" noChangeArrowheads="1"/>
          </p:cNvSpPr>
          <p:nvPr>
            <p:ph type="sldNum"/>
          </p:nvPr>
        </p:nvSpPr>
        <p:spPr bwMode="auto">
          <a:xfrm>
            <a:off x="5711957" y="6537960"/>
            <a:ext cx="1070768" cy="228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fld id="{188BCAC4-92DF-D546-A4C4-D4A78B6174ED}" type="slidenum">
              <a:rPr lang="en-US" smtClean="0"/>
              <a:t>‹#›</a:t>
            </a:fld>
            <a:endParaRPr lang="en-US"/>
          </a:p>
        </p:txBody>
      </p:sp>
      <p:sp>
        <p:nvSpPr>
          <p:cNvPr id="1030" name="Line 6"/>
          <p:cNvSpPr>
            <a:spLocks noChangeShapeType="1"/>
          </p:cNvSpPr>
          <p:nvPr/>
        </p:nvSpPr>
        <p:spPr bwMode="auto">
          <a:xfrm>
            <a:off x="914396" y="594360"/>
            <a:ext cx="10515600" cy="1588"/>
          </a:xfrm>
          <a:prstGeom prst="line">
            <a:avLst/>
          </a:prstGeom>
          <a:noFill/>
          <a:ln w="12600">
            <a:solidFill>
              <a:srgbClr val="000000"/>
            </a:solidFill>
            <a:miter lim="800000"/>
            <a:headEnd/>
            <a:tailEnd/>
          </a:ln>
          <a:effectLst/>
        </p:spPr>
        <p:txBody>
          <a:bodyPr/>
          <a:lstStyle/>
          <a:p>
            <a:endParaRPr lang="en-GB" sz="1800" dirty="0"/>
          </a:p>
        </p:txBody>
      </p:sp>
      <p:sp>
        <p:nvSpPr>
          <p:cNvPr id="1031" name="Rectangle 7"/>
          <p:cNvSpPr>
            <a:spLocks noChangeArrowheads="1"/>
          </p:cNvSpPr>
          <p:nvPr/>
        </p:nvSpPr>
        <p:spPr bwMode="auto">
          <a:xfrm>
            <a:off x="912285" y="6537960"/>
            <a:ext cx="718145" cy="228600"/>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537960"/>
            <a:ext cx="10515600" cy="1588"/>
          </a:xfrm>
          <a:prstGeom prst="line">
            <a:avLst/>
          </a:prstGeom>
          <a:noFill/>
          <a:ln w="12600">
            <a:solidFill>
              <a:srgbClr val="000000"/>
            </a:solidFill>
            <a:miter lim="800000"/>
            <a:headEnd/>
            <a:tailEnd/>
          </a:ln>
          <a:effectLst/>
        </p:spPr>
        <p:txBody>
          <a:bodyPr/>
          <a:lstStyle/>
          <a:p>
            <a:endParaRPr lang="en-GB" sz="1800" dirty="0"/>
          </a:p>
        </p:txBody>
      </p:sp>
    </p:spTree>
    <p:extLst>
      <p:ext uri="{BB962C8B-B14F-4D97-AF65-F5344CB8AC3E}">
        <p14:creationId xmlns:p14="http://schemas.microsoft.com/office/powerpoint/2010/main" val="36934830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28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Arial" charset="0"/>
        <a:buChar char="•"/>
        <a:defRPr sz="2400" b="1">
          <a:solidFill>
            <a:srgbClr val="000000"/>
          </a:solidFill>
          <a:latin typeface="+mn-lt"/>
          <a:ea typeface="+mn-ea"/>
          <a:cs typeface="+mn-cs"/>
        </a:defRPr>
      </a:lvl1pPr>
      <a:lvl2pPr marL="800100" indent="-342900" algn="l" defTabSz="449263" rtl="0" eaLnBrk="1" fontAlgn="base" hangingPunct="1">
        <a:spcBef>
          <a:spcPts val="500"/>
        </a:spcBef>
        <a:spcAft>
          <a:spcPct val="0"/>
        </a:spcAft>
        <a:buClr>
          <a:srgbClr val="000000"/>
        </a:buClr>
        <a:buSzPct val="100000"/>
        <a:buFont typeface="Courier New" charset="0"/>
        <a:buChar char="o"/>
        <a:defRPr sz="2000">
          <a:solidFill>
            <a:srgbClr val="000000"/>
          </a:solidFill>
          <a:latin typeface="+mn-lt"/>
          <a:ea typeface="+mn-ea"/>
        </a:defRPr>
      </a:lvl2pPr>
      <a:lvl3pPr marL="1200150" indent="-285750" algn="l" defTabSz="449263" rtl="0" eaLnBrk="1" fontAlgn="base" hangingPunct="1">
        <a:spcBef>
          <a:spcPts val="450"/>
        </a:spcBef>
        <a:spcAft>
          <a:spcPct val="0"/>
        </a:spcAft>
        <a:buClr>
          <a:srgbClr val="000000"/>
        </a:buClr>
        <a:buSzPct val="100000"/>
        <a:buFont typeface="Arial" charset="0"/>
        <a:buChar char="•"/>
        <a:defRPr>
          <a:solidFill>
            <a:srgbClr val="000000"/>
          </a:solidFill>
          <a:latin typeface="+mn-lt"/>
          <a:ea typeface="+mn-ea"/>
        </a:defRPr>
      </a:lvl3pPr>
      <a:lvl4pPr marL="1657350" indent="-285750" algn="l" defTabSz="449263" rtl="0" eaLnBrk="1" fontAlgn="base" hangingPunct="1">
        <a:spcBef>
          <a:spcPts val="400"/>
        </a:spcBef>
        <a:spcAft>
          <a:spcPct val="0"/>
        </a:spcAft>
        <a:buClr>
          <a:srgbClr val="000000"/>
        </a:buClr>
        <a:buSzPct val="100000"/>
        <a:buFont typeface="Wingdings" charset="2"/>
        <a:buChar char="§"/>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565B009-5376-E047-92DE-E72FD022E323}"/>
              </a:ext>
            </a:extLst>
          </p:cNvPr>
          <p:cNvSpPr>
            <a:spLocks noGrp="1"/>
          </p:cNvSpPr>
          <p:nvPr>
            <p:ph type="ctrTitle"/>
          </p:nvPr>
        </p:nvSpPr>
        <p:spPr>
          <a:xfrm>
            <a:off x="1066800" y="1427899"/>
            <a:ext cx="10363200" cy="1470025"/>
          </a:xfrm>
        </p:spPr>
        <p:txBody>
          <a:bodyPr/>
          <a:lstStyle/>
          <a:p>
            <a:r>
              <a:rPr lang="en-US" dirty="0"/>
              <a:t>Co-channel interference tolerance requirements</a:t>
            </a:r>
            <a:br>
              <a:rPr lang="en-US" dirty="0"/>
            </a:br>
            <a:r>
              <a:rPr lang="en-US" dirty="0"/>
              <a:t>for millimeter wave distribution networks</a:t>
            </a:r>
          </a:p>
        </p:txBody>
      </p:sp>
      <p:sp>
        <p:nvSpPr>
          <p:cNvPr id="15" name="Date Placeholder 14">
            <a:extLst>
              <a:ext uri="{FF2B5EF4-FFF2-40B4-BE49-F238E27FC236}">
                <a16:creationId xmlns:a16="http://schemas.microsoft.com/office/drawing/2014/main" id="{E072CF13-53FB-CC4D-AD7C-132B8A3091D6}"/>
              </a:ext>
            </a:extLst>
          </p:cNvPr>
          <p:cNvSpPr>
            <a:spLocks noGrp="1"/>
          </p:cNvSpPr>
          <p:nvPr>
            <p:ph type="dt" idx="10"/>
          </p:nvPr>
        </p:nvSpPr>
        <p:spPr/>
        <p:txBody>
          <a:bodyPr/>
          <a:lstStyle/>
          <a:p>
            <a:r>
              <a:rPr lang="en-US"/>
              <a:t>May 2018</a:t>
            </a:r>
          </a:p>
        </p:txBody>
      </p:sp>
      <p:sp>
        <p:nvSpPr>
          <p:cNvPr id="6" name="Footer Placeholder 5">
            <a:extLst>
              <a:ext uri="{FF2B5EF4-FFF2-40B4-BE49-F238E27FC236}">
                <a16:creationId xmlns:a16="http://schemas.microsoft.com/office/drawing/2014/main" id="{BE21C443-9F95-7E4F-B491-F49C21C84711}"/>
              </a:ext>
            </a:extLst>
          </p:cNvPr>
          <p:cNvSpPr>
            <a:spLocks noGrp="1"/>
          </p:cNvSpPr>
          <p:nvPr>
            <p:ph type="ftr" idx="11"/>
          </p:nvPr>
        </p:nvSpPr>
        <p:spPr/>
        <p:txBody>
          <a:bodyPr/>
          <a:lstStyle/>
          <a:p>
            <a:r>
              <a:rPr lang="en-US"/>
              <a:t>Djordje Tujkovic et al.</a:t>
            </a:r>
          </a:p>
        </p:txBody>
      </p:sp>
      <p:sp>
        <p:nvSpPr>
          <p:cNvPr id="7" name="Slide Number Placeholder 6">
            <a:extLst>
              <a:ext uri="{FF2B5EF4-FFF2-40B4-BE49-F238E27FC236}">
                <a16:creationId xmlns:a16="http://schemas.microsoft.com/office/drawing/2014/main" id="{0AD2CF0D-57EC-A544-A671-55F2E9EFC9C0}"/>
              </a:ext>
            </a:extLst>
          </p:cNvPr>
          <p:cNvSpPr>
            <a:spLocks noGrp="1"/>
          </p:cNvSpPr>
          <p:nvPr>
            <p:ph type="sldNum" idx="12"/>
          </p:nvPr>
        </p:nvSpPr>
        <p:spPr/>
        <p:txBody>
          <a:bodyPr/>
          <a:lstStyle/>
          <a:p>
            <a:fld id="{188BCAC4-92DF-D546-A4C4-D4A78B6174ED}" type="slidenum">
              <a:rPr lang="en-US" smtClean="0"/>
              <a:pPr/>
              <a:t>1</a:t>
            </a:fld>
            <a:endParaRPr lang="en-US"/>
          </a:p>
        </p:txBody>
      </p:sp>
      <p:graphicFrame>
        <p:nvGraphicFramePr>
          <p:cNvPr id="10" name="Table 9">
            <a:extLst>
              <a:ext uri="{FF2B5EF4-FFF2-40B4-BE49-F238E27FC236}">
                <a16:creationId xmlns:a16="http://schemas.microsoft.com/office/drawing/2014/main" id="{2708F4D7-BCE3-0A47-A438-3B83D73E3B41}"/>
              </a:ext>
            </a:extLst>
          </p:cNvPr>
          <p:cNvGraphicFramePr>
            <a:graphicFrameLocks noGrp="1"/>
          </p:cNvGraphicFramePr>
          <p:nvPr>
            <p:extLst>
              <p:ext uri="{D42A27DB-BD31-4B8C-83A1-F6EECF244321}">
                <p14:modId xmlns:p14="http://schemas.microsoft.com/office/powerpoint/2010/main" val="616043978"/>
              </p:ext>
            </p:extLst>
          </p:nvPr>
        </p:nvGraphicFramePr>
        <p:xfrm>
          <a:off x="2169940" y="2897924"/>
          <a:ext cx="8154802" cy="3063240"/>
        </p:xfrm>
        <a:graphic>
          <a:graphicData uri="http://schemas.openxmlformats.org/drawingml/2006/table">
            <a:tbl>
              <a:tblPr firstRow="1">
                <a:tableStyleId>{5940675A-B579-460E-94D1-54222C63F5DA}</a:tableStyleId>
              </a:tblPr>
              <a:tblGrid>
                <a:gridCol w="1833725">
                  <a:extLst>
                    <a:ext uri="{9D8B030D-6E8A-4147-A177-3AD203B41FA5}">
                      <a16:colId xmlns:a16="http://schemas.microsoft.com/office/drawing/2014/main" val="20000"/>
                    </a:ext>
                  </a:extLst>
                </a:gridCol>
                <a:gridCol w="1131063">
                  <a:extLst>
                    <a:ext uri="{9D8B030D-6E8A-4147-A177-3AD203B41FA5}">
                      <a16:colId xmlns:a16="http://schemas.microsoft.com/office/drawing/2014/main" val="20001"/>
                    </a:ext>
                  </a:extLst>
                </a:gridCol>
                <a:gridCol w="1866951">
                  <a:extLst>
                    <a:ext uri="{9D8B030D-6E8A-4147-A177-3AD203B41FA5}">
                      <a16:colId xmlns:a16="http://schemas.microsoft.com/office/drawing/2014/main" val="20002"/>
                    </a:ext>
                  </a:extLst>
                </a:gridCol>
                <a:gridCol w="769434">
                  <a:extLst>
                    <a:ext uri="{9D8B030D-6E8A-4147-A177-3AD203B41FA5}">
                      <a16:colId xmlns:a16="http://schemas.microsoft.com/office/drawing/2014/main" val="20003"/>
                    </a:ext>
                  </a:extLst>
                </a:gridCol>
                <a:gridCol w="2553629">
                  <a:extLst>
                    <a:ext uri="{9D8B030D-6E8A-4147-A177-3AD203B41FA5}">
                      <a16:colId xmlns:a16="http://schemas.microsoft.com/office/drawing/2014/main" val="20004"/>
                    </a:ext>
                  </a:extLst>
                </a:gridCol>
              </a:tblGrid>
              <a:tr h="304800">
                <a:tc>
                  <a:txBody>
                    <a:bodyPr/>
                    <a:lstStyle/>
                    <a:p>
                      <a:r>
                        <a:rPr lang="en-US" sz="1400" b="1" dirty="0"/>
                        <a:t>Name</a:t>
                      </a:r>
                    </a:p>
                  </a:txBody>
                  <a:tcPr/>
                </a:tc>
                <a:tc>
                  <a:txBody>
                    <a:bodyPr/>
                    <a:lstStyle/>
                    <a:p>
                      <a:r>
                        <a:rPr lang="en-US" sz="1400" b="1" dirty="0"/>
                        <a:t>Affiliation</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04800">
                <a:tc>
                  <a:txBody>
                    <a:bodyPr/>
                    <a:lstStyle/>
                    <a:p>
                      <a:r>
                        <a:rPr lang="en-US" sz="1400" dirty="0"/>
                        <a:t>Djordje Tujkovic</a:t>
                      </a:r>
                    </a:p>
                  </a:txBody>
                  <a:tcPr/>
                </a:tc>
                <a:tc rowSpan="5">
                  <a:txBody>
                    <a:bodyPr/>
                    <a:lstStyle/>
                    <a:p>
                      <a:r>
                        <a:rPr lang="en-US" sz="1400" dirty="0"/>
                        <a:t>Facebook</a:t>
                      </a:r>
                    </a:p>
                  </a:txBody>
                  <a:tcPr/>
                </a:tc>
                <a:tc rowSpan="5">
                  <a:txBody>
                    <a:bodyPr/>
                    <a:lstStyle/>
                    <a:p>
                      <a:r>
                        <a:rPr lang="en-US" sz="1400" dirty="0"/>
                        <a:t>1 Hacker</a:t>
                      </a:r>
                      <a:r>
                        <a:rPr lang="en-US" sz="1400" baseline="0" dirty="0"/>
                        <a:t> Way</a:t>
                      </a:r>
                    </a:p>
                    <a:p>
                      <a:r>
                        <a:rPr lang="en-US" sz="1400" baseline="0" dirty="0"/>
                        <a:t>Menlo Park, CA 94025</a:t>
                      </a:r>
                      <a:endParaRPr lang="en-US" sz="1400" dirty="0"/>
                    </a:p>
                  </a:txBody>
                  <a:tcPr/>
                </a:tc>
                <a:tc rowSpan="5">
                  <a:txBody>
                    <a:bodyPr/>
                    <a:lstStyle/>
                    <a:p>
                      <a:endParaRPr lang="en-US" sz="1400" dirty="0"/>
                    </a:p>
                  </a:txBody>
                  <a:tcPr/>
                </a:tc>
                <a:tc>
                  <a:txBody>
                    <a:bodyPr/>
                    <a:lstStyle/>
                    <a:p>
                      <a:r>
                        <a:rPr lang="en-US" sz="1400" dirty="0" err="1"/>
                        <a:t>djordjet@fb.com</a:t>
                      </a:r>
                      <a:endParaRPr lang="en-US" sz="1400" dirty="0"/>
                    </a:p>
                  </a:txBody>
                  <a:tcPr/>
                </a:tc>
                <a:extLst>
                  <a:ext uri="{0D108BD9-81ED-4DB2-BD59-A6C34878D82A}">
                    <a16:rowId xmlns:a16="http://schemas.microsoft.com/office/drawing/2014/main" val="10001"/>
                  </a:ext>
                </a:extLst>
              </a:tr>
              <a:tr h="304800">
                <a:tc>
                  <a:txBody>
                    <a:bodyPr/>
                    <a:lstStyle/>
                    <a:p>
                      <a:r>
                        <a:rPr lang="en-US" sz="1400" dirty="0"/>
                        <a:t>Krishna Gomadam</a:t>
                      </a:r>
                    </a:p>
                  </a:txBody>
                  <a:tcPr/>
                </a:tc>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400" dirty="0" err="1"/>
                        <a:t>kgomadam@fb.com</a:t>
                      </a:r>
                      <a:endParaRPr lang="en-US" sz="1400" dirty="0"/>
                    </a:p>
                  </a:txBody>
                  <a:tcPr/>
                </a:tc>
                <a:extLst>
                  <a:ext uri="{0D108BD9-81ED-4DB2-BD59-A6C34878D82A}">
                    <a16:rowId xmlns:a16="http://schemas.microsoft.com/office/drawing/2014/main" val="10002"/>
                  </a:ext>
                </a:extLst>
              </a:tr>
              <a:tr h="304800">
                <a:tc>
                  <a:txBody>
                    <a:bodyPr/>
                    <a:lstStyle/>
                    <a:p>
                      <a:r>
                        <a:rPr lang="en-US" sz="1400" dirty="0"/>
                        <a:t>Alireza</a:t>
                      </a:r>
                      <a:r>
                        <a:rPr lang="en-US" sz="1400" baseline="0" dirty="0"/>
                        <a:t> Mehrabani</a:t>
                      </a:r>
                      <a:endParaRPr lang="en-US" sz="1400" dirty="0"/>
                    </a:p>
                  </a:txBody>
                  <a:tcPr/>
                </a:tc>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400" dirty="0" err="1"/>
                        <a:t>tarighat@fb.com</a:t>
                      </a:r>
                      <a:endParaRPr lang="en-US" sz="1400" dirty="0"/>
                    </a:p>
                  </a:txBody>
                  <a:tcPr/>
                </a:tc>
                <a:extLst>
                  <a:ext uri="{0D108BD9-81ED-4DB2-BD59-A6C34878D82A}">
                    <a16:rowId xmlns:a16="http://schemas.microsoft.com/office/drawing/2014/main" val="10003"/>
                  </a:ext>
                </a:extLst>
              </a:tr>
              <a:tr h="304800">
                <a:tc>
                  <a:txBody>
                    <a:bodyPr/>
                    <a:lstStyle/>
                    <a:p>
                      <a:r>
                        <a:rPr lang="en-US" sz="1400" dirty="0"/>
                        <a:t>Nabeel Ahmed</a:t>
                      </a:r>
                    </a:p>
                  </a:txBody>
                  <a:tcPr/>
                </a:tc>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400" dirty="0" err="1"/>
                        <a:t>nabeel@fb.com</a:t>
                      </a:r>
                      <a:endParaRPr lang="en-US" sz="1400" dirty="0"/>
                    </a:p>
                  </a:txBody>
                  <a:tcPr/>
                </a:tc>
                <a:extLst>
                  <a:ext uri="{0D108BD9-81ED-4DB2-BD59-A6C34878D82A}">
                    <a16:rowId xmlns:a16="http://schemas.microsoft.com/office/drawing/2014/main" val="10004"/>
                  </a:ext>
                </a:extLst>
              </a:tr>
              <a:tr h="304800">
                <a:tc>
                  <a:txBody>
                    <a:bodyPr/>
                    <a:lstStyle/>
                    <a:p>
                      <a:r>
                        <a:rPr lang="en-US" sz="1400" dirty="0"/>
                        <a:t>Payam Torab</a:t>
                      </a:r>
                    </a:p>
                  </a:txBody>
                  <a:tcPr/>
                </a:tc>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ptorab@fb.com</a:t>
                      </a:r>
                      <a:endParaRPr lang="en-US" sz="1400" dirty="0"/>
                    </a:p>
                  </a:txBody>
                  <a:tcPr/>
                </a:tc>
                <a:extLst>
                  <a:ext uri="{0D108BD9-81ED-4DB2-BD59-A6C34878D82A}">
                    <a16:rowId xmlns:a16="http://schemas.microsoft.com/office/drawing/2014/main" val="10005"/>
                  </a:ext>
                </a:extLst>
              </a:tr>
              <a:tr h="304800">
                <a:tc>
                  <a:txBody>
                    <a:bodyPr/>
                    <a:lstStyle/>
                    <a:p>
                      <a:r>
                        <a:rPr lang="en-US" sz="1350" kern="1200" dirty="0">
                          <a:solidFill>
                            <a:schemeClr val="tx1"/>
                          </a:solidFill>
                          <a:effectLst/>
                          <a:latin typeface="+mn-lt"/>
                          <a:ea typeface="+mn-ea"/>
                          <a:cs typeface="+mn-cs"/>
                        </a:rPr>
                        <a:t>Nikolas </a:t>
                      </a:r>
                      <a:r>
                        <a:rPr lang="en-US" sz="1350" kern="1200" dirty="0" err="1">
                          <a:solidFill>
                            <a:schemeClr val="tx1"/>
                          </a:solidFill>
                          <a:effectLst/>
                          <a:latin typeface="+mn-lt"/>
                          <a:ea typeface="+mn-ea"/>
                          <a:cs typeface="+mn-cs"/>
                        </a:rPr>
                        <a:t>Olaziregi</a:t>
                      </a:r>
                      <a:endParaRPr lang="en-US" sz="1350" kern="1200" dirty="0">
                        <a:solidFill>
                          <a:schemeClr val="tx1"/>
                        </a:solidFill>
                        <a:effectLst/>
                        <a:latin typeface="+mn-lt"/>
                        <a:ea typeface="+mn-ea"/>
                        <a:cs typeface="+mn-cs"/>
                      </a:endParaRPr>
                    </a:p>
                  </a:txBody>
                  <a:tcPr/>
                </a:tc>
                <a:tc>
                  <a:txBody>
                    <a:bodyPr/>
                    <a:lstStyle/>
                    <a:p>
                      <a:r>
                        <a:rPr lang="en-US" sz="1400" dirty="0"/>
                        <a:t>Nokia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kern="1200" dirty="0" err="1">
                          <a:solidFill>
                            <a:schemeClr val="tx1"/>
                          </a:solidFill>
                          <a:effectLst/>
                          <a:latin typeface="+mn-lt"/>
                          <a:ea typeface="+mn-ea"/>
                          <a:cs typeface="+mn-cs"/>
                        </a:rPr>
                        <a:t>Copernicuslaan</a:t>
                      </a:r>
                      <a:r>
                        <a:rPr lang="en-US" sz="1350" kern="1200" dirty="0">
                          <a:solidFill>
                            <a:schemeClr val="tx1"/>
                          </a:solidFill>
                          <a:effectLst/>
                          <a:latin typeface="+mn-lt"/>
                          <a:ea typeface="+mn-ea"/>
                          <a:cs typeface="+mn-cs"/>
                        </a:rPr>
                        <a:t> 50, 2018 Antwerp, Belgium</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txBody>
                  <a:tcPr/>
                </a:tc>
                <a:tc>
                  <a:txBody>
                    <a:bodyPr/>
                    <a:lstStyle/>
                    <a:p>
                      <a:r>
                        <a:rPr lang="en-US" sz="1400" dirty="0"/>
                        <a:t>Nikolas.Olaziregi@nokia.com</a:t>
                      </a:r>
                    </a:p>
                  </a:txBody>
                  <a:tcPr/>
                </a:tc>
                <a:extLst>
                  <a:ext uri="{0D108BD9-81ED-4DB2-BD59-A6C34878D82A}">
                    <a16:rowId xmlns:a16="http://schemas.microsoft.com/office/drawing/2014/main" val="1480506437"/>
                  </a:ext>
                </a:extLst>
              </a:tr>
              <a:tr h="304800">
                <a:tc>
                  <a:txBody>
                    <a:bodyPr/>
                    <a:lstStyle/>
                    <a:p>
                      <a:r>
                        <a:rPr lang="en-US" sz="1400" dirty="0"/>
                        <a:t>Michael Grigat</a:t>
                      </a:r>
                    </a:p>
                  </a:txBody>
                  <a:tcPr/>
                </a:tc>
                <a:tc>
                  <a:txBody>
                    <a:bodyPr/>
                    <a:lstStyle/>
                    <a:p>
                      <a:r>
                        <a:rPr lang="en-US" sz="1400" dirty="0"/>
                        <a:t>Deutsche Telekom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Deutsche-Telekom-</a:t>
                      </a:r>
                      <a:r>
                        <a:rPr lang="en-US" sz="1400" dirty="0" err="1"/>
                        <a:t>Allee</a:t>
                      </a:r>
                      <a:r>
                        <a:rPr lang="en-US" sz="1400" dirty="0"/>
                        <a:t> 7, 64372 Darmstadt, Germany </a:t>
                      </a:r>
                    </a:p>
                  </a:txBody>
                  <a:tcPr/>
                </a:tc>
                <a:tc>
                  <a:txBody>
                    <a:bodyPr/>
                    <a:lstStyle/>
                    <a:p>
                      <a:endParaRPr lang="en-US" sz="1400" dirty="0"/>
                    </a:p>
                  </a:txBody>
                  <a:tcPr/>
                </a:tc>
                <a:tc>
                  <a:txBody>
                    <a:bodyPr/>
                    <a:lstStyle/>
                    <a:p>
                      <a:r>
                        <a:rPr lang="en-US" sz="1400" dirty="0" err="1"/>
                        <a:t>m.grigat@telekom.de</a:t>
                      </a:r>
                      <a:endParaRPr lang="en-US" sz="1400" dirty="0"/>
                    </a:p>
                  </a:txBody>
                  <a:tcPr/>
                </a:tc>
                <a:extLst>
                  <a:ext uri="{0D108BD9-81ED-4DB2-BD59-A6C34878D82A}">
                    <a16:rowId xmlns:a16="http://schemas.microsoft.com/office/drawing/2014/main" val="241487087"/>
                  </a:ext>
                </a:extLst>
              </a:tr>
            </a:tbl>
          </a:graphicData>
        </a:graphic>
      </p:graphicFrame>
    </p:spTree>
    <p:extLst>
      <p:ext uri="{BB962C8B-B14F-4D97-AF65-F5344CB8AC3E}">
        <p14:creationId xmlns:p14="http://schemas.microsoft.com/office/powerpoint/2010/main" val="180463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9537190" y="1431254"/>
            <a:ext cx="2286002" cy="46647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704534" y="1431254"/>
            <a:ext cx="1375458" cy="46647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dirty="0"/>
              <a:t>MAC-level CCI tolerance (1)</a:t>
            </a:r>
            <a:br>
              <a:rPr lang="en-US" dirty="0"/>
            </a:br>
            <a:r>
              <a:rPr lang="en-US" sz="2400" b="0" i="1" dirty="0"/>
              <a:t>Background, reminder</a:t>
            </a:r>
          </a:p>
        </p:txBody>
      </p:sp>
      <p:sp>
        <p:nvSpPr>
          <p:cNvPr id="7" name="Content Placeholder 6"/>
          <p:cNvSpPr>
            <a:spLocks noGrp="1"/>
          </p:cNvSpPr>
          <p:nvPr>
            <p:ph sz="half" idx="1"/>
          </p:nvPr>
        </p:nvSpPr>
        <p:spPr>
          <a:xfrm>
            <a:off x="914400" y="1508759"/>
            <a:ext cx="6508195" cy="5029200"/>
          </a:xfrm>
        </p:spPr>
        <p:txBody>
          <a:bodyPr>
            <a:normAutofit fontScale="85000" lnSpcReduction="10000"/>
          </a:bodyPr>
          <a:lstStyle/>
          <a:p>
            <a:r>
              <a:rPr lang="en-US" dirty="0"/>
              <a:t>Interfering PPDUs can keep the radio busy at the beginning of a TDD slot, resulting in the STA missing the intended packet, </a:t>
            </a:r>
            <a:r>
              <a:rPr lang="en-US" u="sng" dirty="0"/>
              <a:t>even with sufficient SIR</a:t>
            </a:r>
          </a:p>
          <a:p>
            <a:r>
              <a:rPr lang="en-US" dirty="0"/>
              <a:t>Interfering PPDUs can be opportunistically rejected by aborting receive mode (Rx abort) at the end of (or shortly after) the previous TDD slot </a:t>
            </a:r>
          </a:p>
          <a:p>
            <a:r>
              <a:rPr lang="en-US" dirty="0"/>
              <a:t>This is a time-domain mechanism that works independent of interference power level</a:t>
            </a:r>
          </a:p>
          <a:p>
            <a:r>
              <a:rPr lang="en-US" dirty="0"/>
              <a:t>Interference sources</a:t>
            </a:r>
          </a:p>
          <a:p>
            <a:pPr lvl="1"/>
            <a:r>
              <a:rPr lang="en-US" dirty="0"/>
              <a:t>DMG devices outside the network</a:t>
            </a:r>
          </a:p>
          <a:p>
            <a:pPr lvl="1"/>
            <a:r>
              <a:rPr lang="en-US" dirty="0"/>
              <a:t>Neighboring links from different distribution networks (unsynchronized) on the same channel</a:t>
            </a:r>
          </a:p>
        </p:txBody>
      </p:sp>
      <p:sp>
        <p:nvSpPr>
          <p:cNvPr id="2" name="Date Placeholder 1"/>
          <p:cNvSpPr>
            <a:spLocks noGrp="1"/>
          </p:cNvSpPr>
          <p:nvPr>
            <p:ph type="dt" idx="10"/>
          </p:nvPr>
        </p:nvSpPr>
        <p:spPr/>
        <p:txBody>
          <a:bodyPr/>
          <a:lstStyle/>
          <a:p>
            <a:r>
              <a:rPr lang="en-US"/>
              <a:t>May 2018</a:t>
            </a:r>
          </a:p>
        </p:txBody>
      </p:sp>
      <p:sp>
        <p:nvSpPr>
          <p:cNvPr id="3" name="Footer Placeholder 2"/>
          <p:cNvSpPr>
            <a:spLocks noGrp="1"/>
          </p:cNvSpPr>
          <p:nvPr>
            <p:ph type="ftr" idx="11"/>
          </p:nvPr>
        </p:nvSpPr>
        <p:spPr/>
        <p:txBody>
          <a:bodyPr/>
          <a:lstStyle/>
          <a:p>
            <a:r>
              <a:rPr lang="en-US"/>
              <a:t>Djordje Tujkovic et al.</a:t>
            </a:r>
          </a:p>
        </p:txBody>
      </p:sp>
      <p:sp>
        <p:nvSpPr>
          <p:cNvPr id="179" name="Slide Number Placeholder 178"/>
          <p:cNvSpPr>
            <a:spLocks noGrp="1"/>
          </p:cNvSpPr>
          <p:nvPr>
            <p:ph type="sldNum" idx="12"/>
          </p:nvPr>
        </p:nvSpPr>
        <p:spPr/>
        <p:txBody>
          <a:bodyPr/>
          <a:lstStyle/>
          <a:p>
            <a:fld id="{0784F32A-E8F7-504F-A799-6F0A0C1FF903}" type="slidenum">
              <a:rPr lang="en-US" smtClean="0"/>
              <a:pPr/>
              <a:t>10</a:t>
            </a:fld>
            <a:endParaRPr lang="en-US"/>
          </a:p>
        </p:txBody>
      </p:sp>
      <p:cxnSp>
        <p:nvCxnSpPr>
          <p:cNvPr id="11" name="Straight Connector 10"/>
          <p:cNvCxnSpPr/>
          <p:nvPr/>
        </p:nvCxnSpPr>
        <p:spPr>
          <a:xfrm>
            <a:off x="7708392" y="1524001"/>
            <a:ext cx="0" cy="457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079992" y="1524001"/>
            <a:ext cx="0" cy="457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537192" y="1524001"/>
            <a:ext cx="0" cy="457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1823192" y="1524001"/>
            <a:ext cx="0" cy="457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488471" y="1431255"/>
            <a:ext cx="1920051" cy="588803"/>
          </a:xfrm>
          <a:prstGeom prst="rect">
            <a:avLst/>
          </a:prstGeom>
          <a:noFill/>
        </p:spPr>
        <p:txBody>
          <a:bodyPr wrap="square" rtlCol="0" anchor="ctr">
            <a:noAutofit/>
          </a:bodyPr>
          <a:lstStyle/>
          <a:p>
            <a:pPr algn="ctr"/>
            <a:r>
              <a:rPr lang="en-US" sz="1200" u="sng" dirty="0"/>
              <a:t>TDD slot</a:t>
            </a:r>
          </a:p>
          <a:p>
            <a:pPr algn="ctr"/>
            <a:r>
              <a:rPr lang="en-US" sz="1200" dirty="0"/>
              <a:t>STA A − Rx</a:t>
            </a:r>
          </a:p>
          <a:p>
            <a:pPr algn="ctr"/>
            <a:r>
              <a:rPr lang="en-US" sz="1200" dirty="0"/>
              <a:t>STA B − Tx</a:t>
            </a:r>
          </a:p>
        </p:txBody>
      </p:sp>
      <p:sp>
        <p:nvSpPr>
          <p:cNvPr id="57" name="TextBox 56"/>
          <p:cNvSpPr txBox="1"/>
          <p:nvPr/>
        </p:nvSpPr>
        <p:spPr>
          <a:xfrm>
            <a:off x="9537192" y="1431254"/>
            <a:ext cx="2286000" cy="588803"/>
          </a:xfrm>
          <a:prstGeom prst="rect">
            <a:avLst/>
          </a:prstGeom>
          <a:noFill/>
        </p:spPr>
        <p:txBody>
          <a:bodyPr wrap="square" rtlCol="0" anchor="ctr">
            <a:noAutofit/>
          </a:bodyPr>
          <a:lstStyle/>
          <a:p>
            <a:pPr algn="ctr"/>
            <a:r>
              <a:rPr lang="en-US" sz="1200" u="sng" dirty="0"/>
              <a:t>TDD slot</a:t>
            </a:r>
          </a:p>
          <a:p>
            <a:pPr algn="ctr"/>
            <a:r>
              <a:rPr lang="en-US" sz="1200" dirty="0"/>
              <a:t>STA A − Rx</a:t>
            </a:r>
          </a:p>
          <a:p>
            <a:pPr algn="ctr"/>
            <a:r>
              <a:rPr lang="en-US" sz="1200" dirty="0"/>
              <a:t>STA C − Tx</a:t>
            </a:r>
          </a:p>
        </p:txBody>
      </p:sp>
      <p:sp>
        <p:nvSpPr>
          <p:cNvPr id="58" name="Rectangle 57"/>
          <p:cNvSpPr/>
          <p:nvPr/>
        </p:nvSpPr>
        <p:spPr>
          <a:xfrm>
            <a:off x="7982711" y="2780515"/>
            <a:ext cx="640080" cy="453946"/>
          </a:xfrm>
          <a:prstGeom prst="rect">
            <a:avLst/>
          </a:prstGeom>
          <a:solidFill>
            <a:schemeClr val="bg1"/>
          </a:solidFill>
          <a:ln w="254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 </a:t>
            </a:r>
            <a:r>
              <a:rPr lang="en-US" sz="1200" dirty="0">
                <a:solidFill>
                  <a:schemeClr val="tx1"/>
                </a:solidFill>
                <a:sym typeface="Wingdings"/>
              </a:rPr>
              <a:t>→ A</a:t>
            </a:r>
          </a:p>
          <a:p>
            <a:pPr algn="ctr"/>
            <a:r>
              <a:rPr lang="en-US" sz="1200" dirty="0">
                <a:solidFill>
                  <a:schemeClr val="tx1"/>
                </a:solidFill>
                <a:sym typeface="Wingdings"/>
              </a:rPr>
              <a:t>PPDU</a:t>
            </a:r>
            <a:endParaRPr lang="en-US" sz="1200" dirty="0">
              <a:solidFill>
                <a:schemeClr val="tx1"/>
              </a:solidFill>
            </a:endParaRPr>
          </a:p>
        </p:txBody>
      </p:sp>
      <p:sp>
        <p:nvSpPr>
          <p:cNvPr id="60" name="Rectangle 59"/>
          <p:cNvSpPr/>
          <p:nvPr/>
        </p:nvSpPr>
        <p:spPr>
          <a:xfrm>
            <a:off x="7799832" y="2780515"/>
            <a:ext cx="182880" cy="457200"/>
          </a:xfrm>
          <a:prstGeom prst="rect">
            <a:avLst/>
          </a:prstGeom>
          <a:pattFill prst="ltUpDiag">
            <a:fgClr>
              <a:schemeClr val="accent1"/>
            </a:fgClr>
            <a:bgClr>
              <a:schemeClr val="bg1"/>
            </a:bgClr>
          </a:pattFill>
          <a:ln w="254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9811511" y="2780515"/>
            <a:ext cx="1828800" cy="453946"/>
          </a:xfrm>
          <a:prstGeom prst="rect">
            <a:avLst/>
          </a:prstGeom>
          <a:solidFill>
            <a:schemeClr val="bg1"/>
          </a:solidFill>
          <a:ln w="254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 </a:t>
            </a:r>
            <a:r>
              <a:rPr lang="en-US" sz="1200" dirty="0">
                <a:solidFill>
                  <a:schemeClr val="tx1"/>
                </a:solidFill>
                <a:sym typeface="Wingdings"/>
              </a:rPr>
              <a:t>→ A</a:t>
            </a:r>
          </a:p>
          <a:p>
            <a:pPr algn="ctr"/>
            <a:r>
              <a:rPr lang="en-US" sz="1200" dirty="0">
                <a:solidFill>
                  <a:schemeClr val="tx1"/>
                </a:solidFill>
                <a:sym typeface="Wingdings"/>
              </a:rPr>
              <a:t>PPDU</a:t>
            </a:r>
            <a:endParaRPr lang="en-US" sz="1200" dirty="0">
              <a:solidFill>
                <a:schemeClr val="tx1"/>
              </a:solidFill>
            </a:endParaRPr>
          </a:p>
        </p:txBody>
      </p:sp>
      <p:sp>
        <p:nvSpPr>
          <p:cNvPr id="62" name="Rectangle 61"/>
          <p:cNvSpPr/>
          <p:nvPr/>
        </p:nvSpPr>
        <p:spPr>
          <a:xfrm>
            <a:off x="9628632" y="2780515"/>
            <a:ext cx="182880" cy="457200"/>
          </a:xfrm>
          <a:prstGeom prst="rect">
            <a:avLst/>
          </a:prstGeom>
          <a:pattFill prst="ltUpDiag">
            <a:fgClr>
              <a:schemeClr val="accent1"/>
            </a:fgClr>
            <a:bgClr>
              <a:schemeClr val="bg1"/>
            </a:bgClr>
          </a:pattFill>
          <a:ln w="254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934090" y="3420595"/>
            <a:ext cx="1828800" cy="457200"/>
          </a:xfrm>
          <a:prstGeom prst="rect">
            <a:avLst/>
          </a:prstGeom>
          <a:solidFill>
            <a:schemeClr val="bg1"/>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Interfering</a:t>
            </a:r>
            <a:r>
              <a:rPr lang="en-US" sz="1200" dirty="0">
                <a:solidFill>
                  <a:schemeClr val="tx1"/>
                </a:solidFill>
                <a:sym typeface="Wingdings"/>
              </a:rPr>
              <a:t> PPDU</a:t>
            </a:r>
          </a:p>
        </p:txBody>
      </p:sp>
      <p:sp>
        <p:nvSpPr>
          <p:cNvPr id="64" name="Rectangle 63"/>
          <p:cNvSpPr/>
          <p:nvPr/>
        </p:nvSpPr>
        <p:spPr>
          <a:xfrm>
            <a:off x="8751464" y="3420595"/>
            <a:ext cx="182880" cy="457200"/>
          </a:xfrm>
          <a:prstGeom prst="rect">
            <a:avLst/>
          </a:prstGeom>
          <a:pattFill prst="ltUpDiag">
            <a:fgClr>
              <a:srgbClr val="C00000"/>
            </a:fgClr>
            <a:bgClr>
              <a:schemeClr val="bg1"/>
            </a:bgClr>
          </a:patt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219134" y="2506195"/>
            <a:ext cx="914400" cy="914400"/>
            <a:chOff x="5486400" y="914400"/>
            <a:chExt cx="914400" cy="914400"/>
          </a:xfrm>
        </p:grpSpPr>
        <p:cxnSp>
          <p:nvCxnSpPr>
            <p:cNvPr id="14" name="Straight Connector 13"/>
            <p:cNvCxnSpPr/>
            <p:nvPr/>
          </p:nvCxnSpPr>
          <p:spPr>
            <a:xfrm>
              <a:off x="5486400" y="914400"/>
              <a:ext cx="914400" cy="9144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486400" y="914400"/>
              <a:ext cx="914400" cy="9144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6" name="Rectangle 65"/>
          <p:cNvSpPr/>
          <p:nvPr/>
        </p:nvSpPr>
        <p:spPr>
          <a:xfrm>
            <a:off x="7982711" y="4632961"/>
            <a:ext cx="640080" cy="453946"/>
          </a:xfrm>
          <a:prstGeom prst="rect">
            <a:avLst/>
          </a:prstGeom>
          <a:solidFill>
            <a:schemeClr val="bg1"/>
          </a:solidFill>
          <a:ln w="254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 </a:t>
            </a:r>
            <a:r>
              <a:rPr lang="en-US" sz="1200" dirty="0">
                <a:solidFill>
                  <a:schemeClr val="tx1"/>
                </a:solidFill>
                <a:sym typeface="Wingdings"/>
              </a:rPr>
              <a:t>→ A</a:t>
            </a:r>
          </a:p>
          <a:p>
            <a:pPr algn="ctr"/>
            <a:r>
              <a:rPr lang="en-US" sz="1200" dirty="0">
                <a:solidFill>
                  <a:schemeClr val="tx1"/>
                </a:solidFill>
                <a:sym typeface="Wingdings"/>
              </a:rPr>
              <a:t>PPDU</a:t>
            </a:r>
            <a:endParaRPr lang="en-US" sz="1200" dirty="0">
              <a:solidFill>
                <a:schemeClr val="tx1"/>
              </a:solidFill>
            </a:endParaRPr>
          </a:p>
        </p:txBody>
      </p:sp>
      <p:sp>
        <p:nvSpPr>
          <p:cNvPr id="67" name="Rectangle 66"/>
          <p:cNvSpPr/>
          <p:nvPr/>
        </p:nvSpPr>
        <p:spPr>
          <a:xfrm>
            <a:off x="7799832" y="4632961"/>
            <a:ext cx="182880" cy="457200"/>
          </a:xfrm>
          <a:prstGeom prst="rect">
            <a:avLst/>
          </a:prstGeom>
          <a:pattFill prst="ltUpDiag">
            <a:fgClr>
              <a:schemeClr val="accent1"/>
            </a:fgClr>
            <a:bgClr>
              <a:schemeClr val="bg1"/>
            </a:bgClr>
          </a:pattFill>
          <a:ln w="254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9811511" y="4632961"/>
            <a:ext cx="1828800" cy="453946"/>
          </a:xfrm>
          <a:prstGeom prst="rect">
            <a:avLst/>
          </a:prstGeom>
          <a:solidFill>
            <a:schemeClr val="bg1"/>
          </a:solidFill>
          <a:ln w="254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 </a:t>
            </a:r>
            <a:r>
              <a:rPr lang="en-US" sz="1200" dirty="0">
                <a:solidFill>
                  <a:schemeClr val="tx1"/>
                </a:solidFill>
                <a:sym typeface="Wingdings"/>
              </a:rPr>
              <a:t>→ A</a:t>
            </a:r>
          </a:p>
          <a:p>
            <a:pPr algn="ctr"/>
            <a:r>
              <a:rPr lang="en-US" sz="1200" dirty="0">
                <a:solidFill>
                  <a:schemeClr val="tx1"/>
                </a:solidFill>
                <a:sym typeface="Wingdings"/>
              </a:rPr>
              <a:t>PPDU</a:t>
            </a:r>
            <a:endParaRPr lang="en-US" sz="1200" dirty="0">
              <a:solidFill>
                <a:schemeClr val="tx1"/>
              </a:solidFill>
            </a:endParaRPr>
          </a:p>
        </p:txBody>
      </p:sp>
      <p:sp>
        <p:nvSpPr>
          <p:cNvPr id="69" name="Rectangle 68"/>
          <p:cNvSpPr/>
          <p:nvPr/>
        </p:nvSpPr>
        <p:spPr>
          <a:xfrm>
            <a:off x="9628632" y="4632961"/>
            <a:ext cx="182880" cy="457200"/>
          </a:xfrm>
          <a:prstGeom prst="rect">
            <a:avLst/>
          </a:prstGeom>
          <a:pattFill prst="ltUpDiag">
            <a:fgClr>
              <a:schemeClr val="accent1"/>
            </a:fgClr>
            <a:bgClr>
              <a:schemeClr val="bg1"/>
            </a:bgClr>
          </a:pattFill>
          <a:ln w="254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934343" y="5269572"/>
            <a:ext cx="1828800" cy="457200"/>
          </a:xfrm>
          <a:prstGeom prst="rect">
            <a:avLst/>
          </a:prstGeom>
          <a:solidFill>
            <a:schemeClr val="bg1"/>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Interfering</a:t>
            </a:r>
            <a:r>
              <a:rPr lang="en-US" sz="1200" dirty="0">
                <a:solidFill>
                  <a:schemeClr val="tx1"/>
                </a:solidFill>
                <a:sym typeface="Wingdings"/>
              </a:rPr>
              <a:t> PPDU</a:t>
            </a:r>
          </a:p>
        </p:txBody>
      </p:sp>
      <p:sp>
        <p:nvSpPr>
          <p:cNvPr id="71" name="Rectangle 70"/>
          <p:cNvSpPr/>
          <p:nvPr/>
        </p:nvSpPr>
        <p:spPr>
          <a:xfrm>
            <a:off x="8751464" y="5269572"/>
            <a:ext cx="182880" cy="457200"/>
          </a:xfrm>
          <a:prstGeom prst="rect">
            <a:avLst/>
          </a:prstGeom>
          <a:pattFill prst="ltUpDiag">
            <a:fgClr>
              <a:srgbClr val="C00000"/>
            </a:fgClr>
            <a:bgClr>
              <a:schemeClr val="bg1"/>
            </a:bgClr>
          </a:patt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7434072" y="4003296"/>
            <a:ext cx="4572000" cy="457200"/>
          </a:xfrm>
          <a:prstGeom prst="rect">
            <a:avLst/>
          </a:prstGeom>
          <a:solidFill>
            <a:schemeClr val="tx1">
              <a:lumMod val="65000"/>
              <a:lumOff val="35000"/>
            </a:schemeClr>
          </a:solidFill>
        </p:spPr>
        <p:txBody>
          <a:bodyPr wrap="square" rtlCol="0" anchor="ctr">
            <a:noAutofit/>
          </a:bodyPr>
          <a:lstStyle/>
          <a:p>
            <a:pPr algn="ctr"/>
            <a:r>
              <a:rPr lang="en-US" sz="1100" b="1" dirty="0">
                <a:solidFill>
                  <a:schemeClr val="bg1"/>
                </a:solidFill>
              </a:rPr>
              <a:t>With receive abort at the end of the slot:</a:t>
            </a:r>
          </a:p>
          <a:p>
            <a:pPr algn="ctr"/>
            <a:r>
              <a:rPr lang="en-US" sz="1100" dirty="0">
                <a:solidFill>
                  <a:schemeClr val="bg1"/>
                </a:solidFill>
              </a:rPr>
              <a:t>C→A PPDUs can be correctly received assuming sufficient SIR</a:t>
            </a:r>
          </a:p>
        </p:txBody>
      </p:sp>
      <p:sp>
        <p:nvSpPr>
          <p:cNvPr id="18" name="Rectangle 17"/>
          <p:cNvSpPr/>
          <p:nvPr/>
        </p:nvSpPr>
        <p:spPr>
          <a:xfrm>
            <a:off x="9408522" y="5818212"/>
            <a:ext cx="2414669" cy="646331"/>
          </a:xfrm>
          <a:prstGeom prst="rect">
            <a:avLst/>
          </a:prstGeom>
          <a:solidFill>
            <a:schemeClr val="bg1"/>
          </a:solidFill>
        </p:spPr>
        <p:txBody>
          <a:bodyPr wrap="square">
            <a:spAutoFit/>
          </a:bodyPr>
          <a:lstStyle/>
          <a:p>
            <a:r>
              <a:rPr lang="en-US" sz="1200" dirty="0"/>
              <a:t>Abort receive at slot boundary or after a guard time based on largest time synchronization error</a:t>
            </a:r>
          </a:p>
        </p:txBody>
      </p:sp>
      <p:sp>
        <p:nvSpPr>
          <p:cNvPr id="75" name="TextBox 74"/>
          <p:cNvSpPr txBox="1"/>
          <p:nvPr/>
        </p:nvSpPr>
        <p:spPr>
          <a:xfrm>
            <a:off x="7434072" y="2150635"/>
            <a:ext cx="4572000" cy="457200"/>
          </a:xfrm>
          <a:prstGeom prst="rect">
            <a:avLst/>
          </a:prstGeom>
          <a:solidFill>
            <a:schemeClr val="tx1">
              <a:lumMod val="65000"/>
              <a:lumOff val="35000"/>
            </a:schemeClr>
          </a:solidFill>
        </p:spPr>
        <p:txBody>
          <a:bodyPr wrap="square" rtlCol="0" anchor="ctr">
            <a:noAutofit/>
          </a:bodyPr>
          <a:lstStyle/>
          <a:p>
            <a:pPr algn="ctr"/>
            <a:r>
              <a:rPr lang="en-US" sz="1100" b="1" dirty="0">
                <a:solidFill>
                  <a:schemeClr val="bg1"/>
                </a:solidFill>
              </a:rPr>
              <a:t>Without receive abort at the end of the slot:</a:t>
            </a:r>
          </a:p>
          <a:p>
            <a:pPr algn="ctr"/>
            <a:r>
              <a:rPr lang="en-US" sz="1100" dirty="0">
                <a:solidFill>
                  <a:schemeClr val="bg1"/>
                </a:solidFill>
              </a:rPr>
              <a:t>the interfering PPDU will block the C→A PPDU even with sufficient SIR</a:t>
            </a:r>
          </a:p>
        </p:txBody>
      </p:sp>
      <p:cxnSp>
        <p:nvCxnSpPr>
          <p:cNvPr id="78" name="Straight Connector 77"/>
          <p:cNvCxnSpPr/>
          <p:nvPr/>
        </p:nvCxnSpPr>
        <p:spPr>
          <a:xfrm>
            <a:off x="9225641" y="5498172"/>
            <a:ext cx="0" cy="59782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225641" y="5164242"/>
            <a:ext cx="1655466" cy="653970"/>
          </a:xfrm>
          <a:prstGeom prst="rect">
            <a:avLst/>
          </a:prstGeom>
          <a:solidFill>
            <a:schemeClr val="accent1">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8842904" y="5974467"/>
            <a:ext cx="2370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9225641" y="5976396"/>
            <a:ext cx="2370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708392" y="2020059"/>
            <a:ext cx="1371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9533334" y="2020059"/>
            <a:ext cx="228985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7663422" y="3224508"/>
            <a:ext cx="847216" cy="276999"/>
          </a:xfrm>
          <a:prstGeom prst="rect">
            <a:avLst/>
          </a:prstGeom>
          <a:noFill/>
        </p:spPr>
        <p:txBody>
          <a:bodyPr wrap="square">
            <a:spAutoFit/>
          </a:bodyPr>
          <a:lstStyle/>
          <a:p>
            <a:pPr algn="ctr"/>
            <a:r>
              <a:rPr lang="en-US" sz="1200" dirty="0"/>
              <a:t>Preamble</a:t>
            </a:r>
          </a:p>
        </p:txBody>
      </p:sp>
      <p:sp>
        <p:nvSpPr>
          <p:cNvPr id="40" name="Rectangle 39">
            <a:extLst>
              <a:ext uri="{FF2B5EF4-FFF2-40B4-BE49-F238E27FC236}">
                <a16:creationId xmlns:a16="http://schemas.microsoft.com/office/drawing/2014/main" id="{8BF6B1B4-8DD8-234F-B551-7F34C448C203}"/>
              </a:ext>
            </a:extLst>
          </p:cNvPr>
          <p:cNvSpPr/>
          <p:nvPr/>
        </p:nvSpPr>
        <p:spPr>
          <a:xfrm>
            <a:off x="8978215" y="4403816"/>
            <a:ext cx="682614" cy="830997"/>
          </a:xfrm>
          <a:prstGeom prst="rect">
            <a:avLst/>
          </a:prstGeom>
          <a:noFill/>
        </p:spPr>
        <p:txBody>
          <a:bodyPr wrap="square">
            <a:spAutoFit/>
          </a:bodyPr>
          <a:lstStyle/>
          <a:p>
            <a:pPr algn="ctr"/>
            <a:r>
              <a:rPr lang="en-US" sz="1200" dirty="0"/>
              <a:t>TDD slot guard time</a:t>
            </a:r>
          </a:p>
        </p:txBody>
      </p:sp>
    </p:spTree>
    <p:extLst>
      <p:ext uri="{BB962C8B-B14F-4D97-AF65-F5344CB8AC3E}">
        <p14:creationId xmlns:p14="http://schemas.microsoft.com/office/powerpoint/2010/main" val="999036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r>
              <a:rPr lang="en-US" dirty="0"/>
              <a:t>MAC-level rejection shows its value mostly at low (robust) MCSs</a:t>
            </a:r>
          </a:p>
          <a:p>
            <a:r>
              <a:rPr lang="en-US" dirty="0"/>
              <a:t>It is particularly useful to protect MCS 0 transmissions</a:t>
            </a:r>
          </a:p>
          <a:p>
            <a:pPr lvl="1"/>
            <a:r>
              <a:rPr lang="en-US" dirty="0"/>
              <a:t>Examples: DMG Beacon, Announce and TDD SSW frames</a:t>
            </a:r>
          </a:p>
          <a:p>
            <a:r>
              <a:rPr lang="en-US" dirty="0"/>
              <a:t>Example</a:t>
            </a:r>
          </a:p>
          <a:p>
            <a:pPr lvl="2"/>
            <a:r>
              <a:rPr lang="en-US" dirty="0"/>
              <a:t>Intended MCS 0 frame at sensitivity (-78 dBm)</a:t>
            </a:r>
          </a:p>
          <a:p>
            <a:pPr lvl="3"/>
            <a:r>
              <a:rPr lang="en-US" dirty="0"/>
              <a:t>For example, C</a:t>
            </a:r>
            <a:r>
              <a:rPr lang="en-US" dirty="0">
                <a:solidFill>
                  <a:schemeClr val="tx1"/>
                </a:solidFill>
                <a:sym typeface="Wingdings"/>
              </a:rPr>
              <a:t> → A DMG Beacon or TDD SSW frame in the previous slide (valuable frames)</a:t>
            </a:r>
          </a:p>
          <a:p>
            <a:pPr lvl="2"/>
            <a:r>
              <a:rPr lang="en-US" dirty="0">
                <a:solidFill>
                  <a:schemeClr val="tx1"/>
                </a:solidFill>
                <a:sym typeface="Wingdings"/>
              </a:rPr>
              <a:t>Early interfering PPDU close to same power as intended PPDU (e.g., -78 dBm)</a:t>
            </a:r>
          </a:p>
          <a:p>
            <a:pPr lvl="2"/>
            <a:r>
              <a:rPr lang="en-US" dirty="0">
                <a:solidFill>
                  <a:schemeClr val="tx1"/>
                </a:solidFill>
                <a:sym typeface="Wingdings"/>
              </a:rPr>
              <a:t>SINR at modem input ~ -9.7 dB, about 2 dB more than what is required for MCS 0, </a:t>
            </a:r>
            <a:r>
              <a:rPr lang="en-US" dirty="0"/>
              <a:t>but digital RSSI increase (jump) with arrival of desired PPDU &lt; 1 dB *</a:t>
            </a:r>
            <a:endParaRPr lang="en-US" dirty="0">
              <a:solidFill>
                <a:schemeClr val="tx1"/>
              </a:solidFill>
              <a:sym typeface="Wingdings"/>
            </a:endParaRPr>
          </a:p>
          <a:p>
            <a:pPr marL="914400" lvl="2" indent="0">
              <a:buNone/>
            </a:pPr>
            <a:r>
              <a:rPr lang="en-US" dirty="0">
                <a:sym typeface="Wingdings" pitchFamily="2" charset="2"/>
              </a:rPr>
              <a:t></a:t>
            </a:r>
            <a:r>
              <a:rPr lang="en-US" dirty="0"/>
              <a:t> There is enough SINR to decode the intended PPDU, but no </a:t>
            </a:r>
            <a:r>
              <a:rPr lang="en-US" dirty="0">
                <a:solidFill>
                  <a:schemeClr val="tx1"/>
                </a:solidFill>
              </a:rPr>
              <a:t>workable PHY-level </a:t>
            </a:r>
            <a:r>
              <a:rPr lang="en-US" dirty="0"/>
              <a:t>mechanism to reject the interference; aborting the interference receive </a:t>
            </a:r>
            <a:r>
              <a:rPr lang="en-US" dirty="0">
                <a:solidFill>
                  <a:schemeClr val="tx1"/>
                </a:solidFill>
              </a:rPr>
              <a:t>at the end of the first slot </a:t>
            </a:r>
            <a:r>
              <a:rPr lang="en-US" dirty="0"/>
              <a:t>however leads to receiving the intended PPDU without error</a:t>
            </a:r>
          </a:p>
          <a:p>
            <a:pPr marL="914400" lvl="2" indent="0">
              <a:buNone/>
            </a:pPr>
            <a:endParaRPr lang="en-US" dirty="0"/>
          </a:p>
          <a:p>
            <a:pPr marL="914400" lvl="2" indent="0">
              <a:buNone/>
            </a:pPr>
            <a:endParaRPr lang="en-US" dirty="0"/>
          </a:p>
          <a:p>
            <a:pPr marL="914400" lvl="2" indent="0">
              <a:buNone/>
            </a:pPr>
            <a:r>
              <a:rPr lang="en-US" sz="1200" dirty="0"/>
              <a:t>* Assuming 9 dB Noise Figure, 3 dB Implementation Loss, 24 dB Rx EVM</a:t>
            </a:r>
            <a:endParaRPr lang="en-US" dirty="0"/>
          </a:p>
        </p:txBody>
      </p:sp>
      <p:sp>
        <p:nvSpPr>
          <p:cNvPr id="9" name="Title 8"/>
          <p:cNvSpPr>
            <a:spLocks noGrp="1"/>
          </p:cNvSpPr>
          <p:nvPr>
            <p:ph type="title"/>
          </p:nvPr>
        </p:nvSpPr>
        <p:spPr/>
        <p:txBody>
          <a:bodyPr/>
          <a:lstStyle/>
          <a:p>
            <a:r>
              <a:rPr lang="en-US" dirty="0"/>
              <a:t>MAC-level CCI tolerance (2)</a:t>
            </a:r>
            <a:br>
              <a:rPr lang="en-US" dirty="0"/>
            </a:br>
            <a:r>
              <a:rPr lang="en-US" sz="2400" b="0" i="1" dirty="0"/>
              <a:t>Value addition to PHY-level mechanism</a:t>
            </a:r>
          </a:p>
        </p:txBody>
      </p:sp>
      <p:sp>
        <p:nvSpPr>
          <p:cNvPr id="2" name="Date Placeholder 1"/>
          <p:cNvSpPr>
            <a:spLocks noGrp="1"/>
          </p:cNvSpPr>
          <p:nvPr>
            <p:ph type="dt" idx="10"/>
          </p:nvPr>
        </p:nvSpPr>
        <p:spPr/>
        <p:txBody>
          <a:bodyPr/>
          <a:lstStyle/>
          <a:p>
            <a:r>
              <a:rPr lang="en-US"/>
              <a:t>May 2018</a:t>
            </a:r>
          </a:p>
        </p:txBody>
      </p:sp>
      <p:sp>
        <p:nvSpPr>
          <p:cNvPr id="3" name="Footer Placeholder 2"/>
          <p:cNvSpPr>
            <a:spLocks noGrp="1"/>
          </p:cNvSpPr>
          <p:nvPr>
            <p:ph type="ftr" idx="11"/>
          </p:nvPr>
        </p:nvSpPr>
        <p:spPr/>
        <p:txBody>
          <a:bodyPr/>
          <a:lstStyle/>
          <a:p>
            <a:r>
              <a:rPr lang="en-US"/>
              <a:t>Djordje Tujkovic et al.</a:t>
            </a:r>
          </a:p>
        </p:txBody>
      </p:sp>
      <p:sp>
        <p:nvSpPr>
          <p:cNvPr id="179" name="Slide Number Placeholder 178"/>
          <p:cNvSpPr>
            <a:spLocks noGrp="1"/>
          </p:cNvSpPr>
          <p:nvPr>
            <p:ph type="sldNum" idx="12"/>
          </p:nvPr>
        </p:nvSpPr>
        <p:spPr/>
        <p:txBody>
          <a:bodyPr/>
          <a:lstStyle/>
          <a:p>
            <a:fld id="{0784F32A-E8F7-504F-A799-6F0A0C1FF903}" type="slidenum">
              <a:rPr lang="en-US" smtClean="0"/>
              <a:pPr/>
              <a:t>11</a:t>
            </a:fld>
            <a:endParaRPr lang="en-US"/>
          </a:p>
        </p:txBody>
      </p:sp>
    </p:spTree>
    <p:extLst>
      <p:ext uri="{BB962C8B-B14F-4D97-AF65-F5344CB8AC3E}">
        <p14:creationId xmlns:p14="http://schemas.microsoft.com/office/powerpoint/2010/main" val="894725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8">
            <a:extLst>
              <a:ext uri="{FF2B5EF4-FFF2-40B4-BE49-F238E27FC236}">
                <a16:creationId xmlns:a16="http://schemas.microsoft.com/office/drawing/2014/main" id="{5318FD21-56D7-6642-BF92-B7928F5AEA0E}"/>
              </a:ext>
            </a:extLst>
          </p:cNvPr>
          <p:cNvSpPr>
            <a:spLocks noGrp="1"/>
          </p:cNvSpPr>
          <p:nvPr>
            <p:ph type="title"/>
          </p:nvPr>
        </p:nvSpPr>
        <p:spPr/>
        <p:txBody>
          <a:bodyPr/>
          <a:lstStyle/>
          <a:p>
            <a:r>
              <a:rPr lang="en-US" dirty="0"/>
              <a:t>MAC-level CCI tolerance (3)</a:t>
            </a:r>
            <a:br>
              <a:rPr lang="en-US" dirty="0"/>
            </a:br>
            <a:r>
              <a:rPr lang="en-US" sz="2400" b="0" i="1" dirty="0"/>
              <a:t>PHY-RXABORT primitive</a:t>
            </a:r>
          </a:p>
        </p:txBody>
      </p:sp>
      <p:sp>
        <p:nvSpPr>
          <p:cNvPr id="7" name="Content Placeholder 6"/>
          <p:cNvSpPr>
            <a:spLocks noGrp="1"/>
          </p:cNvSpPr>
          <p:nvPr>
            <p:ph sz="half" idx="1"/>
          </p:nvPr>
        </p:nvSpPr>
        <p:spPr>
          <a:xfrm>
            <a:off x="914400" y="1508759"/>
            <a:ext cx="5996737" cy="5029200"/>
          </a:xfrm>
        </p:spPr>
        <p:txBody>
          <a:bodyPr/>
          <a:lstStyle/>
          <a:p>
            <a:r>
              <a:rPr lang="en-US" dirty="0"/>
              <a:t>PHY-RXABORT primitive</a:t>
            </a:r>
          </a:p>
          <a:p>
            <a:pPr lvl="1"/>
            <a:r>
              <a:rPr lang="en-US" dirty="0"/>
              <a:t>Similar to PLME-RESET, without resetting Rx and Tx state machines</a:t>
            </a:r>
          </a:p>
          <a:p>
            <a:pPr lvl="1"/>
            <a:r>
              <a:rPr lang="en-US" dirty="0"/>
              <a:t>Local, i.e., .request only</a:t>
            </a:r>
          </a:p>
          <a:p>
            <a:r>
              <a:rPr lang="en-US" dirty="0"/>
              <a:t>When to invoke</a:t>
            </a:r>
          </a:p>
          <a:p>
            <a:pPr lvl="1"/>
            <a:r>
              <a:rPr lang="en-US" dirty="0"/>
              <a:t>At or shortly after end of a TDD slot where the TDD STA PHY has been in Rx mode</a:t>
            </a:r>
          </a:p>
          <a:p>
            <a:pPr lvl="1"/>
            <a:r>
              <a:rPr lang="en-US" dirty="0"/>
              <a:t>At RA mismatch (</a:t>
            </a:r>
            <a:r>
              <a:rPr lang="en-US" u="sng" dirty="0"/>
              <a:t>opportunistically</a:t>
            </a:r>
            <a:r>
              <a:rPr lang="en-US" dirty="0"/>
              <a:t>, for long enough PPDUs)</a:t>
            </a:r>
          </a:p>
        </p:txBody>
      </p:sp>
      <p:sp>
        <p:nvSpPr>
          <p:cNvPr id="2" name="Date Placeholder 1"/>
          <p:cNvSpPr>
            <a:spLocks noGrp="1"/>
          </p:cNvSpPr>
          <p:nvPr>
            <p:ph type="dt" idx="10"/>
          </p:nvPr>
        </p:nvSpPr>
        <p:spPr/>
        <p:txBody>
          <a:bodyPr/>
          <a:lstStyle/>
          <a:p>
            <a:r>
              <a:rPr lang="en-US"/>
              <a:t>May 2018</a:t>
            </a:r>
          </a:p>
        </p:txBody>
      </p:sp>
      <p:sp>
        <p:nvSpPr>
          <p:cNvPr id="3" name="Footer Placeholder 2"/>
          <p:cNvSpPr>
            <a:spLocks noGrp="1"/>
          </p:cNvSpPr>
          <p:nvPr>
            <p:ph type="ftr" idx="11"/>
          </p:nvPr>
        </p:nvSpPr>
        <p:spPr/>
        <p:txBody>
          <a:bodyPr/>
          <a:lstStyle/>
          <a:p>
            <a:r>
              <a:rPr lang="en-US"/>
              <a:t>Djordje Tujkovic et al.</a:t>
            </a:r>
          </a:p>
        </p:txBody>
      </p:sp>
      <p:sp>
        <p:nvSpPr>
          <p:cNvPr id="179" name="Slide Number Placeholder 178"/>
          <p:cNvSpPr>
            <a:spLocks noGrp="1"/>
          </p:cNvSpPr>
          <p:nvPr>
            <p:ph type="sldNum" idx="12"/>
          </p:nvPr>
        </p:nvSpPr>
        <p:spPr/>
        <p:txBody>
          <a:bodyPr/>
          <a:lstStyle/>
          <a:p>
            <a:fld id="{0784F32A-E8F7-504F-A799-6F0A0C1FF903}" type="slidenum">
              <a:rPr lang="en-US" smtClean="0"/>
              <a:pPr/>
              <a:t>12</a:t>
            </a:fld>
            <a:endParaRPr lang="en-US"/>
          </a:p>
        </p:txBody>
      </p:sp>
      <p:pic>
        <p:nvPicPr>
          <p:cNvPr id="51" name="Picture 50"/>
          <p:cNvPicPr>
            <a:picLocks noChangeAspect="1"/>
          </p:cNvPicPr>
          <p:nvPr/>
        </p:nvPicPr>
        <p:blipFill>
          <a:blip r:embed="rId3"/>
          <a:stretch>
            <a:fillRect/>
          </a:stretch>
        </p:blipFill>
        <p:spPr>
          <a:xfrm>
            <a:off x="6782725" y="1737360"/>
            <a:ext cx="5156200" cy="2933700"/>
          </a:xfrm>
          <a:prstGeom prst="rect">
            <a:avLst/>
          </a:prstGeom>
        </p:spPr>
      </p:pic>
      <p:graphicFrame>
        <p:nvGraphicFramePr>
          <p:cNvPr id="4" name="Table 3">
            <a:extLst>
              <a:ext uri="{FF2B5EF4-FFF2-40B4-BE49-F238E27FC236}">
                <a16:creationId xmlns:a16="http://schemas.microsoft.com/office/drawing/2014/main" id="{57C7E8A2-5B78-214E-ADEB-42D5ABED2ACE}"/>
              </a:ext>
            </a:extLst>
          </p:cNvPr>
          <p:cNvGraphicFramePr>
            <a:graphicFrameLocks noGrp="1"/>
          </p:cNvGraphicFramePr>
          <p:nvPr>
            <p:extLst>
              <p:ext uri="{D42A27DB-BD31-4B8C-83A1-F6EECF244321}">
                <p14:modId xmlns:p14="http://schemas.microsoft.com/office/powerpoint/2010/main" val="3467871462"/>
              </p:ext>
            </p:extLst>
          </p:nvPr>
        </p:nvGraphicFramePr>
        <p:xfrm>
          <a:off x="6911138" y="4671060"/>
          <a:ext cx="4899374" cy="259080"/>
        </p:xfrm>
        <a:graphic>
          <a:graphicData uri="http://schemas.openxmlformats.org/drawingml/2006/table">
            <a:tbl>
              <a:tblPr firstRow="1" bandRow="1">
                <a:tableStyleId>{2D5ABB26-0587-4C30-8999-92F81FD0307C}</a:tableStyleId>
              </a:tblPr>
              <a:tblGrid>
                <a:gridCol w="1973218">
                  <a:extLst>
                    <a:ext uri="{9D8B030D-6E8A-4147-A177-3AD203B41FA5}">
                      <a16:colId xmlns:a16="http://schemas.microsoft.com/office/drawing/2014/main" val="1843244631"/>
                    </a:ext>
                  </a:extLst>
                </a:gridCol>
                <a:gridCol w="973182">
                  <a:extLst>
                    <a:ext uri="{9D8B030D-6E8A-4147-A177-3AD203B41FA5}">
                      <a16:colId xmlns:a16="http://schemas.microsoft.com/office/drawing/2014/main" val="2726463167"/>
                    </a:ext>
                  </a:extLst>
                </a:gridCol>
                <a:gridCol w="970845">
                  <a:extLst>
                    <a:ext uri="{9D8B030D-6E8A-4147-A177-3AD203B41FA5}">
                      <a16:colId xmlns:a16="http://schemas.microsoft.com/office/drawing/2014/main" val="1364077048"/>
                    </a:ext>
                  </a:extLst>
                </a:gridCol>
                <a:gridCol w="982129">
                  <a:extLst>
                    <a:ext uri="{9D8B030D-6E8A-4147-A177-3AD203B41FA5}">
                      <a16:colId xmlns:a16="http://schemas.microsoft.com/office/drawing/2014/main" val="4028468624"/>
                    </a:ext>
                  </a:extLst>
                </a:gridCol>
              </a:tblGrid>
              <a:tr h="0">
                <a:tc>
                  <a:txBody>
                    <a:bodyPr/>
                    <a:lstStyle/>
                    <a:p>
                      <a:r>
                        <a:rPr lang="en-US" sz="1100" b="1" dirty="0">
                          <a:solidFill>
                            <a:srgbClr val="FF0000"/>
                          </a:solidFill>
                        </a:rPr>
                        <a:t>PHY-RXABORT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1" dirty="0">
                          <a:solidFill>
                            <a:srgbClr val="FF0000"/>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b="1">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3852412"/>
                  </a:ext>
                </a:extLst>
              </a:tr>
            </a:tbl>
          </a:graphicData>
        </a:graphic>
      </p:graphicFrame>
    </p:spTree>
    <p:extLst>
      <p:ext uri="{BB962C8B-B14F-4D97-AF65-F5344CB8AC3E}">
        <p14:creationId xmlns:p14="http://schemas.microsoft.com/office/powerpoint/2010/main" val="176497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A393C1F-0B5E-F34B-ADDD-EBBBB31AE3D3}"/>
              </a:ext>
            </a:extLst>
          </p:cNvPr>
          <p:cNvSpPr>
            <a:spLocks noGrp="1"/>
          </p:cNvSpPr>
          <p:nvPr>
            <p:ph idx="1"/>
          </p:nvPr>
        </p:nvSpPr>
        <p:spPr/>
        <p:txBody>
          <a:bodyPr/>
          <a:lstStyle/>
          <a:p>
            <a:r>
              <a:rPr lang="en-US" dirty="0"/>
              <a:t>PHY-level tolerance</a:t>
            </a:r>
          </a:p>
          <a:p>
            <a:pPr lvl="1"/>
            <a:r>
              <a:rPr lang="en-US" dirty="0"/>
              <a:t>Can filter early weak interfering PPDUs, independent of position within a TDD slot</a:t>
            </a:r>
          </a:p>
          <a:p>
            <a:r>
              <a:rPr lang="en-US" dirty="0"/>
              <a:t>MAC-level tolerance</a:t>
            </a:r>
          </a:p>
          <a:p>
            <a:pPr lvl="1"/>
            <a:r>
              <a:rPr lang="en-US" dirty="0"/>
              <a:t>Can filter interfering PPDUs that cross a TDD slot boundary, independent of power</a:t>
            </a:r>
          </a:p>
          <a:p>
            <a:pPr lvl="1"/>
            <a:r>
              <a:rPr lang="en-US" dirty="0"/>
              <a:t>Can filter interfering PPDUs with RA mismatch in some cases, independent of power </a:t>
            </a:r>
            <a:r>
              <a:rPr lang="en-US" baseline="30000" dirty="0"/>
              <a:t>(1)</a:t>
            </a:r>
          </a:p>
          <a:p>
            <a:endParaRPr lang="en-US" dirty="0"/>
          </a:p>
          <a:p>
            <a:endParaRPr lang="en-US" dirty="0"/>
          </a:p>
          <a:p>
            <a:endParaRPr lang="en-US" dirty="0"/>
          </a:p>
          <a:p>
            <a:pPr marL="0" indent="0">
              <a:buNone/>
            </a:pPr>
            <a:endParaRPr lang="en-US" dirty="0"/>
          </a:p>
          <a:p>
            <a:pPr marL="0" indent="0">
              <a:buNone/>
            </a:pPr>
            <a:r>
              <a:rPr lang="en-US" sz="1400" b="0" dirty="0"/>
              <a:t>   (1) Assuming sufficiently long </a:t>
            </a:r>
            <a:r>
              <a:rPr lang="en-US" sz="1400" b="0" dirty="0">
                <a:solidFill>
                  <a:schemeClr val="tx1"/>
                </a:solidFill>
              </a:rPr>
              <a:t>PPDUS, sufficient SINR, implementation </a:t>
            </a:r>
            <a:r>
              <a:rPr lang="en-US" sz="1400" b="0" dirty="0"/>
              <a:t>dependent</a:t>
            </a:r>
          </a:p>
        </p:txBody>
      </p:sp>
      <p:sp>
        <p:nvSpPr>
          <p:cNvPr id="8" name="Title 7">
            <a:extLst>
              <a:ext uri="{FF2B5EF4-FFF2-40B4-BE49-F238E27FC236}">
                <a16:creationId xmlns:a16="http://schemas.microsoft.com/office/drawing/2014/main" id="{C04A4ED2-DF1C-2649-9258-62C3E5C8F3A1}"/>
              </a:ext>
            </a:extLst>
          </p:cNvPr>
          <p:cNvSpPr>
            <a:spLocks noGrp="1"/>
          </p:cNvSpPr>
          <p:nvPr>
            <p:ph type="title"/>
          </p:nvPr>
        </p:nvSpPr>
        <p:spPr/>
        <p:txBody>
          <a:bodyPr/>
          <a:lstStyle/>
          <a:p>
            <a:r>
              <a:rPr lang="en-US" dirty="0"/>
              <a:t>Summary - Complementary requirements</a:t>
            </a:r>
          </a:p>
        </p:txBody>
      </p:sp>
      <p:sp>
        <p:nvSpPr>
          <p:cNvPr id="5" name="Date Placeholder 4">
            <a:extLst>
              <a:ext uri="{FF2B5EF4-FFF2-40B4-BE49-F238E27FC236}">
                <a16:creationId xmlns:a16="http://schemas.microsoft.com/office/drawing/2014/main" id="{66DADF3A-4DDB-A741-B73B-D54F78F6DE78}"/>
              </a:ext>
            </a:extLst>
          </p:cNvPr>
          <p:cNvSpPr>
            <a:spLocks noGrp="1"/>
          </p:cNvSpPr>
          <p:nvPr>
            <p:ph type="dt" idx="10"/>
          </p:nvPr>
        </p:nvSpPr>
        <p:spPr/>
        <p:txBody>
          <a:bodyPr/>
          <a:lstStyle/>
          <a:p>
            <a:r>
              <a:rPr lang="en-US"/>
              <a:t>May 2018</a:t>
            </a:r>
          </a:p>
        </p:txBody>
      </p:sp>
      <p:sp>
        <p:nvSpPr>
          <p:cNvPr id="6" name="Footer Placeholder 5">
            <a:extLst>
              <a:ext uri="{FF2B5EF4-FFF2-40B4-BE49-F238E27FC236}">
                <a16:creationId xmlns:a16="http://schemas.microsoft.com/office/drawing/2014/main" id="{6C42CD06-7DE7-BB40-8ABB-7A07218D14C7}"/>
              </a:ext>
            </a:extLst>
          </p:cNvPr>
          <p:cNvSpPr>
            <a:spLocks noGrp="1"/>
          </p:cNvSpPr>
          <p:nvPr>
            <p:ph type="ftr" idx="11"/>
          </p:nvPr>
        </p:nvSpPr>
        <p:spPr/>
        <p:txBody>
          <a:bodyPr/>
          <a:lstStyle/>
          <a:p>
            <a:r>
              <a:rPr lang="en-US"/>
              <a:t>Djordje Tujkovic et al.</a:t>
            </a:r>
          </a:p>
        </p:txBody>
      </p:sp>
      <p:sp>
        <p:nvSpPr>
          <p:cNvPr id="7" name="Slide Number Placeholder 6">
            <a:extLst>
              <a:ext uri="{FF2B5EF4-FFF2-40B4-BE49-F238E27FC236}">
                <a16:creationId xmlns:a16="http://schemas.microsoft.com/office/drawing/2014/main" id="{5B2F1350-B749-DE4F-BE6A-91018A52BAE4}"/>
              </a:ext>
            </a:extLst>
          </p:cNvPr>
          <p:cNvSpPr>
            <a:spLocks noGrp="1"/>
          </p:cNvSpPr>
          <p:nvPr>
            <p:ph type="sldNum" idx="12"/>
          </p:nvPr>
        </p:nvSpPr>
        <p:spPr/>
        <p:txBody>
          <a:bodyPr/>
          <a:lstStyle/>
          <a:p>
            <a:fld id="{188BCAC4-92DF-D546-A4C4-D4A78B6174ED}" type="slidenum">
              <a:rPr lang="en-US" smtClean="0"/>
              <a:t>13</a:t>
            </a:fld>
            <a:endParaRPr lang="en-US"/>
          </a:p>
        </p:txBody>
      </p:sp>
    </p:spTree>
    <p:extLst>
      <p:ext uri="{BB962C8B-B14F-4D97-AF65-F5344CB8AC3E}">
        <p14:creationId xmlns:p14="http://schemas.microsoft.com/office/powerpoint/2010/main" val="206353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914400" y="1508760"/>
            <a:ext cx="10945368" cy="5029200"/>
          </a:xfrm>
        </p:spPr>
        <p:txBody>
          <a:bodyPr>
            <a:normAutofit/>
          </a:bodyPr>
          <a:lstStyle/>
          <a:p>
            <a:r>
              <a:rPr lang="en-US" dirty="0">
                <a:solidFill>
                  <a:schemeClr val="tx1"/>
                </a:solidFill>
              </a:rPr>
              <a:t>Do you agree with requirement in Slide 7 </a:t>
            </a:r>
            <a:r>
              <a:rPr lang="en-US" u="sng" dirty="0">
                <a:solidFill>
                  <a:schemeClr val="tx1"/>
                </a:solidFill>
              </a:rPr>
              <a:t>for TDD receivers? </a:t>
            </a:r>
            <a:r>
              <a:rPr lang="en-US" dirty="0">
                <a:solidFill>
                  <a:schemeClr val="tx1"/>
                </a:solidFill>
              </a:rPr>
              <a:t>(summary below)</a:t>
            </a:r>
          </a:p>
          <a:p>
            <a:endParaRPr lang="en-US" dirty="0">
              <a:solidFill>
                <a:schemeClr val="tx1"/>
              </a:solidFill>
            </a:endParaRPr>
          </a:p>
          <a:p>
            <a:pPr marL="0" indent="0">
              <a:buNone/>
            </a:pPr>
            <a:endParaRPr lang="en-US" sz="2000" b="1" dirty="0"/>
          </a:p>
          <a:p>
            <a:pPr marL="0" indent="0">
              <a:buNone/>
            </a:pPr>
            <a:endParaRPr lang="en-US" sz="2000" dirty="0"/>
          </a:p>
          <a:p>
            <a:pPr marL="0" indent="0">
              <a:buNone/>
            </a:pPr>
            <a:endParaRPr lang="en-US" sz="2000" b="1" dirty="0"/>
          </a:p>
          <a:p>
            <a:pPr marL="0" indent="0">
              <a:buNone/>
            </a:pPr>
            <a:endParaRPr lang="en-US" sz="2000" b="1" dirty="0"/>
          </a:p>
          <a:p>
            <a:pPr marL="0" indent="0">
              <a:buNone/>
            </a:pPr>
            <a:r>
              <a:rPr lang="en-US" sz="2000" b="1" u="sng" dirty="0"/>
              <a:t>Summary</a:t>
            </a:r>
            <a:r>
              <a:rPr lang="en-US" sz="2000" b="1" dirty="0"/>
              <a:t>:</a:t>
            </a:r>
            <a:r>
              <a:rPr lang="en-US" sz="2000" b="0" dirty="0"/>
              <a:t> Same </a:t>
            </a:r>
            <a:r>
              <a:rPr lang="en-US" sz="2000" b="0" dirty="0">
                <a:solidFill>
                  <a:schemeClr val="tx1"/>
                </a:solidFill>
              </a:rPr>
              <a:t>PER as IEEE receive </a:t>
            </a:r>
            <a:r>
              <a:rPr lang="en-US" sz="2000" b="0" dirty="0"/>
              <a:t>sensitivity with following signal and interference levels</a:t>
            </a:r>
            <a:endParaRPr lang="en-US" b="0" dirty="0"/>
          </a:p>
          <a:p>
            <a:pPr lvl="1"/>
            <a:endParaRPr lang="en-US" dirty="0">
              <a:solidFill>
                <a:schemeClr val="tx1"/>
              </a:solidFill>
            </a:endParaRPr>
          </a:p>
        </p:txBody>
      </p:sp>
      <p:sp>
        <p:nvSpPr>
          <p:cNvPr id="9217" name="Rectangle 1"/>
          <p:cNvSpPr>
            <a:spLocks noGrp="1" noChangeArrowheads="1"/>
          </p:cNvSpPr>
          <p:nvPr>
            <p:ph type="title"/>
          </p:nvPr>
        </p:nvSpPr>
        <p:spPr/>
        <p:txBody>
          <a:bodyPr/>
          <a:lstStyle/>
          <a:p>
            <a:r>
              <a:rPr lang="en-US" dirty="0"/>
              <a:t>Straw poll (1) – PHY-level CCI requirement </a:t>
            </a:r>
            <a:r>
              <a:rPr lang="en-US" u="sng" dirty="0"/>
              <a:t>for TDD</a:t>
            </a:r>
            <a:endParaRPr lang="en-US" sz="1600" u="sng" dirty="0"/>
          </a:p>
        </p:txBody>
      </p:sp>
      <p:sp>
        <p:nvSpPr>
          <p:cNvPr id="4" name="Date Placeholder 3"/>
          <p:cNvSpPr>
            <a:spLocks noGrp="1"/>
          </p:cNvSpPr>
          <p:nvPr>
            <p:ph type="dt" idx="10"/>
          </p:nvPr>
        </p:nvSpPr>
        <p:spPr/>
        <p:txBody>
          <a:bodyPr/>
          <a:lstStyle/>
          <a:p>
            <a:r>
              <a:rPr lang="en-US"/>
              <a:t>May 2018</a:t>
            </a:r>
            <a:endParaRPr lang="en-GB"/>
          </a:p>
        </p:txBody>
      </p:sp>
      <p:sp>
        <p:nvSpPr>
          <p:cNvPr id="5" name="Footer Placeholder 4"/>
          <p:cNvSpPr>
            <a:spLocks noGrp="1"/>
          </p:cNvSpPr>
          <p:nvPr>
            <p:ph type="ftr" idx="11"/>
          </p:nvPr>
        </p:nvSpPr>
        <p:spPr/>
        <p:txBody>
          <a:bodyPr/>
          <a:lstStyle/>
          <a:p>
            <a:r>
              <a:rPr lang="en-GB"/>
              <a:t>Djordje Tujkovic et al.</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smtClean="0"/>
              <a:pPr/>
              <a:t>14</a:t>
            </a:fld>
            <a:endParaRPr lang="en-GB"/>
          </a:p>
        </p:txBody>
      </p:sp>
      <p:sp>
        <p:nvSpPr>
          <p:cNvPr id="7" name="Rectangle 6">
            <a:extLst>
              <a:ext uri="{FF2B5EF4-FFF2-40B4-BE49-F238E27FC236}">
                <a16:creationId xmlns:a16="http://schemas.microsoft.com/office/drawing/2014/main" id="{296A7318-DFB8-4E47-90EC-6303A7F042ED}"/>
              </a:ext>
            </a:extLst>
          </p:cNvPr>
          <p:cNvSpPr/>
          <p:nvPr/>
        </p:nvSpPr>
        <p:spPr>
          <a:xfrm>
            <a:off x="3038534" y="4653838"/>
            <a:ext cx="1531351" cy="457200"/>
          </a:xfrm>
          <a:prstGeom prst="rect">
            <a:avLst/>
          </a:prstGeom>
          <a:solidFill>
            <a:schemeClr val="bg1"/>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Signal</a:t>
            </a:r>
          </a:p>
          <a:p>
            <a:pPr algn="ctr"/>
            <a:r>
              <a:rPr lang="en-US" sz="1200" dirty="0">
                <a:solidFill>
                  <a:schemeClr val="tx1"/>
                </a:solidFill>
              </a:rPr>
              <a:t>(DMG PPDU)</a:t>
            </a:r>
          </a:p>
        </p:txBody>
      </p:sp>
      <p:sp>
        <p:nvSpPr>
          <p:cNvPr id="8" name="Rectangle 7">
            <a:extLst>
              <a:ext uri="{FF2B5EF4-FFF2-40B4-BE49-F238E27FC236}">
                <a16:creationId xmlns:a16="http://schemas.microsoft.com/office/drawing/2014/main" id="{C619D722-F665-4141-9968-F7522B17D6D0}"/>
              </a:ext>
            </a:extLst>
          </p:cNvPr>
          <p:cNvSpPr/>
          <p:nvPr/>
        </p:nvSpPr>
        <p:spPr>
          <a:xfrm>
            <a:off x="2855656" y="4653838"/>
            <a:ext cx="182880" cy="457200"/>
          </a:xfrm>
          <a:prstGeom prst="rect">
            <a:avLst/>
          </a:prstGeom>
          <a:pattFill prst="ltUpDiag">
            <a:fgClr>
              <a:schemeClr val="tx1"/>
            </a:fgClr>
            <a:bgClr>
              <a:schemeClr val="bg1"/>
            </a:bgClr>
          </a:patt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A8F7F9-0750-AA48-BB6D-B1265D9F8484}"/>
              </a:ext>
            </a:extLst>
          </p:cNvPr>
          <p:cNvSpPr/>
          <p:nvPr/>
        </p:nvSpPr>
        <p:spPr>
          <a:xfrm>
            <a:off x="2621122" y="5234682"/>
            <a:ext cx="1097280" cy="457200"/>
          </a:xfrm>
          <a:prstGeom prst="rect">
            <a:avLst/>
          </a:prstGeom>
          <a:solidFill>
            <a:schemeClr val="bg1"/>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Interference</a:t>
            </a:r>
          </a:p>
          <a:p>
            <a:pPr algn="ctr"/>
            <a:r>
              <a:rPr lang="en-US" sz="1200" dirty="0">
                <a:solidFill>
                  <a:schemeClr val="tx1"/>
                </a:solidFill>
              </a:rPr>
              <a:t>(DMG PPDU)</a:t>
            </a:r>
          </a:p>
        </p:txBody>
      </p:sp>
      <p:sp>
        <p:nvSpPr>
          <p:cNvPr id="10" name="Rectangle 9">
            <a:extLst>
              <a:ext uri="{FF2B5EF4-FFF2-40B4-BE49-F238E27FC236}">
                <a16:creationId xmlns:a16="http://schemas.microsoft.com/office/drawing/2014/main" id="{0B0759EE-27B8-D246-A078-73831E954FC5}"/>
              </a:ext>
            </a:extLst>
          </p:cNvPr>
          <p:cNvSpPr/>
          <p:nvPr/>
        </p:nvSpPr>
        <p:spPr>
          <a:xfrm>
            <a:off x="2438243" y="5234682"/>
            <a:ext cx="182880" cy="457200"/>
          </a:xfrm>
          <a:prstGeom prst="rect">
            <a:avLst/>
          </a:prstGeom>
          <a:pattFill prst="ltUpDiag">
            <a:fgClr>
              <a:schemeClr val="tx1"/>
            </a:fgClr>
            <a:bgClr>
              <a:schemeClr val="bg1"/>
            </a:bgClr>
          </a:patt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F82BB7E3-DD70-6D49-9215-604F2AD45E75}"/>
              </a:ext>
            </a:extLst>
          </p:cNvPr>
          <p:cNvGraphicFramePr>
            <a:graphicFrameLocks noGrp="1"/>
          </p:cNvGraphicFramePr>
          <p:nvPr>
            <p:extLst>
              <p:ext uri="{D42A27DB-BD31-4B8C-83A1-F6EECF244321}">
                <p14:modId xmlns:p14="http://schemas.microsoft.com/office/powerpoint/2010/main" val="3040544283"/>
              </p:ext>
            </p:extLst>
          </p:nvPr>
        </p:nvGraphicFramePr>
        <p:xfrm>
          <a:off x="5374391" y="4460483"/>
          <a:ext cx="5469673" cy="1828800"/>
        </p:xfrm>
        <a:graphic>
          <a:graphicData uri="http://schemas.openxmlformats.org/drawingml/2006/table">
            <a:tbl>
              <a:tblPr firstRow="1" bandRow="1">
                <a:tableStyleId>{2D5ABB26-0587-4C30-8999-92F81FD0307C}</a:tableStyleId>
              </a:tblPr>
              <a:tblGrid>
                <a:gridCol w="1186018">
                  <a:extLst>
                    <a:ext uri="{9D8B030D-6E8A-4147-A177-3AD203B41FA5}">
                      <a16:colId xmlns:a16="http://schemas.microsoft.com/office/drawing/2014/main" val="1644633927"/>
                    </a:ext>
                  </a:extLst>
                </a:gridCol>
                <a:gridCol w="1285684">
                  <a:extLst>
                    <a:ext uri="{9D8B030D-6E8A-4147-A177-3AD203B41FA5}">
                      <a16:colId xmlns:a16="http://schemas.microsoft.com/office/drawing/2014/main" val="3660303050"/>
                    </a:ext>
                  </a:extLst>
                </a:gridCol>
                <a:gridCol w="1905152">
                  <a:extLst>
                    <a:ext uri="{9D8B030D-6E8A-4147-A177-3AD203B41FA5}">
                      <a16:colId xmlns:a16="http://schemas.microsoft.com/office/drawing/2014/main" val="661229882"/>
                    </a:ext>
                  </a:extLst>
                </a:gridCol>
                <a:gridCol w="1092819">
                  <a:extLst>
                    <a:ext uri="{9D8B030D-6E8A-4147-A177-3AD203B41FA5}">
                      <a16:colId xmlns:a16="http://schemas.microsoft.com/office/drawing/2014/main" val="3555184729"/>
                    </a:ext>
                  </a:extLst>
                </a:gridCol>
              </a:tblGrid>
              <a:tr h="192024">
                <a:tc>
                  <a:txBody>
                    <a:bodyPr/>
                    <a:lstStyle/>
                    <a:p>
                      <a:pPr algn="ctr"/>
                      <a:r>
                        <a:rPr lang="en-US" sz="1200" b="1" dirty="0"/>
                        <a:t>MCS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Modulation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Signal level </a:t>
                      </a:r>
                      <a:r>
                        <a:rPr lang="en-US" sz="1200" b="1" dirty="0">
                          <a:solidFill>
                            <a:schemeClr val="tx1"/>
                          </a:solidFill>
                        </a:rPr>
                        <a:t>above IEEE receiver sensitivity </a:t>
                      </a:r>
                      <a:r>
                        <a:rPr lang="en-US" sz="1200" b="1" dirty="0"/>
                        <a:t>(dBm)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Interference level (dBm)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674757"/>
                  </a:ext>
                </a:extLst>
              </a:tr>
              <a:tr h="192024">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DBPSK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5915958"/>
                  </a:ext>
                </a:extLst>
              </a:tr>
              <a:tr h="192024">
                <a:tc>
                  <a:txBody>
                    <a:bodyPr/>
                    <a:lstStyle/>
                    <a:p>
                      <a:pPr algn="ctr"/>
                      <a:r>
                        <a:rPr lang="en-US" sz="1200" dirty="0"/>
                        <a:t>1 - 5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BPSK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322137"/>
                  </a:ext>
                </a:extLst>
              </a:tr>
              <a:tr h="192024">
                <a:tc>
                  <a:txBody>
                    <a:bodyPr/>
                    <a:lstStyle/>
                    <a:p>
                      <a:pPr algn="ctr"/>
                      <a:r>
                        <a:rPr lang="en-US" sz="1200" dirty="0"/>
                        <a:t>6 – 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QPSK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475046"/>
                  </a:ext>
                </a:extLst>
              </a:tr>
              <a:tr h="192024">
                <a:tc>
                  <a:txBody>
                    <a:bodyPr/>
                    <a:lstStyle/>
                    <a:p>
                      <a:pPr algn="ctr"/>
                      <a:r>
                        <a:rPr lang="en-US" sz="1200" dirty="0"/>
                        <a:t>10 – 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16-QAM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936415"/>
                  </a:ext>
                </a:extLst>
              </a:tr>
              <a:tr h="192024">
                <a:tc>
                  <a:txBody>
                    <a:bodyPr/>
                    <a:lstStyle/>
                    <a:p>
                      <a:pPr algn="ctr"/>
                      <a:r>
                        <a:rPr lang="en-US" sz="1200" dirty="0"/>
                        <a:t>12.3 – 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64-QAM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822523"/>
                  </a:ext>
                </a:extLst>
              </a:tr>
            </a:tbl>
          </a:graphicData>
        </a:graphic>
      </p:graphicFrame>
      <p:cxnSp>
        <p:nvCxnSpPr>
          <p:cNvPr id="13" name="Straight Connector 12">
            <a:extLst>
              <a:ext uri="{FF2B5EF4-FFF2-40B4-BE49-F238E27FC236}">
                <a16:creationId xmlns:a16="http://schemas.microsoft.com/office/drawing/2014/main" id="{AD7163E2-4F50-2D46-9BBC-A8930EA124EB}"/>
              </a:ext>
            </a:extLst>
          </p:cNvPr>
          <p:cNvCxnSpPr/>
          <p:nvPr/>
        </p:nvCxnSpPr>
        <p:spPr bwMode="auto">
          <a:xfrm>
            <a:off x="265176" y="3930132"/>
            <a:ext cx="11594592" cy="0"/>
          </a:xfrm>
          <a:prstGeom prst="line">
            <a:avLst/>
          </a:prstGeom>
          <a:solidFill>
            <a:srgbClr val="00B8FF"/>
          </a:solidFill>
          <a:ln w="28575" cap="flat" cmpd="thickThin" algn="ctr">
            <a:solidFill>
              <a:schemeClr val="tx1"/>
            </a:solidFill>
            <a:prstDash val="solid"/>
            <a:round/>
            <a:headEnd type="none" w="med" len="med"/>
            <a:tailEnd type="none" w="med" len="med"/>
          </a:ln>
          <a:effectLst/>
        </p:spPr>
      </p:cxnSp>
      <p:cxnSp>
        <p:nvCxnSpPr>
          <p:cNvPr id="3" name="Straight Arrow Connector 2">
            <a:extLst>
              <a:ext uri="{FF2B5EF4-FFF2-40B4-BE49-F238E27FC236}">
                <a16:creationId xmlns:a16="http://schemas.microsoft.com/office/drawing/2014/main" id="{587B7A21-8578-C34C-A36A-B638F7C18B8B}"/>
              </a:ext>
            </a:extLst>
          </p:cNvPr>
          <p:cNvCxnSpPr/>
          <p:nvPr/>
        </p:nvCxnSpPr>
        <p:spPr bwMode="auto">
          <a:xfrm>
            <a:off x="3718402" y="5840222"/>
            <a:ext cx="320143" cy="0"/>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cxnSp>
        <p:nvCxnSpPr>
          <p:cNvPr id="14" name="Straight Connector 13">
            <a:extLst>
              <a:ext uri="{FF2B5EF4-FFF2-40B4-BE49-F238E27FC236}">
                <a16:creationId xmlns:a16="http://schemas.microsoft.com/office/drawing/2014/main" id="{F3228A81-11E8-D242-90E6-AC0CA2DC5466}"/>
              </a:ext>
            </a:extLst>
          </p:cNvPr>
          <p:cNvCxnSpPr/>
          <p:nvPr/>
        </p:nvCxnSpPr>
        <p:spPr bwMode="auto">
          <a:xfrm>
            <a:off x="3718402" y="5691882"/>
            <a:ext cx="0" cy="262051"/>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17" name="Straight Connector 16">
            <a:extLst>
              <a:ext uri="{FF2B5EF4-FFF2-40B4-BE49-F238E27FC236}">
                <a16:creationId xmlns:a16="http://schemas.microsoft.com/office/drawing/2014/main" id="{6356B1F4-75E3-FC4B-A989-706B1F4C33FC}"/>
              </a:ext>
            </a:extLst>
          </p:cNvPr>
          <p:cNvCxnSpPr/>
          <p:nvPr/>
        </p:nvCxnSpPr>
        <p:spPr bwMode="auto">
          <a:xfrm>
            <a:off x="4038545" y="5709196"/>
            <a:ext cx="0" cy="262051"/>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18" name="Rectangle 17">
            <a:extLst>
              <a:ext uri="{FF2B5EF4-FFF2-40B4-BE49-F238E27FC236}">
                <a16:creationId xmlns:a16="http://schemas.microsoft.com/office/drawing/2014/main" id="{1B16EF96-CC08-7E46-A80C-3BEB55A8BC19}"/>
              </a:ext>
            </a:extLst>
          </p:cNvPr>
          <p:cNvSpPr/>
          <p:nvPr/>
        </p:nvSpPr>
        <p:spPr>
          <a:xfrm>
            <a:off x="3008976" y="5975196"/>
            <a:ext cx="1754283" cy="457200"/>
          </a:xfrm>
          <a:prstGeom prst="rect">
            <a:avLst/>
          </a:prstGeom>
          <a:no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 training field for the purpose of specification</a:t>
            </a:r>
          </a:p>
        </p:txBody>
      </p:sp>
      <p:cxnSp>
        <p:nvCxnSpPr>
          <p:cNvPr id="19" name="Straight Arrow Connector 18">
            <a:extLst>
              <a:ext uri="{FF2B5EF4-FFF2-40B4-BE49-F238E27FC236}">
                <a16:creationId xmlns:a16="http://schemas.microsoft.com/office/drawing/2014/main" id="{AF23F6BC-70DC-1042-8F8A-B6DFB27103EE}"/>
              </a:ext>
            </a:extLst>
          </p:cNvPr>
          <p:cNvCxnSpPr>
            <a:cxnSpLocks/>
            <a:endCxn id="8" idx="1"/>
          </p:cNvCxnSpPr>
          <p:nvPr/>
        </p:nvCxnSpPr>
        <p:spPr bwMode="auto">
          <a:xfrm>
            <a:off x="2438242" y="4882438"/>
            <a:ext cx="417414" cy="0"/>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cxnSp>
        <p:nvCxnSpPr>
          <p:cNvPr id="20" name="Straight Connector 19">
            <a:extLst>
              <a:ext uri="{FF2B5EF4-FFF2-40B4-BE49-F238E27FC236}">
                <a16:creationId xmlns:a16="http://schemas.microsoft.com/office/drawing/2014/main" id="{8F47A890-7857-164D-9147-2E8EA12A807D}"/>
              </a:ext>
            </a:extLst>
          </p:cNvPr>
          <p:cNvCxnSpPr/>
          <p:nvPr/>
        </p:nvCxnSpPr>
        <p:spPr bwMode="auto">
          <a:xfrm>
            <a:off x="2438243" y="4752632"/>
            <a:ext cx="0" cy="262051"/>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24" name="Rectangle 23">
            <a:extLst>
              <a:ext uri="{FF2B5EF4-FFF2-40B4-BE49-F238E27FC236}">
                <a16:creationId xmlns:a16="http://schemas.microsoft.com/office/drawing/2014/main" id="{F2355599-4E74-3544-9A68-D38C637AC3CF}"/>
              </a:ext>
            </a:extLst>
          </p:cNvPr>
          <p:cNvSpPr/>
          <p:nvPr/>
        </p:nvSpPr>
        <p:spPr>
          <a:xfrm>
            <a:off x="1655805" y="4623704"/>
            <a:ext cx="838168" cy="457200"/>
          </a:xfrm>
          <a:prstGeom prst="rect">
            <a:avLst/>
          </a:prstGeom>
          <a:no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Arbitrary</a:t>
            </a:r>
          </a:p>
          <a:p>
            <a:pPr algn="ctr"/>
            <a:r>
              <a:rPr lang="en-US" sz="1200" dirty="0">
                <a:solidFill>
                  <a:schemeClr val="tx1"/>
                </a:solidFill>
              </a:rPr>
              <a:t>(random) offset</a:t>
            </a:r>
          </a:p>
        </p:txBody>
      </p:sp>
      <p:graphicFrame>
        <p:nvGraphicFramePr>
          <p:cNvPr id="2" name="Table 1">
            <a:extLst>
              <a:ext uri="{FF2B5EF4-FFF2-40B4-BE49-F238E27FC236}">
                <a16:creationId xmlns:a16="http://schemas.microsoft.com/office/drawing/2014/main" id="{F16A92C8-0EB3-7E40-B79A-A4D9E9D4927B}"/>
              </a:ext>
            </a:extLst>
          </p:cNvPr>
          <p:cNvGraphicFramePr>
            <a:graphicFrameLocks noGrp="1"/>
          </p:cNvGraphicFramePr>
          <p:nvPr>
            <p:extLst>
              <p:ext uri="{D42A27DB-BD31-4B8C-83A1-F6EECF244321}">
                <p14:modId xmlns:p14="http://schemas.microsoft.com/office/powerpoint/2010/main" val="848034075"/>
              </p:ext>
            </p:extLst>
          </p:nvPr>
        </p:nvGraphicFramePr>
        <p:xfrm>
          <a:off x="1380111" y="2055984"/>
          <a:ext cx="6441440" cy="1752600"/>
        </p:xfrm>
        <a:graphic>
          <a:graphicData uri="http://schemas.openxmlformats.org/drawingml/2006/table">
            <a:tbl>
              <a:tblPr firstRow="1" bandRow="1">
                <a:tableStyleId>{5940675A-B579-460E-94D1-54222C63F5DA}</a:tableStyleId>
              </a:tblPr>
              <a:tblGrid>
                <a:gridCol w="1078230">
                  <a:extLst>
                    <a:ext uri="{9D8B030D-6E8A-4147-A177-3AD203B41FA5}">
                      <a16:colId xmlns:a16="http://schemas.microsoft.com/office/drawing/2014/main" val="1300799108"/>
                    </a:ext>
                  </a:extLst>
                </a:gridCol>
                <a:gridCol w="2589530">
                  <a:extLst>
                    <a:ext uri="{9D8B030D-6E8A-4147-A177-3AD203B41FA5}">
                      <a16:colId xmlns:a16="http://schemas.microsoft.com/office/drawing/2014/main" val="1104441"/>
                    </a:ext>
                  </a:extLst>
                </a:gridCol>
                <a:gridCol w="2773680">
                  <a:extLst>
                    <a:ext uri="{9D8B030D-6E8A-4147-A177-3AD203B41FA5}">
                      <a16:colId xmlns:a16="http://schemas.microsoft.com/office/drawing/2014/main" val="1733436916"/>
                    </a:ext>
                  </a:extLst>
                </a:gridCol>
              </a:tblGrid>
              <a:tr h="188622">
                <a:tc>
                  <a:txBody>
                    <a:bodyPr/>
                    <a:lstStyle/>
                    <a:p>
                      <a:endParaRPr lang="en-US"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1" dirty="0">
                          <a:solidFill>
                            <a:schemeClr val="tx1"/>
                          </a:solidFill>
                        </a:rPr>
                        <a:t>Mandatory (“shall”) for</a:t>
                      </a:r>
                    </a:p>
                    <a:p>
                      <a:pPr algn="ctr"/>
                      <a:r>
                        <a:rPr lang="en-US" b="1" dirty="0">
                          <a:solidFill>
                            <a:schemeClr val="tx1"/>
                          </a:solidFill>
                        </a:rPr>
                        <a:t>TDD-capable devices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b="1" dirty="0">
                          <a:solidFill>
                            <a:schemeClr val="tx1"/>
                          </a:solidFill>
                        </a:rPr>
                        <a:t>Recommended (“should”)</a:t>
                      </a:r>
                    </a:p>
                    <a:p>
                      <a:pPr algn="ctr"/>
                      <a:r>
                        <a:rPr lang="en-US" b="1" dirty="0">
                          <a:solidFill>
                            <a:schemeClr val="tx1"/>
                          </a:solidFill>
                        </a:rPr>
                        <a:t>for TDD-capable devices</a:t>
                      </a:r>
                    </a:p>
                  </a:txBody>
                  <a:tcPr>
                    <a:lnL w="12700" cap="flat" cmpd="sng" algn="ctr">
                      <a:solidFill>
                        <a:schemeClr val="tx1"/>
                      </a:solidFill>
                      <a:prstDash val="solid"/>
                      <a:round/>
                      <a:headEnd type="none" w="med" len="med"/>
                      <a:tailEnd type="none" w="med" len="med"/>
                    </a:lnL>
                    <a:solidFill>
                      <a:schemeClr val="accent5">
                        <a:lumMod val="60000"/>
                        <a:lumOff val="40000"/>
                      </a:schemeClr>
                    </a:solidFill>
                  </a:tcPr>
                </a:tc>
                <a:extLst>
                  <a:ext uri="{0D108BD9-81ED-4DB2-BD59-A6C34878D82A}">
                    <a16:rowId xmlns:a16="http://schemas.microsoft.com/office/drawing/2014/main" val="1138958493"/>
                  </a:ext>
                </a:extLst>
              </a:tr>
              <a:tr h="370840">
                <a:tc>
                  <a:txBody>
                    <a:bodyPr/>
                    <a:lstStyle/>
                    <a:p>
                      <a:pPr algn="l"/>
                      <a:r>
                        <a:rPr lang="en-US" b="1" dirty="0"/>
                        <a:t>Yes: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71851919"/>
                  </a:ext>
                </a:extLst>
              </a:tr>
              <a:tr h="370840">
                <a:tc>
                  <a:txBody>
                    <a:bodyPr/>
                    <a:lstStyle/>
                    <a:p>
                      <a:pPr algn="l"/>
                      <a:r>
                        <a:rPr lang="en-US" b="1" dirty="0"/>
                        <a:t>No:</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59002491"/>
                  </a:ext>
                </a:extLst>
              </a:tr>
              <a:tr h="370840">
                <a:tc>
                  <a:txBody>
                    <a:bodyPr/>
                    <a:lstStyle/>
                    <a:p>
                      <a:pPr algn="l"/>
                      <a:r>
                        <a:rPr lang="en-US" b="1" dirty="0"/>
                        <a:t>Abstain: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70409922"/>
                  </a:ext>
                </a:extLst>
              </a:tr>
            </a:tbl>
          </a:graphicData>
        </a:graphic>
      </p:graphicFrame>
    </p:spTree>
    <p:extLst>
      <p:ext uri="{BB962C8B-B14F-4D97-AF65-F5344CB8AC3E}">
        <p14:creationId xmlns:p14="http://schemas.microsoft.com/office/powerpoint/2010/main" val="42463799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 you agree with adding a PHY-RXABORT primitive to the PHY SAP service primitives table (Table 8-2), with usage defined at least for mmWave Distribution Networks (TDD)? Usage will be </a:t>
            </a:r>
            <a:r>
              <a:rPr lang="en-US" u="sng" dirty="0"/>
              <a:t>optional</a:t>
            </a:r>
            <a:r>
              <a:rPr lang="en-US" dirty="0"/>
              <a:t>, with examples including TDD slot boundaries and RA mismatch.</a:t>
            </a:r>
          </a:p>
          <a:p>
            <a:pPr lvl="1"/>
            <a:endParaRPr lang="en-US" dirty="0"/>
          </a:p>
          <a:p>
            <a:pPr lvl="1"/>
            <a:r>
              <a:rPr lang="en-US" dirty="0"/>
              <a:t>Yes:</a:t>
            </a:r>
          </a:p>
          <a:p>
            <a:pPr lvl="1"/>
            <a:r>
              <a:rPr lang="en-US" dirty="0"/>
              <a:t>No:</a:t>
            </a:r>
          </a:p>
          <a:p>
            <a:pPr lvl="1"/>
            <a:r>
              <a:rPr lang="en-US" dirty="0"/>
              <a:t>Abstain:</a:t>
            </a:r>
          </a:p>
        </p:txBody>
      </p:sp>
      <p:sp>
        <p:nvSpPr>
          <p:cNvPr id="4" name="Date Placeholder 3"/>
          <p:cNvSpPr>
            <a:spLocks noGrp="1"/>
          </p:cNvSpPr>
          <p:nvPr>
            <p:ph type="dt" idx="10"/>
          </p:nvPr>
        </p:nvSpPr>
        <p:spPr/>
        <p:txBody>
          <a:bodyPr/>
          <a:lstStyle/>
          <a:p>
            <a:r>
              <a:rPr lang="en-US"/>
              <a:t>May 2018</a:t>
            </a:r>
          </a:p>
        </p:txBody>
      </p:sp>
      <p:sp>
        <p:nvSpPr>
          <p:cNvPr id="5" name="Footer Placeholder 4"/>
          <p:cNvSpPr>
            <a:spLocks noGrp="1"/>
          </p:cNvSpPr>
          <p:nvPr>
            <p:ph type="ftr" idx="11"/>
          </p:nvPr>
        </p:nvSpPr>
        <p:spPr/>
        <p:txBody>
          <a:bodyPr/>
          <a:lstStyle/>
          <a:p>
            <a:r>
              <a:rPr lang="en-US"/>
              <a:t>Djordje Tujkovic et al.</a:t>
            </a:r>
          </a:p>
        </p:txBody>
      </p:sp>
      <p:sp>
        <p:nvSpPr>
          <p:cNvPr id="6" name="Slide Number Placeholder 5"/>
          <p:cNvSpPr>
            <a:spLocks noGrp="1"/>
          </p:cNvSpPr>
          <p:nvPr>
            <p:ph type="sldNum" idx="12"/>
          </p:nvPr>
        </p:nvSpPr>
        <p:spPr/>
        <p:txBody>
          <a:bodyPr/>
          <a:lstStyle/>
          <a:p>
            <a:fld id="{188BCAC4-92DF-D546-A4C4-D4A78B6174ED}" type="slidenum">
              <a:rPr lang="en-US" smtClean="0"/>
              <a:pPr/>
              <a:t>15</a:t>
            </a:fld>
            <a:endParaRPr lang="en-US"/>
          </a:p>
        </p:txBody>
      </p:sp>
      <p:sp>
        <p:nvSpPr>
          <p:cNvPr id="9" name="Rectangle 1">
            <a:extLst>
              <a:ext uri="{FF2B5EF4-FFF2-40B4-BE49-F238E27FC236}">
                <a16:creationId xmlns:a16="http://schemas.microsoft.com/office/drawing/2014/main" id="{73F882E3-E653-494D-9F63-406408F1FA5F}"/>
              </a:ext>
            </a:extLst>
          </p:cNvPr>
          <p:cNvSpPr>
            <a:spLocks noGrp="1" noChangeArrowheads="1"/>
          </p:cNvSpPr>
          <p:nvPr>
            <p:ph type="title"/>
          </p:nvPr>
        </p:nvSpPr>
        <p:spPr>
          <a:xfrm>
            <a:off x="914401" y="594360"/>
            <a:ext cx="10515600" cy="914400"/>
          </a:xfrm>
        </p:spPr>
        <p:txBody>
          <a:bodyPr/>
          <a:lstStyle/>
          <a:p>
            <a:r>
              <a:rPr lang="en-US" dirty="0"/>
              <a:t>Straw poll (2) – MAC-level CCI requirement </a:t>
            </a:r>
            <a:r>
              <a:rPr lang="en-US" u="sng" dirty="0"/>
              <a:t>for TDD</a:t>
            </a:r>
            <a:endParaRPr lang="en-US" sz="1600" u="sng" dirty="0"/>
          </a:p>
        </p:txBody>
      </p:sp>
    </p:spTree>
    <p:extLst>
      <p:ext uri="{BB962C8B-B14F-4D97-AF65-F5344CB8AC3E}">
        <p14:creationId xmlns:p14="http://schemas.microsoft.com/office/powerpoint/2010/main" val="2192816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B11968F-C5A5-D349-AABF-89775C37395F}"/>
              </a:ext>
            </a:extLst>
          </p:cNvPr>
          <p:cNvSpPr>
            <a:spLocks noGrp="1"/>
          </p:cNvSpPr>
          <p:nvPr>
            <p:ph idx="1"/>
          </p:nvPr>
        </p:nvSpPr>
        <p:spPr/>
        <p:txBody>
          <a:bodyPr/>
          <a:lstStyle/>
          <a:p>
            <a:pPr marL="0" indent="0">
              <a:buNone/>
            </a:pPr>
            <a:r>
              <a:rPr lang="en-US" dirty="0"/>
              <a:t>[1] 11-18-0164-01-00ay-interference-mitigation-in-distribution-networks</a:t>
            </a:r>
          </a:p>
        </p:txBody>
      </p:sp>
      <p:sp>
        <p:nvSpPr>
          <p:cNvPr id="8" name="Title 7">
            <a:extLst>
              <a:ext uri="{FF2B5EF4-FFF2-40B4-BE49-F238E27FC236}">
                <a16:creationId xmlns:a16="http://schemas.microsoft.com/office/drawing/2014/main" id="{F737D3E7-1FCE-D744-B62A-027ADD10CCCE}"/>
              </a:ext>
            </a:extLst>
          </p:cNvPr>
          <p:cNvSpPr>
            <a:spLocks noGrp="1"/>
          </p:cNvSpPr>
          <p:nvPr>
            <p:ph type="title"/>
          </p:nvPr>
        </p:nvSpPr>
        <p:spPr/>
        <p:txBody>
          <a:bodyPr/>
          <a:lstStyle/>
          <a:p>
            <a:r>
              <a:rPr lang="en-US" dirty="0"/>
              <a:t>References</a:t>
            </a:r>
          </a:p>
        </p:txBody>
      </p:sp>
      <p:sp>
        <p:nvSpPr>
          <p:cNvPr id="6" name="Footer Placeholder 5">
            <a:extLst>
              <a:ext uri="{FF2B5EF4-FFF2-40B4-BE49-F238E27FC236}">
                <a16:creationId xmlns:a16="http://schemas.microsoft.com/office/drawing/2014/main" id="{A9232039-962F-DB4D-9CD7-25ACF23D00DF}"/>
              </a:ext>
            </a:extLst>
          </p:cNvPr>
          <p:cNvSpPr>
            <a:spLocks noGrp="1"/>
          </p:cNvSpPr>
          <p:nvPr>
            <p:ph type="ftr" idx="11"/>
          </p:nvPr>
        </p:nvSpPr>
        <p:spPr/>
        <p:txBody>
          <a:bodyPr/>
          <a:lstStyle/>
          <a:p>
            <a:r>
              <a:rPr lang="en-US"/>
              <a:t>Djordje Tujkovic et al.</a:t>
            </a:r>
          </a:p>
        </p:txBody>
      </p:sp>
      <p:sp>
        <p:nvSpPr>
          <p:cNvPr id="7" name="Slide Number Placeholder 6">
            <a:extLst>
              <a:ext uri="{FF2B5EF4-FFF2-40B4-BE49-F238E27FC236}">
                <a16:creationId xmlns:a16="http://schemas.microsoft.com/office/drawing/2014/main" id="{43E7C12A-97D9-DE4B-A847-DCB5AA643C50}"/>
              </a:ext>
            </a:extLst>
          </p:cNvPr>
          <p:cNvSpPr>
            <a:spLocks noGrp="1"/>
          </p:cNvSpPr>
          <p:nvPr>
            <p:ph type="sldNum" idx="12"/>
          </p:nvPr>
        </p:nvSpPr>
        <p:spPr/>
        <p:txBody>
          <a:bodyPr/>
          <a:lstStyle/>
          <a:p>
            <a:fld id="{188BCAC4-92DF-D546-A4C4-D4A78B6174ED}" type="slidenum">
              <a:rPr lang="en-US" smtClean="0"/>
              <a:t>16</a:t>
            </a:fld>
            <a:endParaRPr lang="en-US"/>
          </a:p>
        </p:txBody>
      </p:sp>
      <p:sp>
        <p:nvSpPr>
          <p:cNvPr id="10" name="Date Placeholder 9">
            <a:extLst>
              <a:ext uri="{FF2B5EF4-FFF2-40B4-BE49-F238E27FC236}">
                <a16:creationId xmlns:a16="http://schemas.microsoft.com/office/drawing/2014/main" id="{A7E3339C-36D4-C249-8A4A-EE09C375EFF6}"/>
              </a:ext>
            </a:extLst>
          </p:cNvPr>
          <p:cNvSpPr>
            <a:spLocks noGrp="1"/>
          </p:cNvSpPr>
          <p:nvPr>
            <p:ph type="dt" idx="10"/>
          </p:nvPr>
        </p:nvSpPr>
        <p:spPr/>
        <p:txBody>
          <a:bodyPr/>
          <a:lstStyle/>
          <a:p>
            <a:r>
              <a:rPr lang="en-US"/>
              <a:t>May 2018</a:t>
            </a:r>
            <a:endParaRPr lang="en-US" dirty="0"/>
          </a:p>
        </p:txBody>
      </p:sp>
    </p:spTree>
    <p:extLst>
      <p:ext uri="{BB962C8B-B14F-4D97-AF65-F5344CB8AC3E}">
        <p14:creationId xmlns:p14="http://schemas.microsoft.com/office/powerpoint/2010/main" val="1282342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786BC1-44C0-AA46-BF11-59EAC1537596}"/>
              </a:ext>
            </a:extLst>
          </p:cNvPr>
          <p:cNvSpPr>
            <a:spLocks noGrp="1"/>
          </p:cNvSpPr>
          <p:nvPr>
            <p:ph idx="1"/>
          </p:nvPr>
        </p:nvSpPr>
        <p:spPr/>
        <p:txBody>
          <a:bodyPr>
            <a:normAutofit lnSpcReduction="10000"/>
          </a:bodyPr>
          <a:lstStyle/>
          <a:p>
            <a:r>
              <a:rPr lang="en-US" dirty="0"/>
              <a:t>Significance of co-channel interference (CCI) for fixed wireless access use case was discussed in [1]</a:t>
            </a:r>
          </a:p>
          <a:p>
            <a:r>
              <a:rPr lang="en-US" dirty="0"/>
              <a:t>Same presentation also proposed various CCI tolerance mechanisms</a:t>
            </a:r>
          </a:p>
          <a:p>
            <a:pPr lvl="1"/>
            <a:r>
              <a:rPr lang="en-US" dirty="0"/>
              <a:t>PHY-level mechanisms</a:t>
            </a:r>
          </a:p>
          <a:p>
            <a:pPr lvl="2"/>
            <a:r>
              <a:rPr lang="en-US" dirty="0"/>
              <a:t>Different preambles (signatures), signal rotation		[non-standard DMG PPDUs]</a:t>
            </a:r>
          </a:p>
          <a:p>
            <a:pPr lvl="2"/>
            <a:r>
              <a:rPr lang="en-US" dirty="0"/>
              <a:t>RSSI jump detection								[using standard DMG PPDUs]</a:t>
            </a:r>
          </a:p>
          <a:p>
            <a:pPr lvl="1"/>
            <a:r>
              <a:rPr lang="en-US" dirty="0"/>
              <a:t>MAC-level mechanisms</a:t>
            </a:r>
          </a:p>
          <a:p>
            <a:pPr lvl="2"/>
            <a:r>
              <a:rPr lang="en-US" dirty="0"/>
              <a:t>Receive (Rx) abort (stopping the receive operation at PHY level) when it is determined the frame going through receive pipeline is not intended for the STA</a:t>
            </a:r>
          </a:p>
          <a:p>
            <a:r>
              <a:rPr lang="en-US" dirty="0"/>
              <a:t>This presentation attempts to:</a:t>
            </a:r>
          </a:p>
          <a:p>
            <a:pPr lvl="1"/>
            <a:r>
              <a:rPr lang="en-US" dirty="0"/>
              <a:t>Specify a PHY-level CCI tolerance requirement for </a:t>
            </a:r>
            <a:r>
              <a:rPr lang="en-US" u="sng" dirty="0"/>
              <a:t>TDD capable DMG STAs </a:t>
            </a:r>
            <a:r>
              <a:rPr lang="en-US" dirty="0"/>
              <a:t>(although it will benefit any other DMG device performance)</a:t>
            </a:r>
          </a:p>
          <a:p>
            <a:pPr lvl="1"/>
            <a:r>
              <a:rPr lang="en-US" dirty="0"/>
              <a:t>Formalize the complementary (not alternative) MAC-level CCI tolerance mechanism</a:t>
            </a:r>
          </a:p>
          <a:p>
            <a:pPr lvl="1"/>
            <a:r>
              <a:rPr lang="en-US" dirty="0"/>
              <a:t>Propose straw polls</a:t>
            </a:r>
          </a:p>
        </p:txBody>
      </p:sp>
      <p:sp>
        <p:nvSpPr>
          <p:cNvPr id="3" name="Title 2">
            <a:extLst>
              <a:ext uri="{FF2B5EF4-FFF2-40B4-BE49-F238E27FC236}">
                <a16:creationId xmlns:a16="http://schemas.microsoft.com/office/drawing/2014/main" id="{E4D6B554-6317-B243-82C7-871CEB5C010C}"/>
              </a:ext>
            </a:extLst>
          </p:cNvPr>
          <p:cNvSpPr>
            <a:spLocks noGrp="1"/>
          </p:cNvSpPr>
          <p:nvPr>
            <p:ph type="title"/>
          </p:nvPr>
        </p:nvSpPr>
        <p:spPr/>
        <p:txBody>
          <a:bodyPr/>
          <a:lstStyle/>
          <a:p>
            <a:r>
              <a:rPr lang="en-US" dirty="0"/>
              <a:t>Overview</a:t>
            </a:r>
          </a:p>
        </p:txBody>
      </p:sp>
      <p:sp>
        <p:nvSpPr>
          <p:cNvPr id="5" name="Footer Placeholder 4">
            <a:extLst>
              <a:ext uri="{FF2B5EF4-FFF2-40B4-BE49-F238E27FC236}">
                <a16:creationId xmlns:a16="http://schemas.microsoft.com/office/drawing/2014/main" id="{90B6A118-EC38-D94A-BD34-356E9B15DFD0}"/>
              </a:ext>
            </a:extLst>
          </p:cNvPr>
          <p:cNvSpPr>
            <a:spLocks noGrp="1"/>
          </p:cNvSpPr>
          <p:nvPr>
            <p:ph type="ftr" idx="11"/>
          </p:nvPr>
        </p:nvSpPr>
        <p:spPr/>
        <p:txBody>
          <a:bodyPr/>
          <a:lstStyle/>
          <a:p>
            <a:r>
              <a:rPr lang="en-US"/>
              <a:t>Djordje Tujkovic et al.</a:t>
            </a:r>
            <a:endParaRPr lang="en-US" dirty="0"/>
          </a:p>
        </p:txBody>
      </p:sp>
      <p:sp>
        <p:nvSpPr>
          <p:cNvPr id="6" name="Slide Number Placeholder 5">
            <a:extLst>
              <a:ext uri="{FF2B5EF4-FFF2-40B4-BE49-F238E27FC236}">
                <a16:creationId xmlns:a16="http://schemas.microsoft.com/office/drawing/2014/main" id="{E88DE73A-B7F8-834F-A68D-BAAA9F49F4E1}"/>
              </a:ext>
            </a:extLst>
          </p:cNvPr>
          <p:cNvSpPr>
            <a:spLocks noGrp="1"/>
          </p:cNvSpPr>
          <p:nvPr>
            <p:ph type="sldNum" idx="12"/>
          </p:nvPr>
        </p:nvSpPr>
        <p:spPr/>
        <p:txBody>
          <a:bodyPr/>
          <a:lstStyle/>
          <a:p>
            <a:fld id="{188BCAC4-92DF-D546-A4C4-D4A78B6174ED}" type="slidenum">
              <a:rPr lang="en-US" smtClean="0"/>
              <a:t>2</a:t>
            </a:fld>
            <a:endParaRPr lang="en-US"/>
          </a:p>
        </p:txBody>
      </p:sp>
      <p:sp>
        <p:nvSpPr>
          <p:cNvPr id="7" name="Date Placeholder 6">
            <a:extLst>
              <a:ext uri="{FF2B5EF4-FFF2-40B4-BE49-F238E27FC236}">
                <a16:creationId xmlns:a16="http://schemas.microsoft.com/office/drawing/2014/main" id="{5BAD9BA4-69D0-2849-9613-D70FB25CFD7D}"/>
              </a:ext>
            </a:extLst>
          </p:cNvPr>
          <p:cNvSpPr>
            <a:spLocks noGrp="1"/>
          </p:cNvSpPr>
          <p:nvPr>
            <p:ph type="dt" idx="10"/>
          </p:nvPr>
        </p:nvSpPr>
        <p:spPr/>
        <p:txBody>
          <a:bodyPr/>
          <a:lstStyle/>
          <a:p>
            <a:r>
              <a:rPr lang="en-US"/>
              <a:t>May 2018</a:t>
            </a:r>
            <a:endParaRPr lang="en-US" dirty="0"/>
          </a:p>
        </p:txBody>
      </p:sp>
    </p:spTree>
    <p:extLst>
      <p:ext uri="{BB962C8B-B14F-4D97-AF65-F5344CB8AC3E}">
        <p14:creationId xmlns:p14="http://schemas.microsoft.com/office/powerpoint/2010/main" val="238511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0838" y="1577658"/>
            <a:ext cx="7307885" cy="4988243"/>
          </a:xfrm>
        </p:spPr>
        <p:txBody>
          <a:bodyPr>
            <a:normAutofit fontScale="77500" lnSpcReduction="20000"/>
          </a:bodyPr>
          <a:lstStyle/>
          <a:p>
            <a:pPr marL="285750" indent="-285750">
              <a:buFont typeface="Arial" charset="0"/>
              <a:buChar char="•"/>
            </a:pPr>
            <a:r>
              <a:rPr lang="en-US" dirty="0"/>
              <a:t>With fixed wireless access and scheduled time slots the interference pattern can be severe</a:t>
            </a:r>
          </a:p>
          <a:p>
            <a:pPr marL="742950" lvl="1" indent="-285750">
              <a:buFont typeface="Arial" charset="0"/>
              <a:buChar char="•"/>
            </a:pPr>
            <a:r>
              <a:rPr lang="en-US" dirty="0"/>
              <a:t>Correlated transmit times on main and interfering links</a:t>
            </a:r>
          </a:p>
          <a:p>
            <a:pPr marL="285750" indent="-285750">
              <a:buFont typeface="Arial" charset="0"/>
              <a:buChar char="•"/>
            </a:pPr>
            <a:r>
              <a:rPr lang="en-US" dirty="0"/>
              <a:t>Polarity concept mitigates self interference for collocated radios, but also aligns receive periods</a:t>
            </a:r>
          </a:p>
          <a:p>
            <a:pPr indent="-285750">
              <a:buFont typeface="Arial" charset="0"/>
              <a:buChar char="•"/>
            </a:pPr>
            <a:r>
              <a:rPr lang="en-US" dirty="0"/>
              <a:t>Example</a:t>
            </a:r>
          </a:p>
          <a:p>
            <a:pPr marL="800100" lvl="1">
              <a:buFont typeface="Arial" charset="0"/>
              <a:buChar char="•"/>
            </a:pPr>
            <a:r>
              <a:rPr lang="en-US" dirty="0"/>
              <a:t>Two Distribution Nodes (DNs) receiving from two Client Nodes (CNs) during the same TDD slot</a:t>
            </a:r>
          </a:p>
          <a:p>
            <a:pPr marL="800100" lvl="1">
              <a:buFont typeface="Arial" charset="0"/>
              <a:buChar char="•"/>
            </a:pPr>
            <a:r>
              <a:rPr lang="en-US" dirty="0"/>
              <a:t>CN1 and CN2 can transmit almost at the same time, with arrival times deterministically different due to propagation delays</a:t>
            </a:r>
          </a:p>
          <a:p>
            <a:pPr marL="800100" lvl="1">
              <a:buFont typeface="Arial" charset="0"/>
              <a:buChar char="•"/>
            </a:pPr>
            <a:r>
              <a:rPr lang="en-US" dirty="0"/>
              <a:t>Conflicts cannot always be resolved through network scheduling (i.e., assigning different TDD slots to CN1 and CN2)</a:t>
            </a:r>
          </a:p>
          <a:p>
            <a:r>
              <a:rPr lang="en-US" dirty="0"/>
              <a:t>In general early weak interference can occur </a:t>
            </a:r>
            <a:r>
              <a:rPr lang="en-US" dirty="0">
                <a:solidFill>
                  <a:srgbClr val="FF0000"/>
                </a:solidFill>
              </a:rPr>
              <a:t>any (early) time </a:t>
            </a:r>
            <a:r>
              <a:rPr lang="en-US" dirty="0"/>
              <a:t>relative to the intended packet</a:t>
            </a:r>
            <a:endParaRPr lang="en-US" dirty="0">
              <a:solidFill>
                <a:srgbClr val="FF0000"/>
              </a:solidFill>
            </a:endParaRPr>
          </a:p>
          <a:p>
            <a:pPr lvl="1"/>
            <a:r>
              <a:rPr lang="en-US" dirty="0">
                <a:solidFill>
                  <a:schemeClr val="tx1"/>
                </a:solidFill>
              </a:rPr>
              <a:t>TDD transmission can start anywhere within a TDD slot </a:t>
            </a:r>
          </a:p>
          <a:p>
            <a:pPr lvl="1"/>
            <a:r>
              <a:rPr lang="en-US" dirty="0">
                <a:solidFill>
                  <a:schemeClr val="tx1"/>
                </a:solidFill>
              </a:rPr>
              <a:t>Non-TDD DMG devices</a:t>
            </a:r>
          </a:p>
          <a:p>
            <a:pPr lvl="1"/>
            <a:r>
              <a:rPr lang="en-US" dirty="0">
                <a:solidFill>
                  <a:schemeClr val="tx1"/>
                </a:solidFill>
              </a:rPr>
              <a:t>Other TDD instances</a:t>
            </a:r>
          </a:p>
        </p:txBody>
      </p:sp>
      <p:sp>
        <p:nvSpPr>
          <p:cNvPr id="5" name="Footer Placeholder 4"/>
          <p:cNvSpPr>
            <a:spLocks noGrp="1"/>
          </p:cNvSpPr>
          <p:nvPr>
            <p:ph type="ftr" idx="11"/>
          </p:nvPr>
        </p:nvSpPr>
        <p:spPr/>
        <p:txBody>
          <a:bodyPr/>
          <a:lstStyle/>
          <a:p>
            <a:r>
              <a:rPr lang="en-US"/>
              <a:t>Djordje Tujkovic et al.</a:t>
            </a:r>
          </a:p>
        </p:txBody>
      </p:sp>
      <p:sp>
        <p:nvSpPr>
          <p:cNvPr id="23" name="Slide Number Placeholder 22"/>
          <p:cNvSpPr>
            <a:spLocks noGrp="1"/>
          </p:cNvSpPr>
          <p:nvPr>
            <p:ph type="sldNum" idx="12"/>
          </p:nvPr>
        </p:nvSpPr>
        <p:spPr/>
        <p:txBody>
          <a:bodyPr/>
          <a:lstStyle/>
          <a:p>
            <a:fld id="{188BCAC4-92DF-D546-A4C4-D4A78B6174ED}" type="slidenum">
              <a:rPr lang="en-US" smtClean="0"/>
              <a:t>3</a:t>
            </a:fld>
            <a:endParaRPr lang="en-US"/>
          </a:p>
        </p:txBody>
      </p:sp>
      <p:sp>
        <p:nvSpPr>
          <p:cNvPr id="17" name="Rectangle 16"/>
          <p:cNvSpPr/>
          <p:nvPr/>
        </p:nvSpPr>
        <p:spPr>
          <a:xfrm>
            <a:off x="8712497" y="5405102"/>
            <a:ext cx="1097280" cy="453946"/>
          </a:xfrm>
          <a:prstGeom prst="rect">
            <a:avLst/>
          </a:prstGeom>
          <a:solidFill>
            <a:schemeClr val="bg1"/>
          </a:solidFill>
          <a:ln w="25400">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CN1 </a:t>
            </a:r>
            <a:r>
              <a:rPr lang="en-US" sz="1200" dirty="0">
                <a:solidFill>
                  <a:schemeClr val="tx1"/>
                </a:solidFill>
                <a:sym typeface="Wingdings"/>
              </a:rPr>
              <a:t>→ DN1</a:t>
            </a:r>
          </a:p>
          <a:p>
            <a:pPr algn="ctr"/>
            <a:r>
              <a:rPr lang="en-US" sz="1200" dirty="0">
                <a:solidFill>
                  <a:schemeClr val="tx1"/>
                </a:solidFill>
                <a:sym typeface="Wingdings"/>
              </a:rPr>
              <a:t>PPDU</a:t>
            </a:r>
            <a:endParaRPr lang="en-US" sz="1200" dirty="0">
              <a:solidFill>
                <a:schemeClr val="tx1"/>
              </a:solidFill>
            </a:endParaRPr>
          </a:p>
        </p:txBody>
      </p:sp>
      <p:sp>
        <p:nvSpPr>
          <p:cNvPr id="18" name="Rectangle 17"/>
          <p:cNvSpPr/>
          <p:nvPr/>
        </p:nvSpPr>
        <p:spPr>
          <a:xfrm>
            <a:off x="8529618" y="5405102"/>
            <a:ext cx="182880" cy="457200"/>
          </a:xfrm>
          <a:prstGeom prst="rect">
            <a:avLst/>
          </a:prstGeom>
          <a:pattFill prst="ltUpDiag">
            <a:fgClr>
              <a:schemeClr val="accent1"/>
            </a:fgClr>
            <a:bgClr>
              <a:schemeClr val="bg1"/>
            </a:bgClr>
          </a:pattFill>
          <a:ln w="25400">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596166" y="5974795"/>
            <a:ext cx="1097280" cy="453946"/>
          </a:xfrm>
          <a:prstGeom prst="rect">
            <a:avLst/>
          </a:prstGeom>
          <a:solidFill>
            <a:schemeClr val="bg1"/>
          </a:solidFill>
          <a:ln w="254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CN2 </a:t>
            </a:r>
            <a:r>
              <a:rPr lang="en-US" sz="1200" dirty="0">
                <a:solidFill>
                  <a:schemeClr val="tx1"/>
                </a:solidFill>
                <a:sym typeface="Wingdings"/>
              </a:rPr>
              <a:t>→ DN2</a:t>
            </a:r>
          </a:p>
          <a:p>
            <a:pPr algn="ctr"/>
            <a:r>
              <a:rPr lang="en-US" sz="1200" dirty="0">
                <a:solidFill>
                  <a:schemeClr val="tx1"/>
                </a:solidFill>
                <a:sym typeface="Wingdings"/>
              </a:rPr>
              <a:t>PPDU</a:t>
            </a:r>
            <a:endParaRPr lang="en-US" sz="1200" dirty="0">
              <a:solidFill>
                <a:schemeClr val="tx1"/>
              </a:solidFill>
            </a:endParaRPr>
          </a:p>
        </p:txBody>
      </p:sp>
      <p:sp>
        <p:nvSpPr>
          <p:cNvPr id="20" name="Rectangle 19"/>
          <p:cNvSpPr/>
          <p:nvPr/>
        </p:nvSpPr>
        <p:spPr>
          <a:xfrm>
            <a:off x="8413287" y="5974795"/>
            <a:ext cx="182880" cy="457200"/>
          </a:xfrm>
          <a:prstGeom prst="rect">
            <a:avLst/>
          </a:prstGeom>
          <a:pattFill prst="ltUpDiag">
            <a:fgClr>
              <a:srgbClr val="C00000"/>
            </a:fgClr>
            <a:bgClr>
              <a:schemeClr val="bg1"/>
            </a:bgClr>
          </a:pattFill>
          <a:ln w="254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8529618" y="5103949"/>
            <a:ext cx="965" cy="3657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407501" y="5103949"/>
            <a:ext cx="965" cy="914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164944" y="5180585"/>
            <a:ext cx="2370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529618" y="5182514"/>
            <a:ext cx="2370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831143" y="5188527"/>
            <a:ext cx="2360857" cy="914400"/>
          </a:xfrm>
          <a:prstGeom prst="rect">
            <a:avLst/>
          </a:prstGeom>
          <a:noFill/>
        </p:spPr>
        <p:txBody>
          <a:bodyPr wrap="square" rtlCol="0" anchor="ctr">
            <a:noAutofit/>
          </a:bodyPr>
          <a:lstStyle/>
          <a:p>
            <a:r>
              <a:rPr lang="en-US" sz="1200" b="1" dirty="0">
                <a:solidFill>
                  <a:srgbClr val="FF0000"/>
                </a:solidFill>
              </a:rPr>
              <a:t>Example</a:t>
            </a:r>
            <a:r>
              <a:rPr lang="en-US" sz="1200" b="1" dirty="0"/>
              <a:t> scenario: Transmissions beginning at TDD slot boundary</a:t>
            </a:r>
          </a:p>
          <a:p>
            <a:r>
              <a:rPr lang="en-US" sz="1200" dirty="0"/>
              <a:t>𝜹1 : Transmit slot boundary synchronized to within ±1 µs</a:t>
            </a:r>
          </a:p>
          <a:p>
            <a:r>
              <a:rPr lang="en-US" sz="1200" dirty="0"/>
              <a:t>𝜹2 : Time of flight difference (d1 </a:t>
            </a:r>
            <a:r>
              <a:rPr lang="mr-IN" sz="1200" dirty="0"/>
              <a:t>–</a:t>
            </a:r>
            <a:r>
              <a:rPr lang="en-US" sz="1200" dirty="0"/>
              <a:t> d2)/c typically within ±1 µs</a:t>
            </a:r>
          </a:p>
          <a:p>
            <a:r>
              <a:rPr lang="en-US" sz="1200" dirty="0"/>
              <a:t>(compare with DMG STF duration of 1.2364 µs)</a:t>
            </a:r>
          </a:p>
        </p:txBody>
      </p:sp>
      <p:sp>
        <p:nvSpPr>
          <p:cNvPr id="27" name="TextBox 26"/>
          <p:cNvSpPr txBox="1"/>
          <p:nvPr/>
        </p:nvSpPr>
        <p:spPr>
          <a:xfrm>
            <a:off x="8187850" y="4829629"/>
            <a:ext cx="731520" cy="274320"/>
          </a:xfrm>
          <a:prstGeom prst="rect">
            <a:avLst/>
          </a:prstGeom>
          <a:noFill/>
        </p:spPr>
        <p:txBody>
          <a:bodyPr wrap="square" rtlCol="0" anchor="ctr">
            <a:noAutofit/>
          </a:bodyPr>
          <a:lstStyle/>
          <a:p>
            <a:pPr algn="ctr"/>
            <a:r>
              <a:rPr lang="en-US" sz="1200" dirty="0"/>
              <a:t>𝜹1 + 𝜹2 </a:t>
            </a:r>
          </a:p>
        </p:txBody>
      </p:sp>
      <p:sp>
        <p:nvSpPr>
          <p:cNvPr id="6" name="Date Placeholder 5">
            <a:extLst>
              <a:ext uri="{FF2B5EF4-FFF2-40B4-BE49-F238E27FC236}">
                <a16:creationId xmlns:a16="http://schemas.microsoft.com/office/drawing/2014/main" id="{5880D1F3-78FD-AA48-B061-562C64FB620D}"/>
              </a:ext>
            </a:extLst>
          </p:cNvPr>
          <p:cNvSpPr>
            <a:spLocks noGrp="1"/>
          </p:cNvSpPr>
          <p:nvPr>
            <p:ph type="dt" idx="10"/>
          </p:nvPr>
        </p:nvSpPr>
        <p:spPr/>
        <p:txBody>
          <a:bodyPr/>
          <a:lstStyle/>
          <a:p>
            <a:r>
              <a:rPr lang="en-US"/>
              <a:t>May 2018</a:t>
            </a:r>
          </a:p>
        </p:txBody>
      </p:sp>
      <p:pic>
        <p:nvPicPr>
          <p:cNvPr id="29" name="Picture 28">
            <a:extLst>
              <a:ext uri="{FF2B5EF4-FFF2-40B4-BE49-F238E27FC236}">
                <a16:creationId xmlns:a16="http://schemas.microsoft.com/office/drawing/2014/main" id="{617993C5-58EB-574F-A6AE-8C5122DD1FE2}"/>
              </a:ext>
            </a:extLst>
          </p:cNvPr>
          <p:cNvPicPr>
            <a:picLocks noChangeAspect="1"/>
          </p:cNvPicPr>
          <p:nvPr/>
        </p:nvPicPr>
        <p:blipFill rotWithShape="1">
          <a:blip r:embed="rId2"/>
          <a:srcRect r="23098"/>
          <a:stretch/>
        </p:blipFill>
        <p:spPr>
          <a:xfrm>
            <a:off x="8430747" y="1250252"/>
            <a:ext cx="3486954" cy="3408340"/>
          </a:xfrm>
          <a:prstGeom prst="rect">
            <a:avLst/>
          </a:prstGeom>
        </p:spPr>
      </p:pic>
      <p:sp>
        <p:nvSpPr>
          <p:cNvPr id="30" name="Title 1">
            <a:extLst>
              <a:ext uri="{FF2B5EF4-FFF2-40B4-BE49-F238E27FC236}">
                <a16:creationId xmlns:a16="http://schemas.microsoft.com/office/drawing/2014/main" id="{DCB98986-9427-6E41-949A-6FE312D341DE}"/>
              </a:ext>
            </a:extLst>
          </p:cNvPr>
          <p:cNvSpPr>
            <a:spLocks noGrp="1"/>
          </p:cNvSpPr>
          <p:nvPr>
            <p:ph type="title"/>
          </p:nvPr>
        </p:nvSpPr>
        <p:spPr>
          <a:xfrm>
            <a:off x="914401" y="594360"/>
            <a:ext cx="10515600" cy="914400"/>
          </a:xfrm>
        </p:spPr>
        <p:txBody>
          <a:bodyPr/>
          <a:lstStyle/>
          <a:p>
            <a:r>
              <a:rPr lang="en-US" dirty="0"/>
              <a:t> Need for co-channel interference tolerance (1)</a:t>
            </a:r>
            <a:br>
              <a:rPr lang="en-US" dirty="0"/>
            </a:br>
            <a:r>
              <a:rPr lang="en-US" sz="2400" b="0" i="1" dirty="0"/>
              <a:t>Severe impact in TDD case</a:t>
            </a:r>
          </a:p>
        </p:txBody>
      </p:sp>
    </p:spTree>
    <p:extLst>
      <p:ext uri="{BB962C8B-B14F-4D97-AF65-F5344CB8AC3E}">
        <p14:creationId xmlns:p14="http://schemas.microsoft.com/office/powerpoint/2010/main" val="6629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D625E14E-1ED9-7447-8030-47A9DEA33D9E}"/>
              </a:ext>
            </a:extLst>
          </p:cNvPr>
          <p:cNvSpPr>
            <a:spLocks noGrp="1"/>
          </p:cNvSpPr>
          <p:nvPr>
            <p:ph type="title"/>
          </p:nvPr>
        </p:nvSpPr>
        <p:spPr/>
        <p:txBody>
          <a:bodyPr/>
          <a:lstStyle/>
          <a:p>
            <a:r>
              <a:rPr lang="en-US" dirty="0"/>
              <a:t> Need for co-channel interference tolerance (2)</a:t>
            </a:r>
            <a:br>
              <a:rPr lang="en-US" dirty="0"/>
            </a:br>
            <a:r>
              <a:rPr lang="en-US" sz="2400" b="0" i="1" dirty="0"/>
              <a:t>Field measurement - observations</a:t>
            </a:r>
          </a:p>
        </p:txBody>
      </p:sp>
      <p:sp>
        <p:nvSpPr>
          <p:cNvPr id="8" name="Date Placeholder 7">
            <a:extLst>
              <a:ext uri="{FF2B5EF4-FFF2-40B4-BE49-F238E27FC236}">
                <a16:creationId xmlns:a16="http://schemas.microsoft.com/office/drawing/2014/main" id="{8AA26194-CD0D-794A-AA2C-5660944619F1}"/>
              </a:ext>
            </a:extLst>
          </p:cNvPr>
          <p:cNvSpPr>
            <a:spLocks noGrp="1"/>
          </p:cNvSpPr>
          <p:nvPr>
            <p:ph type="dt" idx="10"/>
          </p:nvPr>
        </p:nvSpPr>
        <p:spPr/>
        <p:txBody>
          <a:bodyPr/>
          <a:lstStyle/>
          <a:p>
            <a:r>
              <a:rPr lang="en-US"/>
              <a:t>May 2018</a:t>
            </a:r>
          </a:p>
        </p:txBody>
      </p:sp>
      <p:sp>
        <p:nvSpPr>
          <p:cNvPr id="5" name="Footer Placeholder 4"/>
          <p:cNvSpPr>
            <a:spLocks noGrp="1"/>
          </p:cNvSpPr>
          <p:nvPr>
            <p:ph type="ftr" idx="11"/>
          </p:nvPr>
        </p:nvSpPr>
        <p:spPr/>
        <p:txBody>
          <a:bodyPr/>
          <a:lstStyle/>
          <a:p>
            <a:r>
              <a:rPr lang="en-US"/>
              <a:t>Djordje Tujkovic et al.</a:t>
            </a:r>
          </a:p>
        </p:txBody>
      </p:sp>
      <p:sp>
        <p:nvSpPr>
          <p:cNvPr id="23" name="Slide Number Placeholder 22"/>
          <p:cNvSpPr>
            <a:spLocks noGrp="1"/>
          </p:cNvSpPr>
          <p:nvPr>
            <p:ph type="sldNum" idx="12"/>
          </p:nvPr>
        </p:nvSpPr>
        <p:spPr/>
        <p:txBody>
          <a:bodyPr/>
          <a:lstStyle/>
          <a:p>
            <a:fld id="{188BCAC4-92DF-D546-A4C4-D4A78B6174ED}" type="slidenum">
              <a:rPr lang="en-US" smtClean="0"/>
              <a:pPr/>
              <a:t>4</a:t>
            </a:fld>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3485049721"/>
              </p:ext>
            </p:extLst>
          </p:nvPr>
        </p:nvGraphicFramePr>
        <p:xfrm>
          <a:off x="4280350" y="1638592"/>
          <a:ext cx="3933982" cy="3020000"/>
        </p:xfrm>
        <a:graphic>
          <a:graphicData uri="http://schemas.openxmlformats.org/drawingml/2006/table">
            <a:tbl>
              <a:tblPr>
                <a:tableStyleId>{9D7B26C5-4107-4FEC-AEDC-1716B250A1EF}</a:tableStyleId>
              </a:tblPr>
              <a:tblGrid>
                <a:gridCol w="611535">
                  <a:extLst>
                    <a:ext uri="{9D8B030D-6E8A-4147-A177-3AD203B41FA5}">
                      <a16:colId xmlns:a16="http://schemas.microsoft.com/office/drawing/2014/main" val="20000"/>
                    </a:ext>
                  </a:extLst>
                </a:gridCol>
                <a:gridCol w="605117">
                  <a:extLst>
                    <a:ext uri="{9D8B030D-6E8A-4147-A177-3AD203B41FA5}">
                      <a16:colId xmlns:a16="http://schemas.microsoft.com/office/drawing/2014/main" val="20001"/>
                    </a:ext>
                  </a:extLst>
                </a:gridCol>
                <a:gridCol w="605117">
                  <a:extLst>
                    <a:ext uri="{9D8B030D-6E8A-4147-A177-3AD203B41FA5}">
                      <a16:colId xmlns:a16="http://schemas.microsoft.com/office/drawing/2014/main" val="20002"/>
                    </a:ext>
                  </a:extLst>
                </a:gridCol>
                <a:gridCol w="605117">
                  <a:extLst>
                    <a:ext uri="{9D8B030D-6E8A-4147-A177-3AD203B41FA5}">
                      <a16:colId xmlns:a16="http://schemas.microsoft.com/office/drawing/2014/main" val="20003"/>
                    </a:ext>
                  </a:extLst>
                </a:gridCol>
                <a:gridCol w="1021923">
                  <a:extLst>
                    <a:ext uri="{9D8B030D-6E8A-4147-A177-3AD203B41FA5}">
                      <a16:colId xmlns:a16="http://schemas.microsoft.com/office/drawing/2014/main" val="20004"/>
                    </a:ext>
                  </a:extLst>
                </a:gridCol>
                <a:gridCol w="485173">
                  <a:extLst>
                    <a:ext uri="{9D8B030D-6E8A-4147-A177-3AD203B41FA5}">
                      <a16:colId xmlns:a16="http://schemas.microsoft.com/office/drawing/2014/main" val="20005"/>
                    </a:ext>
                  </a:extLst>
                </a:gridCol>
              </a:tblGrid>
              <a:tr h="188750">
                <a:tc>
                  <a:txBody>
                    <a:bodyPr/>
                    <a:lstStyle/>
                    <a:p>
                      <a:pPr algn="r" fontAlgn="b"/>
                      <a:r>
                        <a:rPr lang="is-IS" sz="1100" b="0" u="none" strike="noStrike" dirty="0">
                          <a:effectLst/>
                          <a:latin typeface="Arial" charset="0"/>
                          <a:ea typeface="Arial" charset="0"/>
                          <a:cs typeface="Arial" charset="0"/>
                        </a:rPr>
                        <a:t>CN2 Tx</a:t>
                      </a:r>
                      <a:endParaRPr lang="is-IS"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algn="r" fontAlgn="b"/>
                      <a:r>
                        <a:rPr lang="en-US" sz="1100" b="0" u="none" strike="noStrike" dirty="0">
                          <a:effectLst/>
                          <a:latin typeface="Arial" charset="0"/>
                          <a:ea typeface="Arial" charset="0"/>
                          <a:cs typeface="Arial" charset="0"/>
                        </a:rPr>
                        <a:t>Modem</a:t>
                      </a:r>
                      <a:endParaRPr lang="en-US" sz="1100" b="0" i="0" u="none" strike="noStrike" dirty="0">
                        <a:solidFill>
                          <a:srgbClr val="000000"/>
                        </a:solidFill>
                        <a:effectLst/>
                        <a:latin typeface="Arial" charset="0"/>
                        <a:ea typeface="Arial" charset="0"/>
                        <a:cs typeface="Arial" charset="0"/>
                      </a:endParaRPr>
                    </a:p>
                  </a:txBody>
                  <a:tcPr marL="45720" marR="45720" marT="0" marB="0" anchor="ctr"/>
                </a:tc>
                <a:tc>
                  <a:txBody>
                    <a:bodyPr/>
                    <a:lstStyle/>
                    <a:p>
                      <a:pPr algn="r" fontAlgn="b"/>
                      <a:r>
                        <a:rPr lang="en-US" sz="1100" b="0" u="none" strike="noStrike" dirty="0">
                          <a:effectLst/>
                          <a:latin typeface="Arial" charset="0"/>
                          <a:ea typeface="Arial" charset="0"/>
                          <a:cs typeface="Arial" charset="0"/>
                        </a:rPr>
                        <a:t>Modem</a:t>
                      </a:r>
                      <a:endParaRPr lang="en-US" sz="1100" b="0" i="0" u="none" strike="noStrike" dirty="0">
                        <a:solidFill>
                          <a:srgbClr val="000000"/>
                        </a:solidFill>
                        <a:effectLst/>
                        <a:latin typeface="Arial" charset="0"/>
                        <a:ea typeface="Arial" charset="0"/>
                        <a:cs typeface="Arial" charset="0"/>
                      </a:endParaRPr>
                    </a:p>
                  </a:txBody>
                  <a:tcPr marL="45720" marR="45720" marT="0" marB="0" anchor="ctr"/>
                </a:tc>
                <a:tc>
                  <a:txBody>
                    <a:bodyPr/>
                    <a:lstStyle/>
                    <a:p>
                      <a:pPr algn="r" fontAlgn="b"/>
                      <a:r>
                        <a:rPr lang="en-US" sz="1100" b="0" u="none" strike="noStrike" dirty="0">
                          <a:effectLst/>
                          <a:latin typeface="Arial" charset="0"/>
                          <a:ea typeface="Arial" charset="0"/>
                          <a:cs typeface="Arial" charset="0"/>
                        </a:rPr>
                        <a:t>Modem</a:t>
                      </a:r>
                      <a:endParaRPr lang="en-US"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tc>
                  <a:txBody>
                    <a:bodyPr/>
                    <a:lstStyle/>
                    <a:p>
                      <a:pPr algn="r" fontAlgn="b"/>
                      <a:r>
                        <a:rPr lang="mr-IN" sz="1100" b="0" u="none" strike="noStrike" dirty="0">
                          <a:effectLst/>
                          <a:latin typeface="Arial" charset="0"/>
                          <a:ea typeface="Arial" charset="0"/>
                          <a:cs typeface="Arial" charset="0"/>
                        </a:rPr>
                        <a:t>DN1-CN1</a:t>
                      </a:r>
                      <a:endParaRPr lang="mr-IN"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r>
                        <a:rPr lang="nb-NO" sz="1100" b="0" u="none" strike="noStrike" dirty="0">
                          <a:effectLst/>
                          <a:latin typeface="Arial" charset="0"/>
                          <a:ea typeface="Arial" charset="0"/>
                          <a:cs typeface="Arial" charset="0"/>
                        </a:rPr>
                        <a:t>DN1</a:t>
                      </a:r>
                      <a:endParaRPr lang="nb-NO"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88750">
                <a:tc>
                  <a:txBody>
                    <a:bodyPr/>
                    <a:lstStyle/>
                    <a:p>
                      <a:pPr algn="r" fontAlgn="b"/>
                      <a:r>
                        <a:rPr lang="en-US" sz="1100" b="0" u="none" strike="noStrike" dirty="0">
                          <a:effectLst/>
                          <a:latin typeface="Arial" charset="0"/>
                          <a:ea typeface="Arial" charset="0"/>
                          <a:cs typeface="Arial" charset="0"/>
                        </a:rPr>
                        <a:t>power</a:t>
                      </a:r>
                      <a:endParaRPr lang="en-US"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algn="r" fontAlgn="b"/>
                      <a:r>
                        <a:rPr lang="en-US" sz="1100" b="0" u="none" strike="noStrike" dirty="0">
                          <a:effectLst/>
                          <a:latin typeface="Arial" charset="0"/>
                          <a:ea typeface="Arial" charset="0"/>
                          <a:cs typeface="Arial" charset="0"/>
                        </a:rPr>
                        <a:t>INR</a:t>
                      </a:r>
                      <a:endParaRPr lang="en-US" sz="1100" b="0" i="0" u="none" strike="noStrike" dirty="0">
                        <a:solidFill>
                          <a:srgbClr val="000000"/>
                        </a:solidFill>
                        <a:effectLst/>
                        <a:latin typeface="Arial" charset="0"/>
                        <a:ea typeface="Arial" charset="0"/>
                        <a:cs typeface="Arial" charset="0"/>
                      </a:endParaRPr>
                    </a:p>
                  </a:txBody>
                  <a:tcPr marL="45720" marR="45720" marT="0" marB="0" anchor="ctr"/>
                </a:tc>
                <a:tc>
                  <a:txBody>
                    <a:bodyPr/>
                    <a:lstStyle/>
                    <a:p>
                      <a:pPr algn="r" fontAlgn="b"/>
                      <a:r>
                        <a:rPr lang="en-US" sz="1100" b="0" u="none" strike="noStrike" dirty="0">
                          <a:effectLst/>
                          <a:latin typeface="Arial" charset="0"/>
                          <a:ea typeface="Arial" charset="0"/>
                          <a:cs typeface="Arial" charset="0"/>
                        </a:rPr>
                        <a:t>SIR</a:t>
                      </a:r>
                      <a:endParaRPr lang="en-US" sz="1100" b="0" i="0" u="none" strike="noStrike" dirty="0">
                        <a:solidFill>
                          <a:srgbClr val="000000"/>
                        </a:solidFill>
                        <a:effectLst/>
                        <a:latin typeface="Arial" charset="0"/>
                        <a:ea typeface="Arial" charset="0"/>
                        <a:cs typeface="Arial" charset="0"/>
                      </a:endParaRPr>
                    </a:p>
                  </a:txBody>
                  <a:tcPr marL="45720" marR="45720" marT="0" marB="0" anchor="ctr"/>
                </a:tc>
                <a:tc>
                  <a:txBody>
                    <a:bodyPr/>
                    <a:lstStyle/>
                    <a:p>
                      <a:pPr algn="r" fontAlgn="b"/>
                      <a:r>
                        <a:rPr lang="en-US" sz="1100" b="0" u="none" strike="noStrike" dirty="0">
                          <a:effectLst/>
                          <a:latin typeface="Arial" charset="0"/>
                          <a:ea typeface="Arial" charset="0"/>
                          <a:cs typeface="Arial" charset="0"/>
                        </a:rPr>
                        <a:t>SINR</a:t>
                      </a:r>
                      <a:endParaRPr lang="en-US"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tc>
                  <a:txBody>
                    <a:bodyPr/>
                    <a:lstStyle/>
                    <a:p>
                      <a:pPr algn="r" fontAlgn="b"/>
                      <a:r>
                        <a:rPr lang="en-US" sz="1100" b="0" u="none" strike="noStrike" dirty="0">
                          <a:effectLst/>
                          <a:latin typeface="Arial" charset="0"/>
                          <a:ea typeface="Arial" charset="0"/>
                          <a:cs typeface="Arial" charset="0"/>
                        </a:rPr>
                        <a:t>throughput</a:t>
                      </a:r>
                      <a:endParaRPr lang="en-US"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algn="r" fontAlgn="b"/>
                      <a:r>
                        <a:rPr lang="en-US" sz="1100" b="0" u="none" strike="noStrike" dirty="0">
                          <a:effectLst/>
                          <a:latin typeface="Arial" charset="0"/>
                          <a:ea typeface="Arial" charset="0"/>
                          <a:cs typeface="Arial" charset="0"/>
                        </a:rPr>
                        <a:t>PER</a:t>
                      </a:r>
                      <a:endParaRPr lang="en-US"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188750">
                <a:tc>
                  <a:txBody>
                    <a:bodyPr/>
                    <a:lstStyle/>
                    <a:p>
                      <a:pPr algn="r" fontAlgn="b"/>
                      <a:r>
                        <a:rPr lang="mr-IN" sz="1100" b="0" u="none" strike="noStrike" dirty="0">
                          <a:effectLst/>
                          <a:latin typeface="Arial" charset="0"/>
                          <a:ea typeface="Arial" charset="0"/>
                          <a:cs typeface="Arial" charset="0"/>
                        </a:rPr>
                        <a:t>(dBm)</a:t>
                      </a:r>
                      <a:endParaRPr lang="mr-IN"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mr-IN" sz="1100" b="0" u="none" strike="noStrike" dirty="0">
                          <a:effectLst/>
                          <a:latin typeface="Arial" charset="0"/>
                          <a:ea typeface="Arial" charset="0"/>
                          <a:cs typeface="Arial" charset="0"/>
                        </a:rPr>
                        <a:t>(dB)</a:t>
                      </a:r>
                      <a:endParaRPr lang="mr-IN" sz="1100" b="0" i="0" u="none" strike="noStrike" dirty="0">
                        <a:solidFill>
                          <a:srgbClr val="000000"/>
                        </a:solidFill>
                        <a:effectLst/>
                        <a:latin typeface="Arial" charset="0"/>
                        <a:ea typeface="Arial" charset="0"/>
                        <a:cs typeface="Arial" charset="0"/>
                      </a:endParaRPr>
                    </a:p>
                  </a:txBody>
                  <a:tcPr marL="45720" marR="45720" marT="0" marB="0" anchor="ctr">
                    <a:lnB w="12700" cap="flat" cmpd="sng" algn="ctr">
                      <a:solidFill>
                        <a:schemeClr val="tx1"/>
                      </a:solidFill>
                      <a:prstDash val="solid"/>
                      <a:round/>
                      <a:headEnd type="none" w="med" len="med"/>
                      <a:tailEnd type="none" w="med" len="med"/>
                    </a:lnB>
                  </a:tcPr>
                </a:tc>
                <a:tc>
                  <a:txBody>
                    <a:bodyPr/>
                    <a:lstStyle/>
                    <a:p>
                      <a:pPr algn="r" fontAlgn="b"/>
                      <a:r>
                        <a:rPr lang="mr-IN" sz="1100" b="0" u="none" strike="noStrike" dirty="0">
                          <a:effectLst/>
                          <a:latin typeface="Arial" charset="0"/>
                          <a:ea typeface="Arial" charset="0"/>
                          <a:cs typeface="Arial" charset="0"/>
                        </a:rPr>
                        <a:t>(dB)</a:t>
                      </a:r>
                      <a:endParaRPr lang="mr-IN" sz="1100" b="0" i="0" u="none" strike="noStrike" dirty="0">
                        <a:solidFill>
                          <a:srgbClr val="000000"/>
                        </a:solidFill>
                        <a:effectLst/>
                        <a:latin typeface="Arial" charset="0"/>
                        <a:ea typeface="Arial" charset="0"/>
                        <a:cs typeface="Arial" charset="0"/>
                      </a:endParaRPr>
                    </a:p>
                  </a:txBody>
                  <a:tcPr marL="45720" marR="45720" marT="0" marB="0" anchor="ctr">
                    <a:lnB w="12700" cap="flat" cmpd="sng" algn="ctr">
                      <a:solidFill>
                        <a:schemeClr val="tx1"/>
                      </a:solidFill>
                      <a:prstDash val="solid"/>
                      <a:round/>
                      <a:headEnd type="none" w="med" len="med"/>
                      <a:tailEnd type="none" w="med" len="med"/>
                    </a:lnB>
                  </a:tcPr>
                </a:tc>
                <a:tc>
                  <a:txBody>
                    <a:bodyPr/>
                    <a:lstStyle/>
                    <a:p>
                      <a:pPr algn="r" fontAlgn="b"/>
                      <a:r>
                        <a:rPr lang="mr-IN" sz="1100" b="0" u="none" strike="noStrike" dirty="0">
                          <a:effectLst/>
                          <a:latin typeface="Arial" charset="0"/>
                          <a:ea typeface="Arial" charset="0"/>
                          <a:cs typeface="Arial" charset="0"/>
                        </a:rPr>
                        <a:t>(dB)</a:t>
                      </a:r>
                      <a:endParaRPr lang="mr-IN"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100" b="0" u="none" strike="noStrike" dirty="0">
                          <a:effectLst/>
                          <a:latin typeface="Arial" charset="0"/>
                          <a:ea typeface="Arial" charset="0"/>
                          <a:cs typeface="Arial" charset="0"/>
                        </a:rPr>
                        <a:t>(% of full rate)</a:t>
                      </a:r>
                      <a:endParaRPr lang="en-US"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mr-IN" sz="1100" b="0" u="none" strike="noStrike" dirty="0">
                          <a:effectLst/>
                          <a:latin typeface="Arial" charset="0"/>
                          <a:ea typeface="Arial" charset="0"/>
                          <a:cs typeface="Arial" charset="0"/>
                        </a:rPr>
                        <a:t>(%)</a:t>
                      </a:r>
                      <a:endParaRPr lang="mr-IN"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8750">
                <a:tc>
                  <a:txBody>
                    <a:bodyPr/>
                    <a:lstStyle/>
                    <a:p>
                      <a:pPr algn="r" fontAlgn="b"/>
                      <a:r>
                        <a:rPr lang="en-US" sz="1100" b="0" u="none" strike="noStrike" dirty="0">
                          <a:effectLst/>
                          <a:latin typeface="Arial" charset="0"/>
                          <a:ea typeface="Arial" charset="0"/>
                          <a:cs typeface="Arial" charset="0"/>
                        </a:rPr>
                        <a:t>31</a:t>
                      </a:r>
                      <a:endParaRPr lang="en-US"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fontAlgn="b"/>
                      <a:r>
                        <a:rPr lang="en-US" sz="1100" b="0" u="none" strike="noStrike" dirty="0">
                          <a:effectLst/>
                          <a:latin typeface="Arial" charset="0"/>
                          <a:ea typeface="Arial" charset="0"/>
                          <a:cs typeface="Arial" charset="0"/>
                        </a:rPr>
                        <a:t>9</a:t>
                      </a:r>
                      <a:endParaRPr lang="en-US" sz="1100" b="0" i="0" u="none" strike="noStrike" dirty="0">
                        <a:solidFill>
                          <a:srgbClr val="000000"/>
                        </a:solidFill>
                        <a:effectLst/>
                        <a:latin typeface="Arial" charset="0"/>
                        <a:ea typeface="Arial" charset="0"/>
                        <a:cs typeface="Arial" charset="0"/>
                      </a:endParaRPr>
                    </a:p>
                  </a:txBody>
                  <a:tcPr marL="45720" marR="45720"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fontAlgn="b"/>
                      <a:r>
                        <a:rPr lang="en-US" sz="1100" b="0" u="none" strike="noStrike" dirty="0">
                          <a:effectLst/>
                          <a:latin typeface="Arial" charset="0"/>
                          <a:ea typeface="Arial" charset="0"/>
                          <a:cs typeface="Arial" charset="0"/>
                        </a:rPr>
                        <a:t>10</a:t>
                      </a:r>
                      <a:endParaRPr lang="en-US" sz="1100" b="0" i="0" u="none" strike="noStrike" dirty="0">
                        <a:solidFill>
                          <a:srgbClr val="000000"/>
                        </a:solidFill>
                        <a:effectLst/>
                        <a:latin typeface="Arial" charset="0"/>
                        <a:ea typeface="Arial" charset="0"/>
                        <a:cs typeface="Arial" charset="0"/>
                      </a:endParaRPr>
                    </a:p>
                  </a:txBody>
                  <a:tcPr marL="45720" marR="45720"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fontAlgn="b"/>
                      <a:r>
                        <a:rPr lang="hr-HR" sz="1100" b="0" u="none" strike="noStrike" dirty="0">
                          <a:effectLst/>
                          <a:latin typeface="Arial" charset="0"/>
                          <a:ea typeface="Arial" charset="0"/>
                          <a:cs typeface="Arial" charset="0"/>
                        </a:rPr>
                        <a:t>9.5</a:t>
                      </a:r>
                      <a:endParaRPr lang="hr-HR"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fontAlgn="b"/>
                      <a:r>
                        <a:rPr lang="mr-IN" sz="1100" b="0" u="none" strike="noStrike" dirty="0">
                          <a:effectLst/>
                          <a:latin typeface="Arial" charset="0"/>
                          <a:ea typeface="Arial" charset="0"/>
                          <a:cs typeface="Arial" charset="0"/>
                        </a:rPr>
                        <a:t>4.60%</a:t>
                      </a:r>
                      <a:endParaRPr lang="mr-IN"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fontAlgn="b"/>
                      <a:r>
                        <a:rPr lang="hr-HR" sz="1100" b="0" u="none" strike="noStrike" dirty="0">
                          <a:effectLst/>
                          <a:latin typeface="Arial" charset="0"/>
                          <a:ea typeface="Arial" charset="0"/>
                          <a:cs typeface="Arial" charset="0"/>
                        </a:rPr>
                        <a:t>92.00</a:t>
                      </a:r>
                      <a:endParaRPr lang="hr-HR"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4"/>
                  </a:ext>
                </a:extLst>
              </a:tr>
              <a:tr h="188750">
                <a:tc>
                  <a:txBody>
                    <a:bodyPr/>
                    <a:lstStyle/>
                    <a:p>
                      <a:pPr algn="r" fontAlgn="b"/>
                      <a:r>
                        <a:rPr lang="is-IS" sz="1100" b="0" u="none" strike="noStrike">
                          <a:effectLst/>
                          <a:latin typeface="Arial" charset="0"/>
                          <a:ea typeface="Arial" charset="0"/>
                          <a:cs typeface="Arial" charset="0"/>
                        </a:rPr>
                        <a:t>29</a:t>
                      </a:r>
                      <a:endParaRPr lang="is-IS" sz="1100" b="0" i="0" u="none" strike="noStrike">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algn="r" fontAlgn="b"/>
                      <a:r>
                        <a:rPr lang="en-US" sz="1100" b="0" u="none" strike="noStrike" dirty="0">
                          <a:effectLst/>
                          <a:latin typeface="Arial" charset="0"/>
                          <a:ea typeface="Arial" charset="0"/>
                          <a:cs typeface="Arial" charset="0"/>
                        </a:rPr>
                        <a:t>8</a:t>
                      </a:r>
                      <a:endParaRPr lang="en-US" sz="1100" b="0" i="0" u="none" strike="noStrike" dirty="0">
                        <a:solidFill>
                          <a:srgbClr val="000000"/>
                        </a:solidFill>
                        <a:effectLst/>
                        <a:latin typeface="Arial" charset="0"/>
                        <a:ea typeface="Arial" charset="0"/>
                        <a:cs typeface="Arial" charset="0"/>
                      </a:endParaRPr>
                    </a:p>
                  </a:txBody>
                  <a:tcPr marL="45720" marR="45720" marT="0" marB="0" anchor="ctr"/>
                </a:tc>
                <a:tc>
                  <a:txBody>
                    <a:bodyPr/>
                    <a:lstStyle/>
                    <a:p>
                      <a:pPr algn="r" fontAlgn="b"/>
                      <a:r>
                        <a:rPr lang="cs-CZ" sz="1100" b="0" u="none" strike="noStrike" dirty="0">
                          <a:effectLst/>
                          <a:latin typeface="Arial" charset="0"/>
                          <a:ea typeface="Arial" charset="0"/>
                          <a:cs typeface="Arial" charset="0"/>
                        </a:rPr>
                        <a:t>11</a:t>
                      </a:r>
                      <a:endParaRPr lang="cs-CZ" sz="1100" b="0" i="0" u="none" strike="noStrike" dirty="0">
                        <a:solidFill>
                          <a:srgbClr val="000000"/>
                        </a:solidFill>
                        <a:effectLst/>
                        <a:latin typeface="Arial" charset="0"/>
                        <a:ea typeface="Arial" charset="0"/>
                        <a:cs typeface="Arial" charset="0"/>
                      </a:endParaRPr>
                    </a:p>
                  </a:txBody>
                  <a:tcPr marL="45720" marR="45720" marT="0" marB="0" anchor="ctr"/>
                </a:tc>
                <a:tc>
                  <a:txBody>
                    <a:bodyPr/>
                    <a:lstStyle/>
                    <a:p>
                      <a:pPr algn="r" fontAlgn="b"/>
                      <a:r>
                        <a:rPr lang="nb-NO" sz="1100" b="0" u="none" strike="noStrike" dirty="0">
                          <a:effectLst/>
                          <a:latin typeface="Arial" charset="0"/>
                          <a:ea typeface="Arial" charset="0"/>
                          <a:cs typeface="Arial" charset="0"/>
                        </a:rPr>
                        <a:t>10.4</a:t>
                      </a:r>
                      <a:endParaRPr lang="nb-NO"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tc>
                  <a:txBody>
                    <a:bodyPr/>
                    <a:lstStyle/>
                    <a:p>
                      <a:pPr algn="r" fontAlgn="b"/>
                      <a:r>
                        <a:rPr lang="mr-IN" sz="1100" b="0" u="none" strike="noStrike" dirty="0">
                          <a:effectLst/>
                          <a:latin typeface="Arial" charset="0"/>
                          <a:ea typeface="Arial" charset="0"/>
                          <a:cs typeface="Arial" charset="0"/>
                        </a:rPr>
                        <a:t>3.70%</a:t>
                      </a:r>
                      <a:endParaRPr lang="mr-IN"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algn="r" fontAlgn="b"/>
                      <a:r>
                        <a:rPr lang="hr-HR" sz="1100" b="0" u="none" strike="noStrike">
                          <a:effectLst/>
                          <a:latin typeface="Arial" charset="0"/>
                          <a:ea typeface="Arial" charset="0"/>
                          <a:cs typeface="Arial" charset="0"/>
                        </a:rPr>
                        <a:t>93.00</a:t>
                      </a:r>
                      <a:endParaRPr lang="hr-HR" sz="1100" b="0" i="0" u="none" strike="noStrike">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188750">
                <a:tc>
                  <a:txBody>
                    <a:bodyPr/>
                    <a:lstStyle/>
                    <a:p>
                      <a:pPr algn="r" fontAlgn="b"/>
                      <a:r>
                        <a:rPr lang="is-IS" sz="1100" b="0" u="none" strike="noStrike">
                          <a:effectLst/>
                          <a:latin typeface="Arial" charset="0"/>
                          <a:ea typeface="Arial" charset="0"/>
                          <a:cs typeface="Arial" charset="0"/>
                        </a:rPr>
                        <a:t>27</a:t>
                      </a:r>
                      <a:endParaRPr lang="is-IS" sz="1100" b="0" i="0" u="none" strike="noStrike">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r" fontAlgn="b"/>
                      <a:r>
                        <a:rPr lang="en-US" sz="1100" b="0" u="none" strike="noStrike" dirty="0">
                          <a:effectLst/>
                          <a:latin typeface="Arial" charset="0"/>
                          <a:ea typeface="Arial" charset="0"/>
                          <a:cs typeface="Arial" charset="0"/>
                        </a:rPr>
                        <a:t>7</a:t>
                      </a:r>
                      <a:endParaRPr lang="en-US" sz="1100" b="0" i="0" u="none" strike="noStrike" dirty="0">
                        <a:solidFill>
                          <a:srgbClr val="000000"/>
                        </a:solidFill>
                        <a:effectLst/>
                        <a:latin typeface="Arial" charset="0"/>
                        <a:ea typeface="Arial" charset="0"/>
                        <a:cs typeface="Arial" charset="0"/>
                      </a:endParaRPr>
                    </a:p>
                  </a:txBody>
                  <a:tcPr marL="45720" marR="45720" marT="0" marB="0" anchor="ctr">
                    <a:solidFill>
                      <a:schemeClr val="accent1">
                        <a:lumMod val="20000"/>
                        <a:lumOff val="80000"/>
                      </a:schemeClr>
                    </a:solidFill>
                  </a:tcPr>
                </a:tc>
                <a:tc>
                  <a:txBody>
                    <a:bodyPr/>
                    <a:lstStyle/>
                    <a:p>
                      <a:pPr algn="r" fontAlgn="b"/>
                      <a:r>
                        <a:rPr lang="is-IS" sz="1100" b="0" u="none" strike="noStrike" dirty="0">
                          <a:effectLst/>
                          <a:latin typeface="Arial" charset="0"/>
                          <a:ea typeface="Arial" charset="0"/>
                          <a:cs typeface="Arial" charset="0"/>
                        </a:rPr>
                        <a:t>12</a:t>
                      </a:r>
                      <a:endParaRPr lang="is-IS" sz="1100" b="0" i="0" u="none" strike="noStrike" dirty="0">
                        <a:solidFill>
                          <a:srgbClr val="000000"/>
                        </a:solidFill>
                        <a:effectLst/>
                        <a:latin typeface="Arial" charset="0"/>
                        <a:ea typeface="Arial" charset="0"/>
                        <a:cs typeface="Arial" charset="0"/>
                      </a:endParaRPr>
                    </a:p>
                  </a:txBody>
                  <a:tcPr marL="45720" marR="45720" marT="0" marB="0" anchor="ctr">
                    <a:solidFill>
                      <a:schemeClr val="accent1">
                        <a:lumMod val="20000"/>
                        <a:lumOff val="80000"/>
                      </a:schemeClr>
                    </a:solidFill>
                  </a:tcPr>
                </a:tc>
                <a:tc>
                  <a:txBody>
                    <a:bodyPr/>
                    <a:lstStyle/>
                    <a:p>
                      <a:pPr algn="r" fontAlgn="b"/>
                      <a:r>
                        <a:rPr lang="nb-NO" sz="1100" b="0" u="none" strike="noStrike" dirty="0">
                          <a:effectLst/>
                          <a:latin typeface="Arial" charset="0"/>
                          <a:ea typeface="Arial" charset="0"/>
                          <a:cs typeface="Arial" charset="0"/>
                        </a:rPr>
                        <a:t>11.2</a:t>
                      </a:r>
                      <a:endParaRPr lang="nb-NO"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r" fontAlgn="b"/>
                      <a:r>
                        <a:rPr lang="mr-IN" sz="1100" b="0" u="none" strike="noStrike" dirty="0">
                          <a:effectLst/>
                          <a:latin typeface="Arial" charset="0"/>
                          <a:ea typeface="Arial" charset="0"/>
                          <a:cs typeface="Arial" charset="0"/>
                        </a:rPr>
                        <a:t>4.60%</a:t>
                      </a:r>
                      <a:endParaRPr lang="mr-IN"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r" fontAlgn="b"/>
                      <a:r>
                        <a:rPr lang="hr-HR" sz="1100" b="0" u="none" strike="noStrike">
                          <a:effectLst/>
                          <a:latin typeface="Arial" charset="0"/>
                          <a:ea typeface="Arial" charset="0"/>
                          <a:cs typeface="Arial" charset="0"/>
                        </a:rPr>
                        <a:t>92.00</a:t>
                      </a:r>
                      <a:endParaRPr lang="hr-HR" sz="1100" b="0" i="0" u="none" strike="noStrike">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6"/>
                  </a:ext>
                </a:extLst>
              </a:tr>
              <a:tr h="188750">
                <a:tc>
                  <a:txBody>
                    <a:bodyPr/>
                    <a:lstStyle/>
                    <a:p>
                      <a:pPr algn="r" fontAlgn="b"/>
                      <a:r>
                        <a:rPr lang="is-IS" sz="1100" b="0" u="none" strike="noStrike">
                          <a:effectLst/>
                          <a:latin typeface="Arial" charset="0"/>
                          <a:ea typeface="Arial" charset="0"/>
                          <a:cs typeface="Arial" charset="0"/>
                        </a:rPr>
                        <a:t>25</a:t>
                      </a:r>
                      <a:endParaRPr lang="is-IS" sz="1100" b="0" i="0" u="none" strike="noStrike">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algn="r" fontAlgn="b"/>
                      <a:r>
                        <a:rPr lang="en-US" sz="1100" b="0" u="none" strike="noStrike" dirty="0">
                          <a:effectLst/>
                          <a:latin typeface="Arial" charset="0"/>
                          <a:ea typeface="Arial" charset="0"/>
                          <a:cs typeface="Arial" charset="0"/>
                        </a:rPr>
                        <a:t>5</a:t>
                      </a:r>
                      <a:endParaRPr lang="en-US" sz="1100" b="0" i="0" u="none" strike="noStrike" dirty="0">
                        <a:solidFill>
                          <a:srgbClr val="000000"/>
                        </a:solidFill>
                        <a:effectLst/>
                        <a:latin typeface="Arial" charset="0"/>
                        <a:ea typeface="Arial" charset="0"/>
                        <a:cs typeface="Arial" charset="0"/>
                      </a:endParaRPr>
                    </a:p>
                  </a:txBody>
                  <a:tcPr marL="45720" marR="45720" marT="0" marB="0" anchor="ctr"/>
                </a:tc>
                <a:tc>
                  <a:txBody>
                    <a:bodyPr/>
                    <a:lstStyle/>
                    <a:p>
                      <a:pPr algn="r" fontAlgn="b"/>
                      <a:r>
                        <a:rPr lang="en-US" sz="1100" b="0" u="none" strike="noStrike" dirty="0">
                          <a:effectLst/>
                          <a:latin typeface="Arial" charset="0"/>
                          <a:ea typeface="Arial" charset="0"/>
                          <a:cs typeface="Arial" charset="0"/>
                        </a:rPr>
                        <a:t>14</a:t>
                      </a:r>
                      <a:endParaRPr lang="en-US" sz="1100" b="0" i="0" u="none" strike="noStrike" dirty="0">
                        <a:solidFill>
                          <a:srgbClr val="000000"/>
                        </a:solidFill>
                        <a:effectLst/>
                        <a:latin typeface="Arial" charset="0"/>
                        <a:ea typeface="Arial" charset="0"/>
                        <a:cs typeface="Arial" charset="0"/>
                      </a:endParaRPr>
                    </a:p>
                  </a:txBody>
                  <a:tcPr marL="45720" marR="45720" marT="0" marB="0" anchor="ctr"/>
                </a:tc>
                <a:tc>
                  <a:txBody>
                    <a:bodyPr/>
                    <a:lstStyle/>
                    <a:p>
                      <a:pPr algn="r" fontAlgn="b"/>
                      <a:r>
                        <a:rPr lang="hr-HR" sz="1100" b="0" u="none" strike="noStrike" dirty="0">
                          <a:effectLst/>
                          <a:latin typeface="Arial" charset="0"/>
                          <a:ea typeface="Arial" charset="0"/>
                          <a:cs typeface="Arial" charset="0"/>
                        </a:rPr>
                        <a:t>12.8</a:t>
                      </a:r>
                      <a:endParaRPr lang="hr-HR"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tc>
                  <a:txBody>
                    <a:bodyPr/>
                    <a:lstStyle/>
                    <a:p>
                      <a:pPr algn="r" fontAlgn="b"/>
                      <a:r>
                        <a:rPr lang="mr-IN" sz="1100" b="0" u="none" strike="noStrike" dirty="0">
                          <a:effectLst/>
                          <a:latin typeface="Arial" charset="0"/>
                          <a:ea typeface="Arial" charset="0"/>
                          <a:cs typeface="Arial" charset="0"/>
                        </a:rPr>
                        <a:t>4.60%</a:t>
                      </a:r>
                      <a:endParaRPr lang="mr-IN"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algn="r" fontAlgn="b"/>
                      <a:r>
                        <a:rPr lang="hr-HR" sz="1100" b="0" u="none" strike="noStrike">
                          <a:effectLst/>
                          <a:latin typeface="Arial" charset="0"/>
                          <a:ea typeface="Arial" charset="0"/>
                          <a:cs typeface="Arial" charset="0"/>
                        </a:rPr>
                        <a:t>92.00</a:t>
                      </a:r>
                      <a:endParaRPr lang="hr-HR" sz="1100" b="0" i="0" u="none" strike="noStrike">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188750">
                <a:tc>
                  <a:txBody>
                    <a:bodyPr/>
                    <a:lstStyle/>
                    <a:p>
                      <a:pPr algn="r" fontAlgn="b"/>
                      <a:r>
                        <a:rPr lang="is-IS" sz="1100" b="0" u="none" strike="noStrike" dirty="0">
                          <a:effectLst/>
                          <a:latin typeface="Arial" charset="0"/>
                          <a:ea typeface="Arial" charset="0"/>
                          <a:cs typeface="Arial" charset="0"/>
                        </a:rPr>
                        <a:t>23</a:t>
                      </a:r>
                      <a:endParaRPr lang="is-IS"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r" fontAlgn="b"/>
                      <a:r>
                        <a:rPr lang="en-US" sz="1100" b="0" u="none" strike="noStrike" dirty="0">
                          <a:effectLst/>
                          <a:latin typeface="Arial" charset="0"/>
                          <a:ea typeface="Arial" charset="0"/>
                          <a:cs typeface="Arial" charset="0"/>
                        </a:rPr>
                        <a:t>3</a:t>
                      </a:r>
                      <a:endParaRPr lang="en-US" sz="1100" b="0" i="0" u="none" strike="noStrike" dirty="0">
                        <a:solidFill>
                          <a:srgbClr val="000000"/>
                        </a:solidFill>
                        <a:effectLst/>
                        <a:latin typeface="Arial" charset="0"/>
                        <a:ea typeface="Arial" charset="0"/>
                        <a:cs typeface="Arial" charset="0"/>
                      </a:endParaRPr>
                    </a:p>
                  </a:txBody>
                  <a:tcPr marL="45720" marR="45720" marT="0" marB="0" anchor="ctr">
                    <a:solidFill>
                      <a:schemeClr val="accent1">
                        <a:lumMod val="20000"/>
                        <a:lumOff val="80000"/>
                      </a:schemeClr>
                    </a:solidFill>
                  </a:tcPr>
                </a:tc>
                <a:tc>
                  <a:txBody>
                    <a:bodyPr/>
                    <a:lstStyle/>
                    <a:p>
                      <a:pPr algn="r" fontAlgn="b"/>
                      <a:r>
                        <a:rPr lang="en-US" sz="1100" b="0" u="none" strike="noStrike" dirty="0">
                          <a:effectLst/>
                          <a:latin typeface="Arial" charset="0"/>
                          <a:ea typeface="Arial" charset="0"/>
                          <a:cs typeface="Arial" charset="0"/>
                        </a:rPr>
                        <a:t>16</a:t>
                      </a:r>
                      <a:endParaRPr lang="en-US" sz="1100" b="0" i="0" u="none" strike="noStrike" dirty="0">
                        <a:solidFill>
                          <a:srgbClr val="000000"/>
                        </a:solidFill>
                        <a:effectLst/>
                        <a:latin typeface="Arial" charset="0"/>
                        <a:ea typeface="Arial" charset="0"/>
                        <a:cs typeface="Arial" charset="0"/>
                      </a:endParaRPr>
                    </a:p>
                  </a:txBody>
                  <a:tcPr marL="45720" marR="45720" marT="0" marB="0" anchor="ctr">
                    <a:solidFill>
                      <a:schemeClr val="accent1">
                        <a:lumMod val="20000"/>
                        <a:lumOff val="80000"/>
                      </a:schemeClr>
                    </a:solidFill>
                  </a:tcPr>
                </a:tc>
                <a:tc>
                  <a:txBody>
                    <a:bodyPr/>
                    <a:lstStyle/>
                    <a:p>
                      <a:pPr algn="r" fontAlgn="b"/>
                      <a:r>
                        <a:rPr lang="hr-HR" sz="1100" b="0" u="none" strike="noStrike" dirty="0">
                          <a:effectLst/>
                          <a:latin typeface="Arial" charset="0"/>
                          <a:ea typeface="Arial" charset="0"/>
                          <a:cs typeface="Arial" charset="0"/>
                        </a:rPr>
                        <a:t>14.2</a:t>
                      </a:r>
                      <a:endParaRPr lang="hr-HR"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r" fontAlgn="b"/>
                      <a:r>
                        <a:rPr lang="mr-IN" sz="1100" b="0" u="none" strike="noStrike" dirty="0">
                          <a:effectLst/>
                          <a:latin typeface="Arial" charset="0"/>
                          <a:ea typeface="Arial" charset="0"/>
                          <a:cs typeface="Arial" charset="0"/>
                        </a:rPr>
                        <a:t>4.60%</a:t>
                      </a:r>
                      <a:endParaRPr lang="mr-IN"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r" fontAlgn="b"/>
                      <a:r>
                        <a:rPr lang="hr-HR" sz="1100" b="0" u="none" strike="noStrike" dirty="0">
                          <a:effectLst/>
                          <a:latin typeface="Arial" charset="0"/>
                          <a:ea typeface="Arial" charset="0"/>
                          <a:cs typeface="Arial" charset="0"/>
                        </a:rPr>
                        <a:t>92.00</a:t>
                      </a:r>
                      <a:endParaRPr lang="hr-HR"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8"/>
                  </a:ext>
                </a:extLst>
              </a:tr>
              <a:tr h="188750">
                <a:tc>
                  <a:txBody>
                    <a:bodyPr/>
                    <a:lstStyle/>
                    <a:p>
                      <a:pPr algn="r" fontAlgn="b"/>
                      <a:r>
                        <a:rPr lang="cs-CZ" sz="1100" b="0" u="none" strike="noStrike">
                          <a:effectLst/>
                          <a:latin typeface="Arial" charset="0"/>
                          <a:ea typeface="Arial" charset="0"/>
                          <a:cs typeface="Arial" charset="0"/>
                        </a:rPr>
                        <a:t>21</a:t>
                      </a:r>
                      <a:endParaRPr lang="cs-CZ" sz="1100" b="0" i="0" u="none" strike="noStrike">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algn="r" fontAlgn="b"/>
                      <a:r>
                        <a:rPr lang="is-IS" sz="1100" b="0" u="none" strike="noStrike" dirty="0">
                          <a:effectLst/>
                          <a:latin typeface="Arial" charset="0"/>
                          <a:ea typeface="Arial" charset="0"/>
                          <a:cs typeface="Arial" charset="0"/>
                        </a:rPr>
                        <a:t>2</a:t>
                      </a:r>
                      <a:endParaRPr lang="is-IS" sz="1100" b="0" i="0" u="none" strike="noStrike" dirty="0">
                        <a:solidFill>
                          <a:srgbClr val="000000"/>
                        </a:solidFill>
                        <a:effectLst/>
                        <a:latin typeface="Arial" charset="0"/>
                        <a:ea typeface="Arial" charset="0"/>
                        <a:cs typeface="Arial" charset="0"/>
                      </a:endParaRPr>
                    </a:p>
                  </a:txBody>
                  <a:tcPr marL="45720" marR="45720" marT="0" marB="0" anchor="ctr"/>
                </a:tc>
                <a:tc>
                  <a:txBody>
                    <a:bodyPr/>
                    <a:lstStyle/>
                    <a:p>
                      <a:pPr algn="r" fontAlgn="b"/>
                      <a:r>
                        <a:rPr lang="en-US" sz="1100" b="0" u="none" strike="noStrike" dirty="0">
                          <a:effectLst/>
                          <a:latin typeface="Arial" charset="0"/>
                          <a:ea typeface="Arial" charset="0"/>
                          <a:cs typeface="Arial" charset="0"/>
                        </a:rPr>
                        <a:t>17</a:t>
                      </a:r>
                      <a:endParaRPr lang="en-US" sz="1100" b="0" i="0" u="none" strike="noStrike" dirty="0">
                        <a:solidFill>
                          <a:srgbClr val="000000"/>
                        </a:solidFill>
                        <a:effectLst/>
                        <a:latin typeface="Arial" charset="0"/>
                        <a:ea typeface="Arial" charset="0"/>
                        <a:cs typeface="Arial" charset="0"/>
                      </a:endParaRPr>
                    </a:p>
                  </a:txBody>
                  <a:tcPr marL="45720" marR="45720" marT="0" marB="0" anchor="ctr"/>
                </a:tc>
                <a:tc>
                  <a:txBody>
                    <a:bodyPr/>
                    <a:lstStyle/>
                    <a:p>
                      <a:pPr algn="r" fontAlgn="b"/>
                      <a:r>
                        <a:rPr lang="hr-HR" sz="1100" b="0" u="none" strike="noStrike" dirty="0">
                          <a:effectLst/>
                          <a:latin typeface="Arial" charset="0"/>
                          <a:ea typeface="Arial" charset="0"/>
                          <a:cs typeface="Arial" charset="0"/>
                        </a:rPr>
                        <a:t>14.9</a:t>
                      </a:r>
                      <a:endParaRPr lang="hr-HR"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tc>
                  <a:txBody>
                    <a:bodyPr/>
                    <a:lstStyle/>
                    <a:p>
                      <a:pPr algn="r" fontAlgn="b"/>
                      <a:r>
                        <a:rPr lang="mr-IN" sz="1100" b="0" u="none" strike="noStrike" dirty="0">
                          <a:effectLst/>
                          <a:latin typeface="Arial" charset="0"/>
                          <a:ea typeface="Arial" charset="0"/>
                          <a:cs typeface="Arial" charset="0"/>
                        </a:rPr>
                        <a:t>3.70%</a:t>
                      </a:r>
                      <a:endParaRPr lang="mr-IN"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algn="r" fontAlgn="b"/>
                      <a:r>
                        <a:rPr lang="hr-HR" sz="1100" b="0" u="none" strike="noStrike" dirty="0">
                          <a:effectLst/>
                          <a:latin typeface="Arial" charset="0"/>
                          <a:ea typeface="Arial" charset="0"/>
                          <a:cs typeface="Arial" charset="0"/>
                        </a:rPr>
                        <a:t>92.00</a:t>
                      </a:r>
                      <a:endParaRPr lang="hr-HR"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188750">
                <a:tc>
                  <a:txBody>
                    <a:bodyPr/>
                    <a:lstStyle/>
                    <a:p>
                      <a:pPr algn="r" fontAlgn="b"/>
                      <a:r>
                        <a:rPr lang="en-US" sz="1100" b="0" u="none" strike="noStrike">
                          <a:effectLst/>
                          <a:latin typeface="Arial" charset="0"/>
                          <a:ea typeface="Arial" charset="0"/>
                          <a:cs typeface="Arial" charset="0"/>
                        </a:rPr>
                        <a:t>19</a:t>
                      </a:r>
                      <a:endParaRPr lang="en-US" sz="1100" b="0" i="0" u="none" strike="noStrike">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r" fontAlgn="b"/>
                      <a:r>
                        <a:rPr lang="en-US" sz="1100" b="0" u="none" strike="noStrike" dirty="0">
                          <a:effectLst/>
                          <a:latin typeface="Arial" charset="0"/>
                          <a:ea typeface="Arial" charset="0"/>
                          <a:cs typeface="Arial" charset="0"/>
                        </a:rPr>
                        <a:t>0</a:t>
                      </a:r>
                      <a:endParaRPr lang="en-US" sz="1100" b="0" i="0" u="none" strike="noStrike" dirty="0">
                        <a:solidFill>
                          <a:srgbClr val="000000"/>
                        </a:solidFill>
                        <a:effectLst/>
                        <a:latin typeface="Arial" charset="0"/>
                        <a:ea typeface="Arial" charset="0"/>
                        <a:cs typeface="Arial" charset="0"/>
                      </a:endParaRPr>
                    </a:p>
                  </a:txBody>
                  <a:tcPr marL="45720" marR="45720" marT="0" marB="0" anchor="ctr">
                    <a:solidFill>
                      <a:schemeClr val="accent1">
                        <a:lumMod val="20000"/>
                        <a:lumOff val="80000"/>
                      </a:schemeClr>
                    </a:solidFill>
                  </a:tcPr>
                </a:tc>
                <a:tc>
                  <a:txBody>
                    <a:bodyPr/>
                    <a:lstStyle/>
                    <a:p>
                      <a:pPr algn="r" fontAlgn="b"/>
                      <a:r>
                        <a:rPr lang="en-US" sz="1100" b="0" u="none" strike="noStrike">
                          <a:effectLst/>
                          <a:latin typeface="Arial" charset="0"/>
                          <a:ea typeface="Arial" charset="0"/>
                          <a:cs typeface="Arial" charset="0"/>
                        </a:rPr>
                        <a:t>19</a:t>
                      </a:r>
                      <a:endParaRPr lang="en-US" sz="1100" b="0" i="0" u="none" strike="noStrike">
                        <a:solidFill>
                          <a:srgbClr val="000000"/>
                        </a:solidFill>
                        <a:effectLst/>
                        <a:latin typeface="Arial" charset="0"/>
                        <a:ea typeface="Arial" charset="0"/>
                        <a:cs typeface="Arial" charset="0"/>
                      </a:endParaRPr>
                    </a:p>
                  </a:txBody>
                  <a:tcPr marL="45720" marR="45720" marT="0" marB="0" anchor="ctr">
                    <a:solidFill>
                      <a:schemeClr val="accent1">
                        <a:lumMod val="20000"/>
                        <a:lumOff val="80000"/>
                      </a:schemeClr>
                    </a:solidFill>
                  </a:tcPr>
                </a:tc>
                <a:tc>
                  <a:txBody>
                    <a:bodyPr/>
                    <a:lstStyle/>
                    <a:p>
                      <a:pPr algn="r" fontAlgn="b"/>
                      <a:r>
                        <a:rPr lang="hr-HR" sz="1100" b="0" u="none" strike="noStrike" dirty="0">
                          <a:effectLst/>
                          <a:latin typeface="Arial" charset="0"/>
                          <a:ea typeface="Arial" charset="0"/>
                          <a:cs typeface="Arial" charset="0"/>
                        </a:rPr>
                        <a:t>16.0</a:t>
                      </a:r>
                      <a:endParaRPr lang="hr-HR"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r" fontAlgn="b"/>
                      <a:r>
                        <a:rPr lang="mr-IN" sz="1100" b="0" u="none" strike="noStrike" dirty="0">
                          <a:effectLst/>
                          <a:latin typeface="Arial" charset="0"/>
                          <a:ea typeface="Arial" charset="0"/>
                          <a:cs typeface="Arial" charset="0"/>
                        </a:rPr>
                        <a:t>3.70%</a:t>
                      </a:r>
                      <a:endParaRPr lang="mr-IN"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r" fontAlgn="b"/>
                      <a:r>
                        <a:rPr lang="hr-HR" sz="1100" b="0" u="none" strike="noStrike">
                          <a:effectLst/>
                          <a:latin typeface="Arial" charset="0"/>
                          <a:ea typeface="Arial" charset="0"/>
                          <a:cs typeface="Arial" charset="0"/>
                        </a:rPr>
                        <a:t>92.00</a:t>
                      </a:r>
                      <a:endParaRPr lang="hr-HR" sz="1100" b="0" i="0" u="none" strike="noStrike">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10"/>
                  </a:ext>
                </a:extLst>
              </a:tr>
              <a:tr h="188750">
                <a:tc>
                  <a:txBody>
                    <a:bodyPr/>
                    <a:lstStyle/>
                    <a:p>
                      <a:pPr algn="r" fontAlgn="b"/>
                      <a:r>
                        <a:rPr lang="en-US" sz="1100" b="0" u="none" strike="noStrike">
                          <a:effectLst/>
                          <a:latin typeface="Arial" charset="0"/>
                          <a:ea typeface="Arial" charset="0"/>
                          <a:cs typeface="Arial" charset="0"/>
                        </a:rPr>
                        <a:t>17</a:t>
                      </a:r>
                      <a:endParaRPr lang="en-US" sz="1100" b="0" i="0" u="none" strike="noStrike">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algn="r" fontAlgn="b"/>
                      <a:r>
                        <a:rPr lang="mr-IN" sz="1100" b="0" u="none" strike="noStrike" dirty="0">
                          <a:effectLst/>
                          <a:latin typeface="Arial" charset="0"/>
                          <a:ea typeface="Arial" charset="0"/>
                          <a:cs typeface="Arial" charset="0"/>
                        </a:rPr>
                        <a:t>-2</a:t>
                      </a:r>
                      <a:endParaRPr lang="mr-IN" sz="1100" b="0" i="0" u="none" strike="noStrike" dirty="0">
                        <a:solidFill>
                          <a:srgbClr val="000000"/>
                        </a:solidFill>
                        <a:effectLst/>
                        <a:latin typeface="Arial" charset="0"/>
                        <a:ea typeface="Arial" charset="0"/>
                        <a:cs typeface="Arial" charset="0"/>
                      </a:endParaRPr>
                    </a:p>
                  </a:txBody>
                  <a:tcPr marL="45720" marR="45720" marT="0" marB="0" anchor="ctr"/>
                </a:tc>
                <a:tc>
                  <a:txBody>
                    <a:bodyPr/>
                    <a:lstStyle/>
                    <a:p>
                      <a:pPr algn="r" fontAlgn="b"/>
                      <a:r>
                        <a:rPr lang="cs-CZ" sz="1100" b="0" u="none" strike="noStrike">
                          <a:effectLst/>
                          <a:latin typeface="Arial" charset="0"/>
                          <a:ea typeface="Arial" charset="0"/>
                          <a:cs typeface="Arial" charset="0"/>
                        </a:rPr>
                        <a:t>21</a:t>
                      </a:r>
                      <a:endParaRPr lang="cs-CZ" sz="1100" b="0" i="0" u="none" strike="noStrike">
                        <a:solidFill>
                          <a:srgbClr val="000000"/>
                        </a:solidFill>
                        <a:effectLst/>
                        <a:latin typeface="Arial" charset="0"/>
                        <a:ea typeface="Arial" charset="0"/>
                        <a:cs typeface="Arial" charset="0"/>
                      </a:endParaRPr>
                    </a:p>
                  </a:txBody>
                  <a:tcPr marL="45720" marR="45720" marT="0" marB="0" anchor="ctr"/>
                </a:tc>
                <a:tc>
                  <a:txBody>
                    <a:bodyPr/>
                    <a:lstStyle/>
                    <a:p>
                      <a:pPr algn="r" fontAlgn="b"/>
                      <a:r>
                        <a:rPr lang="hr-HR" sz="1100" b="0" u="none" strike="noStrike" dirty="0">
                          <a:effectLst/>
                          <a:latin typeface="Arial" charset="0"/>
                          <a:ea typeface="Arial" charset="0"/>
                          <a:cs typeface="Arial" charset="0"/>
                        </a:rPr>
                        <a:t>16.9</a:t>
                      </a:r>
                      <a:endParaRPr lang="hr-HR"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tc>
                  <a:txBody>
                    <a:bodyPr/>
                    <a:lstStyle/>
                    <a:p>
                      <a:pPr algn="r" fontAlgn="b"/>
                      <a:r>
                        <a:rPr lang="mr-IN" sz="1100" b="0" u="none" strike="noStrike" dirty="0">
                          <a:effectLst/>
                          <a:latin typeface="Arial" charset="0"/>
                          <a:ea typeface="Arial" charset="0"/>
                          <a:cs typeface="Arial" charset="0"/>
                        </a:rPr>
                        <a:t>3.70%</a:t>
                      </a:r>
                      <a:endParaRPr lang="mr-IN"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algn="r" fontAlgn="b"/>
                      <a:r>
                        <a:rPr lang="hr-HR" sz="1100" b="0" u="none" strike="noStrike" dirty="0">
                          <a:effectLst/>
                          <a:latin typeface="Arial" charset="0"/>
                          <a:ea typeface="Arial" charset="0"/>
                          <a:cs typeface="Arial" charset="0"/>
                        </a:rPr>
                        <a:t>92.00</a:t>
                      </a:r>
                      <a:endParaRPr lang="hr-HR"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188750">
                <a:tc>
                  <a:txBody>
                    <a:bodyPr/>
                    <a:lstStyle/>
                    <a:p>
                      <a:pPr algn="r" fontAlgn="b"/>
                      <a:r>
                        <a:rPr lang="en-US" sz="1100" b="0" u="none" strike="noStrike">
                          <a:effectLst/>
                          <a:latin typeface="Arial" charset="0"/>
                          <a:ea typeface="Arial" charset="0"/>
                          <a:cs typeface="Arial" charset="0"/>
                        </a:rPr>
                        <a:t>15</a:t>
                      </a:r>
                      <a:endParaRPr lang="en-US" sz="1100" b="0" i="0" u="none" strike="noStrike">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r" fontAlgn="b"/>
                      <a:r>
                        <a:rPr lang="mr-IN" sz="1100" b="0" u="none" strike="noStrike" dirty="0">
                          <a:effectLst/>
                          <a:latin typeface="Arial" charset="0"/>
                          <a:ea typeface="Arial" charset="0"/>
                          <a:cs typeface="Arial" charset="0"/>
                        </a:rPr>
                        <a:t>-4</a:t>
                      </a:r>
                      <a:endParaRPr lang="mr-IN" sz="1100" b="0" i="0" u="none" strike="noStrike" dirty="0">
                        <a:solidFill>
                          <a:srgbClr val="000000"/>
                        </a:solidFill>
                        <a:effectLst/>
                        <a:latin typeface="Arial" charset="0"/>
                        <a:ea typeface="Arial" charset="0"/>
                        <a:cs typeface="Arial" charset="0"/>
                      </a:endParaRPr>
                    </a:p>
                  </a:txBody>
                  <a:tcPr marL="45720" marR="45720" marT="0" marB="0" anchor="ctr">
                    <a:solidFill>
                      <a:schemeClr val="accent1">
                        <a:lumMod val="20000"/>
                        <a:lumOff val="80000"/>
                      </a:schemeClr>
                    </a:solidFill>
                  </a:tcPr>
                </a:tc>
                <a:tc>
                  <a:txBody>
                    <a:bodyPr/>
                    <a:lstStyle/>
                    <a:p>
                      <a:pPr algn="r" fontAlgn="b"/>
                      <a:r>
                        <a:rPr lang="is-IS" sz="1100" b="0" u="none" strike="noStrike">
                          <a:effectLst/>
                          <a:latin typeface="Arial" charset="0"/>
                          <a:ea typeface="Arial" charset="0"/>
                          <a:cs typeface="Arial" charset="0"/>
                        </a:rPr>
                        <a:t>23</a:t>
                      </a:r>
                      <a:endParaRPr lang="is-IS" sz="1100" b="0" i="0" u="none" strike="noStrike">
                        <a:solidFill>
                          <a:srgbClr val="000000"/>
                        </a:solidFill>
                        <a:effectLst/>
                        <a:latin typeface="Arial" charset="0"/>
                        <a:ea typeface="Arial" charset="0"/>
                        <a:cs typeface="Arial" charset="0"/>
                      </a:endParaRPr>
                    </a:p>
                  </a:txBody>
                  <a:tcPr marL="45720" marR="45720" marT="0" marB="0" anchor="ctr">
                    <a:solidFill>
                      <a:schemeClr val="accent1">
                        <a:lumMod val="20000"/>
                        <a:lumOff val="80000"/>
                      </a:schemeClr>
                    </a:solidFill>
                  </a:tcPr>
                </a:tc>
                <a:tc>
                  <a:txBody>
                    <a:bodyPr/>
                    <a:lstStyle/>
                    <a:p>
                      <a:pPr algn="r" fontAlgn="b"/>
                      <a:r>
                        <a:rPr lang="nb-NO" sz="1100" b="0" u="none" strike="noStrike" dirty="0">
                          <a:effectLst/>
                          <a:latin typeface="Arial" charset="0"/>
                          <a:ea typeface="Arial" charset="0"/>
                          <a:cs typeface="Arial" charset="0"/>
                        </a:rPr>
                        <a:t>17.5</a:t>
                      </a:r>
                      <a:endParaRPr lang="nb-NO"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r" fontAlgn="b"/>
                      <a:r>
                        <a:rPr lang="mr-IN" sz="1100" b="0" u="none" strike="noStrike" dirty="0">
                          <a:effectLst/>
                          <a:latin typeface="Arial" charset="0"/>
                          <a:ea typeface="Arial" charset="0"/>
                          <a:cs typeface="Arial" charset="0"/>
                        </a:rPr>
                        <a:t>4.60%</a:t>
                      </a:r>
                      <a:endParaRPr lang="mr-IN"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r" fontAlgn="b"/>
                      <a:r>
                        <a:rPr lang="nb-NO" sz="1100" b="0" u="none" strike="noStrike">
                          <a:effectLst/>
                          <a:latin typeface="Arial" charset="0"/>
                          <a:ea typeface="Arial" charset="0"/>
                          <a:cs typeface="Arial" charset="0"/>
                        </a:rPr>
                        <a:t>90.00</a:t>
                      </a:r>
                      <a:endParaRPr lang="nb-NO" sz="1100" b="0" i="0" u="none" strike="noStrike">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12"/>
                  </a:ext>
                </a:extLst>
              </a:tr>
              <a:tr h="188750">
                <a:tc>
                  <a:txBody>
                    <a:bodyPr/>
                    <a:lstStyle/>
                    <a:p>
                      <a:pPr algn="r" fontAlgn="b"/>
                      <a:r>
                        <a:rPr lang="is-IS" sz="1100" b="0" u="none" strike="noStrike">
                          <a:effectLst/>
                          <a:latin typeface="Arial" charset="0"/>
                          <a:ea typeface="Arial" charset="0"/>
                          <a:cs typeface="Arial" charset="0"/>
                        </a:rPr>
                        <a:t>13</a:t>
                      </a:r>
                      <a:endParaRPr lang="is-IS" sz="1100" b="0" i="0" u="none" strike="noStrike">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algn="r" fontAlgn="b"/>
                      <a:r>
                        <a:rPr lang="mr-IN" sz="1100" b="0" u="none" strike="noStrike" dirty="0">
                          <a:effectLst/>
                          <a:latin typeface="Arial" charset="0"/>
                          <a:ea typeface="Arial" charset="0"/>
                          <a:cs typeface="Arial" charset="0"/>
                        </a:rPr>
                        <a:t>-6</a:t>
                      </a:r>
                      <a:endParaRPr lang="mr-IN" sz="1100" b="0" i="0" u="none" strike="noStrike" dirty="0">
                        <a:solidFill>
                          <a:srgbClr val="000000"/>
                        </a:solidFill>
                        <a:effectLst/>
                        <a:latin typeface="Arial" charset="0"/>
                        <a:ea typeface="Arial" charset="0"/>
                        <a:cs typeface="Arial" charset="0"/>
                      </a:endParaRPr>
                    </a:p>
                  </a:txBody>
                  <a:tcPr marL="45720" marR="45720" marT="0" marB="0" anchor="ctr"/>
                </a:tc>
                <a:tc>
                  <a:txBody>
                    <a:bodyPr/>
                    <a:lstStyle/>
                    <a:p>
                      <a:pPr algn="r" fontAlgn="b"/>
                      <a:r>
                        <a:rPr lang="is-IS" sz="1100" b="0" u="none" strike="noStrike">
                          <a:effectLst/>
                          <a:latin typeface="Arial" charset="0"/>
                          <a:ea typeface="Arial" charset="0"/>
                          <a:cs typeface="Arial" charset="0"/>
                        </a:rPr>
                        <a:t>25</a:t>
                      </a:r>
                      <a:endParaRPr lang="is-IS" sz="1100" b="0" i="0" u="none" strike="noStrike">
                        <a:solidFill>
                          <a:srgbClr val="000000"/>
                        </a:solidFill>
                        <a:effectLst/>
                        <a:latin typeface="Arial" charset="0"/>
                        <a:ea typeface="Arial" charset="0"/>
                        <a:cs typeface="Arial" charset="0"/>
                      </a:endParaRPr>
                    </a:p>
                  </a:txBody>
                  <a:tcPr marL="45720" marR="45720" marT="0" marB="0" anchor="ctr"/>
                </a:tc>
                <a:tc>
                  <a:txBody>
                    <a:bodyPr/>
                    <a:lstStyle/>
                    <a:p>
                      <a:pPr algn="r" fontAlgn="b"/>
                      <a:r>
                        <a:rPr lang="hr-HR" sz="1100" b="0" u="none" strike="noStrike" dirty="0">
                          <a:effectLst/>
                          <a:latin typeface="Arial" charset="0"/>
                          <a:ea typeface="Arial" charset="0"/>
                          <a:cs typeface="Arial" charset="0"/>
                        </a:rPr>
                        <a:t>18.0</a:t>
                      </a:r>
                      <a:endParaRPr lang="hr-HR"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tc>
                  <a:txBody>
                    <a:bodyPr/>
                    <a:lstStyle/>
                    <a:p>
                      <a:pPr algn="r" fontAlgn="b"/>
                      <a:r>
                        <a:rPr lang="mr-IN" sz="1100" b="0" u="none" strike="noStrike" dirty="0">
                          <a:effectLst/>
                          <a:latin typeface="Arial" charset="0"/>
                          <a:ea typeface="Arial" charset="0"/>
                          <a:cs typeface="Arial" charset="0"/>
                        </a:rPr>
                        <a:t>18.70%</a:t>
                      </a:r>
                      <a:endParaRPr lang="mr-IN"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algn="r" fontAlgn="b"/>
                      <a:r>
                        <a:rPr lang="hr-HR" sz="1100" b="0" u="none" strike="noStrike">
                          <a:effectLst/>
                          <a:latin typeface="Arial" charset="0"/>
                          <a:ea typeface="Arial" charset="0"/>
                          <a:cs typeface="Arial" charset="0"/>
                        </a:rPr>
                        <a:t>69.00</a:t>
                      </a:r>
                      <a:endParaRPr lang="hr-HR" sz="1100" b="0" i="0" u="none" strike="noStrike">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r h="188750">
                <a:tc>
                  <a:txBody>
                    <a:bodyPr/>
                    <a:lstStyle/>
                    <a:p>
                      <a:pPr algn="r" fontAlgn="b"/>
                      <a:r>
                        <a:rPr lang="cs-CZ" sz="1100" b="0" u="none" strike="noStrike">
                          <a:effectLst/>
                          <a:latin typeface="Arial" charset="0"/>
                          <a:ea typeface="Arial" charset="0"/>
                          <a:cs typeface="Arial" charset="0"/>
                        </a:rPr>
                        <a:t>11</a:t>
                      </a:r>
                      <a:endParaRPr lang="cs-CZ" sz="1100" b="0" i="0" u="none" strike="noStrike">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r" fontAlgn="b"/>
                      <a:r>
                        <a:rPr lang="mr-IN" sz="1100" b="0" u="none" strike="noStrike" dirty="0">
                          <a:effectLst/>
                          <a:latin typeface="Arial" charset="0"/>
                          <a:ea typeface="Arial" charset="0"/>
                          <a:cs typeface="Arial" charset="0"/>
                        </a:rPr>
                        <a:t>-8</a:t>
                      </a:r>
                      <a:endParaRPr lang="mr-IN" sz="1100" b="0" i="0" u="none" strike="noStrike" dirty="0">
                        <a:solidFill>
                          <a:srgbClr val="000000"/>
                        </a:solidFill>
                        <a:effectLst/>
                        <a:latin typeface="Arial" charset="0"/>
                        <a:ea typeface="Arial" charset="0"/>
                        <a:cs typeface="Arial" charset="0"/>
                      </a:endParaRPr>
                    </a:p>
                  </a:txBody>
                  <a:tcPr marL="45720" marR="45720" marT="0" marB="0" anchor="ctr">
                    <a:solidFill>
                      <a:schemeClr val="accent1">
                        <a:lumMod val="20000"/>
                        <a:lumOff val="80000"/>
                      </a:schemeClr>
                    </a:solidFill>
                  </a:tcPr>
                </a:tc>
                <a:tc>
                  <a:txBody>
                    <a:bodyPr/>
                    <a:lstStyle/>
                    <a:p>
                      <a:pPr algn="r" fontAlgn="b"/>
                      <a:r>
                        <a:rPr lang="is-IS" sz="1100" b="0" u="none" strike="noStrike">
                          <a:effectLst/>
                          <a:latin typeface="Arial" charset="0"/>
                          <a:ea typeface="Arial" charset="0"/>
                          <a:cs typeface="Arial" charset="0"/>
                        </a:rPr>
                        <a:t>27</a:t>
                      </a:r>
                      <a:endParaRPr lang="is-IS" sz="1100" b="0" i="0" u="none" strike="noStrike">
                        <a:solidFill>
                          <a:srgbClr val="000000"/>
                        </a:solidFill>
                        <a:effectLst/>
                        <a:latin typeface="Arial" charset="0"/>
                        <a:ea typeface="Arial" charset="0"/>
                        <a:cs typeface="Arial" charset="0"/>
                      </a:endParaRPr>
                    </a:p>
                  </a:txBody>
                  <a:tcPr marL="45720" marR="45720" marT="0" marB="0" anchor="ctr">
                    <a:solidFill>
                      <a:schemeClr val="accent1">
                        <a:lumMod val="20000"/>
                        <a:lumOff val="80000"/>
                      </a:schemeClr>
                    </a:solidFill>
                  </a:tcPr>
                </a:tc>
                <a:tc>
                  <a:txBody>
                    <a:bodyPr/>
                    <a:lstStyle/>
                    <a:p>
                      <a:pPr algn="r" fontAlgn="b"/>
                      <a:r>
                        <a:rPr lang="hr-HR" sz="1100" b="0" u="none" strike="noStrike" dirty="0">
                          <a:effectLst/>
                          <a:latin typeface="Arial" charset="0"/>
                          <a:ea typeface="Arial" charset="0"/>
                          <a:cs typeface="Arial" charset="0"/>
                        </a:rPr>
                        <a:t>18.4</a:t>
                      </a:r>
                      <a:endParaRPr lang="hr-HR"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r" fontAlgn="b"/>
                      <a:r>
                        <a:rPr lang="mr-IN" sz="1100" b="0" u="none" strike="noStrike" dirty="0">
                          <a:effectLst/>
                          <a:latin typeface="Arial" charset="0"/>
                          <a:ea typeface="Arial" charset="0"/>
                          <a:cs typeface="Arial" charset="0"/>
                        </a:rPr>
                        <a:t>65%</a:t>
                      </a:r>
                      <a:endParaRPr lang="mr-IN"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r" fontAlgn="b"/>
                      <a:r>
                        <a:rPr lang="nb-NO" sz="1100" b="0" u="none" strike="noStrike">
                          <a:effectLst/>
                          <a:latin typeface="Arial" charset="0"/>
                          <a:ea typeface="Arial" charset="0"/>
                          <a:cs typeface="Arial" charset="0"/>
                        </a:rPr>
                        <a:t>27.00</a:t>
                      </a:r>
                      <a:endParaRPr lang="nb-NO" sz="1100" b="0" i="0" u="none" strike="noStrike">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14"/>
                  </a:ext>
                </a:extLst>
              </a:tr>
              <a:tr h="188750">
                <a:tc>
                  <a:txBody>
                    <a:bodyPr/>
                    <a:lstStyle/>
                    <a:p>
                      <a:pPr algn="r" fontAlgn="b"/>
                      <a:r>
                        <a:rPr lang="en-US" sz="1100" b="0" u="none" strike="noStrike">
                          <a:effectLst/>
                          <a:latin typeface="Arial" charset="0"/>
                          <a:ea typeface="Arial" charset="0"/>
                          <a:cs typeface="Arial" charset="0"/>
                        </a:rPr>
                        <a:t>9</a:t>
                      </a:r>
                      <a:endParaRPr lang="en-US" sz="1100" b="0" i="0" u="none" strike="noStrike">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algn="r" fontAlgn="b"/>
                      <a:r>
                        <a:rPr lang="mr-IN" sz="1100" b="0" u="none" strike="noStrike" dirty="0">
                          <a:effectLst/>
                          <a:latin typeface="Arial" charset="0"/>
                          <a:ea typeface="Arial" charset="0"/>
                          <a:cs typeface="Arial" charset="0"/>
                        </a:rPr>
                        <a:t>-10</a:t>
                      </a:r>
                      <a:endParaRPr lang="mr-IN" sz="1100" b="0" i="0" u="none" strike="noStrike" dirty="0">
                        <a:solidFill>
                          <a:srgbClr val="000000"/>
                        </a:solidFill>
                        <a:effectLst/>
                        <a:latin typeface="Arial" charset="0"/>
                        <a:ea typeface="Arial" charset="0"/>
                        <a:cs typeface="Arial" charset="0"/>
                      </a:endParaRPr>
                    </a:p>
                  </a:txBody>
                  <a:tcPr marL="45720" marR="45720" marT="0" marB="0" anchor="ctr"/>
                </a:tc>
                <a:tc>
                  <a:txBody>
                    <a:bodyPr/>
                    <a:lstStyle/>
                    <a:p>
                      <a:pPr algn="r" fontAlgn="b"/>
                      <a:r>
                        <a:rPr lang="is-IS" sz="1100" b="0" u="none" strike="noStrike">
                          <a:effectLst/>
                          <a:latin typeface="Arial" charset="0"/>
                          <a:ea typeface="Arial" charset="0"/>
                          <a:cs typeface="Arial" charset="0"/>
                        </a:rPr>
                        <a:t>29</a:t>
                      </a:r>
                      <a:endParaRPr lang="is-IS" sz="1100" b="0" i="0" u="none" strike="noStrike">
                        <a:solidFill>
                          <a:srgbClr val="000000"/>
                        </a:solidFill>
                        <a:effectLst/>
                        <a:latin typeface="Arial" charset="0"/>
                        <a:ea typeface="Arial" charset="0"/>
                        <a:cs typeface="Arial" charset="0"/>
                      </a:endParaRPr>
                    </a:p>
                  </a:txBody>
                  <a:tcPr marL="45720" marR="45720" marT="0" marB="0" anchor="ctr"/>
                </a:tc>
                <a:tc>
                  <a:txBody>
                    <a:bodyPr/>
                    <a:lstStyle/>
                    <a:p>
                      <a:pPr algn="r" fontAlgn="b"/>
                      <a:r>
                        <a:rPr lang="hr-HR" sz="1100" b="0" u="none" strike="noStrike" dirty="0">
                          <a:effectLst/>
                          <a:latin typeface="Arial" charset="0"/>
                          <a:ea typeface="Arial" charset="0"/>
                          <a:cs typeface="Arial" charset="0"/>
                        </a:rPr>
                        <a:t>18.6</a:t>
                      </a:r>
                      <a:endParaRPr lang="hr-HR"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tc>
                  <a:txBody>
                    <a:bodyPr/>
                    <a:lstStyle/>
                    <a:p>
                      <a:pPr algn="r" fontAlgn="b"/>
                      <a:r>
                        <a:rPr lang="mr-IN" sz="1100" b="0" u="none" strike="noStrike" dirty="0">
                          <a:effectLst/>
                          <a:latin typeface="Arial" charset="0"/>
                          <a:ea typeface="Arial" charset="0"/>
                          <a:cs typeface="Arial" charset="0"/>
                        </a:rPr>
                        <a:t>93%</a:t>
                      </a:r>
                      <a:endParaRPr lang="mr-IN"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algn="r" fontAlgn="b"/>
                      <a:r>
                        <a:rPr lang="nb-NO" sz="1100" b="0" u="none" strike="noStrike">
                          <a:effectLst/>
                          <a:latin typeface="Arial" charset="0"/>
                          <a:ea typeface="Arial" charset="0"/>
                          <a:cs typeface="Arial" charset="0"/>
                        </a:rPr>
                        <a:t>5.00</a:t>
                      </a:r>
                      <a:endParaRPr lang="nb-NO" sz="1100" b="0" i="0" u="none" strike="noStrike">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5"/>
                  </a:ext>
                </a:extLst>
              </a:tr>
              <a:tr h="188750">
                <a:tc>
                  <a:txBody>
                    <a:bodyPr/>
                    <a:lstStyle/>
                    <a:p>
                      <a:pPr algn="r" fontAlgn="b"/>
                      <a:r>
                        <a:rPr lang="en-US" sz="1100" b="0" u="none" strike="noStrike" dirty="0">
                          <a:effectLst/>
                          <a:latin typeface="Arial" charset="0"/>
                          <a:ea typeface="Arial" charset="0"/>
                          <a:cs typeface="Arial" charset="0"/>
                        </a:rPr>
                        <a:t>7</a:t>
                      </a:r>
                      <a:endParaRPr lang="en-US"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r" fontAlgn="b"/>
                      <a:r>
                        <a:rPr lang="mr-IN" sz="1100" b="0" u="none" strike="noStrike" dirty="0">
                          <a:effectLst/>
                          <a:latin typeface="Arial" charset="0"/>
                          <a:ea typeface="Arial" charset="0"/>
                          <a:cs typeface="Arial" charset="0"/>
                        </a:rPr>
                        <a:t>-12</a:t>
                      </a:r>
                      <a:endParaRPr lang="mr-IN" sz="1100" b="0" i="0" u="none" strike="noStrike" dirty="0">
                        <a:solidFill>
                          <a:srgbClr val="000000"/>
                        </a:solidFill>
                        <a:effectLst/>
                        <a:latin typeface="Arial" charset="0"/>
                        <a:ea typeface="Arial" charset="0"/>
                        <a:cs typeface="Arial" charset="0"/>
                      </a:endParaRPr>
                    </a:p>
                  </a:txBody>
                  <a:tcPr marL="45720" marR="45720" marT="0" marB="0" anchor="ctr">
                    <a:solidFill>
                      <a:schemeClr val="accent1">
                        <a:lumMod val="20000"/>
                        <a:lumOff val="80000"/>
                      </a:schemeClr>
                    </a:solidFill>
                  </a:tcPr>
                </a:tc>
                <a:tc>
                  <a:txBody>
                    <a:bodyPr/>
                    <a:lstStyle/>
                    <a:p>
                      <a:pPr algn="r" fontAlgn="b"/>
                      <a:r>
                        <a:rPr lang="en-US" sz="1100" b="0" u="none" strike="noStrike" dirty="0">
                          <a:effectLst/>
                          <a:latin typeface="Arial" charset="0"/>
                          <a:ea typeface="Arial" charset="0"/>
                          <a:cs typeface="Arial" charset="0"/>
                        </a:rPr>
                        <a:t>31</a:t>
                      </a:r>
                      <a:endParaRPr lang="en-US" sz="1100" b="0" i="0" u="none" strike="noStrike" dirty="0">
                        <a:solidFill>
                          <a:srgbClr val="000000"/>
                        </a:solidFill>
                        <a:effectLst/>
                        <a:latin typeface="Arial" charset="0"/>
                        <a:ea typeface="Arial" charset="0"/>
                        <a:cs typeface="Arial" charset="0"/>
                      </a:endParaRPr>
                    </a:p>
                  </a:txBody>
                  <a:tcPr marL="45720" marR="45720" marT="0" marB="0" anchor="ctr">
                    <a:solidFill>
                      <a:schemeClr val="accent1">
                        <a:lumMod val="20000"/>
                        <a:lumOff val="80000"/>
                      </a:schemeClr>
                    </a:solidFill>
                  </a:tcPr>
                </a:tc>
                <a:tc>
                  <a:txBody>
                    <a:bodyPr/>
                    <a:lstStyle/>
                    <a:p>
                      <a:pPr algn="r" fontAlgn="b"/>
                      <a:r>
                        <a:rPr lang="hr-HR" sz="1100" b="0" u="none" strike="noStrike" dirty="0">
                          <a:effectLst/>
                          <a:latin typeface="Arial" charset="0"/>
                          <a:ea typeface="Arial" charset="0"/>
                          <a:cs typeface="Arial" charset="0"/>
                        </a:rPr>
                        <a:t>18.7</a:t>
                      </a:r>
                      <a:endParaRPr lang="hr-HR"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r" fontAlgn="b"/>
                      <a:r>
                        <a:rPr lang="mr-IN" sz="1100" b="0" u="none" strike="noStrike" dirty="0">
                          <a:effectLst/>
                          <a:latin typeface="Arial" charset="0"/>
                          <a:ea typeface="Arial" charset="0"/>
                          <a:cs typeface="Arial" charset="0"/>
                        </a:rPr>
                        <a:t>99%</a:t>
                      </a:r>
                      <a:endParaRPr lang="mr-IN" sz="1100" b="0" i="0" u="none" strike="noStrike" dirty="0">
                        <a:solidFill>
                          <a:srgbClr val="000000"/>
                        </a:solidFill>
                        <a:effectLst/>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r" fontAlgn="b"/>
                      <a:r>
                        <a:rPr lang="nb-NO" sz="1100" b="0" u="none" strike="noStrike" dirty="0">
                          <a:effectLst/>
                          <a:latin typeface="Arial" charset="0"/>
                          <a:ea typeface="Arial" charset="0"/>
                          <a:cs typeface="Arial" charset="0"/>
                        </a:rPr>
                        <a:t>0.70</a:t>
                      </a:r>
                      <a:endParaRPr lang="nb-NO" sz="1100" b="0" i="0" u="none" strike="noStrike" dirty="0">
                        <a:solidFill>
                          <a:srgbClr val="000000"/>
                        </a:solidFill>
                        <a:effectLst/>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16"/>
                  </a:ext>
                </a:extLst>
              </a:tr>
            </a:tbl>
          </a:graphicData>
        </a:graphic>
      </p:graphicFrame>
      <p:pic>
        <p:nvPicPr>
          <p:cNvPr id="6" name="Picture 5"/>
          <p:cNvPicPr>
            <a:picLocks noChangeAspect="1"/>
          </p:cNvPicPr>
          <p:nvPr/>
        </p:nvPicPr>
        <p:blipFill>
          <a:blip r:embed="rId2"/>
          <a:stretch>
            <a:fillRect/>
          </a:stretch>
        </p:blipFill>
        <p:spPr>
          <a:xfrm>
            <a:off x="597346" y="1077028"/>
            <a:ext cx="3456990" cy="2074194"/>
          </a:xfrm>
          <a:prstGeom prst="rect">
            <a:avLst/>
          </a:prstGeom>
        </p:spPr>
      </p:pic>
      <p:pic>
        <p:nvPicPr>
          <p:cNvPr id="7" name="Picture 6"/>
          <p:cNvPicPr>
            <a:picLocks noChangeAspect="1"/>
          </p:cNvPicPr>
          <p:nvPr/>
        </p:nvPicPr>
        <p:blipFill>
          <a:blip r:embed="rId3"/>
          <a:stretch>
            <a:fillRect/>
          </a:stretch>
        </p:blipFill>
        <p:spPr>
          <a:xfrm>
            <a:off x="597346" y="3020576"/>
            <a:ext cx="3456990" cy="2074194"/>
          </a:xfrm>
          <a:prstGeom prst="rect">
            <a:avLst/>
          </a:prstGeom>
        </p:spPr>
      </p:pic>
      <p:pic>
        <p:nvPicPr>
          <p:cNvPr id="28" name="Picture 27">
            <a:extLst>
              <a:ext uri="{FF2B5EF4-FFF2-40B4-BE49-F238E27FC236}">
                <a16:creationId xmlns:a16="http://schemas.microsoft.com/office/drawing/2014/main" id="{A436A7A1-8B10-F941-B569-891FC412E11D}"/>
              </a:ext>
            </a:extLst>
          </p:cNvPr>
          <p:cNvPicPr>
            <a:picLocks noChangeAspect="1"/>
          </p:cNvPicPr>
          <p:nvPr/>
        </p:nvPicPr>
        <p:blipFill rotWithShape="1">
          <a:blip r:embed="rId4"/>
          <a:srcRect r="23098"/>
          <a:stretch/>
        </p:blipFill>
        <p:spPr>
          <a:xfrm>
            <a:off x="8430747" y="1250252"/>
            <a:ext cx="3486954" cy="3408340"/>
          </a:xfrm>
          <a:prstGeom prst="rect">
            <a:avLst/>
          </a:prstGeom>
        </p:spPr>
      </p:pic>
      <p:sp>
        <p:nvSpPr>
          <p:cNvPr id="33" name="Rounded Rectangle 32">
            <a:extLst>
              <a:ext uri="{FF2B5EF4-FFF2-40B4-BE49-F238E27FC236}">
                <a16:creationId xmlns:a16="http://schemas.microsoft.com/office/drawing/2014/main" id="{461EB896-ECC9-BD47-8478-6DE47E0AB55D}"/>
              </a:ext>
            </a:extLst>
          </p:cNvPr>
          <p:cNvSpPr/>
          <p:nvPr/>
        </p:nvSpPr>
        <p:spPr bwMode="auto">
          <a:xfrm>
            <a:off x="6263640" y="2962656"/>
            <a:ext cx="2048256" cy="19771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8" name="Rounded Rectangle 37">
            <a:extLst>
              <a:ext uri="{FF2B5EF4-FFF2-40B4-BE49-F238E27FC236}">
                <a16:creationId xmlns:a16="http://schemas.microsoft.com/office/drawing/2014/main" id="{0D4618AB-865D-9048-8AD7-43B664302821}"/>
              </a:ext>
            </a:extLst>
          </p:cNvPr>
          <p:cNvSpPr/>
          <p:nvPr/>
        </p:nvSpPr>
        <p:spPr bwMode="auto">
          <a:xfrm>
            <a:off x="5184648" y="2194560"/>
            <a:ext cx="347472" cy="2564075"/>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 name="Content Placeholder 30">
            <a:extLst>
              <a:ext uri="{FF2B5EF4-FFF2-40B4-BE49-F238E27FC236}">
                <a16:creationId xmlns:a16="http://schemas.microsoft.com/office/drawing/2014/main" id="{7473ED20-0E91-C14D-96E0-7375DCEA816A}"/>
              </a:ext>
            </a:extLst>
          </p:cNvPr>
          <p:cNvSpPr>
            <a:spLocks noGrp="1"/>
          </p:cNvSpPr>
          <p:nvPr>
            <p:ph idx="1"/>
          </p:nvPr>
        </p:nvSpPr>
        <p:spPr>
          <a:xfrm>
            <a:off x="914400" y="5047488"/>
            <a:ext cx="10515600" cy="1490472"/>
          </a:xfrm>
        </p:spPr>
        <p:txBody>
          <a:bodyPr>
            <a:normAutofit fontScale="85000" lnSpcReduction="10000"/>
          </a:bodyPr>
          <a:lstStyle/>
          <a:p>
            <a:pPr marL="457200" indent="-457200">
              <a:buFont typeface="+mj-lt"/>
              <a:buAutoNum type="arabicParenR"/>
            </a:pPr>
            <a:r>
              <a:rPr lang="en-US" dirty="0">
                <a:solidFill>
                  <a:schemeClr val="tx1"/>
                </a:solidFill>
              </a:rPr>
              <a:t>Early weak interference impact is severe</a:t>
            </a:r>
          </a:p>
          <a:p>
            <a:pPr lvl="1"/>
            <a:r>
              <a:rPr lang="en-US" dirty="0">
                <a:solidFill>
                  <a:schemeClr val="tx1"/>
                </a:solidFill>
              </a:rPr>
              <a:t>Example: 11ad baseband operating at ≥ 13.4 dB input SNR should have </a:t>
            </a:r>
            <a:r>
              <a:rPr lang="en-US" b="1" u="sng" dirty="0">
                <a:solidFill>
                  <a:schemeClr val="tx1"/>
                </a:solidFill>
              </a:rPr>
              <a:t>~ 0% </a:t>
            </a:r>
            <a:r>
              <a:rPr lang="en-US" u="sng" dirty="0">
                <a:solidFill>
                  <a:schemeClr val="tx1"/>
                </a:solidFill>
              </a:rPr>
              <a:t>PER </a:t>
            </a:r>
            <a:r>
              <a:rPr lang="en-US" dirty="0">
                <a:solidFill>
                  <a:schemeClr val="tx1"/>
                </a:solidFill>
              </a:rPr>
              <a:t>(measured </a:t>
            </a:r>
            <a:r>
              <a:rPr lang="en-US" u="sng" dirty="0">
                <a:solidFill>
                  <a:schemeClr val="tx1"/>
                </a:solidFill>
              </a:rPr>
              <a:t>92% PER)</a:t>
            </a:r>
          </a:p>
          <a:p>
            <a:pPr marL="457200" indent="-457200">
              <a:buFont typeface="+mj-lt"/>
              <a:buAutoNum type="arabicParenR"/>
            </a:pPr>
            <a:r>
              <a:rPr lang="en-US" dirty="0">
                <a:solidFill>
                  <a:schemeClr val="tx1"/>
                </a:solidFill>
              </a:rPr>
              <a:t>Interference to Noise Ratio (INR) has a high dynamic range</a:t>
            </a:r>
          </a:p>
          <a:p>
            <a:pPr lvl="1"/>
            <a:r>
              <a:rPr lang="en-US" dirty="0">
                <a:solidFill>
                  <a:schemeClr val="tx1"/>
                </a:solidFill>
              </a:rPr>
              <a:t>-5 to 10 dB of interest for 11ad MCS set</a:t>
            </a:r>
            <a:endParaRPr lang="en-US" dirty="0"/>
          </a:p>
        </p:txBody>
      </p:sp>
      <p:sp>
        <p:nvSpPr>
          <p:cNvPr id="45" name="Down Arrow 44">
            <a:extLst>
              <a:ext uri="{FF2B5EF4-FFF2-40B4-BE49-F238E27FC236}">
                <a16:creationId xmlns:a16="http://schemas.microsoft.com/office/drawing/2014/main" id="{62FB52A3-3C92-2948-A606-3E88F00DD851}"/>
              </a:ext>
            </a:extLst>
          </p:cNvPr>
          <p:cNvSpPr/>
          <p:nvPr/>
        </p:nvSpPr>
        <p:spPr bwMode="auto">
          <a:xfrm rot="10800000">
            <a:off x="6888468" y="3218688"/>
            <a:ext cx="243852" cy="2249424"/>
          </a:xfrm>
          <a:prstGeom prst="downArrow">
            <a:avLst/>
          </a:prstGeom>
          <a:solidFill>
            <a:srgbClr val="C000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6" name="Down Arrow 45">
            <a:extLst>
              <a:ext uri="{FF2B5EF4-FFF2-40B4-BE49-F238E27FC236}">
                <a16:creationId xmlns:a16="http://schemas.microsoft.com/office/drawing/2014/main" id="{6AD4A26F-4C4F-1D4A-AC14-3673BF00CF71}"/>
              </a:ext>
            </a:extLst>
          </p:cNvPr>
          <p:cNvSpPr/>
          <p:nvPr/>
        </p:nvSpPr>
        <p:spPr bwMode="auto">
          <a:xfrm rot="10800000">
            <a:off x="5251692" y="4837176"/>
            <a:ext cx="243852" cy="1451804"/>
          </a:xfrm>
          <a:prstGeom prst="downArrow">
            <a:avLst/>
          </a:prstGeom>
          <a:solidFill>
            <a:srgbClr val="C000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86256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CAE5C0-06F8-5744-A523-8C5A254D8174}"/>
              </a:ext>
            </a:extLst>
          </p:cNvPr>
          <p:cNvSpPr>
            <a:spLocks noGrp="1"/>
          </p:cNvSpPr>
          <p:nvPr>
            <p:ph type="title"/>
          </p:nvPr>
        </p:nvSpPr>
        <p:spPr/>
        <p:txBody>
          <a:bodyPr/>
          <a:lstStyle/>
          <a:p>
            <a:r>
              <a:rPr lang="en-US" dirty="0"/>
              <a:t>PHY requirement</a:t>
            </a:r>
          </a:p>
        </p:txBody>
      </p:sp>
      <p:sp>
        <p:nvSpPr>
          <p:cNvPr id="8" name="Text Placeholder 7">
            <a:extLst>
              <a:ext uri="{FF2B5EF4-FFF2-40B4-BE49-F238E27FC236}">
                <a16:creationId xmlns:a16="http://schemas.microsoft.com/office/drawing/2014/main" id="{7F0913AA-0459-B946-B360-126E92F0B401}"/>
              </a:ext>
            </a:extLst>
          </p:cNvPr>
          <p:cNvSpPr>
            <a:spLocks noGrp="1"/>
          </p:cNvSpPr>
          <p:nvPr>
            <p:ph type="body" idx="1"/>
          </p:nvPr>
        </p:nvSpPr>
        <p:spPr/>
        <p:txBody>
          <a:bodyPr/>
          <a:lstStyle/>
          <a:p>
            <a:r>
              <a:rPr lang="en-US" dirty="0"/>
              <a:t>TDD CCI rejection </a:t>
            </a:r>
          </a:p>
        </p:txBody>
      </p:sp>
      <p:sp>
        <p:nvSpPr>
          <p:cNvPr id="4" name="Date Placeholder 3">
            <a:extLst>
              <a:ext uri="{FF2B5EF4-FFF2-40B4-BE49-F238E27FC236}">
                <a16:creationId xmlns:a16="http://schemas.microsoft.com/office/drawing/2014/main" id="{F42615CA-BB6B-D141-9D10-8E3C5BC84A74}"/>
              </a:ext>
            </a:extLst>
          </p:cNvPr>
          <p:cNvSpPr>
            <a:spLocks noGrp="1"/>
          </p:cNvSpPr>
          <p:nvPr>
            <p:ph type="dt" idx="10"/>
          </p:nvPr>
        </p:nvSpPr>
        <p:spPr/>
        <p:txBody>
          <a:bodyPr/>
          <a:lstStyle/>
          <a:p>
            <a:r>
              <a:rPr lang="en-US"/>
              <a:t>May 2018</a:t>
            </a:r>
            <a:endParaRPr lang="en-US" dirty="0"/>
          </a:p>
        </p:txBody>
      </p:sp>
      <p:sp>
        <p:nvSpPr>
          <p:cNvPr id="5" name="Footer Placeholder 4">
            <a:extLst>
              <a:ext uri="{FF2B5EF4-FFF2-40B4-BE49-F238E27FC236}">
                <a16:creationId xmlns:a16="http://schemas.microsoft.com/office/drawing/2014/main" id="{E7FAA70F-C990-F249-9B74-26A42C35BF58}"/>
              </a:ext>
            </a:extLst>
          </p:cNvPr>
          <p:cNvSpPr>
            <a:spLocks noGrp="1"/>
          </p:cNvSpPr>
          <p:nvPr>
            <p:ph type="ftr" idx="11"/>
          </p:nvPr>
        </p:nvSpPr>
        <p:spPr/>
        <p:txBody>
          <a:bodyPr/>
          <a:lstStyle/>
          <a:p>
            <a:r>
              <a:rPr lang="en-US"/>
              <a:t>Djordje Tujkovic et al.</a:t>
            </a:r>
            <a:endParaRPr lang="en-US" dirty="0"/>
          </a:p>
        </p:txBody>
      </p:sp>
      <p:sp>
        <p:nvSpPr>
          <p:cNvPr id="6" name="Slide Number Placeholder 5">
            <a:extLst>
              <a:ext uri="{FF2B5EF4-FFF2-40B4-BE49-F238E27FC236}">
                <a16:creationId xmlns:a16="http://schemas.microsoft.com/office/drawing/2014/main" id="{8E10DA20-7644-EE4B-BE5F-F9A0AF32F4D9}"/>
              </a:ext>
            </a:extLst>
          </p:cNvPr>
          <p:cNvSpPr>
            <a:spLocks noGrp="1"/>
          </p:cNvSpPr>
          <p:nvPr>
            <p:ph type="sldNum" idx="12"/>
          </p:nvPr>
        </p:nvSpPr>
        <p:spPr/>
        <p:txBody>
          <a:bodyPr/>
          <a:lstStyle/>
          <a:p>
            <a:fld id="{188BCAC4-92DF-D546-A4C4-D4A78B6174ED}" type="slidenum">
              <a:rPr lang="en-US" smtClean="0"/>
              <a:t>5</a:t>
            </a:fld>
            <a:endParaRPr lang="en-US"/>
          </a:p>
        </p:txBody>
      </p:sp>
    </p:spTree>
    <p:extLst>
      <p:ext uri="{BB962C8B-B14F-4D97-AF65-F5344CB8AC3E}">
        <p14:creationId xmlns:p14="http://schemas.microsoft.com/office/powerpoint/2010/main" val="230396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0633B0-088E-9E46-8D0A-505E53D91600}"/>
              </a:ext>
            </a:extLst>
          </p:cNvPr>
          <p:cNvSpPr>
            <a:spLocks noGrp="1"/>
          </p:cNvSpPr>
          <p:nvPr>
            <p:ph idx="1"/>
          </p:nvPr>
        </p:nvSpPr>
        <p:spPr/>
        <p:txBody>
          <a:bodyPr/>
          <a:lstStyle/>
          <a:p>
            <a:r>
              <a:rPr lang="en-US" dirty="0"/>
              <a:t>Given INR high dynamic range, we suggest to formulate CCI requirement across different SNR regions, or alternatively, for different modulations</a:t>
            </a:r>
          </a:p>
          <a:p>
            <a:r>
              <a:rPr lang="en-US" dirty="0"/>
              <a:t>Formulations are equivalent; per-modulation (MCS) formulation is more structured (cleaner) and preferable</a:t>
            </a:r>
          </a:p>
          <a:p>
            <a:r>
              <a:rPr lang="en-US" dirty="0"/>
              <a:t>Interference waveform is made of other DMG PPDUs </a:t>
            </a:r>
          </a:p>
          <a:p>
            <a:r>
              <a:rPr lang="en-US" dirty="0"/>
              <a:t>Proposed requirement language</a:t>
            </a:r>
          </a:p>
          <a:p>
            <a:pPr lvl="1"/>
            <a:r>
              <a:rPr lang="en-US" dirty="0"/>
              <a:t>Signal </a:t>
            </a:r>
            <a:r>
              <a:rPr lang="en-US" dirty="0">
                <a:solidFill>
                  <a:schemeClr val="tx1"/>
                </a:solidFill>
              </a:rPr>
              <a:t>level absolute (dBm), relative to </a:t>
            </a:r>
            <a:r>
              <a:rPr lang="en-US" u="sng" dirty="0">
                <a:solidFill>
                  <a:schemeClr val="tx1"/>
                </a:solidFill>
              </a:rPr>
              <a:t>IEEE</a:t>
            </a:r>
            <a:r>
              <a:rPr lang="en-US" dirty="0">
                <a:solidFill>
                  <a:schemeClr val="tx1"/>
                </a:solidFill>
              </a:rPr>
              <a:t> receive </a:t>
            </a:r>
            <a:r>
              <a:rPr lang="en-US" dirty="0"/>
              <a:t>sensitivity (+X dB above sensitivity)</a:t>
            </a:r>
          </a:p>
          <a:p>
            <a:pPr lvl="1"/>
            <a:r>
              <a:rPr lang="en-US" dirty="0"/>
              <a:t>Interference level absolute (dBm)</a:t>
            </a:r>
            <a:endParaRPr lang="en-US" strike="sngStrike" dirty="0">
              <a:solidFill>
                <a:srgbClr val="FF0000"/>
              </a:solidFill>
            </a:endParaRPr>
          </a:p>
          <a:p>
            <a:pPr lvl="1"/>
            <a:r>
              <a:rPr lang="en-US" dirty="0"/>
              <a:t>Interference level does </a:t>
            </a:r>
            <a:r>
              <a:rPr lang="en-US" u="sng" dirty="0"/>
              <a:t>not</a:t>
            </a:r>
            <a:r>
              <a:rPr lang="en-US" dirty="0"/>
              <a:t> include training fields to leave out power variations</a:t>
            </a:r>
          </a:p>
          <a:p>
            <a:pPr lvl="1"/>
            <a:r>
              <a:rPr lang="en-US" dirty="0"/>
              <a:t>All levels at antenna input (over the air) for testability</a:t>
            </a:r>
          </a:p>
          <a:p>
            <a:pPr lvl="1"/>
            <a:r>
              <a:rPr lang="en-US" dirty="0"/>
              <a:t>Packet error rate (PER) defined and maintained the same as </a:t>
            </a:r>
            <a:r>
              <a:rPr lang="en-US" dirty="0">
                <a:solidFill>
                  <a:schemeClr val="tx1"/>
                </a:solidFill>
              </a:rPr>
              <a:t>IEEE</a:t>
            </a:r>
            <a:r>
              <a:rPr lang="en-US" dirty="0"/>
              <a:t> receive sensitivity</a:t>
            </a:r>
            <a:endParaRPr lang="en-US" strike="sngStrike" dirty="0">
              <a:solidFill>
                <a:srgbClr val="FF0000"/>
              </a:solidFill>
            </a:endParaRPr>
          </a:p>
        </p:txBody>
      </p:sp>
      <p:sp>
        <p:nvSpPr>
          <p:cNvPr id="3" name="Title 2">
            <a:extLst>
              <a:ext uri="{FF2B5EF4-FFF2-40B4-BE49-F238E27FC236}">
                <a16:creationId xmlns:a16="http://schemas.microsoft.com/office/drawing/2014/main" id="{46B9F3BA-692B-F54F-9C25-AAE941F20A51}"/>
              </a:ext>
            </a:extLst>
          </p:cNvPr>
          <p:cNvSpPr>
            <a:spLocks noGrp="1"/>
          </p:cNvSpPr>
          <p:nvPr>
            <p:ph type="title"/>
          </p:nvPr>
        </p:nvSpPr>
        <p:spPr/>
        <p:txBody>
          <a:bodyPr/>
          <a:lstStyle/>
          <a:p>
            <a:r>
              <a:rPr lang="en-US" dirty="0"/>
              <a:t>TDD Co-Channel Interference (CCI) Requirement (1)</a:t>
            </a:r>
            <a:br>
              <a:rPr lang="en-US" dirty="0"/>
            </a:br>
            <a:r>
              <a:rPr lang="en-US" sz="2400" b="0" i="1" dirty="0"/>
              <a:t>Background</a:t>
            </a:r>
          </a:p>
        </p:txBody>
      </p:sp>
      <p:sp>
        <p:nvSpPr>
          <p:cNvPr id="4" name="Date Placeholder 3">
            <a:extLst>
              <a:ext uri="{FF2B5EF4-FFF2-40B4-BE49-F238E27FC236}">
                <a16:creationId xmlns:a16="http://schemas.microsoft.com/office/drawing/2014/main" id="{2509298B-50DA-CB48-9ECA-247EF50E4403}"/>
              </a:ext>
            </a:extLst>
          </p:cNvPr>
          <p:cNvSpPr>
            <a:spLocks noGrp="1"/>
          </p:cNvSpPr>
          <p:nvPr>
            <p:ph type="dt" idx="10"/>
          </p:nvPr>
        </p:nvSpPr>
        <p:spPr/>
        <p:txBody>
          <a:bodyPr/>
          <a:lstStyle/>
          <a:p>
            <a:r>
              <a:rPr lang="en-US"/>
              <a:t>May 2018</a:t>
            </a:r>
            <a:endParaRPr lang="en-US" dirty="0"/>
          </a:p>
        </p:txBody>
      </p:sp>
      <p:sp>
        <p:nvSpPr>
          <p:cNvPr id="5" name="Footer Placeholder 4">
            <a:extLst>
              <a:ext uri="{FF2B5EF4-FFF2-40B4-BE49-F238E27FC236}">
                <a16:creationId xmlns:a16="http://schemas.microsoft.com/office/drawing/2014/main" id="{F099D7F0-EC33-724A-A7B9-BC2897F19E0F}"/>
              </a:ext>
            </a:extLst>
          </p:cNvPr>
          <p:cNvSpPr>
            <a:spLocks noGrp="1"/>
          </p:cNvSpPr>
          <p:nvPr>
            <p:ph type="ftr" idx="11"/>
          </p:nvPr>
        </p:nvSpPr>
        <p:spPr/>
        <p:txBody>
          <a:bodyPr/>
          <a:lstStyle/>
          <a:p>
            <a:r>
              <a:rPr lang="en-US"/>
              <a:t>Djordje Tujkovic et al.</a:t>
            </a:r>
            <a:endParaRPr lang="en-US" dirty="0"/>
          </a:p>
        </p:txBody>
      </p:sp>
      <p:sp>
        <p:nvSpPr>
          <p:cNvPr id="6" name="Slide Number Placeholder 5">
            <a:extLst>
              <a:ext uri="{FF2B5EF4-FFF2-40B4-BE49-F238E27FC236}">
                <a16:creationId xmlns:a16="http://schemas.microsoft.com/office/drawing/2014/main" id="{9200DE90-D44B-9349-A8E9-0D663695E86D}"/>
              </a:ext>
            </a:extLst>
          </p:cNvPr>
          <p:cNvSpPr>
            <a:spLocks noGrp="1"/>
          </p:cNvSpPr>
          <p:nvPr>
            <p:ph type="sldNum" idx="12"/>
          </p:nvPr>
        </p:nvSpPr>
        <p:spPr/>
        <p:txBody>
          <a:bodyPr/>
          <a:lstStyle/>
          <a:p>
            <a:fld id="{188BCAC4-92DF-D546-A4C4-D4A78B6174ED}" type="slidenum">
              <a:rPr lang="en-US" smtClean="0"/>
              <a:t>6</a:t>
            </a:fld>
            <a:endParaRPr lang="en-US"/>
          </a:p>
        </p:txBody>
      </p:sp>
    </p:spTree>
    <p:extLst>
      <p:ext uri="{BB962C8B-B14F-4D97-AF65-F5344CB8AC3E}">
        <p14:creationId xmlns:p14="http://schemas.microsoft.com/office/powerpoint/2010/main" val="311319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0633B0-088E-9E46-8D0A-505E53D91600}"/>
              </a:ext>
            </a:extLst>
          </p:cNvPr>
          <p:cNvSpPr>
            <a:spLocks noGrp="1"/>
          </p:cNvSpPr>
          <p:nvPr>
            <p:ph idx="1"/>
          </p:nvPr>
        </p:nvSpPr>
        <p:spPr/>
        <p:txBody>
          <a:bodyPr/>
          <a:lstStyle/>
          <a:p>
            <a:pPr marL="0" indent="0">
              <a:buNone/>
            </a:pPr>
            <a:r>
              <a:rPr lang="en-US" dirty="0"/>
              <a:t>20.3.3.9 Receiver co-channel interference rejection (TDD only)</a:t>
            </a:r>
          </a:p>
          <a:p>
            <a:pPr marL="0" indent="0">
              <a:buNone/>
            </a:pPr>
            <a:r>
              <a:rPr lang="en-US" sz="1800" b="0" dirty="0"/>
              <a:t>For TDD devices receiving intended PPDUs (“signal”) and interfering PPDUs (“interference”), PER shall/ should be less than 5% for a PSDU length of 256 octets at MCS 0, and less than 1% for a PSDU length of 4096 octets at other MCSs, with MCS dependent signal and interference levels listed in Table xyz, defined at the antenna connector(s). Intended and interfering PPDUs are assumed to to be subject to the same antenna gain, and interfering PPDUs are assumed not to include any beamforming training fields.</a:t>
            </a:r>
          </a:p>
          <a:p>
            <a:pPr marL="514350" lvl="1" indent="0">
              <a:buNone/>
            </a:pPr>
            <a:r>
              <a:rPr lang="en-US" sz="1400" dirty="0"/>
              <a:t>NOTE 1 — For RF power measurements performed over the air, the input level shall be corrected to compensate for the antenna gain in the implementation. The gain of the antenna is the maximum estimated gain by the manufacturer. In the case of the phased-array antenna, the gain of the phased-array antenna is the maximum sum of estimated element gain minus 3 dB implementation loss.</a:t>
            </a:r>
          </a:p>
          <a:p>
            <a:pPr marL="514350" lvl="1" indent="0">
              <a:buNone/>
            </a:pPr>
            <a:r>
              <a:rPr lang="en-US" sz="1400" dirty="0"/>
              <a:t>NOTE 2 — Interfering PPDUs can be transmitted with any arbitrary offset relative to intended PPDU.</a:t>
            </a:r>
          </a:p>
          <a:p>
            <a:pPr marL="514350" lvl="1" indent="0" algn="ctr">
              <a:buNone/>
            </a:pPr>
            <a:r>
              <a:rPr lang="en-US" sz="1800" dirty="0"/>
              <a:t>Table xyz – TDD </a:t>
            </a:r>
            <a:r>
              <a:rPr lang="en-US" sz="1800" dirty="0">
                <a:solidFill>
                  <a:schemeClr val="tx1"/>
                </a:solidFill>
              </a:rPr>
              <a:t>CCI Tolerance</a:t>
            </a:r>
          </a:p>
        </p:txBody>
      </p:sp>
      <p:sp>
        <p:nvSpPr>
          <p:cNvPr id="3" name="Title 2">
            <a:extLst>
              <a:ext uri="{FF2B5EF4-FFF2-40B4-BE49-F238E27FC236}">
                <a16:creationId xmlns:a16="http://schemas.microsoft.com/office/drawing/2014/main" id="{46B9F3BA-692B-F54F-9C25-AAE941F20A51}"/>
              </a:ext>
            </a:extLst>
          </p:cNvPr>
          <p:cNvSpPr>
            <a:spLocks noGrp="1"/>
          </p:cNvSpPr>
          <p:nvPr>
            <p:ph type="title"/>
          </p:nvPr>
        </p:nvSpPr>
        <p:spPr/>
        <p:txBody>
          <a:bodyPr/>
          <a:lstStyle/>
          <a:p>
            <a:r>
              <a:rPr lang="en-US" dirty="0"/>
              <a:t>TDD Co-Channel Interference (CCI) Requirement (2)</a:t>
            </a:r>
            <a:br>
              <a:rPr lang="en-US" dirty="0"/>
            </a:br>
            <a:r>
              <a:rPr lang="en-US" sz="2400" b="0" i="1" dirty="0"/>
              <a:t>Proposed text (to highlight technical intention – final text can be refined)</a:t>
            </a:r>
          </a:p>
        </p:txBody>
      </p:sp>
      <p:sp>
        <p:nvSpPr>
          <p:cNvPr id="4" name="Date Placeholder 3">
            <a:extLst>
              <a:ext uri="{FF2B5EF4-FFF2-40B4-BE49-F238E27FC236}">
                <a16:creationId xmlns:a16="http://schemas.microsoft.com/office/drawing/2014/main" id="{2509298B-50DA-CB48-9ECA-247EF50E4403}"/>
              </a:ext>
            </a:extLst>
          </p:cNvPr>
          <p:cNvSpPr>
            <a:spLocks noGrp="1"/>
          </p:cNvSpPr>
          <p:nvPr>
            <p:ph type="dt" idx="10"/>
          </p:nvPr>
        </p:nvSpPr>
        <p:spPr/>
        <p:txBody>
          <a:bodyPr/>
          <a:lstStyle/>
          <a:p>
            <a:r>
              <a:rPr lang="en-US"/>
              <a:t>May 2018</a:t>
            </a:r>
            <a:endParaRPr lang="en-US" dirty="0"/>
          </a:p>
        </p:txBody>
      </p:sp>
      <p:sp>
        <p:nvSpPr>
          <p:cNvPr id="5" name="Footer Placeholder 4">
            <a:extLst>
              <a:ext uri="{FF2B5EF4-FFF2-40B4-BE49-F238E27FC236}">
                <a16:creationId xmlns:a16="http://schemas.microsoft.com/office/drawing/2014/main" id="{F099D7F0-EC33-724A-A7B9-BC2897F19E0F}"/>
              </a:ext>
            </a:extLst>
          </p:cNvPr>
          <p:cNvSpPr>
            <a:spLocks noGrp="1"/>
          </p:cNvSpPr>
          <p:nvPr>
            <p:ph type="ftr" idx="11"/>
          </p:nvPr>
        </p:nvSpPr>
        <p:spPr/>
        <p:txBody>
          <a:bodyPr/>
          <a:lstStyle/>
          <a:p>
            <a:r>
              <a:rPr lang="en-US"/>
              <a:t>Djordje Tujkovic et al.</a:t>
            </a:r>
            <a:endParaRPr lang="en-US" dirty="0"/>
          </a:p>
        </p:txBody>
      </p:sp>
      <p:sp>
        <p:nvSpPr>
          <p:cNvPr id="6" name="Slide Number Placeholder 5">
            <a:extLst>
              <a:ext uri="{FF2B5EF4-FFF2-40B4-BE49-F238E27FC236}">
                <a16:creationId xmlns:a16="http://schemas.microsoft.com/office/drawing/2014/main" id="{9200DE90-D44B-9349-A8E9-0D663695E86D}"/>
              </a:ext>
            </a:extLst>
          </p:cNvPr>
          <p:cNvSpPr>
            <a:spLocks noGrp="1"/>
          </p:cNvSpPr>
          <p:nvPr>
            <p:ph type="sldNum" idx="12"/>
          </p:nvPr>
        </p:nvSpPr>
        <p:spPr/>
        <p:txBody>
          <a:bodyPr/>
          <a:lstStyle/>
          <a:p>
            <a:fld id="{188BCAC4-92DF-D546-A4C4-D4A78B6174ED}" type="slidenum">
              <a:rPr lang="en-US" smtClean="0"/>
              <a:pPr/>
              <a:t>7</a:t>
            </a:fld>
            <a:endParaRPr lang="en-US"/>
          </a:p>
        </p:txBody>
      </p:sp>
      <p:graphicFrame>
        <p:nvGraphicFramePr>
          <p:cNvPr id="7" name="Table 6">
            <a:extLst>
              <a:ext uri="{FF2B5EF4-FFF2-40B4-BE49-F238E27FC236}">
                <a16:creationId xmlns:a16="http://schemas.microsoft.com/office/drawing/2014/main" id="{344E0631-D41C-1F46-8F7B-7ECA0E7CA920}"/>
              </a:ext>
            </a:extLst>
          </p:cNvPr>
          <p:cNvGraphicFramePr>
            <a:graphicFrameLocks noGrp="1"/>
          </p:cNvGraphicFramePr>
          <p:nvPr>
            <p:extLst>
              <p:ext uri="{D42A27DB-BD31-4B8C-83A1-F6EECF244321}">
                <p14:modId xmlns:p14="http://schemas.microsoft.com/office/powerpoint/2010/main" val="2454017832"/>
              </p:ext>
            </p:extLst>
          </p:nvPr>
        </p:nvGraphicFramePr>
        <p:xfrm>
          <a:off x="3122172" y="4727448"/>
          <a:ext cx="7192391" cy="1645920"/>
        </p:xfrm>
        <a:graphic>
          <a:graphicData uri="http://schemas.openxmlformats.org/drawingml/2006/table">
            <a:tbl>
              <a:tblPr firstRow="1" bandRow="1">
                <a:tableStyleId>{2D5ABB26-0587-4C30-8999-92F81FD0307C}</a:tableStyleId>
              </a:tblPr>
              <a:tblGrid>
                <a:gridCol w="906780">
                  <a:extLst>
                    <a:ext uri="{9D8B030D-6E8A-4147-A177-3AD203B41FA5}">
                      <a16:colId xmlns:a16="http://schemas.microsoft.com/office/drawing/2014/main" val="1644633927"/>
                    </a:ext>
                  </a:extLst>
                </a:gridCol>
                <a:gridCol w="982980">
                  <a:extLst>
                    <a:ext uri="{9D8B030D-6E8A-4147-A177-3AD203B41FA5}">
                      <a16:colId xmlns:a16="http://schemas.microsoft.com/office/drawing/2014/main" val="3660303050"/>
                    </a:ext>
                  </a:extLst>
                </a:gridCol>
                <a:gridCol w="3488944">
                  <a:extLst>
                    <a:ext uri="{9D8B030D-6E8A-4147-A177-3AD203B41FA5}">
                      <a16:colId xmlns:a16="http://schemas.microsoft.com/office/drawing/2014/main" val="661229882"/>
                    </a:ext>
                  </a:extLst>
                </a:gridCol>
                <a:gridCol w="1813687">
                  <a:extLst>
                    <a:ext uri="{9D8B030D-6E8A-4147-A177-3AD203B41FA5}">
                      <a16:colId xmlns:a16="http://schemas.microsoft.com/office/drawing/2014/main" val="3555184729"/>
                    </a:ext>
                  </a:extLst>
                </a:gridCol>
              </a:tblGrid>
              <a:tr h="192024">
                <a:tc>
                  <a:txBody>
                    <a:bodyPr/>
                    <a:lstStyle/>
                    <a:p>
                      <a:r>
                        <a:rPr lang="en-US" sz="1200" b="1" dirty="0"/>
                        <a:t>MCS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t>Modulation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t>Signal level </a:t>
                      </a:r>
                      <a:r>
                        <a:rPr lang="en-US" sz="1200" b="1" dirty="0">
                          <a:solidFill>
                            <a:schemeClr val="tx1"/>
                          </a:solidFill>
                        </a:rPr>
                        <a:t>above IEEE receiver </a:t>
                      </a:r>
                      <a:r>
                        <a:rPr lang="en-US" sz="1200" b="1" dirty="0"/>
                        <a:t>sensitivity (dB)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t>Interference level (dBm)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674757"/>
                  </a:ext>
                </a:extLst>
              </a:tr>
              <a:tr h="192024">
                <a:tc>
                  <a:txBody>
                    <a:bodyPr/>
                    <a:lstStyle/>
                    <a:p>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DBPSK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5915958"/>
                  </a:ext>
                </a:extLst>
              </a:tr>
              <a:tr h="192024">
                <a:tc>
                  <a:txBody>
                    <a:bodyPr/>
                    <a:lstStyle/>
                    <a:p>
                      <a:r>
                        <a:rPr lang="en-US" sz="1200" dirty="0"/>
                        <a:t>1 - 5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BPSK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322137"/>
                  </a:ext>
                </a:extLst>
              </a:tr>
              <a:tr h="192024">
                <a:tc>
                  <a:txBody>
                    <a:bodyPr/>
                    <a:lstStyle/>
                    <a:p>
                      <a:r>
                        <a:rPr lang="en-US" sz="1200" dirty="0"/>
                        <a:t>6 – 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QPSK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475046"/>
                  </a:ext>
                </a:extLst>
              </a:tr>
              <a:tr h="192024">
                <a:tc>
                  <a:txBody>
                    <a:bodyPr/>
                    <a:lstStyle/>
                    <a:p>
                      <a:r>
                        <a:rPr lang="en-US" sz="1200" dirty="0"/>
                        <a:t>10 – 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16-QAM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936415"/>
                  </a:ext>
                </a:extLst>
              </a:tr>
              <a:tr h="192024">
                <a:tc>
                  <a:txBody>
                    <a:bodyPr/>
                    <a:lstStyle/>
                    <a:p>
                      <a:r>
                        <a:rPr lang="en-US" sz="1200" dirty="0"/>
                        <a:t>12.3 – 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64-QAM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822523"/>
                  </a:ext>
                </a:extLst>
              </a:tr>
            </a:tbl>
          </a:graphicData>
        </a:graphic>
      </p:graphicFrame>
    </p:spTree>
    <p:extLst>
      <p:ext uri="{BB962C8B-B14F-4D97-AF65-F5344CB8AC3E}">
        <p14:creationId xmlns:p14="http://schemas.microsoft.com/office/powerpoint/2010/main" val="1398288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0633B0-088E-9E46-8D0A-505E53D91600}"/>
              </a:ext>
            </a:extLst>
          </p:cNvPr>
          <p:cNvSpPr>
            <a:spLocks noGrp="1"/>
          </p:cNvSpPr>
          <p:nvPr>
            <p:ph idx="1"/>
          </p:nvPr>
        </p:nvSpPr>
        <p:spPr>
          <a:xfrm>
            <a:off x="914400" y="1508760"/>
            <a:ext cx="10671048" cy="5029200"/>
          </a:xfrm>
        </p:spPr>
        <p:txBody>
          <a:bodyPr/>
          <a:lstStyle/>
          <a:p>
            <a:r>
              <a:rPr lang="en-US" dirty="0"/>
              <a:t>With the specified signal and interference levels</a:t>
            </a:r>
          </a:p>
          <a:p>
            <a:pPr lvl="1"/>
            <a:r>
              <a:rPr lang="en-US" dirty="0"/>
              <a:t>RSSI in modem ((S+I+N)/(I+N)) jumps at </a:t>
            </a:r>
            <a:r>
              <a:rPr lang="en-US" dirty="0">
                <a:solidFill>
                  <a:schemeClr val="tx1"/>
                </a:solidFill>
              </a:rPr>
              <a:t>least +6.5 dB </a:t>
            </a:r>
            <a:r>
              <a:rPr lang="en-US" dirty="0"/>
              <a:t>with intended PPDU for </a:t>
            </a:r>
            <a:r>
              <a:rPr lang="en-US" dirty="0">
                <a:solidFill>
                  <a:schemeClr val="tx1"/>
                </a:solidFill>
              </a:rPr>
              <a:t>all DMG MCS values</a:t>
            </a:r>
            <a:endParaRPr lang="en-US" strike="sngStrike" dirty="0">
              <a:solidFill>
                <a:srgbClr val="FF0000"/>
              </a:solidFill>
            </a:endParaRPr>
          </a:p>
          <a:p>
            <a:pPr lvl="1"/>
            <a:r>
              <a:rPr lang="en-US" dirty="0"/>
              <a:t>Implementation assumptions comparable to those assumed for 802.11ad receive sensitivities </a:t>
            </a:r>
            <a:r>
              <a:rPr lang="en-US" u="sng" dirty="0"/>
              <a:t>10 years ago</a:t>
            </a:r>
          </a:p>
          <a:p>
            <a:pPr lvl="2"/>
            <a:r>
              <a:rPr lang="en-US" dirty="0"/>
              <a:t>Better noise figure and implementation loss is easily achievable today</a:t>
            </a:r>
          </a:p>
          <a:p>
            <a:pPr lvl="1"/>
            <a:r>
              <a:rPr lang="en-US" dirty="0"/>
              <a:t>Different realistic combinations are possible to meet these requirements, e.g.,</a:t>
            </a:r>
          </a:p>
          <a:p>
            <a:pPr lvl="2"/>
            <a:r>
              <a:rPr lang="en-US" dirty="0"/>
              <a:t>9 dB Noise Figure</a:t>
            </a:r>
          </a:p>
          <a:p>
            <a:pPr lvl="2"/>
            <a:r>
              <a:rPr lang="en-US" dirty="0"/>
              <a:t>3 dB Implementation Loss (in the true sense of signal loss)</a:t>
            </a:r>
          </a:p>
          <a:p>
            <a:pPr lvl="2"/>
            <a:r>
              <a:rPr lang="en-US" dirty="0"/>
              <a:t>24 dB Rx </a:t>
            </a:r>
            <a:r>
              <a:rPr lang="en-US" dirty="0">
                <a:solidFill>
                  <a:schemeClr val="tx1"/>
                </a:solidFill>
              </a:rPr>
              <a:t>EVM (for operation up to 802.11ad MCS </a:t>
            </a:r>
            <a:r>
              <a:rPr lang="en-US" dirty="0"/>
              <a:t>12)</a:t>
            </a:r>
          </a:p>
        </p:txBody>
      </p:sp>
      <p:sp>
        <p:nvSpPr>
          <p:cNvPr id="3" name="Title 2">
            <a:extLst>
              <a:ext uri="{FF2B5EF4-FFF2-40B4-BE49-F238E27FC236}">
                <a16:creationId xmlns:a16="http://schemas.microsoft.com/office/drawing/2014/main" id="{46B9F3BA-692B-F54F-9C25-AAE941F20A51}"/>
              </a:ext>
            </a:extLst>
          </p:cNvPr>
          <p:cNvSpPr>
            <a:spLocks noGrp="1"/>
          </p:cNvSpPr>
          <p:nvPr>
            <p:ph type="title"/>
          </p:nvPr>
        </p:nvSpPr>
        <p:spPr/>
        <p:txBody>
          <a:bodyPr/>
          <a:lstStyle/>
          <a:p>
            <a:r>
              <a:rPr lang="en-US" dirty="0"/>
              <a:t>TDD Co-Channel Interference (CCI) Requirement (3)</a:t>
            </a:r>
            <a:br>
              <a:rPr lang="en-US" dirty="0"/>
            </a:br>
            <a:r>
              <a:rPr lang="en-US" sz="2400" b="0" i="1" dirty="0"/>
              <a:t>Discussion</a:t>
            </a:r>
          </a:p>
        </p:txBody>
      </p:sp>
      <p:sp>
        <p:nvSpPr>
          <p:cNvPr id="4" name="Date Placeholder 3">
            <a:extLst>
              <a:ext uri="{FF2B5EF4-FFF2-40B4-BE49-F238E27FC236}">
                <a16:creationId xmlns:a16="http://schemas.microsoft.com/office/drawing/2014/main" id="{2509298B-50DA-CB48-9ECA-247EF50E4403}"/>
              </a:ext>
            </a:extLst>
          </p:cNvPr>
          <p:cNvSpPr>
            <a:spLocks noGrp="1"/>
          </p:cNvSpPr>
          <p:nvPr>
            <p:ph type="dt" idx="10"/>
          </p:nvPr>
        </p:nvSpPr>
        <p:spPr/>
        <p:txBody>
          <a:bodyPr/>
          <a:lstStyle/>
          <a:p>
            <a:r>
              <a:rPr lang="en-US"/>
              <a:t>May 2018</a:t>
            </a:r>
            <a:endParaRPr lang="en-US" dirty="0"/>
          </a:p>
        </p:txBody>
      </p:sp>
      <p:sp>
        <p:nvSpPr>
          <p:cNvPr id="5" name="Footer Placeholder 4">
            <a:extLst>
              <a:ext uri="{FF2B5EF4-FFF2-40B4-BE49-F238E27FC236}">
                <a16:creationId xmlns:a16="http://schemas.microsoft.com/office/drawing/2014/main" id="{F099D7F0-EC33-724A-A7B9-BC2897F19E0F}"/>
              </a:ext>
            </a:extLst>
          </p:cNvPr>
          <p:cNvSpPr>
            <a:spLocks noGrp="1"/>
          </p:cNvSpPr>
          <p:nvPr>
            <p:ph type="ftr" idx="11"/>
          </p:nvPr>
        </p:nvSpPr>
        <p:spPr/>
        <p:txBody>
          <a:bodyPr/>
          <a:lstStyle/>
          <a:p>
            <a:r>
              <a:rPr lang="en-US"/>
              <a:t>Djordje Tujkovic et al.</a:t>
            </a:r>
            <a:endParaRPr lang="en-US" dirty="0"/>
          </a:p>
        </p:txBody>
      </p:sp>
      <p:sp>
        <p:nvSpPr>
          <p:cNvPr id="6" name="Slide Number Placeholder 5">
            <a:extLst>
              <a:ext uri="{FF2B5EF4-FFF2-40B4-BE49-F238E27FC236}">
                <a16:creationId xmlns:a16="http://schemas.microsoft.com/office/drawing/2014/main" id="{9200DE90-D44B-9349-A8E9-0D663695E86D}"/>
              </a:ext>
            </a:extLst>
          </p:cNvPr>
          <p:cNvSpPr>
            <a:spLocks noGrp="1"/>
          </p:cNvSpPr>
          <p:nvPr>
            <p:ph type="sldNum" idx="12"/>
          </p:nvPr>
        </p:nvSpPr>
        <p:spPr/>
        <p:txBody>
          <a:bodyPr/>
          <a:lstStyle/>
          <a:p>
            <a:fld id="{188BCAC4-92DF-D546-A4C4-D4A78B6174ED}" type="slidenum">
              <a:rPr lang="en-US" smtClean="0"/>
              <a:pPr/>
              <a:t>8</a:t>
            </a:fld>
            <a:endParaRPr lang="en-US"/>
          </a:p>
        </p:txBody>
      </p:sp>
    </p:spTree>
    <p:extLst>
      <p:ext uri="{BB962C8B-B14F-4D97-AF65-F5344CB8AC3E}">
        <p14:creationId xmlns:p14="http://schemas.microsoft.com/office/powerpoint/2010/main" val="14186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CAE5C0-06F8-5744-A523-8C5A254D8174}"/>
              </a:ext>
            </a:extLst>
          </p:cNvPr>
          <p:cNvSpPr>
            <a:spLocks noGrp="1"/>
          </p:cNvSpPr>
          <p:nvPr>
            <p:ph type="title"/>
          </p:nvPr>
        </p:nvSpPr>
        <p:spPr/>
        <p:txBody>
          <a:bodyPr/>
          <a:lstStyle/>
          <a:p>
            <a:r>
              <a:rPr lang="en-US" dirty="0"/>
              <a:t>TDD MAC requirement (TOOLS)</a:t>
            </a:r>
          </a:p>
        </p:txBody>
      </p:sp>
      <p:sp>
        <p:nvSpPr>
          <p:cNvPr id="8" name="Text Placeholder 7">
            <a:extLst>
              <a:ext uri="{FF2B5EF4-FFF2-40B4-BE49-F238E27FC236}">
                <a16:creationId xmlns:a16="http://schemas.microsoft.com/office/drawing/2014/main" id="{7F0913AA-0459-B946-B360-126E92F0B401}"/>
              </a:ext>
            </a:extLst>
          </p:cNvPr>
          <p:cNvSpPr>
            <a:spLocks noGrp="1"/>
          </p:cNvSpPr>
          <p:nvPr>
            <p:ph type="body" idx="1"/>
          </p:nvPr>
        </p:nvSpPr>
        <p:spPr/>
        <p:txBody>
          <a:bodyPr/>
          <a:lstStyle/>
          <a:p>
            <a:r>
              <a:rPr lang="en-US" dirty="0"/>
              <a:t>CCI rejection </a:t>
            </a:r>
          </a:p>
        </p:txBody>
      </p:sp>
      <p:sp>
        <p:nvSpPr>
          <p:cNvPr id="4" name="Date Placeholder 3">
            <a:extLst>
              <a:ext uri="{FF2B5EF4-FFF2-40B4-BE49-F238E27FC236}">
                <a16:creationId xmlns:a16="http://schemas.microsoft.com/office/drawing/2014/main" id="{F42615CA-BB6B-D141-9D10-8E3C5BC84A74}"/>
              </a:ext>
            </a:extLst>
          </p:cNvPr>
          <p:cNvSpPr>
            <a:spLocks noGrp="1"/>
          </p:cNvSpPr>
          <p:nvPr>
            <p:ph type="dt" idx="10"/>
          </p:nvPr>
        </p:nvSpPr>
        <p:spPr/>
        <p:txBody>
          <a:bodyPr/>
          <a:lstStyle/>
          <a:p>
            <a:r>
              <a:rPr lang="en-US"/>
              <a:t>May 2018</a:t>
            </a:r>
            <a:endParaRPr lang="en-US" dirty="0"/>
          </a:p>
        </p:txBody>
      </p:sp>
      <p:sp>
        <p:nvSpPr>
          <p:cNvPr id="5" name="Footer Placeholder 4">
            <a:extLst>
              <a:ext uri="{FF2B5EF4-FFF2-40B4-BE49-F238E27FC236}">
                <a16:creationId xmlns:a16="http://schemas.microsoft.com/office/drawing/2014/main" id="{E7FAA70F-C990-F249-9B74-26A42C35BF58}"/>
              </a:ext>
            </a:extLst>
          </p:cNvPr>
          <p:cNvSpPr>
            <a:spLocks noGrp="1"/>
          </p:cNvSpPr>
          <p:nvPr>
            <p:ph type="ftr" idx="11"/>
          </p:nvPr>
        </p:nvSpPr>
        <p:spPr/>
        <p:txBody>
          <a:bodyPr/>
          <a:lstStyle/>
          <a:p>
            <a:r>
              <a:rPr lang="en-US"/>
              <a:t>Djordje Tujkovic et al.</a:t>
            </a:r>
            <a:endParaRPr lang="en-US" dirty="0"/>
          </a:p>
        </p:txBody>
      </p:sp>
      <p:sp>
        <p:nvSpPr>
          <p:cNvPr id="6" name="Slide Number Placeholder 5">
            <a:extLst>
              <a:ext uri="{FF2B5EF4-FFF2-40B4-BE49-F238E27FC236}">
                <a16:creationId xmlns:a16="http://schemas.microsoft.com/office/drawing/2014/main" id="{8E10DA20-7644-EE4B-BE5F-F9A0AF32F4D9}"/>
              </a:ext>
            </a:extLst>
          </p:cNvPr>
          <p:cNvSpPr>
            <a:spLocks noGrp="1"/>
          </p:cNvSpPr>
          <p:nvPr>
            <p:ph type="sldNum" idx="12"/>
          </p:nvPr>
        </p:nvSpPr>
        <p:spPr/>
        <p:txBody>
          <a:bodyPr/>
          <a:lstStyle/>
          <a:p>
            <a:fld id="{188BCAC4-92DF-D546-A4C4-D4A78B6174ED}" type="slidenum">
              <a:rPr lang="en-US" smtClean="0"/>
              <a:t>9</a:t>
            </a:fld>
            <a:endParaRPr lang="en-US"/>
          </a:p>
        </p:txBody>
      </p:sp>
    </p:spTree>
    <p:extLst>
      <p:ext uri="{BB962C8B-B14F-4D97-AF65-F5344CB8AC3E}">
        <p14:creationId xmlns:p14="http://schemas.microsoft.com/office/powerpoint/2010/main" val="2002229617"/>
      </p:ext>
    </p:extLst>
  </p:cSld>
  <p:clrMapOvr>
    <a:masterClrMapping/>
  </p:clrMapOvr>
</p:sld>
</file>

<file path=ppt/theme/theme1.xml><?xml version="1.0" encoding="utf-8"?>
<a:theme xmlns:a="http://schemas.openxmlformats.org/drawingml/2006/main" name="1_iee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eamforming_protocol_reuse_for_interference_measurement_and_periodic_beamforming_v1" id="{E874EAE3-F884-4049-BBC3-EEC432FBE190}" vid="{F1C2DAC2-5C99-C04B-BBA3-0D89ADD5B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Template>
  <TotalTime>14102</TotalTime>
  <Words>1884</Words>
  <Application>Microsoft Macintosh PowerPoint</Application>
  <PresentationFormat>Widescreen</PresentationFormat>
  <Paragraphs>420</Paragraphs>
  <Slides>16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 Unicode MS</vt:lpstr>
      <vt:lpstr>MS Gothic</vt:lpstr>
      <vt:lpstr>Arial</vt:lpstr>
      <vt:lpstr>Calibri</vt:lpstr>
      <vt:lpstr>Courier New</vt:lpstr>
      <vt:lpstr>Times New Roman</vt:lpstr>
      <vt:lpstr>Wingdings</vt:lpstr>
      <vt:lpstr>1_ieee</vt:lpstr>
      <vt:lpstr>Co-channel interference tolerance requirements for millimeter wave distribution networks</vt:lpstr>
      <vt:lpstr>Overview</vt:lpstr>
      <vt:lpstr> Need for co-channel interference tolerance (1) Severe impact in TDD case</vt:lpstr>
      <vt:lpstr> Need for co-channel interference tolerance (2) Field measurement - observations</vt:lpstr>
      <vt:lpstr>PHY requirement</vt:lpstr>
      <vt:lpstr>TDD Co-Channel Interference (CCI) Requirement (1) Background</vt:lpstr>
      <vt:lpstr>TDD Co-Channel Interference (CCI) Requirement (2) Proposed text (to highlight technical intention – final text can be refined)</vt:lpstr>
      <vt:lpstr>TDD Co-Channel Interference (CCI) Requirement (3) Discussion</vt:lpstr>
      <vt:lpstr>TDD MAC requirement (TOOLS)</vt:lpstr>
      <vt:lpstr>MAC-level CCI tolerance (1) Background, reminder</vt:lpstr>
      <vt:lpstr>MAC-level CCI tolerance (2) Value addition to PHY-level mechanism</vt:lpstr>
      <vt:lpstr>MAC-level CCI tolerance (3) PHY-RXABORT primitive</vt:lpstr>
      <vt:lpstr>Summary - Complementary requirements</vt:lpstr>
      <vt:lpstr>Straw poll (1) – PHY-level CCI requirement for TDD</vt:lpstr>
      <vt:lpstr>Straw poll (2) – MAC-level CCI requirement for TDD</vt:lpstr>
      <vt:lpstr>References</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Analysis of Packet Acquisition</dc:title>
  <dc:creator>Alireza Tarighat Mehrabani</dc:creator>
  <cp:lastModifiedBy>Payam Torab</cp:lastModifiedBy>
  <cp:revision>601</cp:revision>
  <dcterms:created xsi:type="dcterms:W3CDTF">2017-09-04T23:11:18Z</dcterms:created>
  <dcterms:modified xsi:type="dcterms:W3CDTF">2018-05-07T21:11:23Z</dcterms:modified>
</cp:coreProperties>
</file>