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0" r:id="rId3"/>
    <p:sldId id="299" r:id="rId4"/>
    <p:sldId id="259" r:id="rId5"/>
    <p:sldId id="287" r:id="rId6"/>
    <p:sldId id="284" r:id="rId7"/>
    <p:sldId id="270" r:id="rId8"/>
    <p:sldId id="295" r:id="rId9"/>
    <p:sldId id="296" r:id="rId10"/>
    <p:sldId id="302" r:id="rId11"/>
    <p:sldId id="297" r:id="rId12"/>
    <p:sldId id="303" r:id="rId13"/>
    <p:sldId id="301" r:id="rId14"/>
    <p:sldId id="300" r:id="rId15"/>
    <p:sldId id="304" r:id="rId16"/>
    <p:sldId id="305" r:id="rId17"/>
    <p:sldId id="285" r:id="rId18"/>
    <p:sldId id="269" r:id="rId19"/>
    <p:sldId id="294" r:id="rId20"/>
    <p:sldId id="293" r:id="rId21"/>
  </p:sldIdLst>
  <p:sldSz cx="12192000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yam Torab" initials="PT" lastIdx="5" clrIdx="0">
    <p:extLst>
      <p:ext uri="{19B8F6BF-5375-455C-9EA6-DF929625EA0E}">
        <p15:presenceInfo xmlns:p15="http://schemas.microsoft.com/office/powerpoint/2012/main" userId="6674092a-861a-4eb3-a43c-032eeb6404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6" autoAdjust="0"/>
    <p:restoredTop sz="93882"/>
  </p:normalViewPr>
  <p:slideViewPr>
    <p:cSldViewPr snapToGrid="0">
      <p:cViewPr varScale="1">
        <p:scale>
          <a:sx n="102" d="100"/>
          <a:sy n="102" d="100"/>
        </p:scale>
        <p:origin x="21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354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12DAB2-1856-42FE-A276-740F7E385F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B07CDE-656B-45F6-9905-4044B30ED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C6277-5491-43AB-BE7F-394E14BCA7A5}" type="datetimeFigureOut">
              <a:rPr lang="en-US" smtClean="0"/>
              <a:t>5/8/18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28FED5-3402-4FD4-BB3E-0EAF349383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D1BE2-0331-41F0-963B-3620B204EC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E907C-7F1F-4660-925B-C5EE4BFCB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923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4A85-5B24-4430-956D-BDD7359A2501}" type="datetimeFigureOut">
              <a:rPr lang="en-US" smtClean="0"/>
              <a:t>5/8/18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F92D4-EA85-4DCC-AD6B-EDAAF0411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23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F92D4-EA85-4DCC-AD6B-EDAAF04118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F92D4-EA85-4DCC-AD6B-EDAAF04118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4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F92D4-EA85-4DCC-AD6B-EDAAF04118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74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F92D4-EA85-4DCC-AD6B-EDAAF04118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29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F92D4-EA85-4DCC-AD6B-EDAAF04118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68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F92D4-EA85-4DCC-AD6B-EDAAF04118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62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F92D4-EA85-4DCC-AD6B-EDAAF04118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41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F92D4-EA85-4DCC-AD6B-EDAAF04118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5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Sam Alex et 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3940AA-CE12-47DA-8C84-98164C6E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9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C5BADCD-0C17-45EF-B7F9-6FF305BCFEA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2018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A3E7BFA-D800-4FC0-BC0D-0782D1E0964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Sam Alex et al.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38C098C-38E8-40D1-9411-706C60AD2A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3940AA-CE12-47DA-8C84-98164C6EAD7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7E7668E-A45A-4D8C-9D44-7EA881A2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133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72E2491-A128-4744-BC7F-2C9079DD17F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2018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0AB0B2B-B6B3-41D5-A7F2-600F905E109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Sam Alex et al.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8945AFA-4455-4164-A6B3-F684689225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3940AA-CE12-47DA-8C84-98164C6EAD7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5EE24225-A014-4329-951B-71823BA6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77991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Sam Alex et al.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3940AA-CE12-47DA-8C84-98164C6E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904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Sam Alex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3940AA-CE12-47DA-8C84-98164C6E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508759"/>
            <a:ext cx="5077884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508759"/>
            <a:ext cx="508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Sam Alex et 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3940AA-CE12-47DA-8C84-98164C6E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2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Sam Alex et al.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3940AA-CE12-47DA-8C84-98164C6E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3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Sam Alex et 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3940AA-CE12-47DA-8C84-98164C6E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8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Sam Alex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3940AA-CE12-47DA-8C84-98164C6E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5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Sam Alex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3940AA-CE12-47DA-8C84-98164C6E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2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Sam Alex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3940AA-CE12-47DA-8C84-98164C6E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4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594360"/>
            <a:ext cx="10515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5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2018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7772400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802.11-17/0749r0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08760"/>
            <a:ext cx="105156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32320" y="6537960"/>
            <a:ext cx="429768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Sam Alex et al.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11957" y="6537960"/>
            <a:ext cx="1070768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463940AA-CE12-47DA-8C84-98164C6EAD73}" type="slidenum">
              <a:rPr lang="en-US" smtClean="0"/>
              <a:t>‹#›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396" y="594360"/>
            <a:ext cx="10515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537960"/>
            <a:ext cx="71814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537960"/>
            <a:ext cx="10515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2745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61" r:id="rId10"/>
    <p:sldLayoutId id="2147483662" r:id="rId11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urier New" charset="0"/>
        <a:buChar char="o"/>
        <a:defRPr sz="2000">
          <a:solidFill>
            <a:srgbClr val="000000"/>
          </a:solidFill>
          <a:latin typeface="+mn-lt"/>
          <a:ea typeface="+mn-ea"/>
        </a:defRPr>
      </a:lvl2pPr>
      <a:lvl3pPr marL="12001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>
          <a:solidFill>
            <a:srgbClr val="000000"/>
          </a:solidFill>
          <a:latin typeface="+mn-lt"/>
          <a:ea typeface="+mn-ea"/>
        </a:defRPr>
      </a:lvl3pPr>
      <a:lvl4pPr marL="1657350" indent="-28575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C06C8-99E0-4B83-B2FB-34D4BF01D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485" y="726170"/>
            <a:ext cx="10363200" cy="1470025"/>
          </a:xfrm>
        </p:spPr>
        <p:txBody>
          <a:bodyPr>
            <a:normAutofit/>
          </a:bodyPr>
          <a:lstStyle/>
          <a:p>
            <a:r>
              <a:rPr lang="en-US" dirty="0"/>
              <a:t>Field Measurement Results for Distribution Networks</a:t>
            </a:r>
            <a:br>
              <a:rPr lang="en-US" dirty="0"/>
            </a:br>
            <a:r>
              <a:rPr lang="en-US" dirty="0"/>
              <a:t>and Short Range Devices </a:t>
            </a:r>
            <a:r>
              <a:rPr lang="en-US" dirty="0">
                <a:solidFill>
                  <a:schemeClr val="tx1"/>
                </a:solidFill>
              </a:rPr>
              <a:t>Coexistence – Part 2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8F9963-220A-4C19-8094-27D50E03F41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2018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341EC2-797A-4859-8D2A-DA4C5843BB8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Sam Alex et al.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0BF2DB-7ED7-46C0-A2DB-3B655B743F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3940AA-CE12-47DA-8C84-98164C6EAD73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D8790A-ADC3-4ED9-9C0D-A33B0FF16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103344"/>
              </p:ext>
            </p:extLst>
          </p:nvPr>
        </p:nvGraphicFramePr>
        <p:xfrm>
          <a:off x="1862037" y="2922531"/>
          <a:ext cx="8770608" cy="252476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629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3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Sam Alex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sz="1400" dirty="0"/>
                        <a:t>Facebook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GB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Hacker Way</a:t>
                      </a:r>
                    </a:p>
                    <a:p>
                      <a:r>
                        <a:rPr lang="en-GB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Menlo Park, CA 94025</a:t>
                      </a:r>
                    </a:p>
                    <a:p>
                      <a:r>
                        <a:rPr lang="en-GB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sampalex@fb.com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Alireza Mehrabani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tarighat@fb.com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Nabeel Ahmed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nabeel@fb.com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600414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Payam Torab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ptorab@fb.com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00671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Djordje Tujkovic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djordjet@fb.com</a:t>
                      </a:r>
                      <a:r>
                        <a:rPr lang="en-GB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49569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400" dirty="0"/>
                        <a:t>Michael Grigat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Deutsche Telekom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Deutsche-Telekom-</a:t>
                      </a:r>
                      <a:r>
                        <a:rPr lang="en-US" sz="1400" dirty="0" err="1"/>
                        <a:t>Allee</a:t>
                      </a:r>
                      <a:r>
                        <a:rPr lang="en-US" sz="1400" dirty="0"/>
                        <a:t> 7, 64372 Darmstadt, Germany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m.grigat@telekom.de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165809"/>
                  </a:ext>
                </a:extLst>
              </a:tr>
            </a:tbl>
          </a:graphicData>
        </a:graphic>
      </p:graphicFrame>
      <p:sp>
        <p:nvSpPr>
          <p:cNvPr id="5" name="Rectangle 6">
            <a:extLst>
              <a:ext uri="{FF2B5EF4-FFF2-40B4-BE49-F238E27FC236}">
                <a16:creationId xmlns:a16="http://schemas.microsoft.com/office/drawing/2014/main" id="{72C43BB7-5FF4-46A1-8496-FFA2A22F5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6885" y="2093064"/>
            <a:ext cx="7772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0" indent="0" algn="ctr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2pPr>
            <a:lvl3pPr marL="685800" indent="0" algn="ctr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</a:defRPr>
            </a:lvl3pPr>
            <a:lvl4pPr marL="10287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3716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7145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0574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4003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7432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en-US" sz="2000" kern="0" dirty="0"/>
              <a:t>Date:</a:t>
            </a:r>
            <a:r>
              <a:rPr lang="en-US" altLang="en-US" sz="2000" b="0" kern="0" dirty="0"/>
              <a:t> 2018-05-08</a:t>
            </a:r>
          </a:p>
        </p:txBody>
      </p:sp>
    </p:spTree>
    <p:extLst>
      <p:ext uri="{BB962C8B-B14F-4D97-AF65-F5344CB8AC3E}">
        <p14:creationId xmlns:p14="http://schemas.microsoft.com/office/powerpoint/2010/main" val="3192542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912891-A169-4401-A89D-3607D0EA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link alignment (2)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30B7DC-2587-4C31-9230-7A0D4F31D1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spite of perfect link alignment and 100% loading, SRD was still able to pass traffic, with no loss of control function or link disconnect and provided around 0.8 Gbps throughput</a:t>
            </a:r>
          </a:p>
          <a:p>
            <a:r>
              <a:rPr lang="en-US" dirty="0"/>
              <a:t>Misalignment, as expected, improved throughput on SRD link, reaching +75% of full link capacity when the links are perpendicular to each other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94962-EB5A-45F0-BF2D-6C19021DDD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4AA96-CD78-4A8F-926D-A45A0843C5D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Sam Alex et al.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C7BB4-20A1-49A6-9BCC-49521FAFC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3940AA-CE12-47DA-8C84-98164C6EAD7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B6A079-F383-436B-B3A1-812801CA9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727" y="1361677"/>
            <a:ext cx="5660408" cy="43100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95C82A-6BFC-4155-AF4C-4CA71C9DA2A4}"/>
              </a:ext>
            </a:extLst>
          </p:cNvPr>
          <p:cNvSpPr txBox="1"/>
          <p:nvPr/>
        </p:nvSpPr>
        <p:spPr>
          <a:xfrm>
            <a:off x="7918939" y="4370903"/>
            <a:ext cx="3077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Worst-case SRD throughput (SRD links perfectly aligned and static, TDD link 45 dBm EIRP and 100% duty cycle)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4588BE-5AE6-4E54-8AC8-06A42146D770}"/>
              </a:ext>
            </a:extLst>
          </p:cNvPr>
          <p:cNvSpPr/>
          <p:nvPr/>
        </p:nvSpPr>
        <p:spPr bwMode="auto">
          <a:xfrm>
            <a:off x="6758349" y="4916384"/>
            <a:ext cx="665019" cy="617517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Right Arrow 17">
            <a:extLst>
              <a:ext uri="{FF2B5EF4-FFF2-40B4-BE49-F238E27FC236}">
                <a16:creationId xmlns:a16="http://schemas.microsoft.com/office/drawing/2014/main" id="{513C5A60-5E4D-437B-A7B3-935FEA4D2DF5}"/>
              </a:ext>
            </a:extLst>
          </p:cNvPr>
          <p:cNvSpPr/>
          <p:nvPr/>
        </p:nvSpPr>
        <p:spPr bwMode="auto">
          <a:xfrm flipH="1">
            <a:off x="7523040" y="4839111"/>
            <a:ext cx="395899" cy="27045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F4E510-B632-4A10-9DF9-F1E845748EDF}"/>
              </a:ext>
            </a:extLst>
          </p:cNvPr>
          <p:cNvSpPr txBox="1"/>
          <p:nvPr/>
        </p:nvSpPr>
        <p:spPr>
          <a:xfrm>
            <a:off x="8201738" y="1752857"/>
            <a:ext cx="2476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75% of baseline throughput with perpendicular arrangement </a:t>
            </a:r>
          </a:p>
        </p:txBody>
      </p:sp>
      <p:sp>
        <p:nvSpPr>
          <p:cNvPr id="13" name="Right Arrow 19">
            <a:extLst>
              <a:ext uri="{FF2B5EF4-FFF2-40B4-BE49-F238E27FC236}">
                <a16:creationId xmlns:a16="http://schemas.microsoft.com/office/drawing/2014/main" id="{FCF917E4-2EA4-441B-88F8-6358750144F3}"/>
              </a:ext>
            </a:extLst>
          </p:cNvPr>
          <p:cNvSpPr/>
          <p:nvPr/>
        </p:nvSpPr>
        <p:spPr bwMode="auto">
          <a:xfrm>
            <a:off x="10677745" y="1819996"/>
            <a:ext cx="395899" cy="27045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5895AE-C403-487D-AD5A-DF33ED8C3D56}"/>
              </a:ext>
            </a:extLst>
          </p:cNvPr>
          <p:cNvSpPr/>
          <p:nvPr/>
        </p:nvSpPr>
        <p:spPr bwMode="auto">
          <a:xfrm>
            <a:off x="11181908" y="1658560"/>
            <a:ext cx="665019" cy="617517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3500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9E829C-94CD-41AD-897C-30E8AE2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Periods with no interference from FWA links (aka CCA-idle periods)</a:t>
            </a:r>
          </a:p>
          <a:p>
            <a:r>
              <a:rPr lang="en-US" dirty="0"/>
              <a:t>From [3], owing to TPC on FWA nodes, SRD will in the worst case experience interference with high enough power to trigger the CCA only from one side of the FWA link</a:t>
            </a:r>
          </a:p>
          <a:p>
            <a:r>
              <a:rPr lang="en-US" dirty="0"/>
              <a:t>With TDD allocation on FWA link, CCA-idle opportunities always exist</a:t>
            </a:r>
          </a:p>
          <a:p>
            <a:pPr lvl="1"/>
            <a:r>
              <a:rPr lang="en-US" dirty="0"/>
              <a:t>Equal 200 µsec TX/RX slots in each direction used in the measurement experiment</a:t>
            </a:r>
          </a:p>
          <a:p>
            <a:pPr lvl="1"/>
            <a:r>
              <a:rPr lang="en-US" dirty="0"/>
              <a:t>Even for asymmetric bidirectional traffic, minimum allocation in opposite direction is required for BACK, TCP ACKs, and link maintenance </a:t>
            </a:r>
          </a:p>
          <a:p>
            <a:pPr lvl="1"/>
            <a:r>
              <a:rPr lang="en-US" dirty="0"/>
              <a:t>Beam direction switching to reach multiple client nodes (12-16 client nodes in our prototype) </a:t>
            </a:r>
          </a:p>
          <a:p>
            <a:pPr lvl="1"/>
            <a:r>
              <a:rPr lang="en-US" dirty="0"/>
              <a:t>As a half-duplex packet-switched link layer protocol (and 802.11ad compatible), TDD operation always provides idle periods, i.e., link utilization can never reach 100%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7CA43B3-F282-4FBF-88D0-E038F584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 under collinear static alignment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E507C-F7B1-406C-A949-58A24F36979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0A330-7034-442C-9137-A9C6AF93178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Sam Alex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4AB3F-1CDF-4EDF-B2FD-6E2F0209D6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3940AA-CE12-47DA-8C84-98164C6EAD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29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9E829C-94CD-41AD-897C-30E8AE2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Idle periods utilized by SRD to start the TXOP</a:t>
            </a:r>
          </a:p>
          <a:p>
            <a:r>
              <a:rPr lang="en-US" dirty="0"/>
              <a:t>With aSlotTime of 5µs and contention window (CW) decrements performed on a per slot basis, opportunities for SRD to establish TXOP are abundant</a:t>
            </a:r>
          </a:p>
          <a:p>
            <a:r>
              <a:rPr lang="en-US" dirty="0"/>
              <a:t>From [3], upon establishing TXOP, performance of SRD link is governed by SINR, which is showed in [3] to be sufficiently good for healthy throughput irrespective of TX/RX duty cycle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7CA43B3-F282-4FBF-88D0-E038F584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under collinear static alignment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E507C-F7B1-406C-A949-58A24F36979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0A330-7034-442C-9137-A9C6AF93178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Sam Alex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4AB3F-1CDF-4EDF-B2FD-6E2F0209D6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3940AA-CE12-47DA-8C84-98164C6EAD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6451A36C-8B58-2944-99C3-0F52246BD9FB}"/>
              </a:ext>
            </a:extLst>
          </p:cNvPr>
          <p:cNvSpPr/>
          <p:nvPr/>
        </p:nvSpPr>
        <p:spPr>
          <a:xfrm>
            <a:off x="9887996" y="2971650"/>
            <a:ext cx="1828800" cy="1208201"/>
          </a:xfrm>
          <a:prstGeom prst="rect">
            <a:avLst/>
          </a:prstGeom>
          <a:pattFill prst="ltUpDiag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TDD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transmission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64683DA-C290-004C-8142-87D91DCBAEFE}"/>
              </a:ext>
            </a:extLst>
          </p:cNvPr>
          <p:cNvSpPr/>
          <p:nvPr/>
        </p:nvSpPr>
        <p:spPr>
          <a:xfrm>
            <a:off x="6230335" y="2966298"/>
            <a:ext cx="1486686" cy="1208201"/>
          </a:xfrm>
          <a:prstGeom prst="rect">
            <a:avLst/>
          </a:prstGeom>
          <a:pattFill prst="ltUpDiag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TDD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transmission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877E5B4-CEA1-204B-B44A-33C69004CDF3}"/>
              </a:ext>
            </a:extLst>
          </p:cNvPr>
          <p:cNvSpPr/>
          <p:nvPr/>
        </p:nvSpPr>
        <p:spPr>
          <a:xfrm>
            <a:off x="2572733" y="2966298"/>
            <a:ext cx="2286000" cy="1208201"/>
          </a:xfrm>
          <a:prstGeom prst="rect">
            <a:avLst/>
          </a:prstGeom>
          <a:pattFill prst="ltUpDiag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TDD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Transmission (several tens of </a:t>
            </a:r>
            <a:r>
              <a:rPr lang="en-US" sz="2000" b="1" dirty="0">
                <a:solidFill>
                  <a:schemeClr val="tx1"/>
                </a:solidFill>
              </a:rPr>
              <a:t>microseconds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BF4D2-6A20-0E45-BAE0-7BC2AA1E1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TDD mode idle periods and SRD performance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E4FD48-DC97-6A46-ACAD-904EF4368A1F}"/>
              </a:ext>
            </a:extLst>
          </p:cNvPr>
          <p:cNvCxnSpPr/>
          <p:nvPr/>
        </p:nvCxnSpPr>
        <p:spPr>
          <a:xfrm>
            <a:off x="744719" y="4176071"/>
            <a:ext cx="182880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095222-FDA0-9B4C-8EAD-8DA2455A6C41}"/>
              </a:ext>
            </a:extLst>
          </p:cNvPr>
          <p:cNvCxnSpPr>
            <a:cxnSpLocks/>
          </p:cNvCxnSpPr>
          <p:nvPr/>
        </p:nvCxnSpPr>
        <p:spPr>
          <a:xfrm>
            <a:off x="2573519" y="2967869"/>
            <a:ext cx="0" cy="1208202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8E1785-8CF6-1246-91AF-E78E8F48754B}"/>
              </a:ext>
            </a:extLst>
          </p:cNvPr>
          <p:cNvCxnSpPr>
            <a:cxnSpLocks/>
          </p:cNvCxnSpPr>
          <p:nvPr/>
        </p:nvCxnSpPr>
        <p:spPr>
          <a:xfrm>
            <a:off x="2573519" y="2967869"/>
            <a:ext cx="2285214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8FDD35-AE58-C748-A204-F2BC68320BE9}"/>
              </a:ext>
            </a:extLst>
          </p:cNvPr>
          <p:cNvCxnSpPr>
            <a:cxnSpLocks/>
          </p:cNvCxnSpPr>
          <p:nvPr/>
        </p:nvCxnSpPr>
        <p:spPr>
          <a:xfrm>
            <a:off x="4858733" y="2966298"/>
            <a:ext cx="0" cy="1208202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42950E-F164-AA41-871F-E30B209FA051}"/>
              </a:ext>
            </a:extLst>
          </p:cNvPr>
          <p:cNvCxnSpPr>
            <a:cxnSpLocks/>
          </p:cNvCxnSpPr>
          <p:nvPr/>
        </p:nvCxnSpPr>
        <p:spPr>
          <a:xfrm>
            <a:off x="4858733" y="4177642"/>
            <a:ext cx="1372386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D14B31-6ABD-AE40-8014-87FD86B79F74}"/>
              </a:ext>
            </a:extLst>
          </p:cNvPr>
          <p:cNvCxnSpPr>
            <a:cxnSpLocks/>
          </p:cNvCxnSpPr>
          <p:nvPr/>
        </p:nvCxnSpPr>
        <p:spPr>
          <a:xfrm>
            <a:off x="6231119" y="2969440"/>
            <a:ext cx="0" cy="1208202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4A0A05-229B-B54B-920B-5731F0F36A57}"/>
              </a:ext>
            </a:extLst>
          </p:cNvPr>
          <p:cNvCxnSpPr>
            <a:cxnSpLocks/>
          </p:cNvCxnSpPr>
          <p:nvPr/>
        </p:nvCxnSpPr>
        <p:spPr>
          <a:xfrm>
            <a:off x="6231119" y="2969440"/>
            <a:ext cx="149320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1CBDAF-DA5B-3845-88D9-7DBE693F2A84}"/>
              </a:ext>
            </a:extLst>
          </p:cNvPr>
          <p:cNvCxnSpPr>
            <a:cxnSpLocks/>
          </p:cNvCxnSpPr>
          <p:nvPr/>
        </p:nvCxnSpPr>
        <p:spPr>
          <a:xfrm>
            <a:off x="7724321" y="2966298"/>
            <a:ext cx="0" cy="1208202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9B0B0CA-475B-8B4C-A37B-423189C26A0C}"/>
              </a:ext>
            </a:extLst>
          </p:cNvPr>
          <p:cNvCxnSpPr>
            <a:cxnSpLocks/>
          </p:cNvCxnSpPr>
          <p:nvPr/>
        </p:nvCxnSpPr>
        <p:spPr>
          <a:xfrm>
            <a:off x="7724321" y="4187069"/>
            <a:ext cx="2164398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E95028-2D59-864A-81F6-BEA6FC79AD87}"/>
              </a:ext>
            </a:extLst>
          </p:cNvPr>
          <p:cNvCxnSpPr>
            <a:cxnSpLocks/>
          </p:cNvCxnSpPr>
          <p:nvPr/>
        </p:nvCxnSpPr>
        <p:spPr>
          <a:xfrm>
            <a:off x="9888719" y="2978867"/>
            <a:ext cx="0" cy="1208202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948B5A-37C0-9D4A-A26A-84480D9D6076}"/>
              </a:ext>
            </a:extLst>
          </p:cNvPr>
          <p:cNvCxnSpPr/>
          <p:nvPr/>
        </p:nvCxnSpPr>
        <p:spPr>
          <a:xfrm>
            <a:off x="9888719" y="2978867"/>
            <a:ext cx="182880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D27FDCE-4156-4745-9C82-6BF58DD816EA}"/>
              </a:ext>
            </a:extLst>
          </p:cNvPr>
          <p:cNvCxnSpPr>
            <a:cxnSpLocks/>
          </p:cNvCxnSpPr>
          <p:nvPr/>
        </p:nvCxnSpPr>
        <p:spPr>
          <a:xfrm>
            <a:off x="744719" y="3291135"/>
            <a:ext cx="10972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8393BC9-C3D5-9A4F-8E4F-D61EE8D90EF1}"/>
              </a:ext>
            </a:extLst>
          </p:cNvPr>
          <p:cNvSpPr/>
          <p:nvPr/>
        </p:nvSpPr>
        <p:spPr>
          <a:xfrm>
            <a:off x="1066799" y="4534290"/>
            <a:ext cx="228600" cy="2262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0BE8E9-F696-024B-A784-9AA6965BC807}"/>
              </a:ext>
            </a:extLst>
          </p:cNvPr>
          <p:cNvSpPr/>
          <p:nvPr/>
        </p:nvSpPr>
        <p:spPr>
          <a:xfrm>
            <a:off x="1523999" y="4535861"/>
            <a:ext cx="228600" cy="2262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B355EB-990C-7E48-A86D-3A7E9542A3B0}"/>
              </a:ext>
            </a:extLst>
          </p:cNvPr>
          <p:cNvSpPr/>
          <p:nvPr/>
        </p:nvSpPr>
        <p:spPr>
          <a:xfrm>
            <a:off x="1295399" y="4534290"/>
            <a:ext cx="228600" cy="2262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CC6382-5584-6745-9CDB-A77A92270606}"/>
              </a:ext>
            </a:extLst>
          </p:cNvPr>
          <p:cNvSpPr/>
          <p:nvPr/>
        </p:nvSpPr>
        <p:spPr>
          <a:xfrm>
            <a:off x="1752599" y="4534290"/>
            <a:ext cx="228600" cy="2262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0DD606-0B87-2C4F-9CBD-4B6E66DE2FFF}"/>
              </a:ext>
            </a:extLst>
          </p:cNvPr>
          <p:cNvSpPr/>
          <p:nvPr/>
        </p:nvSpPr>
        <p:spPr>
          <a:xfrm>
            <a:off x="1981199" y="4534290"/>
            <a:ext cx="228600" cy="2262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7356234-301D-004F-9E02-B17F8326149A}"/>
              </a:ext>
            </a:extLst>
          </p:cNvPr>
          <p:cNvSpPr/>
          <p:nvPr/>
        </p:nvSpPr>
        <p:spPr>
          <a:xfrm>
            <a:off x="2438399" y="4535861"/>
            <a:ext cx="228600" cy="22624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B5B08A-E8F5-7640-AEE5-C838DF025670}"/>
              </a:ext>
            </a:extLst>
          </p:cNvPr>
          <p:cNvSpPr/>
          <p:nvPr/>
        </p:nvSpPr>
        <p:spPr>
          <a:xfrm>
            <a:off x="2209799" y="4534290"/>
            <a:ext cx="228600" cy="2262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EBEE232-56D8-094C-9BDA-1369FD93E97D}"/>
              </a:ext>
            </a:extLst>
          </p:cNvPr>
          <p:cNvSpPr/>
          <p:nvPr/>
        </p:nvSpPr>
        <p:spPr>
          <a:xfrm>
            <a:off x="2666999" y="4535076"/>
            <a:ext cx="228600" cy="22624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57BB27B-725A-1647-9AE2-801FD3C2B740}"/>
              </a:ext>
            </a:extLst>
          </p:cNvPr>
          <p:cNvSpPr/>
          <p:nvPr/>
        </p:nvSpPr>
        <p:spPr>
          <a:xfrm>
            <a:off x="2895599" y="4535076"/>
            <a:ext cx="228600" cy="22624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0CBAA9-2B6B-C24D-9E0E-ABF5FD6CE246}"/>
              </a:ext>
            </a:extLst>
          </p:cNvPr>
          <p:cNvSpPr/>
          <p:nvPr/>
        </p:nvSpPr>
        <p:spPr>
          <a:xfrm>
            <a:off x="3352799" y="4536647"/>
            <a:ext cx="228600" cy="22624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D6A8548-B975-4543-88DE-153E42D14282}"/>
              </a:ext>
            </a:extLst>
          </p:cNvPr>
          <p:cNvSpPr/>
          <p:nvPr/>
        </p:nvSpPr>
        <p:spPr>
          <a:xfrm>
            <a:off x="3124199" y="4535076"/>
            <a:ext cx="228600" cy="22624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2B9CBB-AA38-1B4B-8513-3DF8DCA557E3}"/>
              </a:ext>
            </a:extLst>
          </p:cNvPr>
          <p:cNvSpPr/>
          <p:nvPr/>
        </p:nvSpPr>
        <p:spPr>
          <a:xfrm>
            <a:off x="3581399" y="4535076"/>
            <a:ext cx="228600" cy="22624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E49FDE-008A-A04E-8D59-816018189A63}"/>
              </a:ext>
            </a:extLst>
          </p:cNvPr>
          <p:cNvSpPr/>
          <p:nvPr/>
        </p:nvSpPr>
        <p:spPr>
          <a:xfrm>
            <a:off x="3809999" y="4535076"/>
            <a:ext cx="228600" cy="22624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ACAAE7-D972-344B-B8BE-2064B72A0AF5}"/>
              </a:ext>
            </a:extLst>
          </p:cNvPr>
          <p:cNvSpPr/>
          <p:nvPr/>
        </p:nvSpPr>
        <p:spPr>
          <a:xfrm>
            <a:off x="4267199" y="4536647"/>
            <a:ext cx="228600" cy="22624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5EDAB60-6CC5-CA46-BF66-6BA674C4A886}"/>
              </a:ext>
            </a:extLst>
          </p:cNvPr>
          <p:cNvSpPr/>
          <p:nvPr/>
        </p:nvSpPr>
        <p:spPr>
          <a:xfrm>
            <a:off x="4038599" y="4535076"/>
            <a:ext cx="228600" cy="22624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D9693F-42E6-424F-841B-7642A9383950}"/>
              </a:ext>
            </a:extLst>
          </p:cNvPr>
          <p:cNvSpPr/>
          <p:nvPr/>
        </p:nvSpPr>
        <p:spPr>
          <a:xfrm>
            <a:off x="4495799" y="4534290"/>
            <a:ext cx="228600" cy="22624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CE0BA20-C29D-3D46-AD2C-DBFCBBEC5170}"/>
              </a:ext>
            </a:extLst>
          </p:cNvPr>
          <p:cNvSpPr/>
          <p:nvPr/>
        </p:nvSpPr>
        <p:spPr>
          <a:xfrm>
            <a:off x="4724399" y="4534290"/>
            <a:ext cx="228600" cy="226244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7623295-3514-A046-B3B8-A170090276D2}"/>
              </a:ext>
            </a:extLst>
          </p:cNvPr>
          <p:cNvSpPr/>
          <p:nvPr/>
        </p:nvSpPr>
        <p:spPr>
          <a:xfrm>
            <a:off x="5181599" y="4535861"/>
            <a:ext cx="228600" cy="2262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55295A8-C612-F144-B8C0-A475B9BE9636}"/>
              </a:ext>
            </a:extLst>
          </p:cNvPr>
          <p:cNvSpPr/>
          <p:nvPr/>
        </p:nvSpPr>
        <p:spPr>
          <a:xfrm>
            <a:off x="4952999" y="4534290"/>
            <a:ext cx="228600" cy="2262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C1270159-4916-3B44-89AB-EC0DD4359B41}"/>
              </a:ext>
            </a:extLst>
          </p:cNvPr>
          <p:cNvSpPr/>
          <p:nvPr/>
        </p:nvSpPr>
        <p:spPr>
          <a:xfrm>
            <a:off x="8856878" y="4038596"/>
            <a:ext cx="208566" cy="404566"/>
          </a:xfrm>
          <a:prstGeom prst="parallelogram">
            <a:avLst>
              <a:gd name="adj" fmla="val 48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ED314CE-B83C-CC4A-8AF3-0647D35898CC}"/>
              </a:ext>
            </a:extLst>
          </p:cNvPr>
          <p:cNvCxnSpPr>
            <a:cxnSpLocks/>
          </p:cNvCxnSpPr>
          <p:nvPr/>
        </p:nvCxnSpPr>
        <p:spPr>
          <a:xfrm>
            <a:off x="1066799" y="5052767"/>
            <a:ext cx="1371600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138AB3DE-651F-7247-8A55-4A63CDEE94B9}"/>
              </a:ext>
            </a:extLst>
          </p:cNvPr>
          <p:cNvSpPr txBox="1"/>
          <p:nvPr/>
        </p:nvSpPr>
        <p:spPr>
          <a:xfrm>
            <a:off x="1066799" y="5051196"/>
            <a:ext cx="1366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CCA clear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0F220F7-83AD-C346-9D62-23AF33E152D2}"/>
              </a:ext>
            </a:extLst>
          </p:cNvPr>
          <p:cNvCxnSpPr>
            <a:cxnSpLocks/>
          </p:cNvCxnSpPr>
          <p:nvPr/>
        </p:nvCxnSpPr>
        <p:spPr>
          <a:xfrm flipV="1">
            <a:off x="2433364" y="5052767"/>
            <a:ext cx="2519635" cy="1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65375F71-D6A1-6649-A47F-57545F5639EC}"/>
              </a:ext>
            </a:extLst>
          </p:cNvPr>
          <p:cNvSpPr txBox="1"/>
          <p:nvPr/>
        </p:nvSpPr>
        <p:spPr>
          <a:xfrm>
            <a:off x="2433364" y="5057918"/>
            <a:ext cx="251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CCA triggered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E235796-8009-3D42-B513-612036C54AC2}"/>
              </a:ext>
            </a:extLst>
          </p:cNvPr>
          <p:cNvSpPr txBox="1"/>
          <p:nvPr/>
        </p:nvSpPr>
        <p:spPr>
          <a:xfrm>
            <a:off x="5419677" y="5837792"/>
            <a:ext cx="5760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TXOP acquired (or SP) (several </a:t>
            </a:r>
            <a:r>
              <a:rPr lang="en-US" sz="2000" b="1" dirty="0">
                <a:solidFill>
                  <a:schemeClr val="tx1"/>
                </a:solidFill>
              </a:rPr>
              <a:t>milliseconds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(sufficient SINR)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9A10D11-975A-3F40-8081-9B7EBCD6EB24}"/>
              </a:ext>
            </a:extLst>
          </p:cNvPr>
          <p:cNvSpPr txBox="1"/>
          <p:nvPr/>
        </p:nvSpPr>
        <p:spPr>
          <a:xfrm>
            <a:off x="815809" y="4186506"/>
            <a:ext cx="728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aSlotTime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AF8A101-7539-4646-9B0B-FFFBC6460BC5}"/>
              </a:ext>
            </a:extLst>
          </p:cNvPr>
          <p:cNvCxnSpPr>
            <a:cxnSpLocks/>
          </p:cNvCxnSpPr>
          <p:nvPr/>
        </p:nvCxnSpPr>
        <p:spPr>
          <a:xfrm>
            <a:off x="1066799" y="4443162"/>
            <a:ext cx="228600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A44AFD7-043C-D442-93AC-EBCBA6ED7C3F}"/>
              </a:ext>
            </a:extLst>
          </p:cNvPr>
          <p:cNvSpPr txBox="1"/>
          <p:nvPr/>
        </p:nvSpPr>
        <p:spPr>
          <a:xfrm>
            <a:off x="699101" y="2947568"/>
            <a:ext cx="1217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Preamble detect</a:t>
            </a:r>
          </a:p>
          <a:p>
            <a:pPr algn="ctr"/>
            <a:r>
              <a:rPr lang="en-US" sz="1200" dirty="0"/>
              <a:t>level -68 dBm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8C32305-8E0A-C944-8358-6EEF6F5826F4}"/>
              </a:ext>
            </a:extLst>
          </p:cNvPr>
          <p:cNvSpPr/>
          <p:nvPr/>
        </p:nvSpPr>
        <p:spPr>
          <a:xfrm>
            <a:off x="5410199" y="1905782"/>
            <a:ext cx="5770042" cy="2854752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SRD Transmission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(TXOP/SP)</a:t>
            </a:r>
          </a:p>
        </p:txBody>
      </p:sp>
      <p:sp>
        <p:nvSpPr>
          <p:cNvPr id="52" name="Parallelogram 51">
            <a:extLst>
              <a:ext uri="{FF2B5EF4-FFF2-40B4-BE49-F238E27FC236}">
                <a16:creationId xmlns:a16="http://schemas.microsoft.com/office/drawing/2014/main" id="{CE67B39A-CAE3-A34E-BCA3-B60525AE7324}"/>
              </a:ext>
            </a:extLst>
          </p:cNvPr>
          <p:cNvSpPr/>
          <p:nvPr/>
        </p:nvSpPr>
        <p:spPr>
          <a:xfrm>
            <a:off x="10095440" y="1728543"/>
            <a:ext cx="208566" cy="404566"/>
          </a:xfrm>
          <a:prstGeom prst="parallelogram">
            <a:avLst>
              <a:gd name="adj" fmla="val 48333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4748174-31DC-814B-B705-707B138F833D}"/>
              </a:ext>
            </a:extLst>
          </p:cNvPr>
          <p:cNvCxnSpPr/>
          <p:nvPr/>
        </p:nvCxnSpPr>
        <p:spPr>
          <a:xfrm>
            <a:off x="6584278" y="1905884"/>
            <a:ext cx="0" cy="1062087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F313E4DD-A482-7C4E-861D-96E1D1AFB387}"/>
              </a:ext>
            </a:extLst>
          </p:cNvPr>
          <p:cNvSpPr txBox="1"/>
          <p:nvPr/>
        </p:nvSpPr>
        <p:spPr>
          <a:xfrm>
            <a:off x="5481451" y="1913348"/>
            <a:ext cx="1028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&gt;10dB SINR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In very aggressive worst cases (ref [3])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FF6355E9-70B5-DB4B-93E1-68D5EE723D08}"/>
              </a:ext>
            </a:extLst>
          </p:cNvPr>
          <p:cNvSpPr/>
          <p:nvPr/>
        </p:nvSpPr>
        <p:spPr bwMode="auto">
          <a:xfrm rot="5400000">
            <a:off x="3069796" y="3450330"/>
            <a:ext cx="256292" cy="4262285"/>
          </a:xfrm>
          <a:prstGeom prst="rightBrace">
            <a:avLst>
              <a:gd name="adj1" fmla="val 7404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8B6EB80-6BC5-B049-87B9-C0D6A81FD598}"/>
              </a:ext>
            </a:extLst>
          </p:cNvPr>
          <p:cNvSpPr txBox="1"/>
          <p:nvPr/>
        </p:nvSpPr>
        <p:spPr>
          <a:xfrm>
            <a:off x="1066799" y="584414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EDCA backoff</a:t>
            </a: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61C12477-A5D0-D343-AA30-97B03E7899CE}"/>
              </a:ext>
            </a:extLst>
          </p:cNvPr>
          <p:cNvSpPr/>
          <p:nvPr/>
        </p:nvSpPr>
        <p:spPr bwMode="auto">
          <a:xfrm rot="5400000">
            <a:off x="8215007" y="2741217"/>
            <a:ext cx="256292" cy="5674176"/>
          </a:xfrm>
          <a:prstGeom prst="rightBrace">
            <a:avLst>
              <a:gd name="adj1" fmla="val 7404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D10C8-2641-E543-8635-14EDA977BBA8}"/>
              </a:ext>
            </a:extLst>
          </p:cNvPr>
          <p:cNvSpPr txBox="1"/>
          <p:nvPr/>
        </p:nvSpPr>
        <p:spPr>
          <a:xfrm>
            <a:off x="578221" y="2949329"/>
            <a:ext cx="1514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Preamble detect level</a:t>
            </a:r>
          </a:p>
        </p:txBody>
      </p:sp>
    </p:spTree>
    <p:extLst>
      <p:ext uri="{BB962C8B-B14F-4D97-AF65-F5344CB8AC3E}">
        <p14:creationId xmlns:p14="http://schemas.microsoft.com/office/powerpoint/2010/main" val="1721637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1D929D9-D4DF-B54F-80EA-98D4FC850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changed the TDD link loading in our lab setup to emulate different idle period durations; measured UDP throughputs (listed below) show sharing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Total throughput of FWA and SRD links indicates medium shared fairly and efficiently</a:t>
            </a:r>
          </a:p>
          <a:p>
            <a:r>
              <a:rPr lang="en-US" dirty="0"/>
              <a:t>Point-to-point SRD link in this case utilized quasi-omni pattern for CCA and -68 dBm preamble detection threshold</a:t>
            </a:r>
          </a:p>
          <a:p>
            <a:pPr lvl="1"/>
            <a:r>
              <a:rPr lang="en-US" dirty="0"/>
              <a:t>Using directional pattern for CCA (valid for P2P links), and/or defining higher level for CCA threshold would provide even higher utilization of wireless medium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7CA43B3-F282-4FBF-88D0-E038F584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link loading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E507C-F7B1-406C-A949-58A24F36979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0A330-7034-442C-9137-A9C6AF93178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Sam Alex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4AB3F-1CDF-4EDF-B2FD-6E2F0209D6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3940AA-CE12-47DA-8C84-98164C6EAD73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6BE8FC7-6FCA-4961-A11B-AFB013159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656124"/>
              </p:ext>
            </p:extLst>
          </p:nvPr>
        </p:nvGraphicFramePr>
        <p:xfrm>
          <a:off x="1288668" y="2292896"/>
          <a:ext cx="9653649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1528">
                  <a:extLst>
                    <a:ext uri="{9D8B030D-6E8A-4147-A177-3AD203B41FA5}">
                      <a16:colId xmlns:a16="http://schemas.microsoft.com/office/drawing/2014/main" val="2997460542"/>
                    </a:ext>
                  </a:extLst>
                </a:gridCol>
                <a:gridCol w="1073888">
                  <a:extLst>
                    <a:ext uri="{9D8B030D-6E8A-4147-A177-3AD203B41FA5}">
                      <a16:colId xmlns:a16="http://schemas.microsoft.com/office/drawing/2014/main" val="151442345"/>
                    </a:ext>
                  </a:extLst>
                </a:gridCol>
                <a:gridCol w="1690577">
                  <a:extLst>
                    <a:ext uri="{9D8B030D-6E8A-4147-A177-3AD203B41FA5}">
                      <a16:colId xmlns:a16="http://schemas.microsoft.com/office/drawing/2014/main" val="419798464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4422214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strike="noStrike" dirty="0">
                          <a:solidFill>
                            <a:schemeClr val="bg1"/>
                          </a:solidFill>
                        </a:rPr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noStrike" dirty="0">
                          <a:solidFill>
                            <a:schemeClr val="bg1"/>
                          </a:solidFill>
                        </a:rPr>
                        <a:t>TDD link loading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SRD throughput (Gbps)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(SRD+FWA) throughput (Gbps)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972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Both TDD devices transmitting at full buffer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02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One TDD device transmitting at full buffer, the other transmitting Block ACK and management/control frames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70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No data transmission in either direction, sporadic management and control frames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860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984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E2428-F576-468B-84F9-C2F4CE76A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All simulations and field measurements show minimal impact on SRD with high antenna gains for TDD links</a:t>
            </a:r>
          </a:p>
          <a:p>
            <a:r>
              <a:rPr lang="en-US"/>
              <a:t>How about fixed wireless links with low-gain antennas (larger antenna beamwidths) that could potentially interfere with SRDs over larger areas?</a:t>
            </a:r>
          </a:p>
          <a:p>
            <a:r>
              <a:rPr lang="en-US"/>
              <a:t>These devices should have limited EIRP, depending on the potential interference that they can cause</a:t>
            </a:r>
          </a:p>
          <a:p>
            <a:r>
              <a:rPr lang="en-US"/>
              <a:t>Deciding the EIRP vs. gain is a regulatory (geography dependent) topic</a:t>
            </a:r>
          </a:p>
          <a:p>
            <a:pPr lvl="1"/>
            <a:r>
              <a:rPr lang="en-US"/>
              <a:t>Typical language is X dB EIRP penalty (backoff) for each dBi antenna gain below a certain threshold (less antenna gain, lower EIRP)</a:t>
            </a:r>
          </a:p>
          <a:p>
            <a:pPr lvl="1"/>
            <a:r>
              <a:rPr lang="en-US"/>
              <a:t>Some DMG channels may not even be available to SRDs in different regulatory domains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C27EA-1139-43ED-B038-28B58D246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EIRP vs Antenna gain (1)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947AB-635D-4762-99EB-E1ECC5C73F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65431-58D6-4E2C-8D13-2D87AE2AF2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Sam Alex et al.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A85A3-E967-4EC2-A217-1E26DA625D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3940AA-CE12-47DA-8C84-98164C6EAD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0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27EA-1139-43ED-B038-28B58D246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EIRP vs Antenna gain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E2428-F576-468B-84F9-C2F4CE76AC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Refer to discussions in ETSI BRAN and CEPT for formulations under development </a:t>
            </a:r>
          </a:p>
          <a:p>
            <a:r>
              <a:rPr lang="en-US"/>
              <a:t>Typical EIRP vs. antenna gain targets is shown here</a:t>
            </a:r>
          </a:p>
          <a:p>
            <a:r>
              <a:rPr lang="en-US"/>
              <a:t>Allowed EIRP normally has a floor, although a cliff requiring  minimum antenna gain has also been discussed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947AB-635D-4762-99EB-E1ECC5C73F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65431-58D6-4E2C-8D13-2D87AE2AF2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Sam Alex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A85A3-E967-4EC2-A217-1E26DA625D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3940AA-CE12-47DA-8C84-98164C6EAD73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B03293-5477-AC45-AA74-870A97B0347F}"/>
              </a:ext>
            </a:extLst>
          </p:cNvPr>
          <p:cNvGrpSpPr/>
          <p:nvPr/>
        </p:nvGrpSpPr>
        <p:grpSpPr>
          <a:xfrm>
            <a:off x="6782725" y="1864728"/>
            <a:ext cx="5362575" cy="4019550"/>
            <a:chOff x="6321414" y="2013584"/>
            <a:chExt cx="5362575" cy="40195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3D4A18-ECE7-4172-8790-CB0406B7A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1414" y="2013584"/>
              <a:ext cx="5362575" cy="4019550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0B8447F-C9BA-5841-A632-12DF4DE64C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32320" y="5138668"/>
              <a:ext cx="4147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71889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CF9FE-1ADE-4299-982E-491952292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Some interference to TDD link, due to early weak interference</a:t>
            </a:r>
          </a:p>
          <a:p>
            <a:r>
              <a:rPr lang="en-US"/>
              <a:t>Using different Golay codes on the TDD link significantly reduced the impact of SRD interference</a:t>
            </a:r>
          </a:p>
          <a:p>
            <a:r>
              <a:rPr lang="en-US"/>
              <a:t>See [4] for proposed co-channel interference requirements for TDD mode operation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D32FC-7BE6-4E1A-A9DF-BD5792C5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SRD devices to FWA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F9717-61F6-449D-96A2-E85B3893B6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890A3-763E-4EAD-BCE4-F06B730CB56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Sam Alex et al.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4F651-A8C0-4EBF-A346-BAB5D29871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3940AA-CE12-47DA-8C84-98164C6EAD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17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3AFB2-C644-4746-881B-CED0F025C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Simulation and field measurements show healthy coexistence between TDD-capable DMG devices with transmit power control and SRDs utilizing both CBAP and SP allocations</a:t>
            </a:r>
          </a:p>
          <a:p>
            <a:r>
              <a:rPr lang="en-US"/>
              <a:t>No permanent blocking effect observed, even for the worst case of perfectly aligned FWA and SRD links</a:t>
            </a:r>
          </a:p>
          <a:p>
            <a:pPr lvl="1"/>
            <a:r>
              <a:rPr lang="en-US"/>
              <a:t>When power control is applied at the FWA nodes, there is minimal impact seen on SRD links</a:t>
            </a:r>
          </a:p>
          <a:p>
            <a:pPr lvl="1"/>
            <a:r>
              <a:rPr lang="en-US"/>
              <a:t>Even without Tx power control, SRD links were seen to be able to coexist well albeit the reduced throughput when FWA was transmitting at the max power (45dBm)</a:t>
            </a:r>
          </a:p>
          <a:p>
            <a:r>
              <a:rPr lang="en-US"/>
              <a:t>CCA-idle interference periods provide sufficient opportunity to establish TxOP on SRD links</a:t>
            </a:r>
          </a:p>
          <a:p>
            <a:pPr lvl="1"/>
            <a:r>
              <a:rPr lang="en-US"/>
              <a:t>Upon establishing TxOP, performance of SRD link is governed by SINR, which is to be sufficiently good for healthy Tput irrespective of TX/RX duty cycle</a:t>
            </a:r>
          </a:p>
          <a:p>
            <a:endParaRPr lang="en-US"/>
          </a:p>
          <a:p>
            <a:endParaRPr lang="en-US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EB6AE-7980-4C16-A805-69E67A7FF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5237D-1AB7-4380-B1DF-1F154D8BC5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C3331-9FA0-4CB9-A46E-89D56357DAA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Sam Alex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CB02A-DB3B-48D0-91B7-5A9A54C6A1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3940AA-CE12-47DA-8C84-98164C6EAD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71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5A14C-9234-4BF5-94E4-A0FFD4E40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authors would like to thank Qualcomm, for providing their SRD equipment, tools and support for successfully performing the coexistence studies and measurements presented herewith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340C568-0FEA-4B83-B04D-4C0E67F0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AE1CAD-EF0C-4B8F-9969-D5649C1263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ECAA7-B34B-42BE-B7D7-FB741657A29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Sam Alex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36322-D007-43AC-A737-A8DD9D7B45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3940AA-CE12-47DA-8C84-98164C6EAD7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2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33A2-B3B8-43AC-B81F-87465E397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is to study coexistence between Short Range DMG Devices (SRDs) and TDD-capable DMG devices serving the Fixed Wireless Access (FWA) use case [1]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Reminder: TDD-capable DMG devices utilize </a:t>
            </a:r>
            <a:r>
              <a:rPr lang="en-US" dirty="0"/>
              <a:t>service period (SP) </a:t>
            </a:r>
            <a:r>
              <a:rPr lang="en-US" dirty="0">
                <a:solidFill>
                  <a:schemeClr val="tx1"/>
                </a:solidFill>
              </a:rPr>
              <a:t>allocations and are 802.11ad-compliant</a:t>
            </a:r>
          </a:p>
          <a:p>
            <a:endParaRPr lang="en-US" dirty="0"/>
          </a:p>
          <a:p>
            <a:r>
              <a:rPr lang="en-US" dirty="0"/>
              <a:t>Previously, we showed ray tracing simulations for both indoor and outdoor scenarios in [2] and [3], respectively</a:t>
            </a:r>
          </a:p>
          <a:p>
            <a:endParaRPr lang="en-US" dirty="0"/>
          </a:p>
          <a:p>
            <a:r>
              <a:rPr lang="en-US" dirty="0"/>
              <a:t>We also showed field measurements for coexistence between FWA and SRDs that use scheduled service period (SP) allocations [3]</a:t>
            </a:r>
          </a:p>
          <a:p>
            <a:pPr lvl="1"/>
            <a:r>
              <a:rPr lang="en-US" dirty="0"/>
              <a:t>Summary from [3]: No significant throughput drop under aggressive corner case scenarios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44A56-2A9D-42FD-9879-42869973D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E4DF5-3891-442B-B0F9-EB96A7C5781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37C78-1A90-4196-B9AA-BC8F0C2A0A1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Sam Alex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BCDC6-C26F-499F-BDF8-3BBF176CB3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3940AA-CE12-47DA-8C84-98164C6EAD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15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D3862-5130-4A87-AD0C-B51620C13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[1] IEEE 802.11-17/1019r0, mmWave Mesh Network Usage Model </a:t>
            </a:r>
          </a:p>
          <a:p>
            <a:pPr marL="0" indent="0">
              <a:buNone/>
            </a:pPr>
            <a:r>
              <a:rPr lang="en-US" dirty="0"/>
              <a:t>[2] IEEE 802.11-18/0131r0, Distribution Networks and Short Range Devices Coexistence</a:t>
            </a:r>
          </a:p>
          <a:p>
            <a:pPr marL="0" indent="0">
              <a:buNone/>
            </a:pPr>
            <a:r>
              <a:rPr lang="en-US" dirty="0"/>
              <a:t>[3] IEEE 802.11-18/0488r1, Field measurement results for distribution networks and short range devices coexistence</a:t>
            </a:r>
          </a:p>
          <a:p>
            <a:pPr marL="0" indent="0">
              <a:buNone/>
            </a:pPr>
            <a:r>
              <a:rPr lang="en-US" dirty="0"/>
              <a:t>[4] IEEE 802.11-18/0750r0, Co-channel Interference Mitigation Requirements for Millimeter wave distribution networks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79561-8A14-459D-B768-578402750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0B91D-CAFC-49C1-8C21-523DB4B0B7F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F1AE9-C0BA-4678-92EE-2674DA463C3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Sam Alex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A346F-644C-43D7-95A1-C4363239CE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3940AA-CE12-47DA-8C84-98164C6EAD7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4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33A2-B3B8-43AC-B81F-87465E397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presentation we focus on field measurements for outdoor scenarios with SRDs that use contention based access period (CBAP) allocation</a:t>
            </a:r>
          </a:p>
          <a:p>
            <a:pPr lvl="1"/>
            <a:r>
              <a:rPr lang="en-US" dirty="0"/>
              <a:t>Study includes corner case measurements with high EIRP and perfect alignment between SRD and Distribution Network links</a:t>
            </a:r>
          </a:p>
          <a:p>
            <a:endParaRPr lang="en-US" dirty="0"/>
          </a:p>
          <a:p>
            <a:r>
              <a:rPr lang="en-US" dirty="0"/>
              <a:t>We also address the following 2 questions raised by group in past meetings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Impact of TDD devices to SRD performance when links are perfectly aligned, i.e., is there a permanent blocking effect in limited number of cases?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Expected coex performance with low-cost FWA devices utilizing lower antenna gains</a:t>
            </a:r>
          </a:p>
          <a:p>
            <a:pPr lvl="1"/>
            <a:endParaRPr lang="en-US" dirty="0"/>
          </a:p>
          <a:p>
            <a:r>
              <a:rPr lang="en-US" dirty="0"/>
              <a:t>Preliminary simulation and field measurements show healthy coexistence between TDD-capable DMG devices with transmit power control and SRDs utilizing both CBAP and SP allocations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44A56-2A9D-42FD-9879-42869973D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E4DF5-3891-442B-B0F9-EB96A7C5781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37C78-1A90-4196-B9AA-BC8F0C2A0A1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Sam Alex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BCDC6-C26F-499F-BDF8-3BBF176CB3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3940AA-CE12-47DA-8C84-98164C6EAD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9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F3B52-3151-47AA-929E-E90403889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Standalone baseline reference</a:t>
            </a:r>
          </a:p>
          <a:p>
            <a:pPr lvl="1"/>
            <a:r>
              <a:rPr lang="en-US" dirty="0"/>
              <a:t>FWA without external interference (can be found in [3])</a:t>
            </a:r>
          </a:p>
          <a:p>
            <a:pPr lvl="1"/>
            <a:r>
              <a:rPr lang="en-US" dirty="0"/>
              <a:t>SRD devices without interference</a:t>
            </a:r>
          </a:p>
          <a:p>
            <a:endParaRPr lang="en-US" dirty="0"/>
          </a:p>
          <a:p>
            <a:r>
              <a:rPr lang="en-US" dirty="0"/>
              <a:t>Coex performance </a:t>
            </a:r>
          </a:p>
          <a:p>
            <a:pPr lvl="1"/>
            <a:r>
              <a:rPr lang="en-US" dirty="0"/>
              <a:t>Impact of FWA to SRD with max Tx EIRP</a:t>
            </a:r>
          </a:p>
          <a:p>
            <a:pPr lvl="1"/>
            <a:r>
              <a:rPr lang="en-US" dirty="0"/>
              <a:t>Impact of FWA to SRD with Tx power control</a:t>
            </a:r>
          </a:p>
          <a:p>
            <a:pPr lvl="1"/>
            <a:r>
              <a:rPr lang="en-US" dirty="0"/>
              <a:t>Impact of SRD to FWA</a:t>
            </a:r>
          </a:p>
          <a:p>
            <a:endParaRPr lang="en-US" dirty="0"/>
          </a:p>
          <a:p>
            <a:r>
              <a:rPr lang="en-US" dirty="0"/>
              <a:t>Deployment scenario</a:t>
            </a:r>
          </a:p>
          <a:p>
            <a:pPr lvl="1"/>
            <a:r>
              <a:rPr lang="en-US" dirty="0"/>
              <a:t>Collinear links</a:t>
            </a:r>
          </a:p>
          <a:p>
            <a:pPr lvl="1"/>
            <a:r>
              <a:rPr lang="en-US" dirty="0"/>
              <a:t>Perpendicular links and various angles between SRD link and FWA link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3490A-B5B0-4B2D-ADCF-9F52B847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Measurement: Test cases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CB0BC-04C3-4EDF-A560-A6937373E89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5A944-5294-43E0-A86D-EFDCE74A4F5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Sam Alex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22344-2808-4DA9-917B-9DD66A1BCA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3940AA-CE12-47DA-8C84-98164C6EAD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84B1D6D-2DB7-4112-B071-466875442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687" y="3596250"/>
            <a:ext cx="3885560" cy="2907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7CA96E-9560-49C5-960E-047242C8A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402" y="3249305"/>
            <a:ext cx="2446285" cy="32542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C4B2E-CA51-44A5-B8C0-16E73C201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431" y="1314827"/>
            <a:ext cx="5805979" cy="4351338"/>
          </a:xfrm>
        </p:spPr>
        <p:txBody>
          <a:bodyPr>
            <a:normAutofit/>
          </a:bodyPr>
          <a:lstStyle/>
          <a:p>
            <a:r>
              <a:rPr lang="en-US" sz="1800" dirty="0"/>
              <a:t>Measurements performed at Facebook campus in Menlo Park, CA (Hacker square comparable in size to the simulated City square scenario)</a:t>
            </a:r>
          </a:p>
          <a:p>
            <a:r>
              <a:rPr lang="en-US" sz="1800" dirty="0"/>
              <a:t>FWA device: 60GHz TDD-capable prototype</a:t>
            </a:r>
          </a:p>
          <a:p>
            <a:r>
              <a:rPr lang="en-US" sz="1800" dirty="0"/>
              <a:t>SRD: Qualcomm 60GHz 11ad test device using CBAP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A99DF-A71C-46ED-B198-F2945C06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setup and equipment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A1CAE-989B-4E94-ACFF-AE1941932E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6F9074-B3F4-491C-8752-F6C95279796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Sam Alex et al.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F87DA04-0395-4A26-80E3-275BEAF452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3940AA-CE12-47DA-8C84-98164C6EAD73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https://scontent.xx.fbcdn.net/v/wl/t35.0-12/28642526_168665403855976_777170687_o.png?_nc_log=1&amp;oh=93bfaebf3483f167f3fa7a6c2f11d466&amp;oe=5A98C01A">
            <a:extLst>
              <a:ext uri="{FF2B5EF4-FFF2-40B4-BE49-F238E27FC236}">
                <a16:creationId xmlns:a16="http://schemas.microsoft.com/office/drawing/2014/main" id="{7E93EF06-CA0C-4E46-BC13-7409B92C0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00" y="3168389"/>
            <a:ext cx="4255482" cy="33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E5865A-D10D-404B-9C0A-EB03D234301D}"/>
              </a:ext>
            </a:extLst>
          </p:cNvPr>
          <p:cNvSpPr/>
          <p:nvPr/>
        </p:nvSpPr>
        <p:spPr>
          <a:xfrm>
            <a:off x="3539205" y="4772904"/>
            <a:ext cx="14285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DN1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2BAC2C-0D1B-44F7-BEDA-EB7C32A63F18}"/>
              </a:ext>
            </a:extLst>
          </p:cNvPr>
          <p:cNvSpPr/>
          <p:nvPr/>
        </p:nvSpPr>
        <p:spPr>
          <a:xfrm>
            <a:off x="2138890" y="4467625"/>
            <a:ext cx="14285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DN2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3903AB-1D4B-4AE3-842F-26948DB8A4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967" y="629077"/>
            <a:ext cx="1815967" cy="24222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B15B8-0E05-4534-BD36-AA66B13A8E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859" y="626305"/>
            <a:ext cx="1825108" cy="24344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84E3E4-5199-46BA-951C-25BDE1E79857}"/>
              </a:ext>
            </a:extLst>
          </p:cNvPr>
          <p:cNvSpPr txBox="1"/>
          <p:nvPr/>
        </p:nvSpPr>
        <p:spPr>
          <a:xfrm>
            <a:off x="11353800" y="300142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DN2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4F2F2-6BD3-49F0-B806-68599F516589}"/>
              </a:ext>
            </a:extLst>
          </p:cNvPr>
          <p:cNvSpPr txBox="1"/>
          <p:nvPr/>
        </p:nvSpPr>
        <p:spPr>
          <a:xfrm>
            <a:off x="10161104" y="3010851"/>
            <a:ext cx="78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DN1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B919FE-E4FD-42F4-84D8-810D5938A5EB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11070156" y="1442301"/>
            <a:ext cx="283644" cy="174378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14652D2-42AB-4504-BF25-E051AEDE343D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7277883" y="3195517"/>
            <a:ext cx="2883221" cy="35214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5CF29C0-0AC1-4FAA-A59E-2CECF7685BB8}"/>
              </a:ext>
            </a:extLst>
          </p:cNvPr>
          <p:cNvSpPr txBox="1"/>
          <p:nvPr/>
        </p:nvSpPr>
        <p:spPr>
          <a:xfrm>
            <a:off x="7256424" y="5514237"/>
            <a:ext cx="142064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WiGig test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device (AP/STA)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64BA6AD-90A5-421E-8F71-F4F4628B88E9}"/>
              </a:ext>
            </a:extLst>
          </p:cNvPr>
          <p:cNvCxnSpPr>
            <a:cxnSpLocks/>
          </p:cNvCxnSpPr>
          <p:nvPr/>
        </p:nvCxnSpPr>
        <p:spPr>
          <a:xfrm flipV="1">
            <a:off x="8719493" y="4876447"/>
            <a:ext cx="561667" cy="98309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951F26-5601-4D84-9F97-2BD549525A02}"/>
              </a:ext>
            </a:extLst>
          </p:cNvPr>
          <p:cNvCxnSpPr>
            <a:cxnSpLocks/>
          </p:cNvCxnSpPr>
          <p:nvPr/>
        </p:nvCxnSpPr>
        <p:spPr>
          <a:xfrm flipH="1">
            <a:off x="6847478" y="5775847"/>
            <a:ext cx="408946" cy="16738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D305B557-3765-4BC1-82CE-0F9629366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705" y="1476039"/>
            <a:ext cx="2761582" cy="1629080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6C503CC-3CA9-46E0-9B2B-5CB40DB937AE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8135334" y="2262433"/>
            <a:ext cx="2025770" cy="93308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w: Left-Right 25">
            <a:extLst>
              <a:ext uri="{FF2B5EF4-FFF2-40B4-BE49-F238E27FC236}">
                <a16:creationId xmlns:a16="http://schemas.microsoft.com/office/drawing/2014/main" id="{1982E029-12CC-4928-8B6A-5C85FA82F463}"/>
              </a:ext>
            </a:extLst>
          </p:cNvPr>
          <p:cNvSpPr/>
          <p:nvPr/>
        </p:nvSpPr>
        <p:spPr bwMode="auto">
          <a:xfrm rot="4460918">
            <a:off x="6135101" y="5018204"/>
            <a:ext cx="914574" cy="553522"/>
          </a:xfrm>
          <a:prstGeom prst="leftRightArrow">
            <a:avLst>
              <a:gd name="adj1" fmla="val 45639"/>
              <a:gd name="adj2" fmla="val 28599"/>
            </a:avLst>
          </a:prstGeom>
          <a:solidFill>
            <a:srgbClr val="00B8FF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67AC47-767D-4D41-8398-26CF93921BE9}"/>
              </a:ext>
            </a:extLst>
          </p:cNvPr>
          <p:cNvSpPr txBox="1"/>
          <p:nvPr/>
        </p:nvSpPr>
        <p:spPr>
          <a:xfrm rot="4365428">
            <a:off x="6194630" y="5201791"/>
            <a:ext cx="8144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SRD link</a:t>
            </a:r>
          </a:p>
        </p:txBody>
      </p:sp>
    </p:spTree>
    <p:extLst>
      <p:ext uri="{BB962C8B-B14F-4D97-AF65-F5344CB8AC3E}">
        <p14:creationId xmlns:p14="http://schemas.microsoft.com/office/powerpoint/2010/main" val="373018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EC778-CA4A-4082-BBDE-ACCC93E7C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SRD </a:t>
            </a:r>
          </a:p>
          <a:p>
            <a:pPr lvl="1"/>
            <a:r>
              <a:rPr lang="en-US" dirty="0"/>
              <a:t>EIRP ~ 20-25dBm, ~12-15dBi antenna gain, varies with pointing direction</a:t>
            </a:r>
          </a:p>
          <a:p>
            <a:pPr lvl="1"/>
            <a:r>
              <a:rPr lang="en-US" dirty="0"/>
              <a:t>3Gbps (unidirectional) offered UDP traffic</a:t>
            </a:r>
          </a:p>
          <a:p>
            <a:pPr lvl="1"/>
            <a:r>
              <a:rPr lang="en-US" dirty="0"/>
              <a:t>Automatic MCS selection</a:t>
            </a:r>
          </a:p>
          <a:p>
            <a:pPr lvl="1"/>
            <a:endParaRPr lang="en-US" dirty="0"/>
          </a:p>
          <a:p>
            <a:r>
              <a:rPr lang="en-US" dirty="0"/>
              <a:t>TDD-capable device</a:t>
            </a:r>
          </a:p>
          <a:p>
            <a:pPr lvl="1"/>
            <a:r>
              <a:rPr lang="en-US" dirty="0"/>
              <a:t>36 horizontal x 8 vertical elements, ~30dBi antenna gain</a:t>
            </a:r>
          </a:p>
          <a:p>
            <a:pPr lvl="1"/>
            <a:r>
              <a:rPr lang="en-US" dirty="0"/>
              <a:t>Transmit power control (TPC) with maximum average EIRP = 40dBm </a:t>
            </a:r>
          </a:p>
          <a:p>
            <a:pPr lvl="2"/>
            <a:r>
              <a:rPr lang="en-US" dirty="0"/>
              <a:t>Also manually tested transmit power up to max ~45dBm to create aggressive scenarios</a:t>
            </a:r>
          </a:p>
          <a:p>
            <a:pPr lvl="1"/>
            <a:r>
              <a:rPr lang="en-US" dirty="0"/>
              <a:t>TCP 1Gbps + 1Gbps bidirectional offered traffic</a:t>
            </a:r>
          </a:p>
          <a:p>
            <a:pPr lvl="1"/>
            <a:r>
              <a:rPr lang="en-US" dirty="0"/>
              <a:t>Automatic MCS selection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3A835-D4F5-4E90-80C6-417564F2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Equipment Specifications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A5C46-51C8-4F05-B826-B0A6613B8DE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5E1FD-D519-4037-89C7-E203FBCC1A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Sam Alex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5D7D8-22FB-4E23-B181-0BFA04654C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3940AA-CE12-47DA-8C84-98164C6EAD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C2902-F2EC-46B1-8C19-B6BB32DD8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72426"/>
            <a:ext cx="10515600" cy="220749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Single 50m DN-DN link at Hacker square, 6m above the ground, line of sight (LOS)</a:t>
            </a:r>
          </a:p>
          <a:p>
            <a:r>
              <a:rPr lang="en-US" dirty="0"/>
              <a:t>SRD link in between the two DNs, 1m above the ground </a:t>
            </a:r>
          </a:p>
          <a:p>
            <a:r>
              <a:rPr lang="en-US" dirty="0"/>
              <a:t>Baselines established for both SRD and FWA devices, with no interference</a:t>
            </a:r>
          </a:p>
          <a:p>
            <a:r>
              <a:rPr lang="en-US" dirty="0"/>
              <a:t>DN-DN link configured for either 35dBm (as TPC selected </a:t>
            </a:r>
            <a:r>
              <a:rPr lang="en-US" dirty="0" err="1"/>
              <a:t>Tx</a:t>
            </a:r>
            <a:r>
              <a:rPr lang="en-US" dirty="0"/>
              <a:t> power level with lot of margin for 50m link) or 45dBm (the maximum </a:t>
            </a:r>
            <a:r>
              <a:rPr lang="en-US" dirty="0" err="1"/>
              <a:t>Tx</a:t>
            </a:r>
            <a:r>
              <a:rPr lang="en-US" dirty="0"/>
              <a:t> power capability) </a:t>
            </a:r>
          </a:p>
          <a:p>
            <a:r>
              <a:rPr lang="en-US" u="sng" dirty="0"/>
              <a:t>Note</a:t>
            </a:r>
            <a:r>
              <a:rPr lang="en-US" dirty="0"/>
              <a:t>: 45 dBm is not allowed in any country at this time (just a temporary experiment)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1AA92-10DC-4824-93ED-3195D17D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setup</a:t>
            </a:r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C83A68E9-0457-4E34-A2DA-9CA3EFA3BF2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2018</a:t>
            </a:r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BE29A515-D7A5-43CA-ACF0-AC5633E7E76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Sam Alex et al.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3620858A-FB96-43CE-B151-C0B4CE08D4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3940AA-CE12-47DA-8C84-98164C6EAD73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67C57-DDDD-40B8-B734-382B92A3A99B}"/>
              </a:ext>
            </a:extLst>
          </p:cNvPr>
          <p:cNvSpPr txBox="1"/>
          <p:nvPr/>
        </p:nvSpPr>
        <p:spPr>
          <a:xfrm>
            <a:off x="210891" y="4025867"/>
            <a:ext cx="297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Distribution node 1 (DN1)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F0E8B2-D18A-4A97-B393-5341828E8EF5}"/>
              </a:ext>
            </a:extLst>
          </p:cNvPr>
          <p:cNvGrpSpPr/>
          <p:nvPr/>
        </p:nvGrpSpPr>
        <p:grpSpPr>
          <a:xfrm>
            <a:off x="1302266" y="1307790"/>
            <a:ext cx="1314597" cy="2755026"/>
            <a:chOff x="1384531" y="3065328"/>
            <a:chExt cx="1314597" cy="27550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514E3B-031A-445C-BC54-E8B23D9B4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4531" y="3065328"/>
              <a:ext cx="1272360" cy="2755026"/>
            </a:xfrm>
            <a:prstGeom prst="rect">
              <a:avLst/>
            </a:prstGeom>
            <a:noFill/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80D4B0-A85B-416D-B8B5-8C547CAAAE55}"/>
                </a:ext>
              </a:extLst>
            </p:cNvPr>
            <p:cNvSpPr/>
            <p:nvPr/>
          </p:nvSpPr>
          <p:spPr>
            <a:xfrm>
              <a:off x="1528608" y="4305496"/>
              <a:ext cx="105508" cy="1289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84C881-F666-4E97-BF3B-5B140EB15AFC}"/>
                </a:ext>
              </a:extLst>
            </p:cNvPr>
            <p:cNvSpPr/>
            <p:nvPr/>
          </p:nvSpPr>
          <p:spPr>
            <a:xfrm rot="16200000" flipV="1">
              <a:off x="1503510" y="4303878"/>
              <a:ext cx="566348" cy="1338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0ABBD7-D2BC-4903-BA77-224059AFA086}"/>
                </a:ext>
              </a:extLst>
            </p:cNvPr>
            <p:cNvGrpSpPr/>
            <p:nvPr/>
          </p:nvGrpSpPr>
          <p:grpSpPr>
            <a:xfrm rot="16200000">
              <a:off x="1990997" y="3916850"/>
              <a:ext cx="485633" cy="930628"/>
              <a:chOff x="5350343" y="2685733"/>
              <a:chExt cx="1327967" cy="2439351"/>
            </a:xfrm>
            <a:gradFill>
              <a:gsLst>
                <a:gs pos="0">
                  <a:srgbClr val="FFFF00"/>
                </a:gs>
                <a:gs pos="30000">
                  <a:srgbClr val="FFC000"/>
                </a:gs>
                <a:gs pos="8300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A35806E-A0E7-4D6A-9CDA-4FA4DD61F6AF}"/>
                  </a:ext>
                </a:extLst>
              </p:cNvPr>
              <p:cNvSpPr/>
              <p:nvPr/>
            </p:nvSpPr>
            <p:spPr>
              <a:xfrm>
                <a:off x="5791072" y="2917821"/>
                <a:ext cx="483852" cy="2207263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1BDD73-9EC0-4017-A0F5-72FD5918CBB3}"/>
                  </a:ext>
                </a:extLst>
              </p:cNvPr>
              <p:cNvSpPr/>
              <p:nvPr/>
            </p:nvSpPr>
            <p:spPr>
              <a:xfrm rot="20183688">
                <a:off x="6000539" y="2839420"/>
                <a:ext cx="477593" cy="949883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9988023-CE3C-42BC-8F38-2AF19E3AA28F}"/>
                  </a:ext>
                </a:extLst>
              </p:cNvPr>
              <p:cNvSpPr/>
              <p:nvPr/>
            </p:nvSpPr>
            <p:spPr>
              <a:xfrm rot="1246475">
                <a:off x="5553215" y="2856743"/>
                <a:ext cx="477593" cy="909298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6113E30-C228-4183-9073-4B6C490E82DF}"/>
                  </a:ext>
                </a:extLst>
              </p:cNvPr>
              <p:cNvSpPr/>
              <p:nvPr/>
            </p:nvSpPr>
            <p:spPr>
              <a:xfrm rot="19665084">
                <a:off x="5515440" y="2729870"/>
                <a:ext cx="477593" cy="663986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ADA242D-FC35-4FB6-8A5A-CC49591EAB0C}"/>
                  </a:ext>
                </a:extLst>
              </p:cNvPr>
              <p:cNvSpPr/>
              <p:nvPr/>
            </p:nvSpPr>
            <p:spPr>
              <a:xfrm>
                <a:off x="5758560" y="2685733"/>
                <a:ext cx="477593" cy="663985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C6E0B19-F512-4C2F-AAAF-415C8175E527}"/>
                  </a:ext>
                </a:extLst>
              </p:cNvPr>
              <p:cNvSpPr/>
              <p:nvPr/>
            </p:nvSpPr>
            <p:spPr>
              <a:xfrm rot="1166591">
                <a:off x="6045838" y="2776443"/>
                <a:ext cx="477593" cy="663986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5EBA133-8B28-43B6-8EB7-FC1C83199517}"/>
                  </a:ext>
                </a:extLst>
              </p:cNvPr>
              <p:cNvSpPr/>
              <p:nvPr/>
            </p:nvSpPr>
            <p:spPr>
              <a:xfrm rot="5400000">
                <a:off x="6107521" y="2883487"/>
                <a:ext cx="477593" cy="663985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F3BFC74-1781-4F27-8753-A4A1B3667ED9}"/>
                  </a:ext>
                </a:extLst>
              </p:cNvPr>
              <p:cNvSpPr/>
              <p:nvPr/>
            </p:nvSpPr>
            <p:spPr>
              <a:xfrm rot="5400000">
                <a:off x="5443539" y="2930194"/>
                <a:ext cx="477593" cy="663985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6724BE79-8877-4D95-81D4-87C6EA51E54B}"/>
                </a:ext>
              </a:extLst>
            </p:cNvPr>
            <p:cNvSpPr/>
            <p:nvPr/>
          </p:nvSpPr>
          <p:spPr>
            <a:xfrm>
              <a:off x="1651868" y="4045325"/>
              <a:ext cx="218650" cy="616311"/>
            </a:xfrm>
            <a:prstGeom prst="halfFram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B09C13CB-CF14-41F7-A705-8E4EE2B9953D}"/>
                </a:ext>
              </a:extLst>
            </p:cNvPr>
            <p:cNvSpPr/>
            <p:nvPr/>
          </p:nvSpPr>
          <p:spPr>
            <a:xfrm flipV="1">
              <a:off x="1671280" y="4111426"/>
              <a:ext cx="218650" cy="616311"/>
            </a:xfrm>
            <a:prstGeom prst="halfFram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71B4BB-AF2E-4649-A220-DB4906D8F992}"/>
              </a:ext>
            </a:extLst>
          </p:cNvPr>
          <p:cNvGrpSpPr/>
          <p:nvPr/>
        </p:nvGrpSpPr>
        <p:grpSpPr>
          <a:xfrm flipH="1">
            <a:off x="9270478" y="1307790"/>
            <a:ext cx="1272360" cy="2755026"/>
            <a:chOff x="1384531" y="3065328"/>
            <a:chExt cx="1314597" cy="275502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FFE8077-C8FA-4884-929D-5CA2659F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4531" y="3065328"/>
              <a:ext cx="1272360" cy="2755026"/>
            </a:xfrm>
            <a:prstGeom prst="rect">
              <a:avLst/>
            </a:prstGeom>
            <a:noFill/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6E6334-5B11-4A94-AE7B-097DF2B8C445}"/>
                </a:ext>
              </a:extLst>
            </p:cNvPr>
            <p:cNvSpPr/>
            <p:nvPr/>
          </p:nvSpPr>
          <p:spPr>
            <a:xfrm>
              <a:off x="1528608" y="4305496"/>
              <a:ext cx="105508" cy="1289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D304D97-0B59-47CA-94B6-D21BD998E7C2}"/>
                </a:ext>
              </a:extLst>
            </p:cNvPr>
            <p:cNvSpPr/>
            <p:nvPr/>
          </p:nvSpPr>
          <p:spPr>
            <a:xfrm rot="16200000" flipV="1">
              <a:off x="1503510" y="4303878"/>
              <a:ext cx="566348" cy="1338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D21F37C-0864-46CC-B32F-8E04C6F1FBBB}"/>
                </a:ext>
              </a:extLst>
            </p:cNvPr>
            <p:cNvGrpSpPr/>
            <p:nvPr/>
          </p:nvGrpSpPr>
          <p:grpSpPr>
            <a:xfrm rot="16200000">
              <a:off x="1990997" y="3916850"/>
              <a:ext cx="485633" cy="930628"/>
              <a:chOff x="5350343" y="2685733"/>
              <a:chExt cx="1327967" cy="2439351"/>
            </a:xfrm>
            <a:gradFill>
              <a:gsLst>
                <a:gs pos="0">
                  <a:srgbClr val="FFFF00"/>
                </a:gs>
                <a:gs pos="30000">
                  <a:srgbClr val="FFC000"/>
                </a:gs>
                <a:gs pos="8300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BD87300-CF6B-48D3-9786-C2593718EBC9}"/>
                  </a:ext>
                </a:extLst>
              </p:cNvPr>
              <p:cNvSpPr/>
              <p:nvPr/>
            </p:nvSpPr>
            <p:spPr>
              <a:xfrm>
                <a:off x="5791072" y="2917821"/>
                <a:ext cx="483852" cy="2207263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6816B61-90E5-44E0-813F-D5CDD16DB164}"/>
                  </a:ext>
                </a:extLst>
              </p:cNvPr>
              <p:cNvSpPr/>
              <p:nvPr/>
            </p:nvSpPr>
            <p:spPr>
              <a:xfrm rot="20183688">
                <a:off x="6000539" y="2839420"/>
                <a:ext cx="477593" cy="949883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8206C7C-4276-4A12-B6E0-FC881AE13093}"/>
                  </a:ext>
                </a:extLst>
              </p:cNvPr>
              <p:cNvSpPr/>
              <p:nvPr/>
            </p:nvSpPr>
            <p:spPr>
              <a:xfrm rot="1246475">
                <a:off x="5553215" y="2856743"/>
                <a:ext cx="477593" cy="909298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C471FBB-465B-408E-BFA8-85CF88BCDEB2}"/>
                  </a:ext>
                </a:extLst>
              </p:cNvPr>
              <p:cNvSpPr/>
              <p:nvPr/>
            </p:nvSpPr>
            <p:spPr>
              <a:xfrm rot="19665084">
                <a:off x="5515440" y="2729870"/>
                <a:ext cx="477593" cy="663986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062E039-20AA-49A7-8183-0D6E2FBAA9E8}"/>
                  </a:ext>
                </a:extLst>
              </p:cNvPr>
              <p:cNvSpPr/>
              <p:nvPr/>
            </p:nvSpPr>
            <p:spPr>
              <a:xfrm>
                <a:off x="5758560" y="2685733"/>
                <a:ext cx="477593" cy="663985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9897710-175D-46DA-9CC7-334E7B667990}"/>
                  </a:ext>
                </a:extLst>
              </p:cNvPr>
              <p:cNvSpPr/>
              <p:nvPr/>
            </p:nvSpPr>
            <p:spPr>
              <a:xfrm rot="1166591">
                <a:off x="6045838" y="2776443"/>
                <a:ext cx="477593" cy="663986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9EA3E30-1AED-4DB6-A88C-FB30D0E5B836}"/>
                  </a:ext>
                </a:extLst>
              </p:cNvPr>
              <p:cNvSpPr/>
              <p:nvPr/>
            </p:nvSpPr>
            <p:spPr>
              <a:xfrm rot="5400000">
                <a:off x="6107521" y="2883487"/>
                <a:ext cx="477593" cy="663985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C61C386-02EA-4CB4-A94F-7B591FB6906A}"/>
                  </a:ext>
                </a:extLst>
              </p:cNvPr>
              <p:cNvSpPr/>
              <p:nvPr/>
            </p:nvSpPr>
            <p:spPr>
              <a:xfrm rot="5400000">
                <a:off x="5443539" y="2930194"/>
                <a:ext cx="477593" cy="663985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Half Frame 24">
              <a:extLst>
                <a:ext uri="{FF2B5EF4-FFF2-40B4-BE49-F238E27FC236}">
                  <a16:creationId xmlns:a16="http://schemas.microsoft.com/office/drawing/2014/main" id="{35952012-44B6-40F6-8316-A1ABF9F1519F}"/>
                </a:ext>
              </a:extLst>
            </p:cNvPr>
            <p:cNvSpPr/>
            <p:nvPr/>
          </p:nvSpPr>
          <p:spPr>
            <a:xfrm>
              <a:off x="1651868" y="4045325"/>
              <a:ext cx="218650" cy="616311"/>
            </a:xfrm>
            <a:prstGeom prst="halfFram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>
              <a:extLst>
                <a:ext uri="{FF2B5EF4-FFF2-40B4-BE49-F238E27FC236}">
                  <a16:creationId xmlns:a16="http://schemas.microsoft.com/office/drawing/2014/main" id="{D04ABA92-1CD4-4453-A167-CB1B2A98D442}"/>
                </a:ext>
              </a:extLst>
            </p:cNvPr>
            <p:cNvSpPr/>
            <p:nvPr/>
          </p:nvSpPr>
          <p:spPr>
            <a:xfrm flipV="1">
              <a:off x="1671280" y="4111426"/>
              <a:ext cx="218650" cy="616311"/>
            </a:xfrm>
            <a:prstGeom prst="halfFram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EC1F684-657F-4912-812A-1F1F7B287CC2}"/>
              </a:ext>
            </a:extLst>
          </p:cNvPr>
          <p:cNvCxnSpPr>
            <a:cxnSpLocks/>
          </p:cNvCxnSpPr>
          <p:nvPr/>
        </p:nvCxnSpPr>
        <p:spPr>
          <a:xfrm flipV="1">
            <a:off x="1551851" y="4003094"/>
            <a:ext cx="8713451" cy="18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86D7C98-7765-4131-9F0F-1913F35E2892}"/>
              </a:ext>
            </a:extLst>
          </p:cNvPr>
          <p:cNvSpPr txBox="1"/>
          <p:nvPr/>
        </p:nvSpPr>
        <p:spPr>
          <a:xfrm>
            <a:off x="5836055" y="3945976"/>
            <a:ext cx="61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50m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192623-993A-42CE-A671-3B880D9D0486}"/>
              </a:ext>
            </a:extLst>
          </p:cNvPr>
          <p:cNvSpPr txBox="1"/>
          <p:nvPr/>
        </p:nvSpPr>
        <p:spPr>
          <a:xfrm>
            <a:off x="2036126" y="2183885"/>
            <a:ext cx="213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(TPC/max 45dBm)</a:t>
            </a:r>
          </a:p>
        </p:txBody>
      </p: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47487930-6874-4205-A602-C2B881E8ED95}"/>
              </a:ext>
            </a:extLst>
          </p:cNvPr>
          <p:cNvSpPr/>
          <p:nvPr/>
        </p:nvSpPr>
        <p:spPr>
          <a:xfrm>
            <a:off x="3109604" y="2506142"/>
            <a:ext cx="5842749" cy="336596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FWA link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3D5A7E0-D8D1-46E0-ABFD-E73379892E12}"/>
              </a:ext>
            </a:extLst>
          </p:cNvPr>
          <p:cNvSpPr txBox="1"/>
          <p:nvPr/>
        </p:nvSpPr>
        <p:spPr>
          <a:xfrm>
            <a:off x="7842892" y="2107575"/>
            <a:ext cx="217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(TPC/max 45dBm)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47ED125-977A-458D-840D-8287E7CA399E}"/>
              </a:ext>
            </a:extLst>
          </p:cNvPr>
          <p:cNvCxnSpPr>
            <a:cxnSpLocks/>
          </p:cNvCxnSpPr>
          <p:nvPr/>
        </p:nvCxnSpPr>
        <p:spPr>
          <a:xfrm flipV="1">
            <a:off x="1106159" y="2595942"/>
            <a:ext cx="0" cy="1430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6F45E38-AC16-4159-BF3D-0155B988CE05}"/>
              </a:ext>
            </a:extLst>
          </p:cNvPr>
          <p:cNvSpPr txBox="1"/>
          <p:nvPr/>
        </p:nvSpPr>
        <p:spPr>
          <a:xfrm>
            <a:off x="491304" y="3135973"/>
            <a:ext cx="61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6m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B57E0E-B119-4349-B511-162D7E43687B}"/>
              </a:ext>
            </a:extLst>
          </p:cNvPr>
          <p:cNvSpPr txBox="1"/>
          <p:nvPr/>
        </p:nvSpPr>
        <p:spPr>
          <a:xfrm>
            <a:off x="9155305" y="4006595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Distribution node 2 (DN2)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0AAE49F-DE7A-4CDE-8477-223871B86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67" y="3026278"/>
            <a:ext cx="417109" cy="4353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EFC73E9-89F5-45E0-B52C-3BC755126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74902" y="3026278"/>
            <a:ext cx="404647" cy="43535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29355FA-E343-472D-A5B7-ECAEF0780F64}"/>
              </a:ext>
            </a:extLst>
          </p:cNvPr>
          <p:cNvSpPr txBox="1"/>
          <p:nvPr/>
        </p:nvSpPr>
        <p:spPr>
          <a:xfrm>
            <a:off x="5029563" y="3431497"/>
            <a:ext cx="2125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1m&lt;</a:t>
            </a:r>
            <a:r>
              <a:rPr lang="en-US" sz="1800" dirty="0" err="1">
                <a:solidFill>
                  <a:schemeClr val="tx1"/>
                </a:solidFill>
              </a:rPr>
              <a:t>link_dist</a:t>
            </a:r>
            <a:r>
              <a:rPr lang="en-US" sz="1800" dirty="0">
                <a:solidFill>
                  <a:schemeClr val="tx1"/>
                </a:solidFill>
              </a:rPr>
              <a:t>&lt;20m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11CB32-255F-47D0-9524-7DB0AD192514}"/>
              </a:ext>
            </a:extLst>
          </p:cNvPr>
          <p:cNvSpPr txBox="1"/>
          <p:nvPr/>
        </p:nvSpPr>
        <p:spPr>
          <a:xfrm>
            <a:off x="7214600" y="3547699"/>
            <a:ext cx="61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1m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2CFC051-6058-41F4-8D9D-32BB2D29DC2D}"/>
              </a:ext>
            </a:extLst>
          </p:cNvPr>
          <p:cNvCxnSpPr>
            <a:cxnSpLocks/>
          </p:cNvCxnSpPr>
          <p:nvPr/>
        </p:nvCxnSpPr>
        <p:spPr>
          <a:xfrm flipV="1">
            <a:off x="7272462" y="3485126"/>
            <a:ext cx="0" cy="5143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7E252EE-6DD1-48CE-BD34-0331C71F00C7}"/>
              </a:ext>
            </a:extLst>
          </p:cNvPr>
          <p:cNvCxnSpPr>
            <a:cxnSpLocks/>
          </p:cNvCxnSpPr>
          <p:nvPr/>
        </p:nvCxnSpPr>
        <p:spPr>
          <a:xfrm>
            <a:off x="4882372" y="3505305"/>
            <a:ext cx="236472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row: Left-Right 51">
            <a:extLst>
              <a:ext uri="{FF2B5EF4-FFF2-40B4-BE49-F238E27FC236}">
                <a16:creationId xmlns:a16="http://schemas.microsoft.com/office/drawing/2014/main" id="{14C489C3-608C-4FCC-AAC7-E17379E20B52}"/>
              </a:ext>
            </a:extLst>
          </p:cNvPr>
          <p:cNvSpPr/>
          <p:nvPr/>
        </p:nvSpPr>
        <p:spPr>
          <a:xfrm>
            <a:off x="5120429" y="3076637"/>
            <a:ext cx="1846502" cy="348470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SRD link</a:t>
            </a:r>
          </a:p>
        </p:txBody>
      </p:sp>
    </p:spTree>
    <p:extLst>
      <p:ext uri="{BB962C8B-B14F-4D97-AF65-F5344CB8AC3E}">
        <p14:creationId xmlns:p14="http://schemas.microsoft.com/office/powerpoint/2010/main" val="299846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72D12E-6FCF-4ADC-94FC-530173B03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284" y="1399759"/>
            <a:ext cx="5526093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plot shows SRD throughput as a function of SRD link distance with and without inline (collinear) interference</a:t>
            </a:r>
          </a:p>
          <a:p>
            <a:r>
              <a:rPr lang="en-US" dirty="0"/>
              <a:t>Baseline: SRD without interference</a:t>
            </a:r>
          </a:p>
          <a:p>
            <a:r>
              <a:rPr lang="en-US" dirty="0"/>
              <a:t>Interference scenario</a:t>
            </a:r>
          </a:p>
          <a:p>
            <a:pPr lvl="1"/>
            <a:r>
              <a:rPr lang="en-US" dirty="0"/>
              <a:t>In the presence of interference throughput is capped without TPC</a:t>
            </a:r>
          </a:p>
          <a:p>
            <a:pPr lvl="1"/>
            <a:r>
              <a:rPr lang="en-US" dirty="0"/>
              <a:t>With TPC degradation is minimal relative to the baseline (no interference)</a:t>
            </a:r>
          </a:p>
          <a:p>
            <a:r>
              <a:rPr lang="en-US" dirty="0"/>
              <a:t>Link Alignment</a:t>
            </a:r>
          </a:p>
          <a:p>
            <a:pPr lvl="1"/>
            <a:r>
              <a:rPr lang="en-US" dirty="0"/>
              <a:t>SRD performance improves when links are misaligned, such that full SRD throughput is achieved when the links are perpendicular</a:t>
            </a:r>
          </a:p>
          <a:p>
            <a:r>
              <a:rPr lang="en-US" dirty="0"/>
              <a:t>ACI scenario</a:t>
            </a:r>
          </a:p>
          <a:p>
            <a:pPr lvl="1"/>
            <a:r>
              <a:rPr lang="en-US" dirty="0"/>
              <a:t>No impact with SRD and TDD links on different channels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06B452-33F1-41AF-B2E8-893D6770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SRD Throughput Impact – Static Inline Scenario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7746B9-429F-415B-93B2-8E70B348408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30B9D-DDBD-446A-9DAB-CB4CD59FBF7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Sam Alex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428CF7-5000-4AA2-BBC6-B40F28D6F9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3940AA-CE12-47DA-8C84-98164C6EAD73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D2F4C6-2CC2-4AED-AD25-D7B30DF8F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229" y="1872130"/>
            <a:ext cx="6075771" cy="45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0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30B7DC-2587-4C31-9230-7A0D4F31D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created a lab setup to study the extremely rare scenario of perfect and static alignment between TDD and SRD links on the same channel and with full buffer traffic – to investigate if SRD link experiences permanent blocking</a:t>
            </a:r>
          </a:p>
          <a:p>
            <a:pPr lvl="1"/>
            <a:r>
              <a:rPr lang="en-US" dirty="0"/>
              <a:t>A high interference scenario is artificially generated in the lab in a 10m x 15m area</a:t>
            </a:r>
          </a:p>
          <a:p>
            <a:pPr lvl="1"/>
            <a:r>
              <a:rPr lang="en-US" dirty="0"/>
              <a:t>FWA links are place around 15m from each other and full power is transmitted (approx. </a:t>
            </a:r>
            <a:r>
              <a:rPr lang="en-US" b="1" dirty="0"/>
              <a:t>45dBm</a:t>
            </a:r>
            <a:r>
              <a:rPr lang="en-US" dirty="0"/>
              <a:t>) on both the FWA nodes (again, 45 dBm is above regulatory limits in all countries)</a:t>
            </a:r>
          </a:p>
          <a:p>
            <a:pPr lvl="1"/>
            <a:r>
              <a:rPr lang="en-US" dirty="0"/>
              <a:t>UDP traffic is enabled on the SRD link and SRD throughput is plotted. SRDs are placed around 1.5m away from each other</a:t>
            </a:r>
          </a:p>
          <a:p>
            <a:pPr lvl="1"/>
            <a:r>
              <a:rPr lang="en-US" dirty="0"/>
              <a:t>100% loading on the FWA link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912891-A169-4401-A89D-3607D0EA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link alignment (1)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94962-EB5A-45F0-BF2D-6C19021DDD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4AA96-CD78-4A8F-926D-A45A0843C5D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Sam Alex et al.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C7BB4-20A1-49A6-9BCC-49521FAFC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3940AA-CE12-47DA-8C84-98164C6EAD7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82747"/>
      </p:ext>
    </p:extLst>
  </p:cSld>
  <p:clrMapOvr>
    <a:masterClrMapping/>
  </p:clrMapOvr>
</p:sld>
</file>

<file path=ppt/theme/theme1.xml><?xml version="1.0" encoding="utf-8"?>
<a:theme xmlns:a="http://schemas.openxmlformats.org/drawingml/2006/main" name="iee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eamforming_protocol_reuse_for_interference_measurement_and_periodic_beamforming_v1" id="{E874EAE3-F884-4049-BBC3-EEC432FBE190}" vid="{F1C2DAC2-5C99-C04B-BBA3-0D89ADD5B9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</Template>
  <TotalTime>24931</TotalTime>
  <Words>1985</Words>
  <Application>Microsoft Macintosh PowerPoint</Application>
  <PresentationFormat>Widescreen</PresentationFormat>
  <Paragraphs>271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 Unicode MS</vt:lpstr>
      <vt:lpstr>MS Gothic</vt:lpstr>
      <vt:lpstr>Arial</vt:lpstr>
      <vt:lpstr>Calibri</vt:lpstr>
      <vt:lpstr>Courier New</vt:lpstr>
      <vt:lpstr>Times New Roman</vt:lpstr>
      <vt:lpstr>Wingdings</vt:lpstr>
      <vt:lpstr>ieee</vt:lpstr>
      <vt:lpstr>Field Measurement Results for Distribution Networks and Short Range Devices Coexistence – Part 2</vt:lpstr>
      <vt:lpstr>Background</vt:lpstr>
      <vt:lpstr>Outline of presentation</vt:lpstr>
      <vt:lpstr>Field Measurement: Test cases</vt:lpstr>
      <vt:lpstr>Test setup and equipment</vt:lpstr>
      <vt:lpstr>Equipment Specifications</vt:lpstr>
      <vt:lpstr>Measurement setup</vt:lpstr>
      <vt:lpstr>SRD Throughput Impact – Static Inline Scenario</vt:lpstr>
      <vt:lpstr>Effect of link alignment (1)</vt:lpstr>
      <vt:lpstr>Effect of link alignment (2)</vt:lpstr>
      <vt:lpstr>Operation under collinear static alignment</vt:lpstr>
      <vt:lpstr>Operation under collinear static alignment</vt:lpstr>
      <vt:lpstr>TDD mode idle periods and SRD performance</vt:lpstr>
      <vt:lpstr>Impact of link loading</vt:lpstr>
      <vt:lpstr>EIRP vs Antenna gain (1)</vt:lpstr>
      <vt:lpstr>EIRP vs Antenna gain (2)</vt:lpstr>
      <vt:lpstr>Impact of SRD devices to FWA</vt:lpstr>
      <vt:lpstr>Conclusion</vt:lpstr>
      <vt:lpstr>Acknowledgment</vt:lpstr>
      <vt:lpstr>References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Alex</dc:creator>
  <cp:lastModifiedBy>Payam Torab</cp:lastModifiedBy>
  <cp:revision>415</cp:revision>
  <dcterms:created xsi:type="dcterms:W3CDTF">2018-02-13T20:14:39Z</dcterms:created>
  <dcterms:modified xsi:type="dcterms:W3CDTF">2018-05-08T01:02:21Z</dcterms:modified>
</cp:coreProperties>
</file>