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59" r:id="rId5"/>
    <p:sldId id="260" r:id="rId6"/>
    <p:sldId id="261" r:id="rId7"/>
    <p:sldId id="262" r:id="rId8"/>
    <p:sldId id="263" r:id="rId9"/>
    <p:sldId id="273" r:id="rId10"/>
    <p:sldId id="275" r:id="rId11"/>
    <p:sldId id="265" r:id="rId12"/>
    <p:sldId id="266" r:id="rId13"/>
    <p:sldId id="268" r:id="rId14"/>
    <p:sldId id="269" r:id="rId15"/>
    <p:sldId id="272" r:id="rId16"/>
    <p:sldId id="270" r:id="rId17"/>
    <p:sldId id="271" r:id="rId18"/>
    <p:sldId id="274" r:id="rId19"/>
    <p:sldId id="264"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p:cViewPr varScale="1">
        <p:scale>
          <a:sx n="127" d="100"/>
          <a:sy n="127" d="100"/>
        </p:scale>
        <p:origin x="952"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4/23/18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April 2018</a:t>
            </a:r>
          </a:p>
        </p:txBody>
      </p:sp>
      <p:sp>
        <p:nvSpPr>
          <p:cNvPr id="5" name="Footer Placeholder 4"/>
          <p:cNvSpPr>
            <a:spLocks noGrp="1"/>
          </p:cNvSpPr>
          <p:nvPr>
            <p:ph type="ftr" idx="11"/>
          </p:nvPr>
        </p:nvSpPr>
        <p:spPr/>
        <p:txBody>
          <a:bodyPr/>
          <a:lstStyle>
            <a:lvl1pPr>
              <a:defRPr/>
            </a:lvl1pPr>
          </a:lstStyle>
          <a:p>
            <a:r>
              <a:rPr lang="en-GB"/>
              <a:t>Carl Kain (US DoT)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Carl Kain (US DoT)</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April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GB"/>
              <a:t>April 2018</a:t>
            </a:r>
          </a:p>
        </p:txBody>
      </p:sp>
      <p:sp>
        <p:nvSpPr>
          <p:cNvPr id="5" name="Footer Placeholder 4"/>
          <p:cNvSpPr>
            <a:spLocks noGrp="1"/>
          </p:cNvSpPr>
          <p:nvPr>
            <p:ph type="ftr" idx="11"/>
          </p:nvPr>
        </p:nvSpPr>
        <p:spPr/>
        <p:txBody>
          <a:bodyPr/>
          <a:lstStyle>
            <a:lvl1pPr>
              <a:defRPr/>
            </a:lvl1pPr>
          </a:lstStyle>
          <a:p>
            <a:r>
              <a:rPr lang="en-GB"/>
              <a:t>Carl Kain (US DoT)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April 2018</a:t>
            </a:r>
          </a:p>
        </p:txBody>
      </p:sp>
      <p:sp>
        <p:nvSpPr>
          <p:cNvPr id="6" name="Footer Placeholder 5"/>
          <p:cNvSpPr>
            <a:spLocks noGrp="1"/>
          </p:cNvSpPr>
          <p:nvPr>
            <p:ph type="ftr" idx="11"/>
          </p:nvPr>
        </p:nvSpPr>
        <p:spPr/>
        <p:txBody>
          <a:bodyPr/>
          <a:lstStyle>
            <a:lvl1pPr>
              <a:defRPr/>
            </a:lvl1pPr>
          </a:lstStyle>
          <a:p>
            <a:r>
              <a:rPr lang="en-GB"/>
              <a:t>Carl Kain (US DoT)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April 2018</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Carl Kain (US DoT)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April 2018</a:t>
            </a:r>
          </a:p>
        </p:txBody>
      </p:sp>
      <p:sp>
        <p:nvSpPr>
          <p:cNvPr id="4" name="Footer Placeholder 3"/>
          <p:cNvSpPr>
            <a:spLocks noGrp="1"/>
          </p:cNvSpPr>
          <p:nvPr>
            <p:ph type="ftr" idx="11"/>
          </p:nvPr>
        </p:nvSpPr>
        <p:spPr/>
        <p:txBody>
          <a:bodyPr/>
          <a:lstStyle>
            <a:lvl1pPr>
              <a:defRPr/>
            </a:lvl1pPr>
          </a:lstStyle>
          <a:p>
            <a:r>
              <a:rPr lang="en-GB"/>
              <a:t>Carl Kain (US DoT)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April 2018</a:t>
            </a:r>
          </a:p>
        </p:txBody>
      </p:sp>
      <p:sp>
        <p:nvSpPr>
          <p:cNvPr id="3" name="Footer Placeholder 2"/>
          <p:cNvSpPr>
            <a:spLocks noGrp="1"/>
          </p:cNvSpPr>
          <p:nvPr>
            <p:ph type="ftr" idx="11"/>
          </p:nvPr>
        </p:nvSpPr>
        <p:spPr/>
        <p:txBody>
          <a:bodyPr/>
          <a:lstStyle>
            <a:lvl1pPr>
              <a:defRPr/>
            </a:lvl1pPr>
          </a:lstStyle>
          <a:p>
            <a:r>
              <a:rPr lang="en-GB"/>
              <a:t>Carl Kain (US DoT)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2018</a:t>
            </a:r>
          </a:p>
        </p:txBody>
      </p:sp>
      <p:sp>
        <p:nvSpPr>
          <p:cNvPr id="5" name="Footer Placeholder 4"/>
          <p:cNvSpPr>
            <a:spLocks noGrp="1"/>
          </p:cNvSpPr>
          <p:nvPr>
            <p:ph type="ftr" idx="11"/>
          </p:nvPr>
        </p:nvSpPr>
        <p:spPr/>
        <p:txBody>
          <a:bodyPr/>
          <a:lstStyle>
            <a:lvl1pPr>
              <a:defRPr/>
            </a:lvl1pPr>
          </a:lstStyle>
          <a:p>
            <a:r>
              <a:rPr lang="en-GB"/>
              <a:t>Carl Kain (US DoT)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2018</a:t>
            </a:r>
          </a:p>
        </p:txBody>
      </p:sp>
      <p:sp>
        <p:nvSpPr>
          <p:cNvPr id="5" name="Footer Placeholder 4"/>
          <p:cNvSpPr>
            <a:spLocks noGrp="1"/>
          </p:cNvSpPr>
          <p:nvPr>
            <p:ph type="ftr" idx="11"/>
          </p:nvPr>
        </p:nvSpPr>
        <p:spPr/>
        <p:txBody>
          <a:bodyPr/>
          <a:lstStyle>
            <a:lvl1pPr>
              <a:defRPr/>
            </a:lvl1pPr>
          </a:lstStyle>
          <a:p>
            <a:r>
              <a:rPr lang="en-GB"/>
              <a:t>Carl Kain (US DoT)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April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Carl Kain (US DoT)</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802.11-18/0711r0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arc-it.or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arc-it.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April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Carl Kain (US DoT)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Potential ITS Use Cases for BCS</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2018-04-24</a:t>
            </a:r>
          </a:p>
        </p:txBody>
      </p:sp>
      <p:graphicFrame>
        <p:nvGraphicFramePr>
          <p:cNvPr id="3075" name="Object 3"/>
          <p:cNvGraphicFramePr>
            <a:graphicFrameLocks noChangeAspect="1"/>
          </p:cNvGraphicFramePr>
          <p:nvPr>
            <p:extLst>
              <p:ext uri="{D42A27DB-BD31-4B8C-83A1-F6EECF244321}">
                <p14:modId xmlns:p14="http://schemas.microsoft.com/office/powerpoint/2010/main" val="4031126116"/>
              </p:ext>
            </p:extLst>
          </p:nvPr>
        </p:nvGraphicFramePr>
        <p:xfrm>
          <a:off x="514350" y="2282825"/>
          <a:ext cx="8115300" cy="2703513"/>
        </p:xfrm>
        <a:graphic>
          <a:graphicData uri="http://schemas.openxmlformats.org/presentationml/2006/ole">
            <mc:AlternateContent xmlns:mc="http://schemas.openxmlformats.org/markup-compatibility/2006">
              <mc:Choice xmlns:v="urn:schemas-microsoft-com:vml" Requires="v">
                <p:oleObj spid="_x0000_s3082" name="Document" r:id="rId4" imgW="8258040" imgH="2756344" progId="Word.Document.8">
                  <p:embed/>
                </p:oleObj>
              </mc:Choice>
              <mc:Fallback>
                <p:oleObj name="Document" r:id="rId4" imgW="8258040" imgH="2756344" progId="Word.Document.8">
                  <p:embed/>
                  <p:pic>
                    <p:nvPicPr>
                      <p:cNvPr id="0" name="Picture 3"/>
                      <p:cNvPicPr>
                        <a:picLocks noChangeAspect="1" noChangeArrowheads="1"/>
                      </p:cNvPicPr>
                      <p:nvPr/>
                    </p:nvPicPr>
                    <p:blipFill>
                      <a:blip r:embed="rId5"/>
                      <a:srcRect/>
                      <a:stretch>
                        <a:fillRect/>
                      </a:stretch>
                    </p:blipFill>
                    <p:spPr bwMode="auto">
                      <a:xfrm>
                        <a:off x="514350" y="2282825"/>
                        <a:ext cx="8115300" cy="27035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Caveats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Use cases do not involve low-latency safety of life applications that are more appropriate for IEEE 802.11p-2010.</a:t>
            </a:r>
          </a:p>
          <a:p>
            <a:pPr>
              <a:buFont typeface="Arial" panose="020B0604020202020204" pitchFamily="34" charset="0"/>
              <a:buChar char="•"/>
            </a:pPr>
            <a:r>
              <a:rPr lang="en-US" dirty="0"/>
              <a:t>However, many of these use cases could be implemented with IEEE 802.11p-2010 if the users were properly equipped.</a:t>
            </a:r>
          </a:p>
          <a:p>
            <a:pPr>
              <a:buFont typeface="Arial" panose="020B0604020202020204" pitchFamily="34" charset="0"/>
              <a:buChar char="•"/>
            </a:pPr>
            <a:r>
              <a:rPr lang="en-US" dirty="0"/>
              <a:t>Use cases are categorized as “broadcast” in ARC-IT.</a:t>
            </a:r>
          </a:p>
          <a:p>
            <a:pPr>
              <a:buFont typeface="Arial" panose="020B0604020202020204" pitchFamily="34" charset="0"/>
              <a:buChar char="•"/>
            </a:pPr>
            <a:r>
              <a:rPr lang="en-US" dirty="0"/>
              <a:t>Use cases presented would benefit from a BCS amendment; BCS may provide an inexpensive means for deployment of ITS services.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Carl Kain (US DoT)</a:t>
            </a:r>
            <a:endParaRPr lang="en-GB" dirty="0"/>
          </a:p>
        </p:txBody>
      </p:sp>
      <p:sp>
        <p:nvSpPr>
          <p:cNvPr id="6" name="Date Placeholder 5"/>
          <p:cNvSpPr>
            <a:spLocks noGrp="1"/>
          </p:cNvSpPr>
          <p:nvPr>
            <p:ph type="dt" idx="15"/>
          </p:nvPr>
        </p:nvSpPr>
        <p:spPr/>
        <p:txBody>
          <a:bodyPr/>
          <a:lstStyle/>
          <a:p>
            <a:r>
              <a:rPr lang="en-GB"/>
              <a:t>April 2018</a:t>
            </a:r>
            <a:endParaRPr lang="en-GB" dirty="0"/>
          </a:p>
        </p:txBody>
      </p:sp>
    </p:spTree>
    <p:extLst>
      <p:ext uri="{BB962C8B-B14F-4D97-AF65-F5344CB8AC3E}">
        <p14:creationId xmlns:p14="http://schemas.microsoft.com/office/powerpoint/2010/main" val="1083280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7770813" cy="684213"/>
          </a:xfrm>
        </p:spPr>
        <p:txBody>
          <a:bodyPr/>
          <a:lstStyle/>
          <a:p>
            <a:r>
              <a:rPr lang="en-US" sz="2800" dirty="0"/>
              <a:t>Advanced Railroad Grade Crossing</a:t>
            </a:r>
            <a:br>
              <a:rPr lang="en-US" sz="2800" dirty="0"/>
            </a:br>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Carl Kain (US DoT)</a:t>
            </a:r>
            <a:endParaRPr lang="en-GB" dirty="0"/>
          </a:p>
        </p:txBody>
      </p:sp>
      <p:sp>
        <p:nvSpPr>
          <p:cNvPr id="6" name="Date Placeholder 5"/>
          <p:cNvSpPr>
            <a:spLocks noGrp="1"/>
          </p:cNvSpPr>
          <p:nvPr>
            <p:ph type="dt" idx="15"/>
          </p:nvPr>
        </p:nvSpPr>
        <p:spPr/>
        <p:txBody>
          <a:bodyPr/>
          <a:lstStyle/>
          <a:p>
            <a:r>
              <a:rPr lang="en-GB"/>
              <a:t>April 2018</a:t>
            </a:r>
            <a:endParaRPr lang="en-GB" dirty="0"/>
          </a:p>
        </p:txBody>
      </p:sp>
      <p:pic>
        <p:nvPicPr>
          <p:cNvPr id="26" name="Content Placeholder 25" descr="Physical Image"/>
          <p:cNvPicPr>
            <a:picLocks noGrp="1"/>
          </p:cNvPicPr>
          <p:nvPr>
            <p:ph idx="1"/>
          </p:nvPr>
        </p:nvPicPr>
        <p:blipFill rotWithShape="1">
          <a:blip r:embed="rId2">
            <a:extLst>
              <a:ext uri="{28A0092B-C50C-407E-A947-70E740481C1C}">
                <a14:useLocalDpi xmlns:a14="http://schemas.microsoft.com/office/drawing/2010/main" val="0"/>
              </a:ext>
            </a:extLst>
          </a:blip>
          <a:srcRect t="36256"/>
          <a:stretch/>
        </p:blipFill>
        <p:spPr bwMode="auto">
          <a:xfrm>
            <a:off x="685800" y="2307749"/>
            <a:ext cx="7770813" cy="346011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089666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Advanced Railroad Grade Crossing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b="1" dirty="0"/>
              <a:t>RSE -&gt; arriving train information -&gt; PID/OBE</a:t>
            </a:r>
          </a:p>
          <a:p>
            <a:pPr lvl="1">
              <a:buFont typeface="Arial" panose="020B0604020202020204" pitchFamily="34" charset="0"/>
              <a:buChar char="•"/>
            </a:pPr>
            <a:r>
              <a:rPr lang="en-US" sz="1800" dirty="0"/>
              <a:t>Information for a train approaching a highway-rail intersection that may include direction and allow calculation of approximate arrival time and closure duration. </a:t>
            </a:r>
          </a:p>
          <a:p>
            <a:pPr lvl="1">
              <a:buFont typeface="Arial" panose="020B0604020202020204" pitchFamily="34" charset="0"/>
              <a:buChar char="•"/>
            </a:pPr>
            <a:r>
              <a:rPr lang="en-US" sz="1800" dirty="0"/>
              <a:t>Short range, immediately and nearby relevant information. High Integrity and Moderate Availability requirements.</a:t>
            </a:r>
          </a:p>
          <a:p>
            <a:pPr marL="400050">
              <a:buFont typeface="Arial" panose="020B0604020202020204" pitchFamily="34" charset="0"/>
              <a:buChar char="•"/>
            </a:pPr>
            <a:r>
              <a:rPr lang="en-US" sz="2000" b="1" dirty="0"/>
              <a:t>PID -&gt; personal location </a:t>
            </a:r>
          </a:p>
          <a:p>
            <a:pPr lvl="1">
              <a:buFont typeface="Arial" panose="020B0604020202020204" pitchFamily="34" charset="0"/>
              <a:buChar char="•"/>
            </a:pPr>
            <a:r>
              <a:rPr lang="en-US" sz="1800" b="0" dirty="0"/>
              <a:t>The current location (latitude, longitude, and elevation) reported by the personal information device</a:t>
            </a:r>
          </a:p>
          <a:p>
            <a:pPr lvl="1">
              <a:buFont typeface="Arial" panose="020B0604020202020204" pitchFamily="34" charset="0"/>
              <a:buChar char="•"/>
            </a:pPr>
            <a:r>
              <a:rPr lang="en-US" sz="1800" b="0" dirty="0"/>
              <a:t>Short range, immediately and nearby relevant information. High Integrity and Moderate Availability requirements.</a:t>
            </a:r>
          </a:p>
          <a:p>
            <a:pPr lvl="1">
              <a:buFont typeface="Arial" panose="020B0604020202020204" pitchFamily="34" charset="0"/>
              <a:buChar char="•"/>
            </a:pPr>
            <a:r>
              <a:rPr lang="en-US" sz="1800" b="0" dirty="0"/>
              <a:t>This flow appears in arterial service packages as well so has more uses and would be generally valuable if we could make it happen.</a:t>
            </a:r>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Carl Kain (US DoT)</a:t>
            </a:r>
            <a:endParaRPr lang="en-GB" dirty="0"/>
          </a:p>
        </p:txBody>
      </p:sp>
      <p:sp>
        <p:nvSpPr>
          <p:cNvPr id="6" name="Date Placeholder 5"/>
          <p:cNvSpPr>
            <a:spLocks noGrp="1"/>
          </p:cNvSpPr>
          <p:nvPr>
            <p:ph type="dt" idx="15"/>
          </p:nvPr>
        </p:nvSpPr>
        <p:spPr/>
        <p:txBody>
          <a:bodyPr/>
          <a:lstStyle/>
          <a:p>
            <a:r>
              <a:rPr lang="en-GB"/>
              <a:t>April 2018</a:t>
            </a:r>
            <a:endParaRPr lang="en-GB" dirty="0"/>
          </a:p>
        </p:txBody>
      </p:sp>
    </p:spTree>
    <p:extLst>
      <p:ext uri="{BB962C8B-B14F-4D97-AF65-F5344CB8AC3E}">
        <p14:creationId xmlns:p14="http://schemas.microsoft.com/office/powerpoint/2010/main" val="3456251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Broadcast Traveler Information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Carl Kain (US DoT)</a:t>
            </a:r>
            <a:endParaRPr lang="en-GB" dirty="0"/>
          </a:p>
        </p:txBody>
      </p:sp>
      <p:sp>
        <p:nvSpPr>
          <p:cNvPr id="6" name="Date Placeholder 5"/>
          <p:cNvSpPr>
            <a:spLocks noGrp="1"/>
          </p:cNvSpPr>
          <p:nvPr>
            <p:ph type="dt" idx="15"/>
          </p:nvPr>
        </p:nvSpPr>
        <p:spPr/>
        <p:txBody>
          <a:bodyPr/>
          <a:lstStyle/>
          <a:p>
            <a:r>
              <a:rPr lang="en-GB"/>
              <a:t>April 2018</a:t>
            </a:r>
            <a:endParaRPr lang="en-GB" dirty="0"/>
          </a:p>
        </p:txBody>
      </p:sp>
      <p:pic>
        <p:nvPicPr>
          <p:cNvPr id="7" name="Content Placeholder 6"/>
          <p:cNvPicPr>
            <a:picLocks noGrp="1"/>
          </p:cNvPicPr>
          <p:nvPr>
            <p:ph idx="1"/>
          </p:nvPr>
        </p:nvPicPr>
        <p:blipFill>
          <a:blip r:embed="rId2"/>
          <a:stretch>
            <a:fillRect/>
          </a:stretch>
        </p:blipFill>
        <p:spPr>
          <a:xfrm>
            <a:off x="1061244" y="2347119"/>
            <a:ext cx="7019925" cy="3381375"/>
          </a:xfrm>
          <a:prstGeom prst="rect">
            <a:avLst/>
          </a:prstGeom>
        </p:spPr>
      </p:pic>
    </p:spTree>
    <p:extLst>
      <p:ext uri="{BB962C8B-B14F-4D97-AF65-F5344CB8AC3E}">
        <p14:creationId xmlns:p14="http://schemas.microsoft.com/office/powerpoint/2010/main" val="3373093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42284"/>
            <a:ext cx="7770813" cy="1065213"/>
          </a:xfrm>
        </p:spPr>
        <p:txBody>
          <a:bodyPr/>
          <a:lstStyle/>
          <a:p>
            <a:r>
              <a:rPr lang="en-US" dirty="0"/>
              <a:t>Broadcast Traveler Information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600" dirty="0"/>
              <a:t>Description: General traveler information that contains traffic and road conditions, link travel times, incidents, advisories, restrictions, transit service information, weather information, parking information, and other related traveler information.</a:t>
            </a:r>
          </a:p>
          <a:p>
            <a:pPr>
              <a:buFont typeface="Arial" panose="020B0604020202020204" pitchFamily="34" charset="0"/>
              <a:buChar char="•"/>
            </a:pPr>
            <a:r>
              <a:rPr lang="en-US" sz="1600" dirty="0"/>
              <a:t>This flow appears in four service packages: Broadcast Traveler Information, Dynamic Route Guidance, Work Zone Management and Connected Eco-Driving.</a:t>
            </a:r>
          </a:p>
          <a:p>
            <a:pPr>
              <a:buFont typeface="Arial" panose="020B0604020202020204" pitchFamily="34" charset="0"/>
              <a:buChar char="•"/>
            </a:pPr>
            <a:r>
              <a:rPr lang="en-US" sz="1600" dirty="0"/>
              <a:t>Always originates with a Transportation Information Center, and terminates at a Vehicle OBE or PID. Assigned to “wide area wireless” for which we have no good solution, since this is a wide area broadcast, but not emergency-level information.</a:t>
            </a:r>
          </a:p>
          <a:p>
            <a:pPr>
              <a:buFont typeface="Arial" panose="020B0604020202020204" pitchFamily="34" charset="0"/>
              <a:buChar char="•"/>
            </a:pPr>
            <a:r>
              <a:rPr lang="en-US" sz="1600" dirty="0"/>
              <a:t>Spatial context tends to be large-area, Integrity requirements Moderate, Availability can be Moderate depending on the context.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Carl Kain (US DoT)</a:t>
            </a:r>
            <a:endParaRPr lang="en-GB" dirty="0"/>
          </a:p>
        </p:txBody>
      </p:sp>
      <p:sp>
        <p:nvSpPr>
          <p:cNvPr id="6" name="Date Placeholder 5"/>
          <p:cNvSpPr>
            <a:spLocks noGrp="1"/>
          </p:cNvSpPr>
          <p:nvPr>
            <p:ph type="dt" idx="15"/>
          </p:nvPr>
        </p:nvSpPr>
        <p:spPr/>
        <p:txBody>
          <a:bodyPr/>
          <a:lstStyle/>
          <a:p>
            <a:r>
              <a:rPr lang="en-GB"/>
              <a:t>April 2018</a:t>
            </a:r>
            <a:endParaRPr lang="en-GB" dirty="0"/>
          </a:p>
        </p:txBody>
      </p:sp>
    </p:spTree>
    <p:extLst>
      <p:ext uri="{BB962C8B-B14F-4D97-AF65-F5344CB8AC3E}">
        <p14:creationId xmlns:p14="http://schemas.microsoft.com/office/powerpoint/2010/main" val="2924361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0"/>
            <a:ext cx="7770813" cy="608013"/>
          </a:xfrm>
        </p:spPr>
        <p:txBody>
          <a:bodyPr/>
          <a:lstStyle/>
          <a:p>
            <a:r>
              <a:rPr lang="en-US" dirty="0"/>
              <a:t>RSE-&gt;OBE Broadcast Flows that are not Crash-Imminent related</a:t>
            </a:r>
            <a:br>
              <a:rPr lang="en-US" dirty="0"/>
            </a:b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b="1" dirty="0"/>
              <a:t>RSE -&gt; lane closure information -&gt; OBE</a:t>
            </a:r>
          </a:p>
          <a:p>
            <a:pPr lvl="1">
              <a:buFont typeface="Arial" panose="020B0604020202020204" pitchFamily="34" charset="0"/>
              <a:buChar char="•"/>
            </a:pPr>
            <a:r>
              <a:rPr lang="en-US" sz="1600" dirty="0"/>
              <a:t>Lane closure information provided to passing vehicles. This flow provides information about roadway configuration changes such as lane closures and shifts. Short range, immediately and nearby relevant information. Moderate Integrity requirements.</a:t>
            </a:r>
          </a:p>
          <a:p>
            <a:pPr>
              <a:buFont typeface="Arial" panose="020B0604020202020204" pitchFamily="34" charset="0"/>
              <a:buChar char="•"/>
            </a:pPr>
            <a:r>
              <a:rPr lang="en-US" sz="2000" b="1" dirty="0"/>
              <a:t>RSE -&gt; local traveler information -&gt; OBE/PID</a:t>
            </a:r>
          </a:p>
          <a:p>
            <a:pPr lvl="1">
              <a:buFont typeface="Arial" panose="020B0604020202020204" pitchFamily="34" charset="0"/>
              <a:buChar char="•"/>
            </a:pPr>
            <a:r>
              <a:rPr lang="en-US" sz="1600" dirty="0"/>
              <a:t>Traveler information including traffic, road, and weather conditions for a particular locality. This flow includes the location-specific traveler information and time effectivity of the information. Short to medium range, immediately and nearby relevant information. Moderate Integrity requirements.</a:t>
            </a:r>
          </a:p>
          <a:p>
            <a:pPr>
              <a:buFont typeface="Arial" panose="020B0604020202020204" pitchFamily="34" charset="0"/>
              <a:buChar char="•"/>
            </a:pPr>
            <a:r>
              <a:rPr lang="en-US" sz="2000" b="1" dirty="0"/>
              <a:t>RSE -&gt; low emissions zone parameters -&gt; OBE</a:t>
            </a:r>
          </a:p>
          <a:p>
            <a:pPr lvl="1">
              <a:buFont typeface="Arial" panose="020B0604020202020204" pitchFamily="34" charset="0"/>
              <a:buChar char="•"/>
            </a:pPr>
            <a:r>
              <a:rPr lang="en-US" sz="1600" dirty="0"/>
              <a:t>The geographic boundaries, time period, and fee structure for a low emissions zone. This flow also provides the specific restrictions that are in place for the zone including admittance requirements and rules and restrictions for driving within the zone. Moderate Integrity and Availability requirements.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Carl Kain (US DoT)</a:t>
            </a:r>
            <a:endParaRPr lang="en-GB" dirty="0"/>
          </a:p>
        </p:txBody>
      </p:sp>
      <p:sp>
        <p:nvSpPr>
          <p:cNvPr id="6" name="Date Placeholder 5"/>
          <p:cNvSpPr>
            <a:spLocks noGrp="1"/>
          </p:cNvSpPr>
          <p:nvPr>
            <p:ph type="dt" idx="15"/>
          </p:nvPr>
        </p:nvSpPr>
        <p:spPr/>
        <p:txBody>
          <a:bodyPr/>
          <a:lstStyle/>
          <a:p>
            <a:r>
              <a:rPr lang="en-GB"/>
              <a:t>April 2018</a:t>
            </a:r>
            <a:endParaRPr lang="en-GB" dirty="0"/>
          </a:p>
        </p:txBody>
      </p:sp>
    </p:spTree>
    <p:extLst>
      <p:ext uri="{BB962C8B-B14F-4D97-AF65-F5344CB8AC3E}">
        <p14:creationId xmlns:p14="http://schemas.microsoft.com/office/powerpoint/2010/main" val="2908143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87425"/>
            <a:ext cx="7770813" cy="763588"/>
          </a:xfrm>
        </p:spPr>
        <p:txBody>
          <a:bodyPr/>
          <a:lstStyle/>
          <a:p>
            <a:r>
              <a:rPr lang="en-US" dirty="0"/>
              <a:t>RSE-&gt;OBE Broadcast Flows that are not Crash-Imminent related</a:t>
            </a:r>
            <a:br>
              <a:rPr lang="en-US" dirty="0"/>
            </a:b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b="1" dirty="0"/>
              <a:t>RSE -&gt; parking facility geometry -&gt; OBE</a:t>
            </a:r>
          </a:p>
          <a:p>
            <a:pPr lvl="1">
              <a:buFont typeface="Arial" panose="020B0604020202020204" pitchFamily="34" charset="0"/>
              <a:buChar char="•"/>
            </a:pPr>
            <a:r>
              <a:rPr lang="en-US" sz="1600" dirty="0"/>
              <a:t>Precise spatial description of a parking facility that locates each parking space and the ingress and egress routes that are used to travel to and from the spaces. High Integrity and Moderate Availability requirements.</a:t>
            </a:r>
          </a:p>
          <a:p>
            <a:pPr>
              <a:buFont typeface="Arial" panose="020B0604020202020204" pitchFamily="34" charset="0"/>
              <a:buChar char="•"/>
            </a:pPr>
            <a:r>
              <a:rPr lang="en-US" sz="2000" b="1" dirty="0"/>
              <a:t>RSE -&gt; reduced speed notification -&gt; OBE</a:t>
            </a:r>
          </a:p>
          <a:p>
            <a:pPr lvl="1">
              <a:buFont typeface="Arial" panose="020B0604020202020204" pitchFamily="34" charset="0"/>
              <a:buChar char="•"/>
            </a:pPr>
            <a:r>
              <a:rPr lang="en-US" sz="1600" dirty="0"/>
              <a:t>Reduced speed zone information provided to passing vehicles. This flow provides the reduced speed limit, the location and extent of the reduced speed zone, and associated warning information. Moderate Integrity and Moderate Availability requirements.</a:t>
            </a:r>
          </a:p>
          <a:p>
            <a:pPr>
              <a:buFont typeface="Arial" panose="020B0604020202020204" pitchFamily="34" charset="0"/>
              <a:buChar char="•"/>
            </a:pPr>
            <a:r>
              <a:rPr lang="en-US" sz="2000" b="1" dirty="0"/>
              <a:t>RSE -&gt; restricted lanes information -&gt; OBE</a:t>
            </a:r>
          </a:p>
          <a:p>
            <a:pPr lvl="1">
              <a:buFont typeface="Arial" panose="020B0604020202020204" pitchFamily="34" charset="0"/>
              <a:buChar char="•"/>
            </a:pPr>
            <a:r>
              <a:rPr lang="en-US" sz="1600" dirty="0"/>
              <a:t>This flow defines the location, duration, and operating parameters for lanes that are reserved for the exclusive use of certain types of vehicles (e.g., transit vehicles) or vehicles that meet other qualifications (e.g., number of occupants, low emissions criteria). It identifies the lane(s), the start and stop locations, start and end times, vehicle restrictions, speed limits and platooning parameters. Moderate Integrity and Moderate Availability requirements.</a:t>
            </a:r>
          </a:p>
          <a:p>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Carl Kain (US DoT)</a:t>
            </a:r>
            <a:endParaRPr lang="en-GB" dirty="0"/>
          </a:p>
        </p:txBody>
      </p:sp>
      <p:sp>
        <p:nvSpPr>
          <p:cNvPr id="6" name="Date Placeholder 5"/>
          <p:cNvSpPr>
            <a:spLocks noGrp="1"/>
          </p:cNvSpPr>
          <p:nvPr>
            <p:ph type="dt" idx="15"/>
          </p:nvPr>
        </p:nvSpPr>
        <p:spPr/>
        <p:txBody>
          <a:bodyPr/>
          <a:lstStyle/>
          <a:p>
            <a:r>
              <a:rPr lang="en-GB"/>
              <a:t>April 2018</a:t>
            </a:r>
            <a:endParaRPr lang="en-GB" dirty="0"/>
          </a:p>
        </p:txBody>
      </p:sp>
    </p:spTree>
    <p:extLst>
      <p:ext uri="{BB962C8B-B14F-4D97-AF65-F5344CB8AC3E}">
        <p14:creationId xmlns:p14="http://schemas.microsoft.com/office/powerpoint/2010/main" val="27852673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RSE-&gt;OBE Broadcast Flows that are not Crash-Imminent related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b="1" dirty="0"/>
              <a:t>RSE -&gt; transit stop guidance -&gt; PID</a:t>
            </a:r>
          </a:p>
          <a:p>
            <a:pPr lvl="1">
              <a:buFont typeface="Arial" panose="020B0604020202020204" pitchFamily="34" charset="0"/>
              <a:buChar char="•"/>
            </a:pPr>
            <a:r>
              <a:rPr lang="en-US" sz="1600" dirty="0"/>
              <a:t>Information sent from bus stop infrastructure to portable devices that includes stop-specific bus schedules and routes. Focused on the visually impaired but applicable to all. Moderate Integrity and Moderate Availability requirements.</a:t>
            </a:r>
          </a:p>
          <a:p>
            <a:pPr>
              <a:buFont typeface="Arial" panose="020B0604020202020204" pitchFamily="34" charset="0"/>
              <a:buChar char="•"/>
            </a:pPr>
            <a:r>
              <a:rPr lang="en-US" sz="2000" b="1" dirty="0"/>
              <a:t>RSE -&gt; vehicle signage data -&gt; OBE</a:t>
            </a:r>
          </a:p>
          <a:p>
            <a:pPr lvl="1">
              <a:buFont typeface="Arial" panose="020B0604020202020204" pitchFamily="34" charset="0"/>
              <a:buChar char="•"/>
            </a:pPr>
            <a:r>
              <a:rPr lang="en-US" sz="1600" dirty="0"/>
              <a:t>In-vehicle signing data that augments regulatory, warning, and informational road signs and signals. The information provided would include static sign information (e.g., stop, curve warning, guide signs, service signs, and directional signs) and dynamic information (e.g., current signal states, grade crossing information, local traffic and road conditions, detours, advisories, and warnings). Moderate Integrity and Moderate Availability requirements.</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Carl Kain (US DoT)</a:t>
            </a:r>
            <a:endParaRPr lang="en-GB" dirty="0"/>
          </a:p>
        </p:txBody>
      </p:sp>
      <p:sp>
        <p:nvSpPr>
          <p:cNvPr id="6" name="Date Placeholder 5"/>
          <p:cNvSpPr>
            <a:spLocks noGrp="1"/>
          </p:cNvSpPr>
          <p:nvPr>
            <p:ph type="dt" idx="15"/>
          </p:nvPr>
        </p:nvSpPr>
        <p:spPr/>
        <p:txBody>
          <a:bodyPr/>
          <a:lstStyle/>
          <a:p>
            <a:r>
              <a:rPr lang="en-GB"/>
              <a:t>April 2018</a:t>
            </a:r>
            <a:endParaRPr lang="en-GB" dirty="0"/>
          </a:p>
        </p:txBody>
      </p:sp>
    </p:spTree>
    <p:extLst>
      <p:ext uri="{BB962C8B-B14F-4D97-AF65-F5344CB8AC3E}">
        <p14:creationId xmlns:p14="http://schemas.microsoft.com/office/powerpoint/2010/main" val="29128612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Safety</a:t>
            </a:r>
            <a:br>
              <a:rPr lang="en-US" dirty="0"/>
            </a:b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b="1" dirty="0"/>
              <a:t>RSE -&gt; personal crossing safety information -&gt; PID</a:t>
            </a:r>
          </a:p>
          <a:p>
            <a:pPr lvl="1">
              <a:buFont typeface="Arial" panose="020B0604020202020204" pitchFamily="34" charset="0"/>
              <a:buChar char="•"/>
            </a:pPr>
            <a:r>
              <a:rPr lang="en-US" sz="1600" dirty="0"/>
              <a:t>Current crossing status including permission to cross, crossing time remaining, and warnings in the event that a vehicle reports an imminent intersection infringement that may impact non-motorized users including pedestrians and cyclists.</a:t>
            </a:r>
          </a:p>
          <a:p>
            <a:pPr lvl="1">
              <a:buFont typeface="Arial" panose="020B0604020202020204" pitchFamily="34" charset="0"/>
              <a:buChar char="•"/>
            </a:pPr>
            <a:r>
              <a:rPr lang="en-US" sz="1600" dirty="0"/>
              <a:t>Short range, immediately and nearby relevant information. Moderate integrity requirements.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Carl Kain (US DoT)</a:t>
            </a:r>
            <a:endParaRPr lang="en-GB" dirty="0"/>
          </a:p>
        </p:txBody>
      </p:sp>
      <p:sp>
        <p:nvSpPr>
          <p:cNvPr id="6" name="Date Placeholder 5"/>
          <p:cNvSpPr>
            <a:spLocks noGrp="1"/>
          </p:cNvSpPr>
          <p:nvPr>
            <p:ph type="dt" idx="15"/>
          </p:nvPr>
        </p:nvSpPr>
        <p:spPr/>
        <p:txBody>
          <a:bodyPr/>
          <a:lstStyle/>
          <a:p>
            <a:r>
              <a:rPr lang="en-GB"/>
              <a:t>April 2018</a:t>
            </a:r>
            <a:endParaRPr lang="en-GB" dirty="0"/>
          </a:p>
        </p:txBody>
      </p:sp>
    </p:spTree>
    <p:extLst>
      <p:ext uri="{BB962C8B-B14F-4D97-AF65-F5344CB8AC3E}">
        <p14:creationId xmlns:p14="http://schemas.microsoft.com/office/powerpoint/2010/main" val="2834187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April 2018</a:t>
            </a:r>
          </a:p>
        </p:txBody>
      </p:sp>
      <p:sp>
        <p:nvSpPr>
          <p:cNvPr id="5" name="Footer Placeholder 4"/>
          <p:cNvSpPr>
            <a:spLocks noGrp="1"/>
          </p:cNvSpPr>
          <p:nvPr>
            <p:ph type="ftr" idx="14"/>
          </p:nvPr>
        </p:nvSpPr>
        <p:spPr>
          <a:xfrm>
            <a:off x="6215074" y="6475413"/>
            <a:ext cx="2327264" cy="180975"/>
          </a:xfrm>
        </p:spPr>
        <p:txBody>
          <a:bodyPr/>
          <a:lstStyle/>
          <a:p>
            <a:r>
              <a:rPr lang="en-GB"/>
              <a:t>Carl Kain (US DoT)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The Architecture Reference for Cooperative and Intelligent Transportation (ARC-IT)</a:t>
            </a:r>
          </a:p>
          <a:p>
            <a:pPr lvl="1"/>
            <a:r>
              <a:rPr lang="en-US" sz="1600" dirty="0">
                <a:hlinkClick r:id="rId3"/>
              </a:rPr>
              <a:t>WWW.ARC-IT.ORG</a:t>
            </a:r>
            <a:endParaRPr lang="en-US" sz="1600" dirty="0"/>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April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Carl Kain (US DoT)</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presentation contains potential Intelligent Transportation Systems use cases for consideration by the Broadcast Services Study Group. Use cases were extracted from the </a:t>
            </a:r>
            <a:r>
              <a:rPr lang="en-US" sz="2000" dirty="0"/>
              <a:t>Architecture Reference for Cooperative and Intelligent Transportation (ARC-IT). The use cases in this presentation are not an exhaustive list of transportation-related use cases for BCS. </a:t>
            </a:r>
            <a:r>
              <a:rPr lang="en-GB" sz="2000"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April 2018</a:t>
            </a:r>
          </a:p>
        </p:txBody>
      </p:sp>
      <p:sp>
        <p:nvSpPr>
          <p:cNvPr id="5" name="Footer Placeholder 4"/>
          <p:cNvSpPr>
            <a:spLocks noGrp="1"/>
          </p:cNvSpPr>
          <p:nvPr>
            <p:ph type="ftr" idx="14"/>
          </p:nvPr>
        </p:nvSpPr>
        <p:spPr>
          <a:xfrm>
            <a:off x="6000760" y="6475413"/>
            <a:ext cx="2541578" cy="168297"/>
          </a:xfrm>
        </p:spPr>
        <p:txBody>
          <a:bodyPr/>
          <a:lstStyle/>
          <a:p>
            <a:r>
              <a:rPr lang="en-GB"/>
              <a:t>Carl Kain (US DoT)</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4. Press “Office” button, Prepare / Properties.  </a:t>
            </a:r>
            <a:r>
              <a:rPr lang="en-US" dirty="0"/>
              <a:t>Fill 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name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April 2018</a:t>
            </a:r>
          </a:p>
        </p:txBody>
      </p:sp>
      <p:sp>
        <p:nvSpPr>
          <p:cNvPr id="5" name="Footer Placeholder 4"/>
          <p:cNvSpPr>
            <a:spLocks noGrp="1"/>
          </p:cNvSpPr>
          <p:nvPr>
            <p:ph type="ftr" idx="14"/>
          </p:nvPr>
        </p:nvSpPr>
        <p:spPr>
          <a:xfrm>
            <a:off x="6572264" y="6475413"/>
            <a:ext cx="1970074" cy="180975"/>
          </a:xfrm>
        </p:spPr>
        <p:txBody>
          <a:bodyPr/>
          <a:lstStyle/>
          <a:p>
            <a:r>
              <a:rPr lang="en-GB"/>
              <a:t>Carl Kain (US DoT)</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April 2018</a:t>
            </a:r>
          </a:p>
        </p:txBody>
      </p:sp>
      <p:sp>
        <p:nvSpPr>
          <p:cNvPr id="5" name="Footer Placeholder 4"/>
          <p:cNvSpPr>
            <a:spLocks noGrp="1"/>
          </p:cNvSpPr>
          <p:nvPr>
            <p:ph type="ftr" idx="14"/>
          </p:nvPr>
        </p:nvSpPr>
        <p:spPr>
          <a:xfrm>
            <a:off x="6500826" y="6475413"/>
            <a:ext cx="2041512" cy="180975"/>
          </a:xfrm>
        </p:spPr>
        <p:txBody>
          <a:bodyPr/>
          <a:lstStyle/>
          <a:p>
            <a:r>
              <a:rPr lang="en-GB"/>
              <a:t>Carl Kain (US DoT)</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April 2018</a:t>
            </a:r>
          </a:p>
        </p:txBody>
      </p:sp>
      <p:sp>
        <p:nvSpPr>
          <p:cNvPr id="5" name="Footer Placeholder 4"/>
          <p:cNvSpPr>
            <a:spLocks noGrp="1"/>
          </p:cNvSpPr>
          <p:nvPr>
            <p:ph type="ftr" idx="14"/>
          </p:nvPr>
        </p:nvSpPr>
        <p:spPr>
          <a:xfrm>
            <a:off x="6072198" y="6475413"/>
            <a:ext cx="2470140" cy="180975"/>
          </a:xfrm>
        </p:spPr>
        <p:txBody>
          <a:bodyPr/>
          <a:lstStyle/>
          <a:p>
            <a:r>
              <a:rPr lang="en-GB"/>
              <a:t>Carl Kain (US DoT)</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April 2018</a:t>
            </a:r>
          </a:p>
        </p:txBody>
      </p:sp>
      <p:sp>
        <p:nvSpPr>
          <p:cNvPr id="5" name="Footer Placeholder 4"/>
          <p:cNvSpPr>
            <a:spLocks noGrp="1"/>
          </p:cNvSpPr>
          <p:nvPr>
            <p:ph type="ftr" idx="14"/>
          </p:nvPr>
        </p:nvSpPr>
        <p:spPr>
          <a:xfrm>
            <a:off x="6286512" y="6475413"/>
            <a:ext cx="2255826" cy="180975"/>
          </a:xfrm>
        </p:spPr>
        <p:txBody>
          <a:bodyPr/>
          <a:lstStyle/>
          <a:p>
            <a:r>
              <a:rPr lang="en-GB"/>
              <a:t>Carl Kain (US DoT)</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t>Introduction to ARC-IT</a:t>
            </a:r>
          </a:p>
        </p:txBody>
      </p:sp>
      <p:sp>
        <p:nvSpPr>
          <p:cNvPr id="921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pPr>
            <a:r>
              <a:rPr lang="en-US" sz="1600" dirty="0"/>
              <a:t>The Architecture Reference for Cooperative and Intelligent Transportation (ARC-IT) provides the reference architecture for ITS in the United States (with some content from EU, AU)</a:t>
            </a:r>
          </a:p>
          <a:p>
            <a:pPr lvl="1">
              <a:buFont typeface="Arial" panose="020B0604020202020204" pitchFamily="34" charset="0"/>
              <a:buChar char="•"/>
            </a:pPr>
            <a:r>
              <a:rPr lang="en-US" sz="1400" dirty="0"/>
              <a:t>Twenty year evolution of architecture content (v1.0 in 1996, 8.1 in 2018)</a:t>
            </a:r>
          </a:p>
          <a:p>
            <a:pPr lvl="1">
              <a:buFont typeface="Arial" panose="020B0604020202020204" pitchFamily="34" charset="0"/>
              <a:buChar char="•"/>
            </a:pPr>
            <a:r>
              <a:rPr lang="en-US" sz="1400" dirty="0"/>
              <a:t>Provides the basis for all local ITS installations</a:t>
            </a:r>
          </a:p>
          <a:p>
            <a:pPr lvl="1">
              <a:buFont typeface="Arial" panose="020B0604020202020204" pitchFamily="34" charset="0"/>
              <a:buChar char="•"/>
            </a:pPr>
            <a:r>
              <a:rPr lang="en-US" sz="1400" dirty="0"/>
              <a:t>Four interrelated viewpoints to address stakeholder concerns</a:t>
            </a:r>
          </a:p>
          <a:p>
            <a:pPr marL="1200150" lvl="2" indent="-285750">
              <a:buFont typeface="Arial" panose="020B0604020202020204" pitchFamily="34" charset="0"/>
              <a:buChar char="•"/>
            </a:pPr>
            <a:r>
              <a:rPr lang="en-US" sz="1400" dirty="0"/>
              <a:t>Enterprise: organizations and individuals and their roles and relationships</a:t>
            </a:r>
          </a:p>
          <a:p>
            <a:pPr marL="1200150" lvl="2" indent="-285750">
              <a:buFont typeface="Arial" panose="020B0604020202020204" pitchFamily="34" charset="0"/>
              <a:buChar char="•"/>
            </a:pPr>
            <a:r>
              <a:rPr lang="en-US" sz="1400" dirty="0"/>
              <a:t>Functional: functionality and data exchanges (abstract)</a:t>
            </a:r>
          </a:p>
          <a:p>
            <a:pPr marL="1200150" lvl="2" indent="-285750">
              <a:buFont typeface="Arial" panose="020B0604020202020204" pitchFamily="34" charset="0"/>
              <a:buChar char="•"/>
            </a:pPr>
            <a:r>
              <a:rPr lang="en-US" sz="1400" dirty="0"/>
              <a:t>Physical: allocation of functions to physically bounded objects. Information exchange.</a:t>
            </a:r>
          </a:p>
          <a:p>
            <a:pPr marL="1200150" lvl="2" indent="-285750">
              <a:buFont typeface="Arial" panose="020B0604020202020204" pitchFamily="34" charset="0"/>
              <a:buChar char="•"/>
            </a:pPr>
            <a:r>
              <a:rPr lang="en-US" sz="1400" dirty="0"/>
              <a:t>Communications: characterization of information exchanges. Identification of complete (all layers) collection of protocols to satisfy information exchanges</a:t>
            </a:r>
          </a:p>
          <a:p>
            <a:pPr>
              <a:buFont typeface="Arial" panose="020B0604020202020204" pitchFamily="34" charset="0"/>
              <a:buChar char="•"/>
            </a:pPr>
            <a:r>
              <a:rPr lang="en-US" sz="1600" dirty="0">
                <a:solidFill>
                  <a:schemeClr val="tx1"/>
                </a:solidFill>
              </a:rPr>
              <a:t>Defines 139 services provided by ITS</a:t>
            </a:r>
          </a:p>
          <a:p>
            <a:pPr lvl="1">
              <a:buFont typeface="Arial" panose="020B0604020202020204" pitchFamily="34" charset="0"/>
              <a:buChar char="•"/>
            </a:pPr>
            <a:r>
              <a:rPr lang="en-US" sz="1400" dirty="0"/>
              <a:t>Each service typically addresses several use cases</a:t>
            </a:r>
          </a:p>
          <a:p>
            <a:pPr lvl="1">
              <a:buFont typeface="Arial" panose="020B0604020202020204" pitchFamily="34" charset="0"/>
              <a:buChar char="•"/>
            </a:pPr>
            <a:r>
              <a:rPr lang="en-US" sz="1400" dirty="0"/>
              <a:t>Often each service also combines several scenarios for service delivery</a:t>
            </a:r>
          </a:p>
          <a:p>
            <a:pPr>
              <a:buFont typeface="Times New Roman" pitchFamily="16" charset="0"/>
              <a:buChar char="•"/>
            </a:pPr>
            <a:endParaRPr lang="en-GB" sz="1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April 2018</a:t>
            </a:r>
          </a:p>
        </p:txBody>
      </p:sp>
      <p:sp>
        <p:nvSpPr>
          <p:cNvPr id="5" name="Footer Placeholder 4"/>
          <p:cNvSpPr>
            <a:spLocks noGrp="1"/>
          </p:cNvSpPr>
          <p:nvPr>
            <p:ph type="ftr" idx="14"/>
          </p:nvPr>
        </p:nvSpPr>
        <p:spPr>
          <a:xfrm>
            <a:off x="6143636" y="6475413"/>
            <a:ext cx="2398702" cy="180975"/>
          </a:xfrm>
        </p:spPr>
        <p:txBody>
          <a:bodyPr/>
          <a:lstStyle/>
          <a:p>
            <a:r>
              <a:rPr lang="en-GB"/>
              <a:t>Carl Kain (US DoT)</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ARC-IT Views</a:t>
            </a:r>
          </a:p>
        </p:txBody>
      </p:sp>
      <p:sp>
        <p:nvSpPr>
          <p:cNvPr id="10242" name="Rectangle 2"/>
          <p:cNvSpPr>
            <a:spLocks noGrp="1" noChangeArrowheads="1"/>
          </p:cNvSpPr>
          <p:nvPr>
            <p:ph type="body" idx="1"/>
          </p:nvPr>
        </p:nvSpPr>
        <p:spPr>
          <a:xfrm>
            <a:off x="685800" y="1981200"/>
            <a:ext cx="7772400" cy="4208463"/>
          </a:xfrm>
          <a:ln/>
        </p:spPr>
        <p:txBody>
          <a:bodyPr/>
          <a:lstStyle/>
          <a:p>
            <a:r>
              <a:rPr lang="en-US" dirty="0"/>
              <a:t>(“ARC-IT”, </a:t>
            </a:r>
            <a:r>
              <a:rPr lang="en-US" dirty="0">
                <a:solidFill>
                  <a:schemeClr val="tx1"/>
                </a:solidFill>
                <a:hlinkClick r:id="rId3"/>
              </a:rPr>
              <a:t>www.arc-it.org</a:t>
            </a:r>
            <a:r>
              <a:rPr lang="en-US" dirty="0">
                <a:solidFill>
                  <a:schemeClr val="tx1"/>
                </a:solidFill>
              </a:rPr>
              <a:t>)</a:t>
            </a:r>
          </a:p>
        </p:txBody>
      </p:sp>
      <p:grpSp>
        <p:nvGrpSpPr>
          <p:cNvPr id="7" name="Group 6"/>
          <p:cNvGrpSpPr/>
          <p:nvPr/>
        </p:nvGrpSpPr>
        <p:grpSpPr>
          <a:xfrm>
            <a:off x="2743200" y="2468142"/>
            <a:ext cx="3124200" cy="3972053"/>
            <a:chOff x="4821554" y="1495681"/>
            <a:chExt cx="4844433" cy="5424219"/>
          </a:xfrm>
        </p:grpSpPr>
        <p:sp>
          <p:nvSpPr>
            <p:cNvPr id="8" name="Rounded Rectangle 69">
              <a:extLst>
                <a:ext uri="{FF2B5EF4-FFF2-40B4-BE49-F238E27FC236}">
                  <a16:creationId xmlns:a16="http://schemas.microsoft.com/office/drawing/2014/main" id="{D8E415C8-FB99-488B-AA6C-593EAF8A4E2E}"/>
                </a:ext>
              </a:extLst>
            </p:cNvPr>
            <p:cNvSpPr/>
            <p:nvPr/>
          </p:nvSpPr>
          <p:spPr>
            <a:xfrm>
              <a:off x="7924312" y="1922585"/>
              <a:ext cx="1596634" cy="4279101"/>
            </a:xfrm>
            <a:prstGeom prst="roundRect">
              <a:avLst>
                <a:gd name="adj" fmla="val 12114"/>
              </a:avLst>
            </a:prstGeom>
            <a:gradFill flip="none" rotWithShape="1">
              <a:gsLst>
                <a:gs pos="27000">
                  <a:srgbClr val="0070C0"/>
                </a:gs>
                <a:gs pos="0">
                  <a:srgbClr val="3D9634"/>
                </a:gs>
                <a:gs pos="87000">
                  <a:srgbClr val="4C5A79"/>
                </a:gs>
                <a:gs pos="100000">
                  <a:srgbClr val="8293B8"/>
                </a:gs>
                <a:gs pos="76000">
                  <a:srgbClr val="34405C"/>
                </a:gs>
                <a:gs pos="71000">
                  <a:srgbClr val="923A3E"/>
                </a:gs>
                <a:gs pos="52000">
                  <a:srgbClr val="813337"/>
                </a:gs>
                <a:gs pos="49000">
                  <a:srgbClr val="008DF6"/>
                </a:gs>
                <a:gs pos="25000">
                  <a:srgbClr val="A1DD9B"/>
                </a:gs>
              </a:gsLst>
              <a:lin ang="16200000" scaled="1"/>
              <a:tileRect/>
            </a:gradFill>
            <a:ln w="3175">
              <a:solidFill>
                <a:srgbClr val="3D963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US" sz="900" b="1" dirty="0"/>
            </a:p>
          </p:txBody>
        </p:sp>
        <p:sp>
          <p:nvSpPr>
            <p:cNvPr id="9" name="TextBox 8">
              <a:extLst>
                <a:ext uri="{FF2B5EF4-FFF2-40B4-BE49-F238E27FC236}">
                  <a16:creationId xmlns:a16="http://schemas.microsoft.com/office/drawing/2014/main" id="{503A5F87-EF4A-49FB-BBD9-DC0B71E60A7B}"/>
                </a:ext>
              </a:extLst>
            </p:cNvPr>
            <p:cNvSpPr txBox="1"/>
            <p:nvPr/>
          </p:nvSpPr>
          <p:spPr>
            <a:xfrm>
              <a:off x="7779270" y="1495681"/>
              <a:ext cx="1886717" cy="32001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buNone/>
              </a:pPr>
              <a:r>
                <a:rPr lang="en-US" sz="900" b="1" dirty="0">
                  <a:solidFill>
                    <a:schemeClr val="tx1"/>
                  </a:solidFill>
                </a:rPr>
                <a:t>Service Packages</a:t>
              </a:r>
            </a:p>
          </p:txBody>
        </p:sp>
        <p:pic>
          <p:nvPicPr>
            <p:cNvPr id="10" name="Picture 9">
              <a:extLst>
                <a:ext uri="{FF2B5EF4-FFF2-40B4-BE49-F238E27FC236}">
                  <a16:creationId xmlns:a16="http://schemas.microsoft.com/office/drawing/2014/main" id="{4D5BBF87-C13F-45C5-9244-FA2668775A9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926"/>
            <a:stretch/>
          </p:blipFill>
          <p:spPr>
            <a:xfrm>
              <a:off x="4821554" y="1666129"/>
              <a:ext cx="2785361" cy="5253771"/>
            </a:xfrm>
            <a:prstGeom prst="rect">
              <a:avLst/>
            </a:prstGeom>
          </p:spPr>
        </p:pic>
        <p:sp>
          <p:nvSpPr>
            <p:cNvPr id="11" name="Right Arrow 107">
              <a:extLst>
                <a:ext uri="{FF2B5EF4-FFF2-40B4-BE49-F238E27FC236}">
                  <a16:creationId xmlns:a16="http://schemas.microsoft.com/office/drawing/2014/main" id="{4BBA3A8F-AA21-406C-BAD9-F0FB34BEC3C0}"/>
                </a:ext>
              </a:extLst>
            </p:cNvPr>
            <p:cNvSpPr/>
            <p:nvPr/>
          </p:nvSpPr>
          <p:spPr>
            <a:xfrm flipV="1">
              <a:off x="7469096" y="2396195"/>
              <a:ext cx="912721" cy="281224"/>
            </a:xfrm>
            <a:prstGeom prst="rightArrow">
              <a:avLst>
                <a:gd name="adj1" fmla="val 50000"/>
                <a:gd name="adj2" fmla="val 44471"/>
              </a:avLst>
            </a:prstGeom>
            <a:gradFill>
              <a:gsLst>
                <a:gs pos="0">
                  <a:schemeClr val="tx1">
                    <a:lumMod val="65000"/>
                    <a:lumOff val="35000"/>
                  </a:schemeClr>
                </a:gs>
                <a:gs pos="100000">
                  <a:schemeClr val="tx1">
                    <a:lumMod val="50000"/>
                    <a:lumOff val="50000"/>
                  </a:schemeClr>
                </a:gs>
              </a:gsLst>
              <a:lin ang="16200000" scaled="0"/>
            </a:gra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p>
          </p:txBody>
        </p:sp>
        <p:sp>
          <p:nvSpPr>
            <p:cNvPr id="12" name="Right Arrow 107">
              <a:extLst>
                <a:ext uri="{FF2B5EF4-FFF2-40B4-BE49-F238E27FC236}">
                  <a16:creationId xmlns:a16="http://schemas.microsoft.com/office/drawing/2014/main" id="{76450D34-C6C2-4F86-A373-A2748997F4DC}"/>
                </a:ext>
              </a:extLst>
            </p:cNvPr>
            <p:cNvSpPr/>
            <p:nvPr/>
          </p:nvSpPr>
          <p:spPr>
            <a:xfrm flipV="1">
              <a:off x="7467951" y="3413256"/>
              <a:ext cx="912721" cy="281224"/>
            </a:xfrm>
            <a:prstGeom prst="rightArrow">
              <a:avLst>
                <a:gd name="adj1" fmla="val 50000"/>
                <a:gd name="adj2" fmla="val 44471"/>
              </a:avLst>
            </a:prstGeom>
            <a:gradFill>
              <a:gsLst>
                <a:gs pos="0">
                  <a:schemeClr val="tx1">
                    <a:lumMod val="65000"/>
                    <a:lumOff val="35000"/>
                  </a:schemeClr>
                </a:gs>
                <a:gs pos="100000">
                  <a:schemeClr val="tx1">
                    <a:lumMod val="50000"/>
                    <a:lumOff val="50000"/>
                  </a:schemeClr>
                </a:gs>
              </a:gsLst>
              <a:lin ang="16200000" scaled="0"/>
            </a:gra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p>
          </p:txBody>
        </p:sp>
        <p:sp>
          <p:nvSpPr>
            <p:cNvPr id="13" name="Right Arrow 107">
              <a:extLst>
                <a:ext uri="{FF2B5EF4-FFF2-40B4-BE49-F238E27FC236}">
                  <a16:creationId xmlns:a16="http://schemas.microsoft.com/office/drawing/2014/main" id="{85B95867-DE26-4EF5-8FC9-609D9E54D338}"/>
                </a:ext>
              </a:extLst>
            </p:cNvPr>
            <p:cNvSpPr/>
            <p:nvPr/>
          </p:nvSpPr>
          <p:spPr>
            <a:xfrm flipV="1">
              <a:off x="7467951" y="4430318"/>
              <a:ext cx="912721" cy="281224"/>
            </a:xfrm>
            <a:prstGeom prst="rightArrow">
              <a:avLst>
                <a:gd name="adj1" fmla="val 50000"/>
                <a:gd name="adj2" fmla="val 44471"/>
              </a:avLst>
            </a:prstGeom>
            <a:gradFill>
              <a:gsLst>
                <a:gs pos="0">
                  <a:schemeClr val="tx1">
                    <a:lumMod val="65000"/>
                    <a:lumOff val="35000"/>
                  </a:schemeClr>
                </a:gs>
                <a:gs pos="100000">
                  <a:schemeClr val="tx1">
                    <a:lumMod val="50000"/>
                    <a:lumOff val="50000"/>
                  </a:schemeClr>
                </a:gs>
              </a:gsLst>
              <a:lin ang="16200000" scaled="0"/>
            </a:gra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p>
          </p:txBody>
        </p:sp>
        <p:sp>
          <p:nvSpPr>
            <p:cNvPr id="14" name="Right Arrow 107">
              <a:extLst>
                <a:ext uri="{FF2B5EF4-FFF2-40B4-BE49-F238E27FC236}">
                  <a16:creationId xmlns:a16="http://schemas.microsoft.com/office/drawing/2014/main" id="{22289448-7F08-409F-8709-1021E0C61060}"/>
                </a:ext>
              </a:extLst>
            </p:cNvPr>
            <p:cNvSpPr/>
            <p:nvPr/>
          </p:nvSpPr>
          <p:spPr>
            <a:xfrm flipV="1">
              <a:off x="7467951" y="5417451"/>
              <a:ext cx="912721" cy="281224"/>
            </a:xfrm>
            <a:prstGeom prst="rightArrow">
              <a:avLst>
                <a:gd name="adj1" fmla="val 50000"/>
                <a:gd name="adj2" fmla="val 44471"/>
              </a:avLst>
            </a:prstGeom>
            <a:gradFill>
              <a:gsLst>
                <a:gs pos="0">
                  <a:schemeClr val="tx1">
                    <a:lumMod val="65000"/>
                    <a:lumOff val="35000"/>
                  </a:schemeClr>
                </a:gs>
                <a:gs pos="100000">
                  <a:schemeClr val="tx1">
                    <a:lumMod val="50000"/>
                    <a:lumOff val="50000"/>
                  </a:schemeClr>
                </a:gs>
              </a:gsLst>
              <a:lin ang="16200000" scaled="0"/>
            </a:gra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Acronyms and Definitions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RSE-Roadside Equipment-fixed equipment installed on the roadside, may be portable/temporary for some installations such as work zones, detours, and accident scenes. </a:t>
            </a:r>
          </a:p>
          <a:p>
            <a:pPr>
              <a:buFont typeface="Arial" panose="020B0604020202020204" pitchFamily="34" charset="0"/>
              <a:buChar char="•"/>
            </a:pPr>
            <a:r>
              <a:rPr lang="en-US" sz="2000" dirty="0"/>
              <a:t>PID-Personal Information Device-a portable device e.g. smartphone or tablet</a:t>
            </a:r>
          </a:p>
          <a:p>
            <a:pPr>
              <a:buFont typeface="Arial" panose="020B0604020202020204" pitchFamily="34" charset="0"/>
              <a:buChar char="•"/>
            </a:pPr>
            <a:r>
              <a:rPr lang="en-US" sz="2000" dirty="0"/>
              <a:t>OBE-On Board Equipment-mobile device installed in a light vehicle, commercial vehicle, rail car, bus, subway etc. </a:t>
            </a:r>
          </a:p>
          <a:p>
            <a:pPr>
              <a:buFont typeface="Arial" panose="020B0604020202020204" pitchFamily="34" charset="0"/>
              <a:buChar char="•"/>
            </a:pPr>
            <a:r>
              <a:rPr lang="en-US" sz="2000" dirty="0"/>
              <a:t>TIC-Transportation Information Center </a:t>
            </a:r>
          </a:p>
          <a:p>
            <a:pPr>
              <a:buFont typeface="Arial" panose="020B0604020202020204" pitchFamily="34" charset="0"/>
              <a:buChar char="•"/>
            </a:pPr>
            <a:r>
              <a:rPr lang="en-US" sz="2000" dirty="0"/>
              <a:t>Availability and Integrity definitions are found in the Federal Information Processing Standard (FIPS) Publication 199: Standards for Security Categorization of  Federal Information and Information Systems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Carl Kain (US DoT)</a:t>
            </a:r>
            <a:endParaRPr lang="en-GB" dirty="0"/>
          </a:p>
        </p:txBody>
      </p:sp>
      <p:sp>
        <p:nvSpPr>
          <p:cNvPr id="6" name="Date Placeholder 5"/>
          <p:cNvSpPr>
            <a:spLocks noGrp="1"/>
          </p:cNvSpPr>
          <p:nvPr>
            <p:ph type="dt" idx="15"/>
          </p:nvPr>
        </p:nvSpPr>
        <p:spPr/>
        <p:txBody>
          <a:bodyPr/>
          <a:lstStyle/>
          <a:p>
            <a:r>
              <a:rPr lang="en-GB"/>
              <a:t>April 2018</a:t>
            </a:r>
            <a:endParaRPr lang="en-GB" dirty="0"/>
          </a:p>
        </p:txBody>
      </p:sp>
    </p:spTree>
    <p:extLst>
      <p:ext uri="{BB962C8B-B14F-4D97-AF65-F5344CB8AC3E}">
        <p14:creationId xmlns:p14="http://schemas.microsoft.com/office/powerpoint/2010/main" val="131602969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TotalTime>
  <Words>1968</Words>
  <Application>Microsoft Macintosh PowerPoint</Application>
  <PresentationFormat>On-screen Show (4:3)</PresentationFormat>
  <Paragraphs>199</Paragraphs>
  <Slides>19</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Arial Unicode MS</vt:lpstr>
      <vt:lpstr>MS Gothic</vt:lpstr>
      <vt:lpstr>Arial</vt:lpstr>
      <vt:lpstr>Times New Roman</vt:lpstr>
      <vt:lpstr>Office Theme</vt:lpstr>
      <vt:lpstr>Document</vt:lpstr>
      <vt:lpstr>Potential ITS Use Cases for BCS</vt:lpstr>
      <vt:lpstr>Abstract</vt:lpstr>
      <vt:lpstr>802.11 Template Instructions 1/4</vt:lpstr>
      <vt:lpstr>802.11 Template Instructions 2/4</vt:lpstr>
      <vt:lpstr>802.11 Template Instructions 3/4</vt:lpstr>
      <vt:lpstr>802.11 Template Instructions 4/4 Recommendations</vt:lpstr>
      <vt:lpstr>Introduction to ARC-IT</vt:lpstr>
      <vt:lpstr>ARC-IT Views</vt:lpstr>
      <vt:lpstr>Acronyms and Definitions </vt:lpstr>
      <vt:lpstr>Some Caveats</vt:lpstr>
      <vt:lpstr>Advanced Railroad Grade Crossing </vt:lpstr>
      <vt:lpstr>Advanced Railroad Grade Crossing</vt:lpstr>
      <vt:lpstr>Broadcast Traveler Information</vt:lpstr>
      <vt:lpstr>Broadcast Traveler Information</vt:lpstr>
      <vt:lpstr>RSE-&gt;OBE Broadcast Flows that are not Crash-Imminent related </vt:lpstr>
      <vt:lpstr>RSE-&gt;OBE Broadcast Flows that are not Crash-Imminent related </vt:lpstr>
      <vt:lpstr>RSE-&gt;OBE Broadcast Flows that are not Crash-Imminent related</vt:lpstr>
      <vt:lpstr>Personal Safety </vt:lpstr>
      <vt:lpstr>References</vt:lpstr>
    </vt:vector>
  </TitlesOfParts>
  <Company>Noblis</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[Potential ITS Use Cases for BCS]</dc:title>
  <dc:creator>Kain, Carl W.</dc:creator>
  <cp:lastModifiedBy>Microsoft Office User</cp:lastModifiedBy>
  <cp:revision>11</cp:revision>
  <cp:lastPrinted>1601-01-01T00:00:00Z</cp:lastPrinted>
  <dcterms:created xsi:type="dcterms:W3CDTF">2018-04-16T15:28:18Z</dcterms:created>
  <dcterms:modified xsi:type="dcterms:W3CDTF">2018-04-23T19:47:31Z</dcterms:modified>
</cp:coreProperties>
</file>