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6"/>
  </p:notesMasterIdLst>
  <p:handoutMasterIdLst>
    <p:handoutMasterId r:id="rId37"/>
  </p:handoutMasterIdLst>
  <p:sldIdLst>
    <p:sldId id="256" r:id="rId2"/>
    <p:sldId id="257" r:id="rId3"/>
    <p:sldId id="258" r:id="rId4"/>
    <p:sldId id="261" r:id="rId5"/>
    <p:sldId id="263" r:id="rId6"/>
    <p:sldId id="281" r:id="rId7"/>
    <p:sldId id="266" r:id="rId8"/>
    <p:sldId id="264" r:id="rId9"/>
    <p:sldId id="270" r:id="rId10"/>
    <p:sldId id="280" r:id="rId11"/>
    <p:sldId id="279" r:id="rId12"/>
    <p:sldId id="271" r:id="rId13"/>
    <p:sldId id="272" r:id="rId14"/>
    <p:sldId id="282" r:id="rId15"/>
    <p:sldId id="283" r:id="rId16"/>
    <p:sldId id="284" r:id="rId17"/>
    <p:sldId id="285" r:id="rId18"/>
    <p:sldId id="286" r:id="rId19"/>
    <p:sldId id="287" r:id="rId20"/>
    <p:sldId id="288" r:id="rId21"/>
    <p:sldId id="289" r:id="rId22"/>
    <p:sldId id="290" r:id="rId23"/>
    <p:sldId id="291" r:id="rId24"/>
    <p:sldId id="292" r:id="rId25"/>
    <p:sldId id="293" r:id="rId26"/>
    <p:sldId id="294" r:id="rId27"/>
    <p:sldId id="295" r:id="rId28"/>
    <p:sldId id="296" r:id="rId29"/>
    <p:sldId id="297" r:id="rId30"/>
    <p:sldId id="298" r:id="rId31"/>
    <p:sldId id="299" r:id="rId32"/>
    <p:sldId id="277" r:id="rId33"/>
    <p:sldId id="300" r:id="rId34"/>
    <p:sldId id="278" r:id="rId3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74" d="100"/>
          <a:sy n="74" d="100"/>
        </p:scale>
        <p:origin x="1206"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5/3/2018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802.11-yy/xxxxr0</a:t>
            </a:r>
            <a:endParaRPr lang="en-US"/>
          </a:p>
        </p:txBody>
      </p:sp>
      <p:sp>
        <p:nvSpPr>
          <p:cNvPr id="5" name="Date Placeholder 4"/>
          <p:cNvSpPr>
            <a:spLocks noGrp="1"/>
          </p:cNvSpPr>
          <p:nvPr>
            <p:ph type="dt" idx="11"/>
          </p:nvPr>
        </p:nvSpPr>
        <p:spPr/>
        <p:txBody>
          <a:bodyPr/>
          <a:lstStyle/>
          <a:p>
            <a:r>
              <a:rPr lang="en-US" smtClean="0"/>
              <a:t>Month Year</a:t>
            </a:r>
            <a:endParaRPr lang="en-US"/>
          </a:p>
        </p:txBody>
      </p:sp>
      <p:sp>
        <p:nvSpPr>
          <p:cNvPr id="6" name="Footer Placeholder 5"/>
          <p:cNvSpPr>
            <a:spLocks noGrp="1"/>
          </p:cNvSpPr>
          <p:nvPr>
            <p:ph type="ftr" idx="12"/>
          </p:nvPr>
        </p:nvSpPr>
        <p:spPr/>
        <p:txBody>
          <a:bodyPr/>
          <a:lstStyle/>
          <a:p>
            <a:r>
              <a:rPr lang="en-US" smtClean="0"/>
              <a:t>John Doe, Some Company</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25287821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April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April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April 2018</a:t>
            </a:r>
            <a:endParaRPr lang="en-GB"/>
          </a:p>
        </p:txBody>
      </p:sp>
      <p:sp>
        <p:nvSpPr>
          <p:cNvPr id="6" name="Footer Placeholder 5"/>
          <p:cNvSpPr>
            <a:spLocks noGrp="1"/>
          </p:cNvSpPr>
          <p:nvPr>
            <p:ph type="ftr" idx="11"/>
          </p:nvPr>
        </p:nvSpPr>
        <p:spPr/>
        <p:txBody>
          <a:bodyPr/>
          <a:lstStyle>
            <a:lvl1pPr>
              <a:defRPr/>
            </a:lvl1pPr>
          </a:lstStyle>
          <a:p>
            <a:r>
              <a:rPr lang="en-GB" smtClean="0"/>
              <a:t>Osama Aboul-Magd, Huawei Technologies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April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April 2018</a:t>
            </a:r>
            <a:endParaRPr lang="en-GB"/>
          </a:p>
        </p:txBody>
      </p:sp>
      <p:sp>
        <p:nvSpPr>
          <p:cNvPr id="4" name="Footer Placeholder 3"/>
          <p:cNvSpPr>
            <a:spLocks noGrp="1"/>
          </p:cNvSpPr>
          <p:nvPr>
            <p:ph type="ftr" idx="11"/>
          </p:nvPr>
        </p:nvSpPr>
        <p:spPr/>
        <p:txBody>
          <a:bodyPr/>
          <a:lstStyle>
            <a:lvl1pPr>
              <a:defRPr/>
            </a:lvl1pPr>
          </a:lstStyle>
          <a:p>
            <a:r>
              <a:rPr lang="en-GB" smtClean="0"/>
              <a:t>Osama Aboul-Magd, Huawei Technologies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April 2018</a:t>
            </a:r>
            <a:endParaRPr lang="en-GB"/>
          </a:p>
        </p:txBody>
      </p:sp>
      <p:sp>
        <p:nvSpPr>
          <p:cNvPr id="3" name="Footer Placeholder 2"/>
          <p:cNvSpPr>
            <a:spLocks noGrp="1"/>
          </p:cNvSpPr>
          <p:nvPr>
            <p:ph type="ftr" idx="11"/>
          </p:nvPr>
        </p:nvSpPr>
        <p:spPr/>
        <p:txBody>
          <a:bodyPr/>
          <a:lstStyle>
            <a:lvl1pPr>
              <a:defRPr/>
            </a:lvl1pPr>
          </a:lstStyle>
          <a:p>
            <a:r>
              <a:rPr lang="en-GB" smtClean="0"/>
              <a:t>Osama Aboul-Magd, Huawei Technologies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April 2018</a:t>
            </a:r>
            <a:endParaRPr lang="en-GB"/>
          </a:p>
        </p:txBody>
      </p:sp>
      <p:sp>
        <p:nvSpPr>
          <p:cNvPr id="5" name="Footer Placeholder 4"/>
          <p:cNvSpPr>
            <a:spLocks noGrp="1"/>
          </p:cNvSpPr>
          <p:nvPr>
            <p:ph type="ftr" idx="11"/>
          </p:nvPr>
        </p:nvSpPr>
        <p:spPr/>
        <p:txBody>
          <a:bodyPr/>
          <a:lstStyle>
            <a:lvl1pPr>
              <a:defRPr/>
            </a:lvl1pPr>
          </a:lstStyle>
          <a:p>
            <a:r>
              <a:rPr lang="en-GB" smtClean="0"/>
              <a:t>Osama Aboul-Magd, Huawei Technologies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April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Osama Aboul-Magd,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802.11-18/0689r3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Microsoft_Excel_97-2003_Worksheet2.xls"/></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April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a:t>
            </a:r>
            <a:r>
              <a:rPr lang="en-US" altLang="en-US" dirty="0" smtClean="0"/>
              <a:t>May 2018 Ad Hoc </a:t>
            </a:r>
            <a:r>
              <a:rPr lang="en-US" altLang="en-US" dirty="0"/>
              <a:t>Meeting </a:t>
            </a:r>
            <a:r>
              <a:rPr lang="en-US" altLang="en-US" dirty="0" smtClean="0"/>
              <a:t>Agenda</a:t>
            </a:r>
            <a:r>
              <a:rPr lang="en-US" altLang="en-US" dirty="0"/>
              <a:t> </a:t>
            </a:r>
            <a:r>
              <a:rPr lang="en-US" altLang="en-US" dirty="0" smtClean="0"/>
              <a:t>(MAC-MU-SR)</a:t>
            </a:r>
            <a:endParaRPr lang="en-GB" dirty="0"/>
          </a:p>
        </p:txBody>
      </p:sp>
      <p:sp>
        <p:nvSpPr>
          <p:cNvPr id="3074" name="Rectangle 2"/>
          <p:cNvSpPr>
            <a:spLocks noGrp="1" noChangeArrowheads="1"/>
          </p:cNvSpPr>
          <p:nvPr>
            <p:ph type="body" idx="1"/>
          </p:nvPr>
        </p:nvSpPr>
        <p:spPr>
          <a:xfrm>
            <a:off x="685800" y="18542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2018-04-18</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42013535"/>
              </p:ext>
            </p:extLst>
          </p:nvPr>
        </p:nvGraphicFramePr>
        <p:xfrm>
          <a:off x="520700" y="2868613"/>
          <a:ext cx="8148638" cy="2519362"/>
        </p:xfrm>
        <a:graphic>
          <a:graphicData uri="http://schemas.openxmlformats.org/presentationml/2006/ole">
            <mc:AlternateContent xmlns:mc="http://schemas.openxmlformats.org/markup-compatibility/2006">
              <mc:Choice xmlns:v="urn:schemas-microsoft-com:vml" Requires="v">
                <p:oleObj spid="_x0000_s3148" name="Document" r:id="rId5" imgW="8258040" imgH="2553693" progId="Word.Document.8">
                  <p:embed/>
                </p:oleObj>
              </mc:Choice>
              <mc:Fallback>
                <p:oleObj name="Document" r:id="rId5" imgW="8258040" imgH="2553693" progId="Word.Document.8">
                  <p:embed/>
                  <p:pic>
                    <p:nvPicPr>
                      <p:cNvPr id="0" name="Picture 3"/>
                      <p:cNvPicPr>
                        <a:picLocks noChangeAspect="1" noChangeArrowheads="1"/>
                      </p:cNvPicPr>
                      <p:nvPr/>
                    </p:nvPicPr>
                    <p:blipFill>
                      <a:blip r:embed="rId6"/>
                      <a:srcRect/>
                      <a:stretch>
                        <a:fillRect/>
                      </a:stretch>
                    </p:blipFill>
                    <p:spPr bwMode="auto">
                      <a:xfrm>
                        <a:off x="520700" y="2868613"/>
                        <a:ext cx="8148638" cy="2519362"/>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r>
              <a:rPr lang="en-GB" sz="2000" dirty="0" smtClean="0">
                <a:solidFill>
                  <a:srgbClr val="000000"/>
                </a:solidFill>
              </a:rPr>
              <a:t>:</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Host Information</a:t>
            </a:r>
            <a:endParaRPr lang="en-US" dirty="0"/>
          </a:p>
        </p:txBody>
      </p:sp>
      <p:sp>
        <p:nvSpPr>
          <p:cNvPr id="3" name="Content Placeholder 2"/>
          <p:cNvSpPr>
            <a:spLocks noGrp="1"/>
          </p:cNvSpPr>
          <p:nvPr>
            <p:ph idx="1"/>
          </p:nvPr>
        </p:nvSpPr>
        <p:spPr/>
        <p:txBody>
          <a:bodyPr/>
          <a:lstStyle/>
          <a:p>
            <a:r>
              <a:rPr lang="en-US" altLang="en-US" dirty="0"/>
              <a:t>Thanks to </a:t>
            </a:r>
            <a:r>
              <a:rPr lang="en-US" altLang="en-US" dirty="0" smtClean="0"/>
              <a:t>Stephane Baron and Cannon </a:t>
            </a:r>
            <a:r>
              <a:rPr lang="en-US" altLang="en-US" dirty="0"/>
              <a:t>for hosting the meeting</a:t>
            </a:r>
          </a:p>
          <a:p>
            <a:r>
              <a:rPr lang="en-US" altLang="en-US" dirty="0"/>
              <a:t>Host announcements, if any.</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092824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Flow of the Meeting</a:t>
            </a:r>
            <a:endParaRPr lang="en-US" dirty="0"/>
          </a:p>
        </p:txBody>
      </p:sp>
      <p:sp>
        <p:nvSpPr>
          <p:cNvPr id="3" name="Content Placeholder 2"/>
          <p:cNvSpPr>
            <a:spLocks noGrp="1"/>
          </p:cNvSpPr>
          <p:nvPr>
            <p:ph idx="1"/>
          </p:nvPr>
        </p:nvSpPr>
        <p:spPr/>
        <p:txBody>
          <a:bodyPr/>
          <a:lstStyle/>
          <a:p>
            <a:r>
              <a:rPr lang="en-US" altLang="en-US" sz="2000" dirty="0"/>
              <a:t>Wednesday </a:t>
            </a:r>
            <a:r>
              <a:rPr lang="en-US" altLang="en-US" sz="2000" dirty="0" smtClean="0"/>
              <a:t>(</a:t>
            </a:r>
            <a:r>
              <a:rPr lang="en-US" altLang="en-US" sz="2000" dirty="0"/>
              <a:t>9</a:t>
            </a:r>
            <a:r>
              <a:rPr lang="en-US" altLang="en-US" sz="2000" dirty="0" smtClean="0"/>
              <a:t>:00 </a:t>
            </a:r>
            <a:r>
              <a:rPr lang="en-US" altLang="en-US" sz="2000" dirty="0"/>
              <a:t>am – </a:t>
            </a:r>
            <a:r>
              <a:rPr lang="en-US" altLang="en-US" sz="2000" dirty="0" smtClean="0"/>
              <a:t>6:00 </a:t>
            </a:r>
            <a:r>
              <a:rPr lang="en-US" altLang="en-US" sz="2000" dirty="0"/>
              <a:t>pm</a:t>
            </a:r>
            <a:r>
              <a:rPr lang="en-US" altLang="en-US" sz="2000" dirty="0" smtClean="0"/>
              <a:t>)</a:t>
            </a:r>
            <a:endParaRPr lang="en-US" altLang="en-US" sz="1800" dirty="0"/>
          </a:p>
          <a:p>
            <a:pPr lvl="1"/>
            <a:r>
              <a:rPr lang="en-US" altLang="en-US" sz="1800" dirty="0"/>
              <a:t>Comment Resolution</a:t>
            </a:r>
          </a:p>
          <a:p>
            <a:pPr lvl="1"/>
            <a:r>
              <a:rPr lang="en-US" altLang="en-US" sz="1800" dirty="0"/>
              <a:t>Recess</a:t>
            </a:r>
          </a:p>
          <a:p>
            <a:r>
              <a:rPr lang="en-US" altLang="en-US" sz="2000" dirty="0"/>
              <a:t>Thursday (9:00 am – </a:t>
            </a:r>
            <a:r>
              <a:rPr lang="en-US" altLang="en-US" sz="2000" dirty="0" smtClean="0"/>
              <a:t>6:00 </a:t>
            </a:r>
            <a:r>
              <a:rPr lang="en-US" altLang="en-US" sz="2000" dirty="0"/>
              <a:t>pm)</a:t>
            </a:r>
          </a:p>
          <a:p>
            <a:pPr lvl="1"/>
            <a:r>
              <a:rPr lang="en-US" altLang="en-US" sz="1800" dirty="0"/>
              <a:t>Comment Resolution</a:t>
            </a:r>
          </a:p>
          <a:p>
            <a:pPr lvl="1"/>
            <a:r>
              <a:rPr lang="en-US" altLang="en-US" sz="1800" dirty="0"/>
              <a:t>Recess</a:t>
            </a:r>
          </a:p>
          <a:p>
            <a:r>
              <a:rPr lang="en-US" altLang="en-US" sz="2000" dirty="0"/>
              <a:t>Friday (9:00 am – </a:t>
            </a:r>
            <a:r>
              <a:rPr lang="en-US" altLang="en-US" sz="2000" strike="sngStrike" dirty="0" smtClean="0"/>
              <a:t>4:00</a:t>
            </a:r>
            <a:r>
              <a:rPr lang="en-US" altLang="en-US" sz="2000" dirty="0" smtClean="0"/>
              <a:t> </a:t>
            </a:r>
            <a:r>
              <a:rPr lang="en-US" altLang="en-US" sz="2000" dirty="0"/>
              <a:t>pm</a:t>
            </a:r>
            <a:r>
              <a:rPr lang="en-US" altLang="en-US" sz="2000" dirty="0" smtClean="0"/>
              <a:t>) – I have to </a:t>
            </a:r>
            <a:r>
              <a:rPr lang="en-US" altLang="en-US" sz="2000" smtClean="0"/>
              <a:t>leave around 14:30</a:t>
            </a:r>
            <a:endParaRPr lang="en-US" altLang="en-US" sz="2000" dirty="0"/>
          </a:p>
          <a:p>
            <a:pPr lvl="1"/>
            <a:r>
              <a:rPr lang="en-US" altLang="en-US" sz="1800" dirty="0"/>
              <a:t>Comment </a:t>
            </a:r>
            <a:r>
              <a:rPr lang="en-US" altLang="en-US" sz="1800" dirty="0" smtClean="0"/>
              <a:t>Resolution</a:t>
            </a:r>
            <a:endParaRPr lang="en-US" altLang="en-US" sz="1800" dirty="0"/>
          </a:p>
          <a:p>
            <a:pPr lvl="1"/>
            <a:r>
              <a:rPr lang="en-US" altLang="en-US" sz="1800" dirty="0"/>
              <a:t>Adjourn</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5661227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t>Agenda for </a:t>
            </a:r>
            <a:r>
              <a:rPr lang="en-US" altLang="en-US" dirty="0" smtClean="0"/>
              <a:t>Wednesday May 02, 2018</a:t>
            </a:r>
            <a:endParaRPr lang="en-US" dirty="0"/>
          </a:p>
        </p:txBody>
      </p:sp>
      <p:sp>
        <p:nvSpPr>
          <p:cNvPr id="7" name="Content Placeholder 6"/>
          <p:cNvSpPr>
            <a:spLocks noGrp="1"/>
          </p:cNvSpPr>
          <p:nvPr>
            <p:ph idx="1"/>
          </p:nvPr>
        </p:nvSpPr>
        <p:spPr/>
        <p:txBody>
          <a:bodyPr/>
          <a:lstStyle/>
          <a:p>
            <a:pPr>
              <a:lnSpc>
                <a:spcPct val="80000"/>
              </a:lnSpc>
              <a:buFont typeface="Arial" panose="020B0604020202020204" pitchFamily="34" charset="0"/>
              <a:buChar char="•"/>
            </a:pPr>
            <a:r>
              <a:rPr lang="en-US" altLang="en-US" sz="2000" dirty="0"/>
              <a:t>Call meeting to order </a:t>
            </a:r>
          </a:p>
          <a:p>
            <a:pPr>
              <a:lnSpc>
                <a:spcPct val="80000"/>
              </a:lnSpc>
              <a:buFont typeface="Arial" panose="020B0604020202020204" pitchFamily="34" charset="0"/>
              <a:buChar char="•"/>
            </a:pPr>
            <a:r>
              <a:rPr lang="en-US" altLang="en-US" sz="2000" dirty="0"/>
              <a:t>Patent policy, etc</a:t>
            </a:r>
            <a:r>
              <a:rPr lang="en-US" altLang="en-US" sz="2000" dirty="0" smtClean="0"/>
              <a:t>.</a:t>
            </a:r>
          </a:p>
          <a:p>
            <a:pPr>
              <a:lnSpc>
                <a:spcPct val="80000"/>
              </a:lnSpc>
              <a:buFont typeface="Arial" panose="020B0604020202020204" pitchFamily="34" charset="0"/>
              <a:buChar char="•"/>
            </a:pPr>
            <a:r>
              <a:rPr lang="en-US" altLang="en-US" sz="2000" dirty="0" smtClean="0"/>
              <a:t>Announcements</a:t>
            </a:r>
            <a:endParaRPr lang="en-US" altLang="en-US" sz="2000" dirty="0"/>
          </a:p>
          <a:p>
            <a:pPr>
              <a:lnSpc>
                <a:spcPct val="80000"/>
              </a:lnSpc>
              <a:buFont typeface="Arial" panose="020B0604020202020204" pitchFamily="34" charset="0"/>
              <a:buChar char="•"/>
            </a:pPr>
            <a:r>
              <a:rPr lang="en-US" altLang="en-US" sz="2000" dirty="0"/>
              <a:t>Call for submissions</a:t>
            </a:r>
          </a:p>
          <a:p>
            <a:pPr>
              <a:lnSpc>
                <a:spcPct val="80000"/>
              </a:lnSpc>
              <a:buFont typeface="Arial" panose="020B0604020202020204" pitchFamily="34" charset="0"/>
              <a:buChar char="•"/>
            </a:pPr>
            <a:r>
              <a:rPr lang="en-US" altLang="en-US" sz="2000" dirty="0" smtClean="0"/>
              <a:t>Set agenda</a:t>
            </a:r>
            <a:endParaRPr lang="en-US" altLang="en-US" sz="2000" dirty="0"/>
          </a:p>
          <a:p>
            <a:pPr>
              <a:lnSpc>
                <a:spcPct val="80000"/>
              </a:lnSpc>
              <a:buFont typeface="Arial" panose="020B0604020202020204" pitchFamily="34" charset="0"/>
              <a:buChar char="•"/>
            </a:pPr>
            <a:r>
              <a:rPr lang="en-US" altLang="en-US" sz="2000" dirty="0"/>
              <a:t>Presentations and Comment Resolution</a:t>
            </a:r>
          </a:p>
          <a:p>
            <a:pPr>
              <a:lnSpc>
                <a:spcPct val="80000"/>
              </a:lnSpc>
              <a:buFont typeface="Arial" panose="020B0604020202020204" pitchFamily="34" charset="0"/>
              <a:buChar char="•"/>
            </a:pPr>
            <a:r>
              <a:rPr lang="en-US" altLang="en-US" sz="2000" dirty="0"/>
              <a:t>Recess</a:t>
            </a:r>
          </a:p>
          <a:p>
            <a:endParaRPr lang="en-US" dirty="0"/>
          </a:p>
        </p:txBody>
      </p:sp>
      <p:sp>
        <p:nvSpPr>
          <p:cNvPr id="5" name="Slide Number Placeholder 4"/>
          <p:cNvSpPr>
            <a:spLocks noGrp="1"/>
          </p:cNvSpPr>
          <p:nvPr>
            <p:ph type="sldNum" idx="12"/>
          </p:nvPr>
        </p:nvSpPr>
        <p:spPr/>
        <p:txBody>
          <a:bodyPr/>
          <a:lstStyle/>
          <a:p>
            <a:r>
              <a:rPr lang="en-GB" smtClean="0"/>
              <a:t>Slide </a:t>
            </a:r>
            <a:fld id="{06B781AF-4CCF-49B0-A572-DE54FBE5D942}" type="slidenum">
              <a:rPr lang="en-GB" smtClean="0"/>
              <a:pPr/>
              <a:t>12</a:t>
            </a:fld>
            <a:endParaRPr lang="en-GB"/>
          </a:p>
        </p:txBody>
      </p:sp>
      <p:sp>
        <p:nvSpPr>
          <p:cNvPr id="4" name="Footer Placeholder 3"/>
          <p:cNvSpPr>
            <a:spLocks noGrp="1"/>
          </p:cNvSpPr>
          <p:nvPr>
            <p:ph type="ftr" idx="14"/>
          </p:nvPr>
        </p:nvSpPr>
        <p:spPr/>
        <p:txBody>
          <a:bodyPr/>
          <a:lstStyle/>
          <a:p>
            <a:r>
              <a:rPr lang="en-GB" smtClean="0"/>
              <a:t>Osama Aboul-Magd, Huawei Technologies</a:t>
            </a:r>
            <a:endParaRPr lang="en-GB"/>
          </a:p>
        </p:txBody>
      </p:sp>
      <p:sp>
        <p:nvSpPr>
          <p:cNvPr id="3" name="Date Placeholder 2"/>
          <p:cNvSpPr>
            <a:spLocks noGrp="1"/>
          </p:cNvSpPr>
          <p:nvPr>
            <p:ph type="dt" idx="15"/>
          </p:nvPr>
        </p:nvSpPr>
        <p:spPr/>
        <p:txBody>
          <a:bodyPr/>
          <a:lstStyle/>
          <a:p>
            <a:r>
              <a:rPr lang="en-US" smtClean="0"/>
              <a:t>April 2018</a:t>
            </a:r>
            <a:endParaRPr lang="en-GB"/>
          </a:p>
        </p:txBody>
      </p:sp>
    </p:spTree>
    <p:extLst>
      <p:ext uri="{BB962C8B-B14F-4D97-AF65-F5344CB8AC3E}">
        <p14:creationId xmlns:p14="http://schemas.microsoft.com/office/powerpoint/2010/main" val="8100221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a:t>
            </a:r>
            <a:endParaRPr lang="en-US" dirty="0"/>
          </a:p>
        </p:txBody>
      </p:sp>
      <p:sp>
        <p:nvSpPr>
          <p:cNvPr id="3" name="Content Placeholder 2"/>
          <p:cNvSpPr>
            <a:spLocks noGrp="1"/>
          </p:cNvSpPr>
          <p:nvPr>
            <p:ph idx="1"/>
          </p:nvPr>
        </p:nvSpPr>
        <p:spPr/>
        <p:txBody>
          <a:bodyPr/>
          <a:lstStyle/>
          <a:p>
            <a:r>
              <a:rPr lang="en-US" dirty="0" smtClean="0"/>
              <a:t>See embedded spreadsheet (Wednesday May 2-AM)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graphicFrame>
        <p:nvGraphicFramePr>
          <p:cNvPr id="7" name="Object 6"/>
          <p:cNvGraphicFramePr>
            <a:graphicFrameLocks noChangeAspect="1"/>
          </p:cNvGraphicFramePr>
          <p:nvPr>
            <p:extLst>
              <p:ext uri="{D42A27DB-BD31-4B8C-83A1-F6EECF244321}">
                <p14:modId xmlns:p14="http://schemas.microsoft.com/office/powerpoint/2010/main" val="3173932819"/>
              </p:ext>
            </p:extLst>
          </p:nvPr>
        </p:nvGraphicFramePr>
        <p:xfrm>
          <a:off x="4114800" y="3043238"/>
          <a:ext cx="3048000" cy="2571750"/>
        </p:xfrm>
        <a:graphic>
          <a:graphicData uri="http://schemas.openxmlformats.org/presentationml/2006/ole">
            <mc:AlternateContent xmlns:mc="http://schemas.openxmlformats.org/markup-compatibility/2006">
              <mc:Choice xmlns:v="urn:schemas-microsoft-com:vml" Requires="v">
                <p:oleObj spid="_x0000_s4129" name="Worksheet" showAsIcon="1" r:id="rId4" imgW="914400" imgH="771480" progId="Excel.Sheet.8">
                  <p:embed/>
                </p:oleObj>
              </mc:Choice>
              <mc:Fallback>
                <p:oleObj name="Worksheet" showAsIcon="1" r:id="rId4" imgW="914400" imgH="771480" progId="Excel.Sheet.8">
                  <p:embed/>
                  <p:pic>
                    <p:nvPicPr>
                      <p:cNvPr id="0" name=""/>
                      <p:cNvPicPr/>
                      <p:nvPr/>
                    </p:nvPicPr>
                    <p:blipFill>
                      <a:blip r:embed="rId5"/>
                      <a:stretch>
                        <a:fillRect/>
                      </a:stretch>
                    </p:blipFill>
                    <p:spPr>
                      <a:xfrm>
                        <a:off x="4114800" y="3043238"/>
                        <a:ext cx="3048000" cy="2571750"/>
                      </a:xfrm>
                      <a:prstGeom prst="rect">
                        <a:avLst/>
                      </a:prstGeom>
                    </p:spPr>
                  </p:pic>
                </p:oleObj>
              </mc:Fallback>
            </mc:AlternateContent>
          </a:graphicData>
        </a:graphic>
      </p:graphicFrame>
    </p:spTree>
    <p:extLst>
      <p:ext uri="{BB962C8B-B14F-4D97-AF65-F5344CB8AC3E}">
        <p14:creationId xmlns:p14="http://schemas.microsoft.com/office/powerpoint/2010/main" val="21804232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Allocation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smtClean="0"/>
              <a:t>9:00 – 9:15</a:t>
            </a:r>
          </a:p>
          <a:p>
            <a:pPr marL="800100" lvl="1" indent="-342900">
              <a:buFont typeface="Arial" panose="020B0604020202020204" pitchFamily="34" charset="0"/>
              <a:buChar char="•"/>
            </a:pPr>
            <a:r>
              <a:rPr lang="en-US" sz="1600" dirty="0" smtClean="0"/>
              <a:t>Call meeting to order</a:t>
            </a:r>
          </a:p>
          <a:p>
            <a:pPr lvl="1">
              <a:buFont typeface="Arial" panose="020B0604020202020204" pitchFamily="34" charset="0"/>
              <a:buChar char="•"/>
            </a:pPr>
            <a:r>
              <a:rPr lang="en-US" sz="1600" dirty="0"/>
              <a:t>	</a:t>
            </a:r>
            <a:r>
              <a:rPr lang="en-US" sz="1600" dirty="0" smtClean="0"/>
              <a:t>IEEE_SA IPR policy and procedure</a:t>
            </a:r>
          </a:p>
          <a:p>
            <a:pPr lvl="1">
              <a:buFont typeface="Arial" panose="020B0604020202020204" pitchFamily="34" charset="0"/>
              <a:buChar char="•"/>
            </a:pPr>
            <a:r>
              <a:rPr lang="en-US" sz="1600" dirty="0" smtClean="0"/>
              <a:t>Host announcements</a:t>
            </a:r>
          </a:p>
          <a:p>
            <a:pPr>
              <a:buFont typeface="Arial" panose="020B0604020202020204" pitchFamily="34" charset="0"/>
              <a:buChar char="•"/>
            </a:pPr>
            <a:r>
              <a:rPr lang="en-US" sz="1800" dirty="0" smtClean="0"/>
              <a:t>9:15 – 10:30	</a:t>
            </a:r>
            <a:r>
              <a:rPr lang="en-US" sz="1600" dirty="0" smtClean="0"/>
              <a:t>Comment resolution</a:t>
            </a:r>
          </a:p>
          <a:p>
            <a:pPr>
              <a:buFont typeface="Arial" panose="020B0604020202020204" pitchFamily="34" charset="0"/>
              <a:buChar char="•"/>
            </a:pPr>
            <a:r>
              <a:rPr lang="en-US" sz="1800" dirty="0" smtClean="0"/>
              <a:t>10:30 – 10:45	</a:t>
            </a:r>
            <a:r>
              <a:rPr lang="en-US" sz="1400" dirty="0" smtClean="0"/>
              <a:t>Break</a:t>
            </a:r>
          </a:p>
          <a:p>
            <a:pPr>
              <a:buFont typeface="Arial" panose="020B0604020202020204" pitchFamily="34" charset="0"/>
              <a:buChar char="•"/>
            </a:pPr>
            <a:r>
              <a:rPr lang="en-US" sz="1800" dirty="0" smtClean="0"/>
              <a:t>10:45 – 12:00	Comment Resolution</a:t>
            </a:r>
          </a:p>
          <a:p>
            <a:pPr>
              <a:buFont typeface="Arial" panose="020B0604020202020204" pitchFamily="34" charset="0"/>
              <a:buChar char="•"/>
            </a:pPr>
            <a:r>
              <a:rPr lang="en-US" sz="1800" dirty="0" smtClean="0"/>
              <a:t>12:00 – 13:00	Lunch</a:t>
            </a:r>
          </a:p>
          <a:p>
            <a:pPr>
              <a:buFont typeface="Arial" panose="020B0604020202020204" pitchFamily="34" charset="0"/>
              <a:buChar char="•"/>
            </a:pPr>
            <a:r>
              <a:rPr lang="en-US" sz="1800" dirty="0" smtClean="0"/>
              <a:t>13:00 – 15: 15	Comment resolution</a:t>
            </a:r>
          </a:p>
          <a:p>
            <a:pPr>
              <a:buFont typeface="Arial" panose="020B0604020202020204" pitchFamily="34" charset="0"/>
              <a:buChar char="•"/>
            </a:pPr>
            <a:r>
              <a:rPr lang="en-US" sz="1800" dirty="0" smtClean="0"/>
              <a:t>15:15 – 15:45	Break</a:t>
            </a:r>
          </a:p>
          <a:p>
            <a:pPr>
              <a:buFont typeface="Arial" panose="020B0604020202020204" pitchFamily="34" charset="0"/>
              <a:buChar char="•"/>
            </a:pPr>
            <a:r>
              <a:rPr lang="en-US" sz="1800" dirty="0" smtClean="0"/>
              <a:t>15:45 – 18:00 comment resolution</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9013832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11-18/0792 (</a:t>
            </a:r>
            <a:r>
              <a:rPr lang="en-US" dirty="0" err="1"/>
              <a:t>L</a:t>
            </a:r>
            <a:r>
              <a:rPr lang="en-US" dirty="0" err="1" smtClean="0"/>
              <a:t>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12442, 12443, 12444, </a:t>
            </a:r>
            <a:r>
              <a:rPr lang="en-GB" dirty="0" smtClean="0"/>
              <a:t>12638 in doc 11-18/0792r1?</a:t>
            </a:r>
          </a:p>
          <a:p>
            <a:endParaRPr lang="en-GB" dirty="0"/>
          </a:p>
          <a:p>
            <a:r>
              <a:rPr lang="en-GB" dirty="0" smtClean="0"/>
              <a:t>Accepted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91431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11-18/0390 (Pascal </a:t>
            </a:r>
            <a:r>
              <a:rPr lang="en-US" dirty="0" err="1" smtClean="0"/>
              <a:t>Viger</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14092, 13080, 13081, </a:t>
            </a:r>
            <a:r>
              <a:rPr lang="en-US" dirty="0" smtClean="0"/>
              <a:t>13069 in doc 11-18/0390r2?</a:t>
            </a:r>
          </a:p>
          <a:p>
            <a:endParaRPr lang="en-US" dirty="0"/>
          </a:p>
          <a:p>
            <a:r>
              <a:rPr lang="en-US" dirty="0" smtClean="0"/>
              <a:t>Straw poll delayed till later (Wed AM1)</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2532327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11-18/0044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accept resolutions to CIDs; </a:t>
            </a:r>
            <a:r>
              <a:rPr lang="en-GB" dirty="0"/>
              <a:t>11338, 11343, 11377, 11993, 12281, 12317, 13778, 13293, 13294, </a:t>
            </a:r>
            <a:r>
              <a:rPr lang="en-GB" dirty="0" smtClean="0"/>
              <a:t>13779,</a:t>
            </a:r>
            <a:r>
              <a:rPr lang="en-US" dirty="0"/>
              <a:t> </a:t>
            </a:r>
            <a:r>
              <a:rPr lang="en-GB" dirty="0" smtClean="0"/>
              <a:t>12045</a:t>
            </a:r>
            <a:r>
              <a:rPr lang="en-GB" dirty="0"/>
              <a:t>, 11840, 11035 (13 </a:t>
            </a:r>
            <a:r>
              <a:rPr lang="en-GB" dirty="0" smtClean="0"/>
              <a:t>CIDs) in doc 11-18/0044r2?</a:t>
            </a:r>
          </a:p>
          <a:p>
            <a:pPr lvl="0"/>
            <a:endParaRPr lang="en-GB" dirty="0" smtClean="0"/>
          </a:p>
          <a:p>
            <a:pPr lvl="0"/>
            <a:r>
              <a:rPr lang="en-GB" dirty="0" smtClean="0"/>
              <a:t>Accepted </a:t>
            </a:r>
          </a:p>
          <a:p>
            <a:pPr lvl="0"/>
            <a:r>
              <a:rPr lang="en-GB" dirty="0" smtClean="0"/>
              <a:t>CID 12317 – check with Laurent.</a:t>
            </a:r>
            <a:endParaRPr lang="en-GB" dirty="0"/>
          </a:p>
          <a:p>
            <a:pPr lvl="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5006899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11-18/0684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solidFill>
                  <a:srgbClr val="FF0000"/>
                </a:solidFill>
              </a:rPr>
              <a:t>14239</a:t>
            </a:r>
            <a:r>
              <a:rPr lang="en-GB" dirty="0"/>
              <a:t>, 14240, 13670, 12939, 12837 (5 CIDs</a:t>
            </a:r>
            <a:r>
              <a:rPr lang="en-GB" dirty="0" smtClean="0"/>
              <a:t>)</a:t>
            </a:r>
            <a:r>
              <a:rPr lang="en-US" dirty="0" smtClean="0"/>
              <a:t> in doc 11-18/0684r1?</a:t>
            </a:r>
          </a:p>
          <a:p>
            <a:endParaRPr lang="en-US" dirty="0"/>
          </a:p>
          <a:p>
            <a:r>
              <a:rPr lang="en-US" dirty="0" smtClean="0"/>
              <a:t>14239 is deferred (Wednesday AM)</a:t>
            </a:r>
          </a:p>
          <a:p>
            <a:endParaRPr lang="en-US" dirty="0"/>
          </a:p>
          <a:p>
            <a:r>
              <a:rPr lang="en-US" dirty="0" smtClean="0"/>
              <a:t>Approved </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40345450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11-18/0685 Alfred </a:t>
            </a:r>
            <a:r>
              <a:rPr lang="en-US" dirty="0" err="1" smtClean="0"/>
              <a:t>Asterjadhi</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12798, </a:t>
            </a:r>
            <a:r>
              <a:rPr lang="en-GB" dirty="0" smtClean="0"/>
              <a:t>12938</a:t>
            </a:r>
            <a:r>
              <a:rPr lang="en-GB" dirty="0"/>
              <a:t>, 13105, </a:t>
            </a:r>
            <a:r>
              <a:rPr lang="en-GB" dirty="0" smtClean="0"/>
              <a:t>13115 </a:t>
            </a:r>
            <a:r>
              <a:rPr lang="en-GB" dirty="0"/>
              <a:t>(4 CIDs</a:t>
            </a:r>
            <a:r>
              <a:rPr lang="en-GB" dirty="0" smtClean="0"/>
              <a:t>)</a:t>
            </a:r>
            <a:r>
              <a:rPr lang="en-US" dirty="0" smtClean="0"/>
              <a:t> in doc 11-18/0685?</a:t>
            </a:r>
          </a:p>
          <a:p>
            <a:endParaRPr lang="en-US" dirty="0"/>
          </a:p>
          <a:p>
            <a:r>
              <a:rPr lang="en-US" dirty="0" smtClean="0"/>
              <a:t>No objection for proposed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4639436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smtClean="0">
                <a:solidFill>
                  <a:srgbClr val="0000FF"/>
                </a:solidFill>
                <a:latin typeface="Arial Black" panose="020B0A04020102020204" pitchFamily="34" charset="0"/>
              </a:rPr>
              <a:t/>
            </a:r>
            <a:br>
              <a:rPr lang="en-US" altLang="en-US" dirty="0" smtClean="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
            </a:r>
            <a:br>
              <a:rPr lang="en-US" altLang="en-US" dirty="0">
                <a:solidFill>
                  <a:srgbClr val="0000FF"/>
                </a:solidFill>
                <a:latin typeface="Arial Black" panose="020B0A04020102020204" pitchFamily="34" charset="0"/>
              </a:rPr>
            </a:br>
            <a:r>
              <a:rPr lang="en-US" altLang="en-US" dirty="0" smtClean="0">
                <a:solidFill>
                  <a:srgbClr val="0000FF"/>
                </a:solidFill>
                <a:latin typeface="Arial Black" panose="020B0A04020102020204" pitchFamily="34" charset="0"/>
              </a:rPr>
              <a:t>IEEE </a:t>
            </a:r>
            <a:r>
              <a:rPr lang="en-US" altLang="en-US" dirty="0">
                <a:solidFill>
                  <a:srgbClr val="0000FF"/>
                </a:solidFill>
                <a:latin typeface="Arial Black" panose="020B0A04020102020204" pitchFamily="34" charset="0"/>
              </a:rPr>
              <a:t>802.11 </a:t>
            </a:r>
            <a:r>
              <a:rPr lang="en-US" altLang="en-US" dirty="0" err="1">
                <a:solidFill>
                  <a:srgbClr val="0000FF"/>
                </a:solidFill>
                <a:latin typeface="Arial Black" panose="020B0A04020102020204" pitchFamily="34" charset="0"/>
              </a:rPr>
              <a:t>TGax</a:t>
            </a:r>
            <a:r>
              <a:rPr lang="en-US" altLang="en-US" dirty="0">
                <a:solidFill>
                  <a:srgbClr val="0000FF"/>
                </a:solidFill>
                <a:latin typeface="Arial Black" panose="020B0A04020102020204" pitchFamily="34" charset="0"/>
              </a:rPr>
              <a:t>:</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smtClean="0"/>
              <a:t> </a:t>
            </a:r>
            <a:r>
              <a:rPr lang="en-US" sz="4000" dirty="0" smtClean="0">
                <a:latin typeface="Arial" panose="020B0604020202020204" pitchFamily="34" charset="0"/>
              </a:rPr>
              <a:t>Rennes</a:t>
            </a:r>
            <a:r>
              <a:rPr lang="en-US" altLang="en-US" sz="4000" dirty="0" smtClean="0">
                <a:latin typeface="Arial" panose="020B0604020202020204" pitchFamily="34" charset="0"/>
              </a:rPr>
              <a:t>, France</a:t>
            </a:r>
            <a:endParaRPr lang="en-US" altLang="en-US" sz="4000" dirty="0">
              <a:latin typeface="Arial" panose="020B0604020202020204" pitchFamily="34" charset="0"/>
            </a:endParaRPr>
          </a:p>
          <a:p>
            <a:pPr algn="ctr">
              <a:lnSpc>
                <a:spcPct val="90000"/>
              </a:lnSpc>
              <a:buFontTx/>
              <a:buNone/>
            </a:pPr>
            <a:r>
              <a:rPr lang="en-US" altLang="en-US" sz="4000" dirty="0" smtClean="0">
                <a:latin typeface="Arial" panose="020B0604020202020204" pitchFamily="34" charset="0"/>
              </a:rPr>
              <a:t>May 2-4 , 2018</a:t>
            </a:r>
            <a:endParaRPr lang="en-US" altLang="en-US" sz="4000" dirty="0">
              <a:latin typeface="Arial" panose="020B0604020202020204" pitchFamily="34" charset="0"/>
            </a:endParaRP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Simone Merlin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4" name="Date Placeholder 3"/>
          <p:cNvSpPr>
            <a:spLocks noGrp="1"/>
          </p:cNvSpPr>
          <p:nvPr>
            <p:ph type="dt" idx="15"/>
          </p:nvPr>
        </p:nvSpPr>
        <p:spPr/>
        <p:txBody>
          <a:bodyPr/>
          <a:lstStyle/>
          <a:p>
            <a:r>
              <a:rPr lang="en-US" smtClean="0"/>
              <a:t>April 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11-18/0665 (Alfred </a:t>
            </a:r>
            <a:r>
              <a:rPr lang="en-US" dirty="0" err="1" smtClean="0"/>
              <a:t>Asterjadhi</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a:t>
            </a:r>
            <a:r>
              <a:rPr lang="en-GB" dirty="0"/>
              <a:t>12086, 12450 (2 CIDs</a:t>
            </a:r>
            <a:r>
              <a:rPr lang="en-GB" dirty="0" smtClean="0"/>
              <a:t>)</a:t>
            </a:r>
            <a:r>
              <a:rPr lang="en-US" dirty="0" smtClean="0"/>
              <a:t> in doc 11-18/0665r0?</a:t>
            </a:r>
          </a:p>
          <a:p>
            <a:endParaRPr lang="en-US" dirty="0"/>
          </a:p>
          <a:p>
            <a:r>
              <a:rPr lang="en-US" dirty="0" smtClean="0"/>
              <a:t>SP is deferred</a:t>
            </a:r>
          </a:p>
          <a:p>
            <a:r>
              <a:rPr lang="en-US" dirty="0" smtClean="0"/>
              <a:t>Discussion between Po-Kai and </a:t>
            </a:r>
            <a:r>
              <a:rPr lang="en-US" dirty="0" err="1" smtClean="0"/>
              <a:t>Yongho</a:t>
            </a:r>
            <a:r>
              <a:rPr lang="en-US" dirty="0" smtClean="0"/>
              <a:t>.</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13182093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11-18/0388 (Patrice </a:t>
            </a:r>
            <a:r>
              <a:rPr lang="en-US" dirty="0" err="1" smtClean="0"/>
              <a:t>Nezou</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 to CID 13084 in doc 11-18/0388r1?</a:t>
            </a:r>
          </a:p>
          <a:p>
            <a:endParaRPr lang="en-US" dirty="0"/>
          </a:p>
          <a:p>
            <a:r>
              <a:rPr lang="en-US" dirty="0" smtClean="0"/>
              <a:t>SP is deferred (Wednesday PM)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15329793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11-18/0764 (Ming </a:t>
            </a:r>
            <a:r>
              <a:rPr lang="en-US" dirty="0" err="1" smtClean="0"/>
              <a:t>Gan</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13899 11677 12474 13904 13900 12476 13901 12475 13903 12477 13249 11259 11084 13902 13905 13906 12463 (17 </a:t>
            </a:r>
            <a:r>
              <a:rPr lang="en-GB" dirty="0" smtClean="0"/>
              <a:t>CIDs) in doc 11-18/0764r1?</a:t>
            </a:r>
          </a:p>
          <a:p>
            <a:endParaRPr lang="en-GB" dirty="0"/>
          </a:p>
          <a:p>
            <a:r>
              <a:rPr lang="en-GB" dirty="0" smtClean="0"/>
              <a:t>No objection to proposed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10805575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11-18/0425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11129, 11255, 11328, 11329, 11502, 12815, 12816, 13661, </a:t>
            </a:r>
            <a:r>
              <a:rPr lang="en-GB" dirty="0" smtClean="0"/>
              <a:t>14327 in doc 11-18/0425r4?</a:t>
            </a:r>
          </a:p>
          <a:p>
            <a:endParaRPr lang="en-GB" dirty="0"/>
          </a:p>
          <a:p>
            <a:r>
              <a:rPr lang="en-GB" dirty="0" smtClean="0"/>
              <a:t>No objection to proposed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049517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11-18/0793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GB" dirty="0"/>
              <a:t>11014, 12020, 11021, 11022, 11859, 12278, </a:t>
            </a:r>
            <a:r>
              <a:rPr lang="en-GB" strike="sngStrike" dirty="0"/>
              <a:t>12419</a:t>
            </a:r>
            <a:r>
              <a:rPr lang="en-GB" dirty="0"/>
              <a:t>, 12703, 12861, </a:t>
            </a:r>
            <a:r>
              <a:rPr lang="en-GB" dirty="0" smtClean="0"/>
              <a:t>13001</a:t>
            </a:r>
            <a:r>
              <a:rPr lang="en-US" dirty="0" smtClean="0"/>
              <a:t> in doc 11-18/0793r1?</a:t>
            </a:r>
          </a:p>
          <a:p>
            <a:endParaRPr lang="en-US" dirty="0" smtClean="0"/>
          </a:p>
          <a:p>
            <a:r>
              <a:rPr lang="en-US" dirty="0" smtClean="0"/>
              <a:t>No objection to proposed resolutions.</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99788235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11-18/0794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Do you accept resolutions to CID; </a:t>
            </a:r>
            <a:r>
              <a:rPr lang="en-GB" dirty="0"/>
              <a:t>11314, </a:t>
            </a:r>
            <a:r>
              <a:rPr lang="en-GB" dirty="0" smtClean="0"/>
              <a:t>12883</a:t>
            </a:r>
            <a:r>
              <a:rPr lang="en-GB" dirty="0"/>
              <a:t> </a:t>
            </a:r>
            <a:r>
              <a:rPr lang="en-GB" dirty="0" smtClean="0"/>
              <a:t>in doc 11-18/0794r0?</a:t>
            </a:r>
          </a:p>
          <a:p>
            <a:endParaRPr lang="en-GB" dirty="0"/>
          </a:p>
          <a:p>
            <a:r>
              <a:rPr lang="en-GB" dirty="0" smtClean="0"/>
              <a:t>defer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3746432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11-18/0795 (</a:t>
            </a:r>
            <a:r>
              <a:rPr lang="en-US" dirty="0" err="1" smtClean="0"/>
              <a:t>liwen</a:t>
            </a:r>
            <a:r>
              <a:rPr lang="en-US" dirty="0" smtClean="0"/>
              <a:t> Chu)</a:t>
            </a:r>
            <a:endParaRPr lang="en-US" dirty="0"/>
          </a:p>
        </p:txBody>
      </p:sp>
      <p:sp>
        <p:nvSpPr>
          <p:cNvPr id="3" name="Content Placeholder 2"/>
          <p:cNvSpPr>
            <a:spLocks noGrp="1"/>
          </p:cNvSpPr>
          <p:nvPr>
            <p:ph idx="1"/>
          </p:nvPr>
        </p:nvSpPr>
        <p:spPr/>
        <p:txBody>
          <a:bodyPr/>
          <a:lstStyle/>
          <a:p>
            <a:r>
              <a:rPr lang="en-US" dirty="0" smtClean="0"/>
              <a:t>Not comment resolution</a:t>
            </a:r>
          </a:p>
          <a:p>
            <a:r>
              <a:rPr lang="en-US" dirty="0" smtClean="0"/>
              <a:t>Fixing some bugs.</a:t>
            </a:r>
          </a:p>
          <a:p>
            <a:endParaRPr lang="en-US" dirty="0"/>
          </a:p>
          <a:p>
            <a:r>
              <a:rPr lang="en-US" dirty="0" smtClean="0"/>
              <a:t>Will be revisited later.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5714228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11-18/0627 (</a:t>
            </a:r>
            <a:r>
              <a:rPr lang="en-US" dirty="0" err="1" smtClean="0"/>
              <a:t>Yongho</a:t>
            </a:r>
            <a:r>
              <a:rPr lang="en-US" dirty="0" smtClean="0"/>
              <a:t> </a:t>
            </a:r>
            <a:r>
              <a:rPr lang="en-US" dirty="0" err="1" smtClean="0"/>
              <a:t>Seok</a:t>
            </a:r>
            <a:r>
              <a:rPr lang="en-US" dirty="0" smtClean="0"/>
              <a:t>)</a:t>
            </a:r>
            <a:endParaRPr lang="en-US" dirty="0"/>
          </a:p>
        </p:txBody>
      </p:sp>
      <p:sp>
        <p:nvSpPr>
          <p:cNvPr id="3" name="Content Placeholder 2"/>
          <p:cNvSpPr>
            <a:spLocks noGrp="1"/>
          </p:cNvSpPr>
          <p:nvPr>
            <p:ph idx="1"/>
          </p:nvPr>
        </p:nvSpPr>
        <p:spPr/>
        <p:txBody>
          <a:bodyPr/>
          <a:lstStyle/>
          <a:p>
            <a:pPr lvl="0"/>
            <a:r>
              <a:rPr lang="en-US" dirty="0" smtClean="0"/>
              <a:t>Do you agree to resolutions to CIDs; </a:t>
            </a:r>
            <a:r>
              <a:rPr lang="en-GB" dirty="0"/>
              <a:t>CIDs: 11162, 12340, 14143, 12206, 11969, 12356, 13534, 12857, 12644, 13137, 13138, 13872, 12437, 13185, 12439, 12440, 11148 (17 CIDs) </a:t>
            </a:r>
            <a:r>
              <a:rPr lang="en-GB" dirty="0" smtClean="0"/>
              <a:t>in doc 11-18/0627r1?</a:t>
            </a:r>
          </a:p>
          <a:p>
            <a:pPr lvl="0"/>
            <a:endParaRPr lang="en-GB" dirty="0"/>
          </a:p>
          <a:p>
            <a:pPr lvl="0"/>
            <a:r>
              <a:rPr lang="en-GB" dirty="0" smtClean="0"/>
              <a:t>12206 ask Robert about the editing style.</a:t>
            </a:r>
          </a:p>
          <a:p>
            <a:pPr lvl="0"/>
            <a:endParaRPr lang="en-GB" dirty="0"/>
          </a:p>
          <a:p>
            <a:pPr lvl="0"/>
            <a:r>
              <a:rPr lang="en-GB" dirty="0" smtClean="0"/>
              <a:t>No objection to proposed resolutions.</a:t>
            </a:r>
            <a:endParaRPr lang="en-US" dirty="0"/>
          </a:p>
          <a:p>
            <a:r>
              <a:rPr lang="en-GB" dirty="0"/>
              <a:t> </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2306341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11-18/0743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a:t>
            </a:r>
            <a:r>
              <a:rPr lang="en-US" dirty="0"/>
              <a:t>11128, </a:t>
            </a:r>
            <a:r>
              <a:rPr lang="en-US" dirty="0" smtClean="0"/>
              <a:t>14127 in doc 11-18/0743r1?</a:t>
            </a:r>
          </a:p>
          <a:p>
            <a:endParaRPr lang="en-US" dirty="0"/>
          </a:p>
          <a:p>
            <a:r>
              <a:rPr lang="en-US" dirty="0" smtClean="0"/>
              <a:t>Defer the SP (Wednesday PM)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7179591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11-18/0744 (Abhishek </a:t>
            </a:r>
            <a:r>
              <a:rPr lang="en-US" dirty="0" err="1" smtClean="0"/>
              <a:t>Patil</a:t>
            </a:r>
            <a:endParaRPr lang="en-US" dirty="0"/>
          </a:p>
        </p:txBody>
      </p:sp>
      <p:sp>
        <p:nvSpPr>
          <p:cNvPr id="3" name="Content Placeholder 2"/>
          <p:cNvSpPr>
            <a:spLocks noGrp="1"/>
          </p:cNvSpPr>
          <p:nvPr>
            <p:ph idx="1"/>
          </p:nvPr>
        </p:nvSpPr>
        <p:spPr/>
        <p:txBody>
          <a:bodyPr/>
          <a:lstStyle/>
          <a:p>
            <a:r>
              <a:rPr lang="en-US" dirty="0" smtClean="0"/>
              <a:t>Do you accept resolution to CID 13078 in doc 11-18/0744r1?</a:t>
            </a:r>
          </a:p>
          <a:p>
            <a:endParaRPr lang="en-US" dirty="0"/>
          </a:p>
          <a:p>
            <a:r>
              <a:rPr lang="en-US" dirty="0" smtClean="0"/>
              <a:t>Defer the SP.</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17058773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Protocol</a:t>
            </a:r>
            <a:endParaRPr lang="en-US" dirty="0"/>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25418267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11-18/0739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agree to resolutions to CIDs; 11347, 11037, 13781, 13782 in doc 11-18/0739r1?</a:t>
            </a:r>
          </a:p>
          <a:p>
            <a:endParaRPr lang="en-US" dirty="0"/>
          </a:p>
          <a:p>
            <a:r>
              <a:rPr lang="en-US" dirty="0" smtClean="0"/>
              <a:t>No objection to proposed resolution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7272470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11-18/0742 (Abhishek </a:t>
            </a:r>
            <a:r>
              <a:rPr lang="en-US" dirty="0" err="1" smtClean="0"/>
              <a:t>Patil</a:t>
            </a:r>
            <a:r>
              <a:rPr lang="en-US" dirty="0" smtClean="0"/>
              <a:t>)</a:t>
            </a:r>
            <a:endParaRPr lang="en-US" dirty="0"/>
          </a:p>
        </p:txBody>
      </p:sp>
      <p:sp>
        <p:nvSpPr>
          <p:cNvPr id="3" name="Content Placeholder 2"/>
          <p:cNvSpPr>
            <a:spLocks noGrp="1"/>
          </p:cNvSpPr>
          <p:nvPr>
            <p:ph idx="1"/>
          </p:nvPr>
        </p:nvSpPr>
        <p:spPr/>
        <p:txBody>
          <a:bodyPr/>
          <a:lstStyle/>
          <a:p>
            <a:r>
              <a:rPr lang="en-US" dirty="0" smtClean="0"/>
              <a:t>Do you accept resolutions to CIDs 11713 and 13925 in doc 11-18/0742r0?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104371621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85800"/>
            <a:ext cx="8077200" cy="1065213"/>
          </a:xfrm>
        </p:spPr>
        <p:txBody>
          <a:bodyPr/>
          <a:lstStyle/>
          <a:p>
            <a:r>
              <a:rPr lang="en-US" altLang="en-US" dirty="0"/>
              <a:t>Agenda for </a:t>
            </a:r>
            <a:r>
              <a:rPr lang="en-US" altLang="en-US" dirty="0" smtClean="0"/>
              <a:t>Thursday May 0</a:t>
            </a:r>
            <a:r>
              <a:rPr lang="en-US" altLang="en-US" dirty="0"/>
              <a:t>3</a:t>
            </a:r>
            <a:r>
              <a:rPr lang="en-US" altLang="en-US" dirty="0" smtClean="0"/>
              <a:t>,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7958329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Allocation</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9:00 – </a:t>
            </a:r>
            <a:r>
              <a:rPr lang="en-US" sz="2000" dirty="0" smtClean="0"/>
              <a:t>9:05		Call </a:t>
            </a:r>
            <a:r>
              <a:rPr lang="en-US" sz="2000" dirty="0"/>
              <a:t>meeting to order</a:t>
            </a:r>
          </a:p>
          <a:p>
            <a:pPr>
              <a:buFont typeface="Arial" panose="020B0604020202020204" pitchFamily="34" charset="0"/>
              <a:buChar char="•"/>
            </a:pPr>
            <a:r>
              <a:rPr lang="en-US" sz="2000" dirty="0" smtClean="0"/>
              <a:t>9:05 </a:t>
            </a:r>
            <a:r>
              <a:rPr lang="en-US" sz="2000" dirty="0"/>
              <a:t>– 10:30	</a:t>
            </a:r>
            <a:r>
              <a:rPr lang="en-US" sz="2000" dirty="0" smtClean="0"/>
              <a:t>	Comment </a:t>
            </a:r>
            <a:r>
              <a:rPr lang="en-US" sz="2000" dirty="0"/>
              <a:t>resolution</a:t>
            </a:r>
          </a:p>
          <a:p>
            <a:pPr>
              <a:buFont typeface="Arial" panose="020B0604020202020204" pitchFamily="34" charset="0"/>
              <a:buChar char="•"/>
            </a:pPr>
            <a:r>
              <a:rPr lang="en-US" sz="2000" dirty="0"/>
              <a:t>10:30 – 10:45	</a:t>
            </a:r>
            <a:r>
              <a:rPr lang="en-US" sz="2000" dirty="0" smtClean="0"/>
              <a:t>	Break</a:t>
            </a:r>
            <a:endParaRPr lang="en-US" sz="2000" dirty="0"/>
          </a:p>
          <a:p>
            <a:pPr>
              <a:buFont typeface="Arial" panose="020B0604020202020204" pitchFamily="34" charset="0"/>
              <a:buChar char="•"/>
            </a:pPr>
            <a:r>
              <a:rPr lang="en-US" sz="2000" dirty="0"/>
              <a:t>10:45 – 12:00	</a:t>
            </a:r>
            <a:r>
              <a:rPr lang="en-US" sz="2000" dirty="0" smtClean="0"/>
              <a:t>	Comment </a:t>
            </a:r>
            <a:r>
              <a:rPr lang="en-US" sz="2000" dirty="0"/>
              <a:t>Resolution</a:t>
            </a:r>
          </a:p>
          <a:p>
            <a:pPr>
              <a:buFont typeface="Arial" panose="020B0604020202020204" pitchFamily="34" charset="0"/>
              <a:buChar char="•"/>
            </a:pPr>
            <a:r>
              <a:rPr lang="en-US" sz="2000" dirty="0"/>
              <a:t>12:00 – </a:t>
            </a:r>
            <a:r>
              <a:rPr lang="en-US" sz="2000" dirty="0" smtClean="0"/>
              <a:t>13:30</a:t>
            </a:r>
            <a:r>
              <a:rPr lang="en-US" sz="2000" dirty="0"/>
              <a:t>	</a:t>
            </a:r>
            <a:r>
              <a:rPr lang="en-US" sz="2000" dirty="0" smtClean="0"/>
              <a:t>	Lunch</a:t>
            </a:r>
            <a:endParaRPr lang="en-US" sz="2000" dirty="0"/>
          </a:p>
          <a:p>
            <a:pPr>
              <a:buFont typeface="Arial" panose="020B0604020202020204" pitchFamily="34" charset="0"/>
              <a:buChar char="•"/>
            </a:pPr>
            <a:r>
              <a:rPr lang="en-US" sz="2000" dirty="0" smtClean="0"/>
              <a:t>13:30 </a:t>
            </a:r>
            <a:r>
              <a:rPr lang="en-US" sz="2000" dirty="0"/>
              <a:t>– </a:t>
            </a:r>
            <a:r>
              <a:rPr lang="en-US" sz="2000" dirty="0" smtClean="0"/>
              <a:t>15: 45</a:t>
            </a:r>
            <a:r>
              <a:rPr lang="en-US" sz="2000" dirty="0"/>
              <a:t>	Comment </a:t>
            </a:r>
            <a:r>
              <a:rPr lang="en-US" sz="2000" dirty="0" smtClean="0"/>
              <a:t>resolution</a:t>
            </a:r>
          </a:p>
          <a:p>
            <a:pPr>
              <a:buFont typeface="Arial" panose="020B0604020202020204" pitchFamily="34" charset="0"/>
              <a:buChar char="•"/>
            </a:pPr>
            <a:r>
              <a:rPr lang="en-US" sz="2000" dirty="0" smtClean="0"/>
              <a:t>15:45 – 16:00		Break</a:t>
            </a:r>
            <a:endParaRPr lang="en-US" sz="2000" dirty="0"/>
          </a:p>
          <a:p>
            <a:pPr>
              <a:buFont typeface="Arial" panose="020B0604020202020204" pitchFamily="34" charset="0"/>
              <a:buChar char="•"/>
            </a:pPr>
            <a:r>
              <a:rPr lang="en-US" sz="2000" dirty="0" smtClean="0"/>
              <a:t>16:00 </a:t>
            </a:r>
            <a:r>
              <a:rPr lang="en-US" sz="2000" dirty="0"/>
              <a:t>– </a:t>
            </a:r>
            <a:r>
              <a:rPr lang="en-US" sz="2000" dirty="0" smtClean="0"/>
              <a:t>18:00	</a:t>
            </a:r>
            <a:r>
              <a:rPr lang="en-US" sz="2000" dirty="0"/>
              <a:t>	</a:t>
            </a:r>
            <a:r>
              <a:rPr lang="en-US" sz="2000" dirty="0" smtClean="0"/>
              <a:t>Comment Resolution</a:t>
            </a:r>
          </a:p>
          <a:p>
            <a:pPr>
              <a:buFont typeface="Arial" panose="020B0604020202020204" pitchFamily="34" charset="0"/>
              <a:buChar char="•"/>
            </a:pPr>
            <a:r>
              <a:rPr lang="en-US" sz="2000" dirty="0" smtClean="0"/>
              <a:t>18:00			Recess</a:t>
            </a:r>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10823923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008938" cy="1065213"/>
          </a:xfrm>
        </p:spPr>
        <p:txBody>
          <a:bodyPr/>
          <a:lstStyle/>
          <a:p>
            <a:r>
              <a:rPr lang="en-US" altLang="en-US" dirty="0"/>
              <a:t>Agenda for </a:t>
            </a:r>
            <a:r>
              <a:rPr lang="en-US" altLang="en-US" dirty="0" smtClean="0"/>
              <a:t>Friday May 0</a:t>
            </a:r>
            <a:r>
              <a:rPr lang="en-US" altLang="en-US" dirty="0"/>
              <a:t>4</a:t>
            </a:r>
            <a:r>
              <a:rPr lang="en-US" altLang="en-US" dirty="0" smtClean="0"/>
              <a:t>, 2018</a:t>
            </a:r>
            <a:r>
              <a:rPr lang="en-US" altLang="en-US" dirty="0" smtClean="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lnSpc>
                <a:spcPct val="80000"/>
              </a:lnSpc>
              <a:buFont typeface="Arial" panose="020B0604020202020204" pitchFamily="34" charset="0"/>
              <a:buChar char="•"/>
            </a:pPr>
            <a:r>
              <a:rPr lang="en-US" altLang="en-US" dirty="0"/>
              <a:t>Patent policy, etc.</a:t>
            </a:r>
          </a:p>
          <a:p>
            <a:pPr>
              <a:lnSpc>
                <a:spcPct val="80000"/>
              </a:lnSpc>
              <a:buFont typeface="Arial" panose="020B0604020202020204" pitchFamily="34" charset="0"/>
              <a:buChar char="•"/>
            </a:pPr>
            <a:r>
              <a:rPr lang="en-US" altLang="en-US" dirty="0"/>
              <a:t>Announcements</a:t>
            </a:r>
          </a:p>
          <a:p>
            <a:pPr>
              <a:lnSpc>
                <a:spcPct val="80000"/>
              </a:lnSpc>
              <a:buFont typeface="Arial" panose="020B0604020202020204" pitchFamily="34" charset="0"/>
              <a:buChar char="•"/>
            </a:pPr>
            <a:r>
              <a:rPr lang="en-US" altLang="en-US" dirty="0"/>
              <a:t>Call for submissions</a:t>
            </a:r>
          </a:p>
          <a:p>
            <a:pPr>
              <a:lnSpc>
                <a:spcPct val="80000"/>
              </a:lnSpc>
              <a:buFont typeface="Arial" panose="020B0604020202020204" pitchFamily="34" charset="0"/>
              <a:buChar char="•"/>
            </a:pPr>
            <a:r>
              <a:rPr lang="en-US" altLang="en-US" dirty="0"/>
              <a:t>Set agenda</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smtClean="0"/>
              <a:t>Adjourn</a:t>
            </a:r>
            <a:endParaRPr lang="en-US" alt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4863075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Patent Policy</a:t>
            </a:r>
            <a:endParaRPr lang="en-US" dirty="0"/>
          </a:p>
        </p:txBody>
      </p:sp>
      <p:sp>
        <p:nvSpPr>
          <p:cNvPr id="3" name="Content Placeholder 2"/>
          <p:cNvSpPr>
            <a:spLocks noGrp="1"/>
          </p:cNvSpPr>
          <p:nvPr>
            <p:ph idx="1"/>
          </p:nvPr>
        </p:nvSpPr>
        <p:spPr/>
        <p:txBody>
          <a:bodyPr/>
          <a:lstStyle/>
          <a:p>
            <a:r>
              <a:rPr lang="en-US" dirty="0" smtClean="0"/>
              <a:t>Following 4 slides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16761965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9271778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572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525587"/>
            <a:ext cx="7770813"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3536516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228600" y="1219200"/>
            <a:ext cx="8534400"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24001778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381000" y="1449387"/>
            <a:ext cx="8382000"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42776009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113213"/>
          </a:xfrm>
        </p:spPr>
        <p:txBody>
          <a:bodyPr/>
          <a:lstStyle/>
          <a:p>
            <a:pPr>
              <a:defRPr/>
            </a:pPr>
            <a:r>
              <a:rPr lang="en-US" sz="1800" dirty="0"/>
              <a:t>All participation in IEEE 802 Working Group meetings is on an individual basis</a:t>
            </a:r>
          </a:p>
          <a:p>
            <a:pPr marL="0" indent="0">
              <a:buFontTx/>
              <a:buNone/>
              <a:defRPr/>
            </a:pPr>
            <a:r>
              <a:rPr lang="en-GB" sz="1600" i="1" dirty="0"/>
              <a:t>•     Participants in the IEEE standards development individual process shall act based on their qualifications and experience. (</a:t>
            </a:r>
            <a:r>
              <a:rPr lang="en-GB" sz="1600" i="1" dirty="0">
                <a:hlinkClick r:id="rId2"/>
              </a:rPr>
              <a:t>https://standards.ieee.org/develop/policies/bylaws/sb_bylaws.pdf</a:t>
            </a:r>
            <a:r>
              <a:rPr lang="en-GB" sz="1600" i="1" dirty="0"/>
              <a:t>  section 5.2.1)</a:t>
            </a:r>
            <a:endParaRPr lang="en-US" sz="1600" dirty="0"/>
          </a:p>
          <a:p>
            <a:pPr marL="0" indent="0">
              <a:buFontTx/>
              <a:buNone/>
              <a:defRPr/>
            </a:pPr>
            <a:r>
              <a:rPr lang="en-US" sz="1600" dirty="0"/>
              <a:t>•    </a:t>
            </a:r>
            <a:r>
              <a:rPr lang="en-US" sz="1600" i="1" dirty="0"/>
              <a:t>IEEE 802 </a:t>
            </a:r>
            <a:r>
              <a:rPr lang="en-GB" sz="1600" i="1" dirty="0"/>
              <a:t>Working Group membership is by individual; “Working Group members shall participate in the consensus process in a manner consistent with their professional expert opinion as individuals, and not as organizational representatives”. (</a:t>
            </a:r>
            <a:r>
              <a:rPr lang="en-GB" sz="1600" i="1" u="sng" dirty="0">
                <a:hlinkClick r:id="rId3"/>
              </a:rPr>
              <a:t>http://ieee802.org/PNP/approved/IEEE_802_WG_PandP_v19.pdf</a:t>
            </a:r>
            <a:r>
              <a:rPr lang="en-GB" sz="1600" i="1" dirty="0"/>
              <a:t> section 4.2.1)</a:t>
            </a:r>
            <a:endParaRPr lang="en-US" sz="1600" dirty="0"/>
          </a:p>
          <a:p>
            <a:pPr>
              <a:buFont typeface="Arial" panose="020B0604020202020204" pitchFamily="34" charset="0"/>
              <a:buChar char="•"/>
              <a:defRPr/>
            </a:pPr>
            <a:r>
              <a:rPr lang="en-US" sz="1600" dirty="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defRPr/>
            </a:pPr>
            <a:r>
              <a:rPr lang="en-US" sz="1600" dirty="0"/>
              <a:t>You shall not direct the actions or votes of any other member of an IEEE 802 Working Group or retaliate against any other member for their actions or votes within IEEE 802 Working Group meetings, see </a:t>
            </a:r>
            <a:r>
              <a:rPr lang="en-US" sz="1600" u="sng" dirty="0">
                <a:hlinkClick r:id="rId4"/>
              </a:rPr>
              <a:t>https://standards.ieee.org/develop/policies/bylaws/sb_bylaws.pdf </a:t>
            </a:r>
            <a:r>
              <a:rPr lang="en-US" sz="1600" dirty="0"/>
              <a:t> section 5.2.1.3 and </a:t>
            </a:r>
            <a:r>
              <a:rPr lang="en-GB" sz="1600" u="sng" dirty="0">
                <a:hlinkClick r:id="rId3"/>
              </a:rPr>
              <a:t>http://ieee802.org/PNP/approved/IEEE_802_WG_PandP_v19.pdf</a:t>
            </a:r>
            <a:r>
              <a:rPr lang="en-GB" sz="1600" dirty="0"/>
              <a:t>  section 3.4.1, list item x</a:t>
            </a:r>
            <a:endParaRPr lang="en-US" sz="1600" dirty="0"/>
          </a:p>
          <a:p>
            <a:pPr marL="0" indent="0">
              <a:buFontTx/>
              <a:buNone/>
              <a:defRPr/>
            </a:pPr>
            <a:r>
              <a:rPr lang="en-US" sz="1800" dirty="0"/>
              <a:t>By participating in IEEE 802 meetings, you accept these requirements.  If you do not agree to these policies then you shall not participate.</a:t>
            </a:r>
          </a:p>
          <a:p>
            <a:endParaRPr lang="en-US" sz="1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Osama Aboul-Magd, Huawei Technologies</a:t>
            </a:r>
            <a:endParaRPr lang="en-GB" dirty="0"/>
          </a:p>
        </p:txBody>
      </p:sp>
      <p:sp>
        <p:nvSpPr>
          <p:cNvPr id="6" name="Date Placeholder 5"/>
          <p:cNvSpPr>
            <a:spLocks noGrp="1"/>
          </p:cNvSpPr>
          <p:nvPr>
            <p:ph type="dt" idx="15"/>
          </p:nvPr>
        </p:nvSpPr>
        <p:spPr/>
        <p:txBody>
          <a:bodyPr/>
          <a:lstStyle/>
          <a:p>
            <a:r>
              <a:rPr lang="en-US" smtClean="0"/>
              <a:t>April 2018</a:t>
            </a:r>
            <a:endParaRPr lang="en-GB" dirty="0"/>
          </a:p>
        </p:txBody>
      </p:sp>
    </p:spTree>
    <p:extLst>
      <p:ext uri="{BB962C8B-B14F-4D97-AF65-F5344CB8AC3E}">
        <p14:creationId xmlns:p14="http://schemas.microsoft.com/office/powerpoint/2010/main" val="33878637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1267</TotalTime>
  <Words>1570</Words>
  <Application>Microsoft Office PowerPoint</Application>
  <PresentationFormat>On-screen Show (4:3)</PresentationFormat>
  <Paragraphs>310</Paragraphs>
  <Slides>34</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2</vt:i4>
      </vt:variant>
      <vt:variant>
        <vt:lpstr>Slide Titles</vt:lpstr>
      </vt:variant>
      <vt:variant>
        <vt:i4>34</vt:i4>
      </vt:variant>
    </vt:vector>
  </HeadingPairs>
  <TitlesOfParts>
    <vt:vector size="45" baseType="lpstr">
      <vt:lpstr>Arial Unicode MS</vt:lpstr>
      <vt:lpstr>MS Gothic</vt:lpstr>
      <vt:lpstr>Arial</vt:lpstr>
      <vt:lpstr>Arial Black</vt:lpstr>
      <vt:lpstr>Calibri</vt:lpstr>
      <vt:lpstr>Monotype Sorts</vt:lpstr>
      <vt:lpstr>Times New Roman</vt:lpstr>
      <vt:lpstr>Wingdings</vt:lpstr>
      <vt:lpstr>Office Theme</vt:lpstr>
      <vt:lpstr>Document</vt:lpstr>
      <vt:lpstr>Worksheet</vt:lpstr>
      <vt:lpstr>TGax May 2018 Ad Hoc Meeting Agenda (MAC-MU-SR)</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Participation in IEEE 802 Meetings</vt:lpstr>
      <vt:lpstr>Host Information</vt:lpstr>
      <vt:lpstr>General Flow of the Meeting</vt:lpstr>
      <vt:lpstr>Agenda for Wednesday May 02, 2018</vt:lpstr>
      <vt:lpstr>Submissions</vt:lpstr>
      <vt:lpstr>Time Allocation</vt:lpstr>
      <vt:lpstr>11-18/0792 (Liwen Chu)</vt:lpstr>
      <vt:lpstr>11-18/0390 (Pascal Viger)</vt:lpstr>
      <vt:lpstr>11-18/0044 (Alfred Asterjadhi)</vt:lpstr>
      <vt:lpstr>11-18/0684 (Alfred Asterjadhi)</vt:lpstr>
      <vt:lpstr>11-18/0685 Alfred Asterjadhi</vt:lpstr>
      <vt:lpstr>11-18/0665 (Alfred Asterjadhi)</vt:lpstr>
      <vt:lpstr>11-18/0388 (Patrice Nezou)</vt:lpstr>
      <vt:lpstr>11-18/0764 (Ming Gan)</vt:lpstr>
      <vt:lpstr>11-18/0425 (Liwen Chu)</vt:lpstr>
      <vt:lpstr>11-18/0793 (Liwen Chu)</vt:lpstr>
      <vt:lpstr>11-18/0794 (Liwen Chu)</vt:lpstr>
      <vt:lpstr>11-18/0795 (liwen Chu)</vt:lpstr>
      <vt:lpstr>11-18/0627 (Yongho Seok)</vt:lpstr>
      <vt:lpstr>11-18/0743 (Abhishek Patil)</vt:lpstr>
      <vt:lpstr>11-18/0744 (Abhishek Patil</vt:lpstr>
      <vt:lpstr>11-18/0739 (Abhishek Patil)</vt:lpstr>
      <vt:lpstr>11-18/0742 (Abhishek Patil)</vt:lpstr>
      <vt:lpstr>Agenda for Thursday May 03, 2018 </vt:lpstr>
      <vt:lpstr>Time Allocation</vt:lpstr>
      <vt:lpstr>Agenda for Friday May 04, 2018 </vt:lpstr>
    </vt:vector>
  </TitlesOfParts>
  <Company>Huawei Technologies Co.,Ltd.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March 2017 Meeting Agenda</dc:title>
  <dc:creator>Osama AboulMagd</dc:creator>
  <cp:lastModifiedBy>Osama AboulMagd</cp:lastModifiedBy>
  <cp:revision>76</cp:revision>
  <cp:lastPrinted>1601-01-01T00:00:00Z</cp:lastPrinted>
  <dcterms:created xsi:type="dcterms:W3CDTF">2017-01-26T15:28:16Z</dcterms:created>
  <dcterms:modified xsi:type="dcterms:W3CDTF">2018-05-03T04:48:46Z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1524082073</vt:lpwstr>
  </property>
</Properties>
</file>