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277" r:id="rId33"/>
    <p:sldId id="300" r:id="rId34"/>
    <p:sldId id="278"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802.11-18/0689r3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Microsoft_Excel_97-2003_Worksheet2.xls"/></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May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2018-04-18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48"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Stephane Baron and Cannon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a:t>
            </a:r>
            <a:r>
              <a:rPr lang="en-US" altLang="en-US" sz="2000" dirty="0"/>
              <a:t>9</a:t>
            </a:r>
            <a:r>
              <a:rPr lang="en-US" altLang="en-US" sz="2000" dirty="0" smtClean="0"/>
              <a:t>:00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strike="sngStrike" dirty="0" smtClean="0"/>
              <a:t>4:00</a:t>
            </a:r>
            <a:r>
              <a:rPr lang="en-US" altLang="en-US" sz="2000" dirty="0" smtClean="0"/>
              <a:t> </a:t>
            </a:r>
            <a:r>
              <a:rPr lang="en-US" altLang="en-US" sz="2000" dirty="0"/>
              <a:t>pm</a:t>
            </a:r>
            <a:r>
              <a:rPr lang="en-US" altLang="en-US" sz="2000" dirty="0" smtClean="0"/>
              <a:t>) – I have to </a:t>
            </a:r>
            <a:r>
              <a:rPr lang="en-US" altLang="en-US" sz="2000" smtClean="0"/>
              <a:t>leave around 14:30</a:t>
            </a:r>
            <a:endParaRPr lang="en-US" altLang="en-US" sz="2000" dirty="0"/>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May 02,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April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 (Wednesday May 2-AM)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173932819"/>
              </p:ext>
            </p:extLst>
          </p:nvPr>
        </p:nvGraphicFramePr>
        <p:xfrm>
          <a:off x="4114800" y="3043238"/>
          <a:ext cx="3048000" cy="2571750"/>
        </p:xfrm>
        <a:graphic>
          <a:graphicData uri="http://schemas.openxmlformats.org/presentationml/2006/ole">
            <mc:AlternateContent xmlns:mc="http://schemas.openxmlformats.org/markup-compatibility/2006">
              <mc:Choice xmlns:v="urn:schemas-microsoft-com:vml" Requires="v">
                <p:oleObj spid="_x0000_s4129" name="Worksheet" showAsIcon="1" r:id="rId4" imgW="914400" imgH="771480" progId="Excel.Sheet.8">
                  <p:embed/>
                </p:oleObj>
              </mc:Choice>
              <mc:Fallback>
                <p:oleObj name="Worksheet" showAsIcon="1" r:id="rId4" imgW="914400" imgH="771480" progId="Excel.Sheet.8">
                  <p:embed/>
                  <p:pic>
                    <p:nvPicPr>
                      <p:cNvPr id="0" name=""/>
                      <p:cNvPicPr/>
                      <p:nvPr/>
                    </p:nvPicPr>
                    <p:blipFill>
                      <a:blip r:embed="rId5"/>
                      <a:stretch>
                        <a:fillRect/>
                      </a:stretch>
                    </p:blipFill>
                    <p:spPr>
                      <a:xfrm>
                        <a:off x="4114800" y="3043238"/>
                        <a:ext cx="3048000" cy="2571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smtClean="0"/>
              <a:t>9:00 – 9:15</a:t>
            </a:r>
          </a:p>
          <a:p>
            <a:pPr marL="800100" lvl="1" indent="-342900">
              <a:buFont typeface="Arial" panose="020B0604020202020204" pitchFamily="34" charset="0"/>
              <a:buChar char="•"/>
            </a:pPr>
            <a:r>
              <a:rPr lang="en-US" sz="1600" dirty="0" smtClean="0"/>
              <a:t>Call meeting to order</a:t>
            </a:r>
          </a:p>
          <a:p>
            <a:pPr lvl="1">
              <a:buFont typeface="Arial" panose="020B0604020202020204" pitchFamily="34" charset="0"/>
              <a:buChar char="•"/>
            </a:pPr>
            <a:r>
              <a:rPr lang="en-US" sz="1600" dirty="0"/>
              <a:t>	</a:t>
            </a:r>
            <a:r>
              <a:rPr lang="en-US" sz="1600" dirty="0" smtClean="0"/>
              <a:t>IEEE_SA IPR policy and procedure</a:t>
            </a:r>
          </a:p>
          <a:p>
            <a:pPr lvl="1">
              <a:buFont typeface="Arial" panose="020B0604020202020204" pitchFamily="34" charset="0"/>
              <a:buChar char="•"/>
            </a:pPr>
            <a:r>
              <a:rPr lang="en-US" sz="1600" dirty="0" smtClean="0"/>
              <a:t>Host announcements</a:t>
            </a:r>
          </a:p>
          <a:p>
            <a:pPr>
              <a:buFont typeface="Arial" panose="020B0604020202020204" pitchFamily="34" charset="0"/>
              <a:buChar char="•"/>
            </a:pPr>
            <a:r>
              <a:rPr lang="en-US" sz="1800" dirty="0" smtClean="0"/>
              <a:t>9:15 – 10:30	</a:t>
            </a:r>
            <a:r>
              <a:rPr lang="en-US" sz="1600" dirty="0" smtClean="0"/>
              <a:t>Comment resolution</a:t>
            </a:r>
          </a:p>
          <a:p>
            <a:pPr>
              <a:buFont typeface="Arial" panose="020B0604020202020204" pitchFamily="34" charset="0"/>
              <a:buChar char="•"/>
            </a:pPr>
            <a:r>
              <a:rPr lang="en-US" sz="1800" dirty="0" smtClean="0"/>
              <a:t>10:30 – 10:45	</a:t>
            </a:r>
            <a:r>
              <a:rPr lang="en-US" sz="1400" dirty="0" smtClean="0"/>
              <a:t>Break</a:t>
            </a:r>
          </a:p>
          <a:p>
            <a:pPr>
              <a:buFont typeface="Arial" panose="020B0604020202020204" pitchFamily="34" charset="0"/>
              <a:buChar char="•"/>
            </a:pPr>
            <a:r>
              <a:rPr lang="en-US" sz="1800" dirty="0" smtClean="0"/>
              <a:t>10:45 – 12:00	Comment Resolution</a:t>
            </a:r>
          </a:p>
          <a:p>
            <a:pPr>
              <a:buFont typeface="Arial" panose="020B0604020202020204" pitchFamily="34" charset="0"/>
              <a:buChar char="•"/>
            </a:pPr>
            <a:r>
              <a:rPr lang="en-US" sz="1800" dirty="0" smtClean="0"/>
              <a:t>12:00 – 13:00	Lunch</a:t>
            </a:r>
          </a:p>
          <a:p>
            <a:pPr>
              <a:buFont typeface="Arial" panose="020B0604020202020204" pitchFamily="34" charset="0"/>
              <a:buChar char="•"/>
            </a:pPr>
            <a:r>
              <a:rPr lang="en-US" sz="1800" dirty="0" smtClean="0"/>
              <a:t>13:00 – 15: 15	Comment resolution</a:t>
            </a:r>
          </a:p>
          <a:p>
            <a:pPr>
              <a:buFont typeface="Arial" panose="020B0604020202020204" pitchFamily="34" charset="0"/>
              <a:buChar char="•"/>
            </a:pPr>
            <a:r>
              <a:rPr lang="en-US" sz="1800" dirty="0" smtClean="0"/>
              <a:t>15:15 – 15:45	Break</a:t>
            </a:r>
          </a:p>
          <a:p>
            <a:pPr>
              <a:buFont typeface="Arial" panose="020B0604020202020204" pitchFamily="34" charset="0"/>
              <a:buChar char="•"/>
            </a:pPr>
            <a:r>
              <a:rPr lang="en-US" sz="1800" dirty="0" smtClean="0"/>
              <a:t>15:45 – 18:00 comment resolution</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901383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11-18/0792 (</a:t>
            </a:r>
            <a:r>
              <a:rPr lang="en-US" dirty="0" err="1"/>
              <a:t>L</a:t>
            </a:r>
            <a:r>
              <a:rPr lang="en-US" dirty="0" err="1" smtClean="0"/>
              <a:t>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12442, 12443, 12444, </a:t>
            </a:r>
            <a:r>
              <a:rPr lang="en-GB" dirty="0" smtClean="0"/>
              <a:t>12638 in doc 11-18/0792r1?</a:t>
            </a:r>
          </a:p>
          <a:p>
            <a:endParaRPr lang="en-GB" dirty="0"/>
          </a:p>
          <a:p>
            <a:r>
              <a:rPr lang="en-GB" dirty="0" smtClean="0"/>
              <a:t>Accepted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9143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11-18/0390 (Pascal </a:t>
            </a:r>
            <a:r>
              <a:rPr lang="en-US" dirty="0" err="1" smtClean="0"/>
              <a:t>Viger</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14092, 13080, 13081, </a:t>
            </a:r>
            <a:r>
              <a:rPr lang="en-US" dirty="0" smtClean="0"/>
              <a:t>13069 in doc 11-18/0390r2?</a:t>
            </a:r>
          </a:p>
          <a:p>
            <a:endParaRPr lang="en-US" dirty="0"/>
          </a:p>
          <a:p>
            <a:r>
              <a:rPr lang="en-US" dirty="0" smtClean="0"/>
              <a:t>Straw poll delayed till later (Wed AM1)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253232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11-18/0044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11338, 11343, 11377, 11993, 12281, 12317, 13778, 13293, 13294, </a:t>
            </a:r>
            <a:r>
              <a:rPr lang="en-GB" dirty="0" smtClean="0"/>
              <a:t>13779,</a:t>
            </a:r>
            <a:r>
              <a:rPr lang="en-US" dirty="0"/>
              <a:t> </a:t>
            </a:r>
            <a:r>
              <a:rPr lang="en-GB" dirty="0" smtClean="0"/>
              <a:t>12045</a:t>
            </a:r>
            <a:r>
              <a:rPr lang="en-GB" dirty="0"/>
              <a:t>, 11840, 11035 (13 </a:t>
            </a:r>
            <a:r>
              <a:rPr lang="en-GB" dirty="0" smtClean="0"/>
              <a:t>CIDs) in doc 11-18/0044r2?</a:t>
            </a:r>
          </a:p>
          <a:p>
            <a:pPr lvl="0"/>
            <a:endParaRPr lang="en-GB" dirty="0" smtClean="0"/>
          </a:p>
          <a:p>
            <a:pPr lvl="0"/>
            <a:r>
              <a:rPr lang="en-GB" dirty="0" smtClean="0"/>
              <a:t>Accepted </a:t>
            </a:r>
          </a:p>
          <a:p>
            <a:pPr lvl="0"/>
            <a:r>
              <a:rPr lang="en-GB" dirty="0" smtClean="0"/>
              <a:t>CID 12317 – check with Laurent.</a:t>
            </a:r>
            <a:endParaRPr lang="en-GB" dirty="0"/>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500689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11-18/0684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solidFill>
                  <a:srgbClr val="FF0000"/>
                </a:solidFill>
              </a:rPr>
              <a:t>14239</a:t>
            </a:r>
            <a:r>
              <a:rPr lang="en-GB" dirty="0"/>
              <a:t>, 14240, 13670, 12939, 12837 (5 CIDs</a:t>
            </a:r>
            <a:r>
              <a:rPr lang="en-GB" dirty="0" smtClean="0"/>
              <a:t>)</a:t>
            </a:r>
            <a:r>
              <a:rPr lang="en-US" dirty="0" smtClean="0"/>
              <a:t> in doc 11-18/0684r1?</a:t>
            </a:r>
          </a:p>
          <a:p>
            <a:endParaRPr lang="en-US" dirty="0"/>
          </a:p>
          <a:p>
            <a:r>
              <a:rPr lang="en-US" dirty="0" smtClean="0"/>
              <a:t>14239 is deferred (Wednesday AM)</a:t>
            </a:r>
          </a:p>
          <a:p>
            <a:endParaRPr lang="en-US" dirty="0"/>
          </a:p>
          <a:p>
            <a:r>
              <a:rPr lang="en-US" dirty="0" smtClean="0"/>
              <a:t>Approved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0345450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11-18/0685 Alfred </a:t>
            </a:r>
            <a:r>
              <a:rPr lang="en-US" dirty="0" err="1" smtClean="0"/>
              <a:t>Asterjadhi</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12798, </a:t>
            </a:r>
            <a:r>
              <a:rPr lang="en-GB" dirty="0" smtClean="0"/>
              <a:t>12938</a:t>
            </a:r>
            <a:r>
              <a:rPr lang="en-GB" dirty="0"/>
              <a:t>, 13105, </a:t>
            </a:r>
            <a:r>
              <a:rPr lang="en-GB" dirty="0" smtClean="0"/>
              <a:t>13115 </a:t>
            </a:r>
            <a:r>
              <a:rPr lang="en-GB" dirty="0"/>
              <a:t>(4 CIDs</a:t>
            </a:r>
            <a:r>
              <a:rPr lang="en-GB" dirty="0" smtClean="0"/>
              <a:t>)</a:t>
            </a:r>
            <a:r>
              <a:rPr lang="en-US" dirty="0" smtClean="0"/>
              <a:t> in doc 11-18/0685?</a:t>
            </a:r>
          </a:p>
          <a:p>
            <a:endParaRPr lang="en-US" dirty="0"/>
          </a:p>
          <a:p>
            <a:r>
              <a:rPr lang="en-US" dirty="0" smtClean="0"/>
              <a:t>No objection for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6394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Rennes</a:t>
            </a:r>
            <a:r>
              <a:rPr lang="en-US" altLang="en-US" sz="4000" dirty="0" smtClean="0">
                <a:latin typeface="Arial" panose="020B0604020202020204" pitchFamily="34" charset="0"/>
              </a:rPr>
              <a:t>, France</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May 2-4 , 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April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11-18/0665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12086, 12450 (2 CIDs</a:t>
            </a:r>
            <a:r>
              <a:rPr lang="en-GB" dirty="0" smtClean="0"/>
              <a:t>)</a:t>
            </a:r>
            <a:r>
              <a:rPr lang="en-US" dirty="0" smtClean="0"/>
              <a:t> in doc 11-18/0665r0?</a:t>
            </a:r>
          </a:p>
          <a:p>
            <a:endParaRPr lang="en-US" dirty="0"/>
          </a:p>
          <a:p>
            <a:r>
              <a:rPr lang="en-US" dirty="0" smtClean="0"/>
              <a:t>SP is deferred</a:t>
            </a:r>
          </a:p>
          <a:p>
            <a:r>
              <a:rPr lang="en-US" dirty="0" smtClean="0"/>
              <a:t>Discussion between Po-Kai and </a:t>
            </a:r>
            <a:r>
              <a:rPr lang="en-US" dirty="0" err="1" smtClean="0"/>
              <a:t>Yongho</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318209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11-18/0388 (Patrice </a:t>
            </a:r>
            <a:r>
              <a:rPr lang="en-US" dirty="0" err="1" smtClean="0"/>
              <a:t>Nezou</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 to CID 13084 in doc 11-18/0388r1?</a:t>
            </a:r>
          </a:p>
          <a:p>
            <a:endParaRPr lang="en-US" dirty="0"/>
          </a:p>
          <a:p>
            <a:r>
              <a:rPr lang="en-US" dirty="0" smtClean="0"/>
              <a:t>SP is deferred (Wednesday PM)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532979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11-18/0764 (Ming </a:t>
            </a:r>
            <a:r>
              <a:rPr lang="en-US" dirty="0" err="1" smtClean="0"/>
              <a:t>Gan</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13899 11677 12474 13904 13900 12476 13901 12475 13903 12477 13249 11259 11084 13902 13905 13906 12463 (17 </a:t>
            </a:r>
            <a:r>
              <a:rPr lang="en-GB" dirty="0" smtClean="0"/>
              <a:t>CIDs) in doc 11-18/0764r1?</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080557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11-18/0425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11129, 11255, 11328, 11329, 11502, 12815, 12816, 13661, </a:t>
            </a:r>
            <a:r>
              <a:rPr lang="en-GB" dirty="0" smtClean="0"/>
              <a:t>14327 in doc 11-18/0425r4?</a:t>
            </a:r>
          </a:p>
          <a:p>
            <a:endParaRPr lang="en-GB" dirty="0"/>
          </a:p>
          <a:p>
            <a:r>
              <a:rPr lang="en-GB"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049517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11-18/0793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11014, 12020, 11021, 11022, 11859, 12278, </a:t>
            </a:r>
            <a:r>
              <a:rPr lang="en-GB" strike="sngStrike" dirty="0"/>
              <a:t>12419</a:t>
            </a:r>
            <a:r>
              <a:rPr lang="en-GB" dirty="0"/>
              <a:t>, 12703, 12861, </a:t>
            </a:r>
            <a:r>
              <a:rPr lang="en-GB" dirty="0" smtClean="0"/>
              <a:t>13001</a:t>
            </a:r>
            <a:r>
              <a:rPr lang="en-US" dirty="0" smtClean="0"/>
              <a:t> in doc 11-18/0793r1?</a:t>
            </a:r>
          </a:p>
          <a:p>
            <a:endParaRPr lang="en-US" dirty="0" smtClean="0"/>
          </a:p>
          <a:p>
            <a:r>
              <a:rPr lang="en-US" dirty="0" smtClean="0"/>
              <a:t>No objection to proposed resolutions.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997882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11-18/0794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Do you accept resolutions to CID; </a:t>
            </a:r>
            <a:r>
              <a:rPr lang="en-GB" dirty="0"/>
              <a:t>11314, </a:t>
            </a:r>
            <a:r>
              <a:rPr lang="en-GB" dirty="0" smtClean="0"/>
              <a:t>12883</a:t>
            </a:r>
            <a:r>
              <a:rPr lang="en-GB" dirty="0"/>
              <a:t> </a:t>
            </a:r>
            <a:r>
              <a:rPr lang="en-GB" dirty="0" smtClean="0"/>
              <a:t>in doc 11-18/0794r0?</a:t>
            </a:r>
          </a:p>
          <a:p>
            <a:endParaRPr lang="en-GB" dirty="0"/>
          </a:p>
          <a:p>
            <a:r>
              <a:rPr lang="en-GB" dirty="0" smtClean="0"/>
              <a:t>defer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3746432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11-18/0795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r>
              <a:rPr lang="en-US" dirty="0" smtClean="0"/>
              <a:t>Not comment resolution</a:t>
            </a:r>
          </a:p>
          <a:p>
            <a:r>
              <a:rPr lang="en-US" dirty="0" smtClean="0"/>
              <a:t>Fixing some bugs.</a:t>
            </a:r>
          </a:p>
          <a:p>
            <a:endParaRPr lang="en-US" dirty="0"/>
          </a:p>
          <a:p>
            <a:r>
              <a:rPr lang="en-US" dirty="0" smtClean="0"/>
              <a:t>Will be revisited later.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5714228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11-18/0627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CIDs: 11162, 12340, 14143, 12206, 11969, 12356, 13534, 12857, 12644, 13137, 13138, 13872, 12437, 13185, 12439, 12440, 11148 (17 CIDs) </a:t>
            </a:r>
            <a:r>
              <a:rPr lang="en-GB" dirty="0" smtClean="0"/>
              <a:t>in doc 11-18/0627r1?</a:t>
            </a:r>
          </a:p>
          <a:p>
            <a:pPr lvl="0"/>
            <a:endParaRPr lang="en-GB" dirty="0"/>
          </a:p>
          <a:p>
            <a:pPr lvl="0"/>
            <a:r>
              <a:rPr lang="en-GB" dirty="0" smtClean="0"/>
              <a:t>12206 ask Robert about the editing style.</a:t>
            </a:r>
          </a:p>
          <a:p>
            <a:pPr lvl="0"/>
            <a:endParaRPr lang="en-GB" dirty="0"/>
          </a:p>
          <a:p>
            <a:pPr lvl="0"/>
            <a:r>
              <a:rPr lang="en-GB" dirty="0" smtClean="0"/>
              <a:t>No objection to proposed resolutions.</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230634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11-18/0743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US" dirty="0"/>
              <a:t>11128, </a:t>
            </a:r>
            <a:r>
              <a:rPr lang="en-US" dirty="0" smtClean="0"/>
              <a:t>14127 in doc 11-18/0743r1?</a:t>
            </a:r>
          </a:p>
          <a:p>
            <a:endParaRPr lang="en-US" dirty="0"/>
          </a:p>
          <a:p>
            <a:r>
              <a:rPr lang="en-US" dirty="0" smtClean="0"/>
              <a:t>Defer the SP (Wednesday PM)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179591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11-18/0744 (Abhishek </a:t>
            </a:r>
            <a:r>
              <a:rPr lang="en-US" dirty="0" err="1" smtClean="0"/>
              <a:t>Patil</a:t>
            </a:r>
            <a:endParaRPr lang="en-US" dirty="0"/>
          </a:p>
        </p:txBody>
      </p:sp>
      <p:sp>
        <p:nvSpPr>
          <p:cNvPr id="3" name="Content Placeholder 2"/>
          <p:cNvSpPr>
            <a:spLocks noGrp="1"/>
          </p:cNvSpPr>
          <p:nvPr>
            <p:ph idx="1"/>
          </p:nvPr>
        </p:nvSpPr>
        <p:spPr/>
        <p:txBody>
          <a:bodyPr/>
          <a:lstStyle/>
          <a:p>
            <a:r>
              <a:rPr lang="en-US" dirty="0" smtClean="0"/>
              <a:t>Do you accept resolution to CID 13078 in doc 11-18/0744r1?</a:t>
            </a:r>
          </a:p>
          <a:p>
            <a:endParaRPr lang="en-US" dirty="0"/>
          </a:p>
          <a:p>
            <a:r>
              <a:rPr lang="en-US" dirty="0" smtClean="0"/>
              <a:t>Defer the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705877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11-18/0739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agree to resolutions to CIDs; 11347, 11037, 13781, 13782 in doc 11-18/0739r1?</a:t>
            </a:r>
          </a:p>
          <a:p>
            <a:endParaRPr lang="en-US" dirty="0"/>
          </a:p>
          <a:p>
            <a:r>
              <a:rPr lang="en-US" dirty="0" smtClean="0"/>
              <a:t>No objection to proposed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727247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11-18/0742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Do you accept resolutions to CIDs 11713 and 13925 in doc 11-18/0742r0?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0437162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May 0</a:t>
            </a:r>
            <a:r>
              <a:rPr lang="en-US" altLang="en-US" dirty="0"/>
              <a:t>3</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Allocation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9:00 – </a:t>
            </a:r>
            <a:r>
              <a:rPr lang="en-US" sz="2000" dirty="0" smtClean="0"/>
              <a:t>9:05		Call </a:t>
            </a:r>
            <a:r>
              <a:rPr lang="en-US" sz="2000" dirty="0"/>
              <a:t>meeting to order</a:t>
            </a:r>
          </a:p>
          <a:p>
            <a:pPr>
              <a:buFont typeface="Arial" panose="020B0604020202020204" pitchFamily="34" charset="0"/>
              <a:buChar char="•"/>
            </a:pPr>
            <a:r>
              <a:rPr lang="en-US" sz="2000" dirty="0" smtClean="0"/>
              <a:t>9:05 </a:t>
            </a:r>
            <a:r>
              <a:rPr lang="en-US" sz="2000" dirty="0"/>
              <a:t>– 10:30	</a:t>
            </a:r>
            <a:r>
              <a:rPr lang="en-US" sz="2000" dirty="0" smtClean="0"/>
              <a:t>	Comment </a:t>
            </a:r>
            <a:r>
              <a:rPr lang="en-US" sz="2000" dirty="0"/>
              <a:t>resolution</a:t>
            </a:r>
          </a:p>
          <a:p>
            <a:pPr>
              <a:buFont typeface="Arial" panose="020B0604020202020204" pitchFamily="34" charset="0"/>
              <a:buChar char="•"/>
            </a:pPr>
            <a:r>
              <a:rPr lang="en-US" sz="2000" dirty="0"/>
              <a:t>10:30 – 10:45	</a:t>
            </a:r>
            <a:r>
              <a:rPr lang="en-US" sz="2000" dirty="0" smtClean="0"/>
              <a:t>	Break</a:t>
            </a:r>
            <a:endParaRPr lang="en-US" sz="2000" dirty="0"/>
          </a:p>
          <a:p>
            <a:pPr>
              <a:buFont typeface="Arial" panose="020B0604020202020204" pitchFamily="34" charset="0"/>
              <a:buChar char="•"/>
            </a:pPr>
            <a:r>
              <a:rPr lang="en-US" sz="2000" dirty="0"/>
              <a:t>10:45 – 12:00	</a:t>
            </a:r>
            <a:r>
              <a:rPr lang="en-US" sz="2000" dirty="0" smtClean="0"/>
              <a:t>	Comment </a:t>
            </a:r>
            <a:r>
              <a:rPr lang="en-US" sz="2000" dirty="0"/>
              <a:t>Resolution</a:t>
            </a:r>
          </a:p>
          <a:p>
            <a:pPr>
              <a:buFont typeface="Arial" panose="020B0604020202020204" pitchFamily="34" charset="0"/>
              <a:buChar char="•"/>
            </a:pPr>
            <a:r>
              <a:rPr lang="en-US" sz="2000" dirty="0"/>
              <a:t>12:00 – </a:t>
            </a:r>
            <a:r>
              <a:rPr lang="en-US" sz="2000" dirty="0" smtClean="0"/>
              <a:t>13:30</a:t>
            </a:r>
            <a:r>
              <a:rPr lang="en-US" sz="2000" dirty="0"/>
              <a:t>	</a:t>
            </a:r>
            <a:r>
              <a:rPr lang="en-US" sz="2000" dirty="0" smtClean="0"/>
              <a:t>	Lunch</a:t>
            </a:r>
            <a:endParaRPr lang="en-US" sz="2000" dirty="0"/>
          </a:p>
          <a:p>
            <a:pPr>
              <a:buFont typeface="Arial" panose="020B0604020202020204" pitchFamily="34" charset="0"/>
              <a:buChar char="•"/>
            </a:pPr>
            <a:r>
              <a:rPr lang="en-US" sz="2000" dirty="0" smtClean="0"/>
              <a:t>13:30 </a:t>
            </a:r>
            <a:r>
              <a:rPr lang="en-US" sz="2000" dirty="0"/>
              <a:t>– </a:t>
            </a:r>
            <a:r>
              <a:rPr lang="en-US" sz="2000" dirty="0" smtClean="0"/>
              <a:t>15: 45</a:t>
            </a:r>
            <a:r>
              <a:rPr lang="en-US" sz="2000" dirty="0"/>
              <a:t>	Comment </a:t>
            </a:r>
            <a:r>
              <a:rPr lang="en-US" sz="2000" dirty="0" smtClean="0"/>
              <a:t>resolution</a:t>
            </a:r>
          </a:p>
          <a:p>
            <a:pPr>
              <a:buFont typeface="Arial" panose="020B0604020202020204" pitchFamily="34" charset="0"/>
              <a:buChar char="•"/>
            </a:pPr>
            <a:r>
              <a:rPr lang="en-US" sz="2000" dirty="0" smtClean="0"/>
              <a:t>15:45 – 16:00		Break</a:t>
            </a:r>
            <a:endParaRPr lang="en-US" sz="2000" dirty="0"/>
          </a:p>
          <a:p>
            <a:pPr>
              <a:buFont typeface="Arial" panose="020B0604020202020204" pitchFamily="34" charset="0"/>
              <a:buChar char="•"/>
            </a:pPr>
            <a:r>
              <a:rPr lang="en-US" sz="2000" dirty="0" smtClean="0"/>
              <a:t>16:00 </a:t>
            </a:r>
            <a:r>
              <a:rPr lang="en-US" sz="2000" dirty="0"/>
              <a:t>– </a:t>
            </a:r>
            <a:r>
              <a:rPr lang="en-US" sz="2000" dirty="0" smtClean="0"/>
              <a:t>18:00	</a:t>
            </a:r>
            <a:r>
              <a:rPr lang="en-US" sz="2000" dirty="0"/>
              <a:t>	</a:t>
            </a:r>
            <a:r>
              <a:rPr lang="en-US" sz="2000" dirty="0" smtClean="0"/>
              <a:t>Comment Resolution</a:t>
            </a:r>
          </a:p>
          <a:p>
            <a:pPr>
              <a:buFont typeface="Arial" panose="020B0604020202020204" pitchFamily="34" charset="0"/>
              <a:buChar char="•"/>
            </a:pPr>
            <a:r>
              <a:rPr lang="en-US" sz="2000" dirty="0" smtClean="0"/>
              <a:t>18:00			Recess</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082392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May 0</a:t>
            </a:r>
            <a:r>
              <a:rPr lang="en-US" altLang="en-US" dirty="0"/>
              <a:t>4</a:t>
            </a:r>
            <a:r>
              <a:rPr lang="en-US" altLang="en-US" dirty="0" smtClean="0"/>
              <a:t>,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April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1267</TotalTime>
  <Words>1570</Words>
  <Application>Microsoft Office PowerPoint</Application>
  <PresentationFormat>On-screen Show (4:3)</PresentationFormat>
  <Paragraphs>310</Paragraphs>
  <Slides>34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5" baseType="lpstr">
      <vt:lpstr>Arial Unicode MS</vt:lpstr>
      <vt:lpstr>MS Gothic</vt:lpstr>
      <vt:lpstr>Arial</vt:lpstr>
      <vt:lpstr>Arial Black</vt:lpstr>
      <vt:lpstr>Calibri</vt:lpstr>
      <vt:lpstr>Monotype Sorts</vt:lpstr>
      <vt:lpstr>Times New Roman</vt:lpstr>
      <vt:lpstr>Wingdings</vt:lpstr>
      <vt:lpstr>Office Theme</vt:lpstr>
      <vt:lpstr>Document</vt:lpstr>
      <vt:lpstr>Worksheet</vt:lpstr>
      <vt:lpstr>TGax May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May 02, 2018</vt:lpstr>
      <vt:lpstr>Submissions</vt:lpstr>
      <vt:lpstr>Time Allocation</vt:lpstr>
      <vt:lpstr>11-18/0792 (Liwen Chu)</vt:lpstr>
      <vt:lpstr>11-18/0390 (Pascal Viger)</vt:lpstr>
      <vt:lpstr>11-18/0044 (Alfred Asterjadhi)</vt:lpstr>
      <vt:lpstr>11-18/0684 (Alfred Asterjadhi)</vt:lpstr>
      <vt:lpstr>11-18/0685 Alfred Asterjadhi</vt:lpstr>
      <vt:lpstr>11-18/0665 (Alfred Asterjadhi)</vt:lpstr>
      <vt:lpstr>11-18/0388 (Patrice Nezou)</vt:lpstr>
      <vt:lpstr>11-18/0764 (Ming Gan)</vt:lpstr>
      <vt:lpstr>11-18/0425 (Liwen Chu)</vt:lpstr>
      <vt:lpstr>11-18/0793 (Liwen Chu)</vt:lpstr>
      <vt:lpstr>11-18/0794 (Liwen Chu)</vt:lpstr>
      <vt:lpstr>11-18/0795 (liwen Chu)</vt:lpstr>
      <vt:lpstr>11-18/0627 (Yongho Seok)</vt:lpstr>
      <vt:lpstr>11-18/0743 (Abhishek Patil)</vt:lpstr>
      <vt:lpstr>11-18/0744 (Abhishek Patil</vt:lpstr>
      <vt:lpstr>11-18/0739 (Abhishek Patil)</vt:lpstr>
      <vt:lpstr>11-18/0742 (Abhishek Patil)</vt:lpstr>
      <vt:lpstr>Agenda for Thursday May 03, 2018 </vt:lpstr>
      <vt:lpstr>Time Allocation</vt:lpstr>
      <vt:lpstr>Agenda for Friday May 04,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76</cp:revision>
  <cp:lastPrinted>1601-01-01T00:00:00Z</cp:lastPrinted>
  <dcterms:created xsi:type="dcterms:W3CDTF">2017-01-26T15:28:16Z</dcterms:created>
  <dcterms:modified xsi:type="dcterms:W3CDTF">2018-05-03T04:48:46Z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1524082073</vt:lpwstr>
  </property>
</Properties>
</file>