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90"/>
  </p:notesMasterIdLst>
  <p:handoutMasterIdLst>
    <p:handoutMasterId r:id="rId91"/>
  </p:handoutMasterIdLst>
  <p:sldIdLst>
    <p:sldId id="269" r:id="rId2"/>
    <p:sldId id="302" r:id="rId3"/>
    <p:sldId id="300" r:id="rId4"/>
    <p:sldId id="295" r:id="rId5"/>
    <p:sldId id="298" r:id="rId6"/>
    <p:sldId id="503" r:id="rId7"/>
    <p:sldId id="738" r:id="rId8"/>
    <p:sldId id="301" r:id="rId9"/>
    <p:sldId id="416" r:id="rId10"/>
    <p:sldId id="306" r:id="rId11"/>
    <p:sldId id="516" r:id="rId12"/>
    <p:sldId id="515" r:id="rId13"/>
    <p:sldId id="913" r:id="rId14"/>
    <p:sldId id="914" r:id="rId15"/>
    <p:sldId id="925" r:id="rId16"/>
    <p:sldId id="926" r:id="rId17"/>
    <p:sldId id="915" r:id="rId18"/>
    <p:sldId id="916" r:id="rId19"/>
    <p:sldId id="917" r:id="rId20"/>
    <p:sldId id="918" r:id="rId21"/>
    <p:sldId id="921" r:id="rId22"/>
    <p:sldId id="930" r:id="rId23"/>
    <p:sldId id="922" r:id="rId24"/>
    <p:sldId id="923" r:id="rId25"/>
    <p:sldId id="924" r:id="rId26"/>
    <p:sldId id="927" r:id="rId27"/>
    <p:sldId id="928" r:id="rId28"/>
    <p:sldId id="929" r:id="rId29"/>
    <p:sldId id="931" r:id="rId30"/>
    <p:sldId id="932" r:id="rId31"/>
    <p:sldId id="933" r:id="rId32"/>
    <p:sldId id="936" r:id="rId33"/>
    <p:sldId id="934" r:id="rId34"/>
    <p:sldId id="935" r:id="rId35"/>
    <p:sldId id="937" r:id="rId36"/>
    <p:sldId id="938" r:id="rId37"/>
    <p:sldId id="939" r:id="rId38"/>
    <p:sldId id="940" r:id="rId39"/>
    <p:sldId id="941" r:id="rId40"/>
    <p:sldId id="942" r:id="rId41"/>
    <p:sldId id="944" r:id="rId42"/>
    <p:sldId id="945" r:id="rId43"/>
    <p:sldId id="946" r:id="rId44"/>
    <p:sldId id="947" r:id="rId45"/>
    <p:sldId id="948" r:id="rId46"/>
    <p:sldId id="943" r:id="rId47"/>
    <p:sldId id="920" r:id="rId48"/>
    <p:sldId id="949" r:id="rId49"/>
    <p:sldId id="950" r:id="rId50"/>
    <p:sldId id="951" r:id="rId51"/>
    <p:sldId id="952" r:id="rId52"/>
    <p:sldId id="953" r:id="rId53"/>
    <p:sldId id="954" r:id="rId54"/>
    <p:sldId id="955" r:id="rId55"/>
    <p:sldId id="956" r:id="rId56"/>
    <p:sldId id="957" r:id="rId57"/>
    <p:sldId id="958" r:id="rId58"/>
    <p:sldId id="959" r:id="rId59"/>
    <p:sldId id="963" r:id="rId60"/>
    <p:sldId id="964" r:id="rId61"/>
    <p:sldId id="960" r:id="rId62"/>
    <p:sldId id="961" r:id="rId63"/>
    <p:sldId id="962" r:id="rId64"/>
    <p:sldId id="859" r:id="rId65"/>
    <p:sldId id="907" r:id="rId66"/>
    <p:sldId id="965" r:id="rId67"/>
    <p:sldId id="966" r:id="rId68"/>
    <p:sldId id="870" r:id="rId69"/>
    <p:sldId id="871" r:id="rId70"/>
    <p:sldId id="967" r:id="rId71"/>
    <p:sldId id="968" r:id="rId72"/>
    <p:sldId id="902" r:id="rId73"/>
    <p:sldId id="903" r:id="rId74"/>
    <p:sldId id="904" r:id="rId75"/>
    <p:sldId id="899" r:id="rId76"/>
    <p:sldId id="900" r:id="rId77"/>
    <p:sldId id="901" r:id="rId78"/>
    <p:sldId id="912" r:id="rId79"/>
    <p:sldId id="877" r:id="rId80"/>
    <p:sldId id="876" r:id="rId81"/>
    <p:sldId id="869" r:id="rId82"/>
    <p:sldId id="880" r:id="rId83"/>
    <p:sldId id="881" r:id="rId84"/>
    <p:sldId id="895" r:id="rId85"/>
    <p:sldId id="873" r:id="rId86"/>
    <p:sldId id="868" r:id="rId87"/>
    <p:sldId id="874" r:id="rId88"/>
    <p:sldId id="305" r:id="rId8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84" d="100"/>
          <a:sy n="84" d="100"/>
        </p:scale>
        <p:origin x="792"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802.11-18/0659r1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eee802.org/11/private/ETSI_documents/BRAN" TargetMode="External"/><Relationship Id="rId2" Type="http://schemas.openxmlformats.org/officeDocument/2006/relationships/hyperlink" Target="K.%20Aio,%20R.%20Hirata,%20Y.%20Tanaka,%20and%20Y.%20Moriok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1/dcn/17/11-17-0915-00-coex-discussion-of-issues-of-related-to-extending-dual-threshold-in-next-revision-of-en-301-893.ppt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17/11-17-1577-00-coex-issues-for-clarification-related-to-paused-cot-in-en-301-893.ppt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1/dcn/17/11-17-1853-00-0000-liaison-statement-from-wfa-on-coexistence-tests.doc"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groups.wi-fi.org/apps/org/workgroup/coex/document.php?document_id=90455"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entor.ieee.org/802.11/dcn/18/11-18-0671-00-coex-minutes-of-the-coex-sc-meeting-march-2018.doc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rgbClr val="FF0000"/>
                </a:solidFill>
              </a:rPr>
              <a:t>Draft</a:t>
            </a:r>
            <a:r>
              <a:rPr lang="en-US" dirty="0" smtClean="0">
                <a:solidFill>
                  <a:schemeClr val="accent6"/>
                </a:solidFill>
              </a:rPr>
              <a:t> 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Warsaw </a:t>
            </a:r>
            <a:r>
              <a:rPr lang="en-US" dirty="0" smtClean="0">
                <a:solidFill>
                  <a:schemeClr val="accent6"/>
                </a:solidFill>
              </a:rPr>
              <a:t>in May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20 </a:t>
            </a:r>
            <a:r>
              <a:rPr lang="en-US" b="0" dirty="0" smtClean="0">
                <a:solidFill>
                  <a:schemeClr val="accent2">
                    <a:lumMod val="50000"/>
                  </a:schemeClr>
                </a:solidFill>
              </a:rPr>
              <a:t>April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Some history of why we are here</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reports of the ETSI BRAN  meeting held in March 2018</a:t>
            </a:r>
            <a:endParaRPr lang="en-AU" dirty="0"/>
          </a:p>
        </p:txBody>
      </p:sp>
      <p:sp>
        <p:nvSpPr>
          <p:cNvPr id="3" name="Content Placeholder 2"/>
          <p:cNvSpPr>
            <a:spLocks noGrp="1"/>
          </p:cNvSpPr>
          <p:nvPr>
            <p:ph idx="1"/>
          </p:nvPr>
        </p:nvSpPr>
        <p:spPr/>
        <p:txBody>
          <a:bodyPr/>
          <a:lstStyle/>
          <a:p>
            <a:pPr lvl="1"/>
            <a:r>
              <a:rPr lang="en-AU" dirty="0"/>
              <a:t>The </a:t>
            </a:r>
            <a:r>
              <a:rPr lang="en-AU" dirty="0" smtClean="0"/>
              <a:t>last </a:t>
            </a:r>
            <a:r>
              <a:rPr lang="en-AU" dirty="0"/>
              <a:t>meeting of ETSI BRAN </a:t>
            </a:r>
            <a:r>
              <a:rPr lang="en-AU" dirty="0" smtClean="0"/>
              <a:t>was held </a:t>
            </a:r>
            <a:r>
              <a:rPr lang="en-AU" dirty="0"/>
              <a:t>in March 2018</a:t>
            </a:r>
          </a:p>
          <a:p>
            <a:pPr lvl="2"/>
            <a:r>
              <a:rPr lang="en-AU" dirty="0"/>
              <a:t>Dates: 26-29 March 2018</a:t>
            </a:r>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particularly on issues related to:</a:t>
            </a:r>
          </a:p>
          <a:p>
            <a:pPr lvl="2"/>
            <a:r>
              <a:rPr lang="en-AU" dirty="0" smtClean="0"/>
              <a:t>Adaptivity</a:t>
            </a:r>
          </a:p>
          <a:p>
            <a:pPr lvl="2"/>
            <a:r>
              <a:rPr lang="en-AU" dirty="0" smtClean="0"/>
              <a:t>Blocking energy</a:t>
            </a:r>
          </a:p>
          <a:p>
            <a:pPr lvl="2"/>
            <a:r>
              <a:rPr lang="en-AU" dirty="0" smtClean="0"/>
              <a:t>Paused “COT” feature interpretation</a:t>
            </a:r>
          </a:p>
          <a:p>
            <a:pPr lvl="1"/>
            <a:r>
              <a:rPr lang="en-AU" dirty="0" smtClean="0"/>
              <a:t>The SC will also need to discuss the next ETSI BRAN meeting in </a:t>
            </a:r>
            <a:r>
              <a:rPr lang="en-AU" dirty="0" smtClean="0"/>
              <a:t>June</a:t>
            </a:r>
          </a:p>
          <a:p>
            <a:pPr lvl="2"/>
            <a:r>
              <a:rPr lang="en-AU" dirty="0" smtClean="0"/>
              <a:t>Participation by Wi-Fi stakeholders</a:t>
            </a:r>
          </a:p>
          <a:p>
            <a:pPr lvl="2"/>
            <a:r>
              <a:rPr lang="en-AU" dirty="0" smtClean="0"/>
              <a:t>Potential LS’s</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Adaptivity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398508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nt Arrow 12"/>
          <p:cNvSpPr/>
          <p:nvPr/>
        </p:nvSpPr>
        <p:spPr bwMode="auto">
          <a:xfrm flipV="1">
            <a:off x="990600" y="5266944"/>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4" name="Right Arrow 13"/>
          <p:cNvSpPr/>
          <p:nvPr/>
        </p:nvSpPr>
        <p:spPr bwMode="auto">
          <a:xfrm rot="5400000">
            <a:off x="4360609" y="5093208"/>
            <a:ext cx="420624" cy="737616"/>
          </a:xfrm>
          <a:prstGeom prst="rightArrow">
            <a:avLst>
              <a:gd name="adj1" fmla="val 50000"/>
              <a:gd name="adj2" fmla="val 46868"/>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15" name="Bent Arrow 14"/>
          <p:cNvSpPr/>
          <p:nvPr/>
        </p:nvSpPr>
        <p:spPr bwMode="auto">
          <a:xfrm flipH="1" flipV="1">
            <a:off x="7315200" y="5257800"/>
            <a:ext cx="762000" cy="1133856"/>
          </a:xfrm>
          <a:prstGeom prst="bentArrow">
            <a:avLst>
              <a:gd name="adj1" fmla="val 32200"/>
              <a:gd name="adj2" fmla="val 45400"/>
              <a:gd name="adj3" fmla="val 25000"/>
              <a:gd name="adj4" fmla="val 43750"/>
            </a:avLst>
          </a:pr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AU" dirty="0" smtClean="0"/>
              <a:t>There was lots of debate but almost consensus on the adaptivity clause in EN 301 893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6" name="Rectangle 5"/>
          <p:cNvSpPr/>
          <p:nvPr/>
        </p:nvSpPr>
        <p:spPr bwMode="auto">
          <a:xfrm>
            <a:off x="1524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Adaptivity proposal</a:t>
            </a:r>
            <a:endParaRPr kumimoji="0" lang="en-AU" sz="16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3146425" y="1606296"/>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Simulation</a:t>
            </a:r>
            <a:endParaRPr kumimoji="0" lang="en-AU" sz="1600" b="1" i="0" u="none" strike="noStrike" cap="none" normalizeH="0" baseline="0" dirty="0" smtClean="0">
              <a:ln>
                <a:noFill/>
              </a:ln>
              <a:solidFill>
                <a:schemeClr val="tx1"/>
              </a:solidFill>
              <a:effectLst/>
              <a:latin typeface="+mj-lt"/>
            </a:endParaRPr>
          </a:p>
        </p:txBody>
      </p:sp>
      <p:sp>
        <p:nvSpPr>
          <p:cNvPr id="8" name="Rectangle 7"/>
          <p:cNvSpPr/>
          <p:nvPr/>
        </p:nvSpPr>
        <p:spPr bwMode="auto">
          <a:xfrm>
            <a:off x="6172200" y="1600200"/>
            <a:ext cx="2819400" cy="3810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Technology</a:t>
            </a:r>
            <a:r>
              <a:rPr kumimoji="0" lang="en-AU" sz="1600" b="1" i="0" u="none" strike="noStrike" cap="none" normalizeH="0" dirty="0" smtClean="0">
                <a:ln>
                  <a:noFill/>
                </a:ln>
                <a:solidFill>
                  <a:schemeClr val="tx1"/>
                </a:solidFill>
                <a:effectLst/>
                <a:latin typeface="+mj-lt"/>
              </a:rPr>
              <a:t> neutrality</a:t>
            </a:r>
            <a:endParaRPr kumimoji="0" lang="en-AU" sz="1600" b="1" i="0" u="none" strike="noStrike" cap="none" normalizeH="0" baseline="0" dirty="0" smtClean="0">
              <a:ln>
                <a:noFill/>
              </a:ln>
              <a:solidFill>
                <a:schemeClr val="tx1"/>
              </a:solidFill>
              <a:effectLst/>
              <a:latin typeface="+mj-lt"/>
            </a:endParaRPr>
          </a:p>
        </p:txBody>
      </p:sp>
      <p:sp>
        <p:nvSpPr>
          <p:cNvPr id="9" name="Rectangle 8"/>
          <p:cNvSpPr/>
          <p:nvPr/>
        </p:nvSpPr>
        <p:spPr bwMode="auto">
          <a:xfrm>
            <a:off x="152400" y="1990344"/>
            <a:ext cx="2819400" cy="3267456"/>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indent="-171450">
              <a:spcBef>
                <a:spcPts val="800"/>
              </a:spcBef>
              <a:buFont typeface="Arial" panose="020B0604020202020204" pitchFamily="34" charset="0"/>
              <a:buChar char="•"/>
            </a:pPr>
            <a:r>
              <a:rPr lang="en-AU" sz="1600" dirty="0">
                <a:latin typeface="+mj-lt"/>
              </a:rPr>
              <a:t>The adaptivity refinements to EN 301 893 were presented </a:t>
            </a:r>
            <a:r>
              <a:rPr lang="en-AU" sz="1600" dirty="0" smtClean="0">
                <a:latin typeface="+mj-lt"/>
              </a:rPr>
              <a:t>in </a:t>
            </a:r>
            <a:r>
              <a:rPr lang="en-AU" sz="1600" dirty="0">
                <a:latin typeface="+mj-lt"/>
              </a:rPr>
              <a:t>BRAN(18)097004r1/5</a:t>
            </a:r>
          </a:p>
          <a:p>
            <a:pPr marL="171450" indent="-171450">
              <a:spcBef>
                <a:spcPts val="800"/>
              </a:spcBef>
              <a:buFont typeface="Arial" panose="020B0604020202020204" pitchFamily="34" charset="0"/>
              <a:buChar char="•"/>
            </a:pPr>
            <a:r>
              <a:rPr lang="en-AU" sz="1600" dirty="0">
                <a:latin typeface="+mj-lt"/>
              </a:rPr>
              <a:t>Both IEEE 802.11 WG &amp; WFA expressed support for the adaptivity refinements </a:t>
            </a:r>
            <a:endParaRPr lang="en-AU" sz="1600" dirty="0" smtClean="0">
              <a:latin typeface="+mj-lt"/>
            </a:endParaRPr>
          </a:p>
          <a:p>
            <a:pPr marL="171450" indent="-171450">
              <a:spcBef>
                <a:spcPts val="800"/>
              </a:spcBef>
              <a:buFont typeface="Arial" panose="020B0604020202020204" pitchFamily="34" charset="0"/>
              <a:buChar char="•"/>
            </a:pPr>
            <a:r>
              <a:rPr lang="en-AU" sz="1600" dirty="0" smtClean="0">
                <a:latin typeface="+mj-lt"/>
              </a:rPr>
              <a:t>There </a:t>
            </a:r>
            <a:r>
              <a:rPr lang="en-AU" sz="1600" dirty="0">
                <a:latin typeface="+mj-lt"/>
              </a:rPr>
              <a:t>was some </a:t>
            </a:r>
            <a:r>
              <a:rPr lang="en-AU" sz="1600" dirty="0" smtClean="0">
                <a:latin typeface="+mj-lt"/>
              </a:rPr>
              <a:t>opposition (&amp; other comments) </a:t>
            </a:r>
            <a:r>
              <a:rPr lang="en-AU" sz="1600" dirty="0">
                <a:latin typeface="+mj-lt"/>
              </a:rPr>
              <a:t>to the adoption of the refined adaptivity proposal </a:t>
            </a:r>
            <a:endParaRPr lang="en-AU" sz="1600" dirty="0" smtClean="0">
              <a:latin typeface="+mj-lt"/>
            </a:endParaRPr>
          </a:p>
        </p:txBody>
      </p:sp>
      <p:sp>
        <p:nvSpPr>
          <p:cNvPr id="10" name="Rectangle 9"/>
          <p:cNvSpPr/>
          <p:nvPr/>
        </p:nvSpPr>
        <p:spPr bwMode="auto">
          <a:xfrm>
            <a:off x="3146425" y="1996440"/>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provided new simulation results supporting the use of ED = -72 dBm by systems in BRAN(18)097016r1</a:t>
            </a:r>
          </a:p>
          <a:p>
            <a:pPr marL="182563" indent="-182563">
              <a:spcBef>
                <a:spcPts val="800"/>
              </a:spcBef>
              <a:buFont typeface="Arial" panose="020B0604020202020204" pitchFamily="34" charset="0"/>
              <a:buChar char="•"/>
            </a:pPr>
            <a:r>
              <a:rPr lang="en-AU" sz="1600" dirty="0">
                <a:latin typeface="+mj-lt"/>
              </a:rPr>
              <a:t>BRAN(18)097017 from Ericsson made a similar </a:t>
            </a:r>
            <a:r>
              <a:rPr lang="en-AU" sz="1600" dirty="0" smtClean="0">
                <a:latin typeface="+mj-lt"/>
              </a:rPr>
              <a:t>case</a:t>
            </a:r>
            <a:endParaRPr lang="en-AU" sz="1600" dirty="0">
              <a:latin typeface="+mj-lt"/>
            </a:endParaRPr>
          </a:p>
          <a:p>
            <a:pPr marL="182563" indent="-182563">
              <a:spcBef>
                <a:spcPts val="800"/>
              </a:spcBef>
              <a:buFont typeface="Arial" panose="020B0604020202020204" pitchFamily="34" charset="0"/>
              <a:buChar char="•"/>
            </a:pPr>
            <a:r>
              <a:rPr lang="en-AU" sz="1600" dirty="0">
                <a:latin typeface="+mj-lt"/>
              </a:rPr>
              <a:t>There were some differing interpretations of the Ericsson simulation </a:t>
            </a:r>
            <a:r>
              <a:rPr lang="en-AU" sz="1600" dirty="0" smtClean="0">
                <a:latin typeface="+mj-lt"/>
              </a:rPr>
              <a:t>results</a:t>
            </a:r>
            <a:endParaRPr lang="en-AU" sz="1600" dirty="0">
              <a:latin typeface="+mj-lt"/>
            </a:endParaRPr>
          </a:p>
        </p:txBody>
      </p:sp>
      <p:sp>
        <p:nvSpPr>
          <p:cNvPr id="11" name="Rectangle 10"/>
          <p:cNvSpPr/>
          <p:nvPr/>
        </p:nvSpPr>
        <p:spPr bwMode="auto">
          <a:xfrm>
            <a:off x="6172200" y="1990344"/>
            <a:ext cx="2819400" cy="326136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2563" indent="-182563">
              <a:spcBef>
                <a:spcPts val="800"/>
              </a:spcBef>
              <a:buFont typeface="Arial" panose="020B0604020202020204" pitchFamily="34" charset="0"/>
              <a:buChar char="•"/>
            </a:pPr>
            <a:r>
              <a:rPr lang="en-AU" sz="1600" dirty="0">
                <a:latin typeface="+mj-lt"/>
              </a:rPr>
              <a:t>Ericsson made a presentation focused on  “technology neutrality” in BRAN(18)097032</a:t>
            </a:r>
          </a:p>
          <a:p>
            <a:pPr marL="182563" indent="-182563">
              <a:spcBef>
                <a:spcPts val="800"/>
              </a:spcBef>
              <a:buFont typeface="Arial" panose="020B0604020202020204" pitchFamily="34" charset="0"/>
              <a:buChar char="•"/>
            </a:pPr>
            <a:r>
              <a:rPr lang="en-AU" sz="1600" dirty="0">
                <a:latin typeface="+mj-lt"/>
              </a:rPr>
              <a:t>There was a diversity of opinion in relation to the technology neutrality argument in BRAN(18)097032</a:t>
            </a:r>
          </a:p>
        </p:txBody>
      </p:sp>
      <p:sp>
        <p:nvSpPr>
          <p:cNvPr id="12" name="Rectangle 11"/>
          <p:cNvSpPr/>
          <p:nvPr/>
        </p:nvSpPr>
        <p:spPr bwMode="auto">
          <a:xfrm>
            <a:off x="1752600" y="5672328"/>
            <a:ext cx="5562600" cy="728472"/>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a:r>
              <a:rPr lang="en-AU" sz="1600" b="1" dirty="0">
                <a:latin typeface="+mj-lt"/>
              </a:rPr>
              <a:t>After all the debate and contention … </a:t>
            </a:r>
            <a:endParaRPr lang="en-AU" sz="1600" b="1" dirty="0" smtClean="0">
              <a:latin typeface="+mj-lt"/>
            </a:endParaRPr>
          </a:p>
          <a:p>
            <a:pPr algn="ctr"/>
            <a:r>
              <a:rPr lang="en-AU" sz="1600" b="1" dirty="0" smtClean="0">
                <a:latin typeface="+mj-lt"/>
              </a:rPr>
              <a:t>…consensus </a:t>
            </a:r>
            <a:r>
              <a:rPr lang="en-AU" sz="1600" b="1" dirty="0">
                <a:latin typeface="+mj-lt"/>
              </a:rPr>
              <a:t>almost broke out in relation to adaptivity</a:t>
            </a:r>
            <a:r>
              <a:rPr lang="en-AU" sz="1600" b="1" dirty="0" smtClean="0">
                <a:latin typeface="+mj-lt"/>
              </a:rPr>
              <a:t>!</a:t>
            </a:r>
            <a:endParaRPr lang="en-AU" sz="1600" b="1" dirty="0">
              <a:latin typeface="+mj-lt"/>
            </a:endParaRPr>
          </a:p>
        </p:txBody>
      </p:sp>
    </p:spTree>
    <p:extLst>
      <p:ext uri="{BB962C8B-B14F-4D97-AF65-F5344CB8AC3E}">
        <p14:creationId xmlns:p14="http://schemas.microsoft.com/office/powerpoint/2010/main" val="112637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adaptivity refinements to EN 301 893 were presented in BRAN(18)097004r1/5</a:t>
            </a:r>
            <a:endParaRPr lang="en-AU" dirty="0"/>
          </a:p>
        </p:txBody>
      </p:sp>
      <p:sp>
        <p:nvSpPr>
          <p:cNvPr id="3" name="Content Placeholder 2"/>
          <p:cNvSpPr>
            <a:spLocks noGrp="1"/>
          </p:cNvSpPr>
          <p:nvPr>
            <p:ph idx="1"/>
          </p:nvPr>
        </p:nvSpPr>
        <p:spPr/>
        <p:txBody>
          <a:bodyPr/>
          <a:lstStyle/>
          <a:p>
            <a:pPr lvl="1"/>
            <a:r>
              <a:rPr lang="en-AU" dirty="0" smtClean="0"/>
              <a:t>The first topic discussed in relation to EN 301 893 was the proposal by </a:t>
            </a:r>
            <a:r>
              <a:rPr lang="en-GB" dirty="0" smtClean="0"/>
              <a:t>Cisco, Intel, </a:t>
            </a:r>
            <a:r>
              <a:rPr lang="en-GB" dirty="0"/>
              <a:t>Broadcom </a:t>
            </a:r>
            <a:r>
              <a:rPr lang="en-GB" dirty="0" smtClean="0"/>
              <a:t>&amp; </a:t>
            </a:r>
            <a:r>
              <a:rPr lang="en-GB" dirty="0"/>
              <a:t>HPE </a:t>
            </a:r>
            <a:r>
              <a:rPr lang="en-AU" dirty="0" smtClean="0"/>
              <a:t>for a revised adaptivity clause that:</a:t>
            </a:r>
          </a:p>
          <a:p>
            <a:pPr lvl="2"/>
            <a:r>
              <a:rPr lang="en-AU" dirty="0"/>
              <a:t>A</a:t>
            </a:r>
            <a:r>
              <a:rPr lang="en-AU" dirty="0" smtClean="0"/>
              <a:t>llows any </a:t>
            </a:r>
            <a:r>
              <a:rPr lang="en-AU" dirty="0"/>
              <a:t>technology to </a:t>
            </a:r>
            <a:r>
              <a:rPr lang="en-AU" dirty="0" smtClean="0"/>
              <a:t>use the:</a:t>
            </a:r>
          </a:p>
          <a:p>
            <a:pPr lvl="3"/>
            <a:r>
              <a:rPr lang="en-AU" dirty="0"/>
              <a:t>T</a:t>
            </a:r>
            <a:r>
              <a:rPr lang="en-AU" dirty="0" smtClean="0"/>
              <a:t>raditional ED/PD thresholds defined by the 802.11</a:t>
            </a:r>
          </a:p>
          <a:p>
            <a:pPr lvl="3"/>
            <a:r>
              <a:rPr lang="en-AU" dirty="0" smtClean="0"/>
              <a:t>The ED-only threshold defined by various LTE based technologies</a:t>
            </a:r>
          </a:p>
          <a:p>
            <a:pPr lvl="2"/>
            <a:r>
              <a:rPr lang="en-AU" dirty="0" smtClean="0"/>
              <a:t>Limits the rate of transition between these two modes of operation</a:t>
            </a:r>
          </a:p>
          <a:p>
            <a:pPr lvl="1"/>
            <a:r>
              <a:rPr lang="en-AU" dirty="0" smtClean="0"/>
              <a:t>The adaptivity proposal is described in</a:t>
            </a:r>
          </a:p>
          <a:p>
            <a:pPr lvl="2"/>
            <a:r>
              <a:rPr lang="en-AU" dirty="0" smtClean="0"/>
              <a:t>BRAN(18)097004r1 – .</a:t>
            </a:r>
            <a:r>
              <a:rPr lang="en-AU" dirty="0" err="1" smtClean="0"/>
              <a:t>ppt</a:t>
            </a:r>
            <a:r>
              <a:rPr lang="en-AU" dirty="0" smtClean="0"/>
              <a:t> description</a:t>
            </a:r>
          </a:p>
          <a:p>
            <a:pPr lvl="2"/>
            <a:r>
              <a:rPr lang="en-AU" dirty="0" smtClean="0"/>
              <a:t>BRAN(18)097005 - .doc editing instructions</a:t>
            </a:r>
          </a:p>
          <a:p>
            <a:pPr lvl="1"/>
            <a:r>
              <a:rPr lang="en-AU" dirty="0"/>
              <a:t>There was quite a lengthy discussion after the presentation of BRAN(18)097004/5</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2703052999"/>
              </p:ext>
            </p:extLst>
          </p:nvPr>
        </p:nvGraphicFramePr>
        <p:xfrm>
          <a:off x="914400" y="5699918"/>
          <a:ext cx="914400" cy="792163"/>
        </p:xfrm>
        <a:graphic>
          <a:graphicData uri="http://schemas.openxmlformats.org/presentationml/2006/ole">
            <mc:AlternateContent xmlns:mc="http://schemas.openxmlformats.org/markup-compatibility/2006">
              <mc:Choice xmlns:v="urn:schemas-microsoft-com:vml" Requires="v">
                <p:oleObj spid="_x0000_s5160"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914400" y="5699918"/>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5880947"/>
              </p:ext>
            </p:extLst>
          </p:nvPr>
        </p:nvGraphicFramePr>
        <p:xfrm>
          <a:off x="2068068" y="5730398"/>
          <a:ext cx="914400" cy="792163"/>
        </p:xfrm>
        <a:graphic>
          <a:graphicData uri="http://schemas.openxmlformats.org/presentationml/2006/ole">
            <mc:AlternateContent xmlns:mc="http://schemas.openxmlformats.org/markup-compatibility/2006">
              <mc:Choice xmlns:v="urn:schemas-microsoft-com:vml" Requires="v">
                <p:oleObj spid="_x0000_s5161" name="Document" showAsIcon="1" r:id="rId5" imgW="914400" imgH="792360" progId="Word.Document.12">
                  <p:embed/>
                </p:oleObj>
              </mc:Choice>
              <mc:Fallback>
                <p:oleObj name="Document" showAsIcon="1" r:id="rId5" imgW="914400" imgH="792360" progId="Word.Document.12">
                  <p:embed/>
                  <p:pic>
                    <p:nvPicPr>
                      <p:cNvPr id="0" name=""/>
                      <p:cNvPicPr/>
                      <p:nvPr/>
                    </p:nvPicPr>
                    <p:blipFill>
                      <a:blip r:embed="rId6"/>
                      <a:stretch>
                        <a:fillRect/>
                      </a:stretch>
                    </p:blipFill>
                    <p:spPr>
                      <a:xfrm>
                        <a:off x="2068068" y="573039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76047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Both IEEE 802.11 WG &amp; WFA expressed support for the adaptivity refinements</a:t>
            </a:r>
            <a:endParaRPr lang="en-AU" dirty="0"/>
          </a:p>
        </p:txBody>
      </p:sp>
      <p:sp>
        <p:nvSpPr>
          <p:cNvPr id="3" name="Content Placeholder 2"/>
          <p:cNvSpPr>
            <a:spLocks noGrp="1"/>
          </p:cNvSpPr>
          <p:nvPr>
            <p:ph idx="1"/>
          </p:nvPr>
        </p:nvSpPr>
        <p:spPr/>
        <p:txBody>
          <a:bodyPr/>
          <a:lstStyle/>
          <a:p>
            <a:r>
              <a:rPr lang="en-AU" dirty="0" smtClean="0"/>
              <a:t>Support for adaptivity </a:t>
            </a:r>
            <a:r>
              <a:rPr lang="en-AU" dirty="0"/>
              <a:t>refinements</a:t>
            </a:r>
            <a:endParaRPr lang="en-AU" dirty="0" smtClean="0"/>
          </a:p>
          <a:p>
            <a:pPr lvl="1"/>
            <a:r>
              <a:rPr lang="en-AU" dirty="0" smtClean="0"/>
              <a:t>It was noted that the IEEE 802.11 WG LS in BRAN(18)097012 expressed support for</a:t>
            </a:r>
            <a:r>
              <a:rPr lang="en-GB" dirty="0" smtClean="0"/>
              <a:t> the </a:t>
            </a:r>
            <a:r>
              <a:rPr lang="en-GB" dirty="0"/>
              <a:t>refinements </a:t>
            </a:r>
            <a:r>
              <a:rPr lang="en-GB" dirty="0" smtClean="0"/>
              <a:t>because they:</a:t>
            </a:r>
          </a:p>
          <a:p>
            <a:pPr lvl="2"/>
            <a:r>
              <a:rPr lang="en-GB" i="1" dirty="0" smtClean="0"/>
              <a:t>Enhance </a:t>
            </a:r>
            <a:r>
              <a:rPr lang="en-GB" i="1" dirty="0"/>
              <a:t>the “technology neutrality” of EN 301 893 by making both adaptivity options accessible to all technologies</a:t>
            </a:r>
            <a:endParaRPr lang="en-AU" sz="1400" i="1" dirty="0"/>
          </a:p>
          <a:p>
            <a:pPr lvl="2"/>
            <a:r>
              <a:rPr lang="en-GB" i="1" dirty="0"/>
              <a:t>Enable IEEE 802.11ax to use the “dual threshold option” (Option 1), thus maintaining the status quo established over many years with IEEE 802.11a/n/ac.</a:t>
            </a:r>
            <a:endParaRPr lang="en-AU" sz="1400" i="1" dirty="0"/>
          </a:p>
          <a:p>
            <a:pPr lvl="1"/>
            <a:r>
              <a:rPr lang="en-AU" dirty="0" smtClean="0"/>
              <a:t>At the time of the presentation the WFA representative noted that we was awaiting confirmation of WFA’s support for the IEEE 802.11 WG position</a:t>
            </a:r>
          </a:p>
          <a:p>
            <a:pPr lvl="2"/>
            <a:r>
              <a:rPr lang="en-AU" dirty="0" smtClean="0"/>
              <a:t>The confirmation was received and noted towards the end of the meeting</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4981955"/>
              </p:ext>
            </p:extLst>
          </p:nvPr>
        </p:nvGraphicFramePr>
        <p:xfrm>
          <a:off x="7629525" y="2286000"/>
          <a:ext cx="914400" cy="792163"/>
        </p:xfrm>
        <a:graphic>
          <a:graphicData uri="http://schemas.openxmlformats.org/presentationml/2006/ole">
            <mc:AlternateContent xmlns:mc="http://schemas.openxmlformats.org/markup-compatibility/2006">
              <mc:Choice xmlns:v="urn:schemas-microsoft-com:vml" Requires="v">
                <p:oleObj spid="_x0000_s6164"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629525" y="2286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4553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some opposition to the adoption of the refined adaptivity proposal</a:t>
            </a:r>
            <a:endParaRPr lang="en-AU" dirty="0"/>
          </a:p>
        </p:txBody>
      </p:sp>
      <p:sp>
        <p:nvSpPr>
          <p:cNvPr id="3" name="Content Placeholder 2"/>
          <p:cNvSpPr>
            <a:spLocks noGrp="1"/>
          </p:cNvSpPr>
          <p:nvPr>
            <p:ph idx="1"/>
          </p:nvPr>
        </p:nvSpPr>
        <p:spPr>
          <a:xfrm>
            <a:off x="685800" y="1981200"/>
            <a:ext cx="7772400" cy="4114800"/>
          </a:xfrm>
        </p:spPr>
        <p:txBody>
          <a:bodyPr/>
          <a:lstStyle/>
          <a:p>
            <a:r>
              <a:rPr lang="en-AU" dirty="0" smtClean="0"/>
              <a:t>Opposition to adaptivity refinements</a:t>
            </a:r>
          </a:p>
          <a:p>
            <a:pPr lvl="1"/>
            <a:r>
              <a:rPr lang="en-AU" dirty="0" smtClean="0"/>
              <a:t>An Ericsson rep </a:t>
            </a:r>
            <a:r>
              <a:rPr lang="en-GB" i="1" dirty="0"/>
              <a:t>indicated that his employer does not support these </a:t>
            </a:r>
            <a:r>
              <a:rPr lang="en-GB" i="1" dirty="0" smtClean="0"/>
              <a:t>changes, </a:t>
            </a:r>
            <a:r>
              <a:rPr lang="en-GB" dirty="0" smtClean="0"/>
              <a:t>noting </a:t>
            </a:r>
            <a:r>
              <a:rPr lang="en-GB" i="1" dirty="0" smtClean="0"/>
              <a:t>this goes </a:t>
            </a:r>
            <a:r>
              <a:rPr lang="en-GB" i="1" dirty="0"/>
              <a:t>against agreement achieved in 2015 (and </a:t>
            </a:r>
            <a:r>
              <a:rPr lang="en-GB" i="1" dirty="0" err="1"/>
              <a:t>minuted</a:t>
            </a:r>
            <a:r>
              <a:rPr lang="en-GB" i="1" dirty="0" smtClean="0"/>
              <a:t>)</a:t>
            </a:r>
          </a:p>
          <a:p>
            <a:pPr lvl="2"/>
            <a:r>
              <a:rPr lang="en-GB" dirty="0" smtClean="0"/>
              <a:t>AFM comment: there is ongoing disagreement among various stakeholders about what was actually agreed in 2015</a:t>
            </a:r>
          </a:p>
          <a:p>
            <a:pPr lvl="2"/>
            <a:r>
              <a:rPr lang="en-GB" dirty="0" smtClean="0"/>
              <a:t>AFM note: Ericsson provided material later in the meeting that was intended to support its position (discussed later in this agenda)</a:t>
            </a:r>
          </a:p>
          <a:p>
            <a:pPr lvl="1"/>
            <a:r>
              <a:rPr lang="en-GB" dirty="0" smtClean="0"/>
              <a:t>Another Ericsson rep noted </a:t>
            </a:r>
            <a:r>
              <a:rPr lang="en-GB" i="1" dirty="0" err="1"/>
              <a:t>wi-fi</a:t>
            </a:r>
            <a:r>
              <a:rPr lang="en-GB" i="1" dirty="0"/>
              <a:t> has no regulatory priority in the </a:t>
            </a:r>
            <a:r>
              <a:rPr lang="en-GB" i="1" dirty="0" smtClean="0"/>
              <a:t>band</a:t>
            </a:r>
          </a:p>
          <a:p>
            <a:pPr lvl="2"/>
            <a:r>
              <a:rPr lang="en-GB" dirty="0" smtClean="0"/>
              <a:t>AFM comment: this is a true statement, and indeed the proposal emphasises equal access to two mechanisms for all technologies; 3GPP simulations show that different technologies using different mechanisms are “fair”</a:t>
            </a:r>
          </a:p>
          <a:p>
            <a:pPr lvl="1"/>
            <a:r>
              <a:rPr lang="en-GB" dirty="0" smtClean="0"/>
              <a:t>A Nokia rep stated he </a:t>
            </a:r>
            <a:r>
              <a:rPr lang="en-GB" i="1" dirty="0"/>
              <a:t>didn’t support the </a:t>
            </a:r>
            <a:r>
              <a:rPr lang="en-GB" i="1" dirty="0" smtClean="0"/>
              <a:t>proposal</a:t>
            </a:r>
          </a:p>
          <a:p>
            <a:pPr lvl="2"/>
            <a:r>
              <a:rPr lang="en-GB" dirty="0" smtClean="0"/>
              <a:t>AFM comment: no reason was provided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53948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6th F2F meeting of the </a:t>
            </a:r>
            <a:r>
              <a:rPr lang="en-AU" i="1" dirty="0" smtClean="0"/>
              <a:t>Coexistence Standing Committee </a:t>
            </a:r>
            <a:r>
              <a:rPr lang="en-AU" dirty="0" smtClean="0"/>
              <a:t>in Warsaw in May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hoc </a:t>
            </a:r>
            <a:r>
              <a:rPr lang="en-AU" i="1" dirty="0" smtClean="0"/>
              <a:t>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Other comments were made about the adoption of the refined adaptivity proposal</a:t>
            </a:r>
            <a:endParaRPr lang="en-AU" dirty="0"/>
          </a:p>
        </p:txBody>
      </p:sp>
      <p:sp>
        <p:nvSpPr>
          <p:cNvPr id="3" name="Content Placeholder 2"/>
          <p:cNvSpPr>
            <a:spLocks noGrp="1"/>
          </p:cNvSpPr>
          <p:nvPr>
            <p:ph idx="1"/>
          </p:nvPr>
        </p:nvSpPr>
        <p:spPr/>
        <p:txBody>
          <a:bodyPr/>
          <a:lstStyle/>
          <a:p>
            <a:r>
              <a:rPr lang="en-AU" dirty="0" smtClean="0"/>
              <a:t>Other comments on adaptivity refinements</a:t>
            </a:r>
          </a:p>
          <a:p>
            <a:pPr lvl="1"/>
            <a:r>
              <a:rPr lang="en-GB" dirty="0" smtClean="0"/>
              <a:t>Ofcom suggested 802.11ax should only have to use a lower mandated ED if there was agreement from </a:t>
            </a:r>
            <a:r>
              <a:rPr lang="en-GB" i="1" dirty="0"/>
              <a:t>the major 802.11 chip set and/or  device </a:t>
            </a:r>
            <a:r>
              <a:rPr lang="en-GB" i="1" dirty="0" smtClean="0"/>
              <a:t>manufacturers</a:t>
            </a:r>
            <a:r>
              <a:rPr lang="en-GB" dirty="0" smtClean="0"/>
              <a:t>:</a:t>
            </a:r>
          </a:p>
          <a:p>
            <a:pPr lvl="2"/>
            <a:r>
              <a:rPr lang="en-GB" i="1" dirty="0" smtClean="0"/>
              <a:t>We should not do anything in the next version of the harmonised standard which stops the current versions of the 802.11 standards e.g. 11ac being placed on the market, if manufacturers are still promoting and producing these older standards (e.g. 802.11ac) or are still using the two threshold levels for preamble and non-preamble detection in the  latest version of 802.11 standards</a:t>
            </a:r>
          </a:p>
          <a:p>
            <a:pPr lvl="2"/>
            <a:r>
              <a:rPr lang="en-GB" i="1" dirty="0" smtClean="0"/>
              <a:t>If there is to be a move for one mandated level for the detection threshold in the adaptivity clause in the next version of the standard then it would have to be agreed by all of the attendees representing the major 802.11 chip set and/or  device manufacturers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3089730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Ericsson provided new simulation results supporting the use of ED = -72 dBm by systems in </a:t>
            </a:r>
            <a:r>
              <a:rPr lang="en-AU" dirty="0"/>
              <a:t>BRAN(18)097016r1</a:t>
            </a:r>
          </a:p>
        </p:txBody>
      </p:sp>
      <p:sp>
        <p:nvSpPr>
          <p:cNvPr id="3" name="Content Placeholder 2"/>
          <p:cNvSpPr>
            <a:spLocks noGrp="1"/>
          </p:cNvSpPr>
          <p:nvPr>
            <p:ph idx="1"/>
          </p:nvPr>
        </p:nvSpPr>
        <p:spPr/>
        <p:txBody>
          <a:bodyPr/>
          <a:lstStyle/>
          <a:p>
            <a:pPr lvl="1"/>
            <a:r>
              <a:rPr lang="en-AU" dirty="0" smtClean="0"/>
              <a:t>Ericsson presented new simulation results in BRAN(18)097016r1, which are an extension of </a:t>
            </a:r>
            <a:r>
              <a:rPr lang="en-US" i="1" dirty="0" smtClean="0"/>
              <a:t>Coexistence Analysis </a:t>
            </a:r>
            <a:r>
              <a:rPr lang="en-US" i="1" dirty="0"/>
              <a:t>of ED Threshold Levels –  Overview of Discussion in PDED </a:t>
            </a:r>
            <a:r>
              <a:rPr lang="en-US" i="1" dirty="0" err="1" smtClean="0"/>
              <a:t>Adhoc</a:t>
            </a:r>
            <a:r>
              <a:rPr lang="en-US" dirty="0" smtClean="0"/>
              <a:t> by </a:t>
            </a:r>
            <a:r>
              <a:rPr lang="en-US" dirty="0"/>
              <a:t>K. </a:t>
            </a:r>
            <a:r>
              <a:rPr lang="en-US" dirty="0" err="1" smtClean="0"/>
              <a:t>Aio</a:t>
            </a:r>
            <a:r>
              <a:rPr lang="en-US" dirty="0" smtClean="0"/>
              <a:t> </a:t>
            </a:r>
            <a:r>
              <a:rPr lang="en-US" i="1" dirty="0" smtClean="0"/>
              <a:t>et al </a:t>
            </a:r>
            <a:r>
              <a:rPr lang="en-US" dirty="0" smtClean="0"/>
              <a:t>in </a:t>
            </a:r>
            <a:r>
              <a:rPr lang="en-US" dirty="0" smtClean="0">
                <a:hlinkClick r:id="rId2" action="ppaction://hlinkfile"/>
              </a:rPr>
              <a:t>11-17/348r1</a:t>
            </a:r>
            <a:endParaRPr lang="en-US" dirty="0" smtClean="0"/>
          </a:p>
          <a:p>
            <a:pPr lvl="2"/>
            <a:r>
              <a:rPr lang="en-US" dirty="0" smtClean="0">
                <a:hlinkClick r:id="rId2" action="ppaction://hlinkfile"/>
              </a:rPr>
              <a:t>11-17/348r1</a:t>
            </a:r>
            <a:r>
              <a:rPr lang="en-US" dirty="0" smtClean="0"/>
              <a:t> concluded that </a:t>
            </a:r>
            <a:r>
              <a:rPr lang="en-US" i="1" dirty="0" smtClean="0"/>
              <a:t>changing </a:t>
            </a:r>
            <a:r>
              <a:rPr lang="en-US" i="1" dirty="0"/>
              <a:t>the ED threshold to -72dBm makes </a:t>
            </a:r>
            <a:r>
              <a:rPr lang="en-US" i="1" dirty="0" smtClean="0"/>
              <a:t>ax </a:t>
            </a:r>
            <a:r>
              <a:rPr lang="en-US" i="1" dirty="0"/>
              <a:t>WLAN performance </a:t>
            </a:r>
            <a:r>
              <a:rPr lang="en-US" i="1" dirty="0" smtClean="0"/>
              <a:t>worse </a:t>
            </a:r>
            <a:r>
              <a:rPr lang="en-US" dirty="0" smtClean="0"/>
              <a:t>than both 11ac and LAA</a:t>
            </a:r>
          </a:p>
          <a:p>
            <a:pPr lvl="1"/>
            <a:r>
              <a:rPr lang="en-US" dirty="0" smtClean="0"/>
              <a:t>The Ericsson simulations in </a:t>
            </a:r>
            <a:r>
              <a:rPr lang="en-AU" dirty="0"/>
              <a:t>BRAN(18)097016r1</a:t>
            </a:r>
            <a:r>
              <a:rPr lang="en-US" dirty="0" smtClean="0"/>
              <a:t>used the same parameters as </a:t>
            </a:r>
            <a:r>
              <a:rPr lang="en-US" dirty="0" smtClean="0">
                <a:hlinkClick r:id="rId2" action="ppaction://hlinkfile"/>
              </a:rPr>
              <a:t>11-17/348r1</a:t>
            </a:r>
            <a:r>
              <a:rPr lang="en-US" dirty="0" smtClean="0"/>
              <a:t> but used dynamic rate selection rather than fixed rate selection</a:t>
            </a:r>
          </a:p>
          <a:p>
            <a:pPr lvl="2"/>
            <a:r>
              <a:rPr lang="en-AU" dirty="0" smtClean="0"/>
              <a:t>AFM note: dynamic rate selection is arguably more realistic</a:t>
            </a:r>
          </a:p>
          <a:p>
            <a:pPr lvl="1"/>
            <a:r>
              <a:rPr lang="en-AU" dirty="0" smtClean="0"/>
              <a:t>The presentation concluded that 802.11ax would be better off using an ED threshold of -72dBm because:</a:t>
            </a:r>
          </a:p>
          <a:p>
            <a:pPr lvl="2"/>
            <a:r>
              <a:rPr lang="en-AU" dirty="0" smtClean="0"/>
              <a:t>If one 802.11 system uses ED of -72 dBm and the other -62dBm then both are better off than both using -62 dBm </a:t>
            </a:r>
          </a:p>
          <a:p>
            <a:pPr lvl="2"/>
            <a:r>
              <a:rPr lang="en-AU" dirty="0" smtClean="0"/>
              <a:t>If both </a:t>
            </a:r>
            <a:r>
              <a:rPr lang="en-AU" dirty="0"/>
              <a:t>802.11 </a:t>
            </a:r>
            <a:r>
              <a:rPr lang="en-AU" dirty="0" smtClean="0"/>
              <a:t>systems use an ED of </a:t>
            </a:r>
            <a:r>
              <a:rPr lang="en-AU" dirty="0"/>
              <a:t>-72 dBm </a:t>
            </a:r>
            <a:r>
              <a:rPr lang="en-AU" dirty="0" smtClean="0"/>
              <a:t> then </a:t>
            </a:r>
            <a:r>
              <a:rPr lang="en-AU" dirty="0"/>
              <a:t>both are better off than both using -62 dBm </a:t>
            </a:r>
            <a:endParaRPr lang="en-AU" dirty="0" smtClean="0"/>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9690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BRAN(18)097017 from Ericsson made a similar case to BRAN(18)097016r1</a:t>
            </a:r>
            <a:endParaRPr lang="en-AU" dirty="0"/>
          </a:p>
        </p:txBody>
      </p:sp>
      <p:sp>
        <p:nvSpPr>
          <p:cNvPr id="3" name="Content Placeholder 2"/>
          <p:cNvSpPr>
            <a:spLocks noGrp="1"/>
          </p:cNvSpPr>
          <p:nvPr>
            <p:ph idx="1"/>
          </p:nvPr>
        </p:nvSpPr>
        <p:spPr/>
        <p:txBody>
          <a:bodyPr/>
          <a:lstStyle/>
          <a:p>
            <a:pPr lvl="1"/>
            <a:r>
              <a:rPr lang="en-AU" dirty="0" smtClean="0"/>
              <a:t>B</a:t>
            </a:r>
            <a:r>
              <a:rPr lang="en-AU" dirty="0"/>
              <a:t>RAN(18)097017 </a:t>
            </a:r>
            <a:r>
              <a:rPr lang="en-AU" dirty="0" smtClean="0"/>
              <a:t>from Ericsson documented similar simulations as presented in BRAN(18)097016r1</a:t>
            </a:r>
          </a:p>
          <a:p>
            <a:pPr lvl="1"/>
            <a:r>
              <a:rPr lang="en-AU" dirty="0" smtClean="0"/>
              <a:t>BRAN(18)097017 was claimed to be more realistic than </a:t>
            </a:r>
            <a:r>
              <a:rPr lang="en-US" dirty="0" smtClean="0">
                <a:hlinkClick r:id="rId2" action="ppaction://hlinkfile"/>
              </a:rPr>
              <a:t>11-17/348r1</a:t>
            </a:r>
            <a:r>
              <a:rPr lang="en-US" dirty="0" smtClean="0"/>
              <a:t> because:</a:t>
            </a:r>
          </a:p>
          <a:p>
            <a:pPr lvl="2"/>
            <a:r>
              <a:rPr lang="en-AU" dirty="0"/>
              <a:t>BRAN(18)097017 </a:t>
            </a:r>
            <a:r>
              <a:rPr lang="en-US" dirty="0" smtClean="0"/>
              <a:t>it used a dynamic MCS mechanism </a:t>
            </a:r>
          </a:p>
          <a:p>
            <a:pPr lvl="2"/>
            <a:r>
              <a:rPr lang="en-US" dirty="0" smtClean="0"/>
              <a:t>Whereas </a:t>
            </a:r>
            <a:r>
              <a:rPr lang="en-US" dirty="0" smtClean="0">
                <a:hlinkClick r:id="rId2" action="ppaction://hlinkfile"/>
              </a:rPr>
              <a:t>11-17/348r1</a:t>
            </a:r>
            <a:r>
              <a:rPr lang="en-US" dirty="0" smtClean="0"/>
              <a:t> used a static </a:t>
            </a:r>
            <a:r>
              <a:rPr lang="en-US" dirty="0"/>
              <a:t>MCS mechanism </a:t>
            </a:r>
            <a:endParaRPr lang="en-US" dirty="0" smtClean="0"/>
          </a:p>
          <a:p>
            <a:pPr lvl="1"/>
            <a:r>
              <a:rPr lang="en-AU" dirty="0" smtClean="0"/>
              <a:t>BRAN(18)097017 concluded 802.11ax would not be harmed by the use of an ED of -72 dBm</a:t>
            </a:r>
          </a:p>
          <a:p>
            <a:pPr lvl="2"/>
            <a:r>
              <a:rPr lang="en-US" i="1" dirty="0"/>
              <a:t>A lower ED threshold is detrimental neither in scenarios of coexistence with legacy 802.11 equipment nor with non-802.11 equipment</a:t>
            </a:r>
          </a:p>
          <a:p>
            <a:pPr lvl="1"/>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3"/>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03725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in BRAN(18)097016r1</a:t>
            </a:r>
            <a:endParaRPr lang="en-AU" dirty="0"/>
          </a:p>
        </p:txBody>
      </p:sp>
      <p:sp>
        <p:nvSpPr>
          <p:cNvPr id="3" name="Content Placeholder 2"/>
          <p:cNvSpPr>
            <a:spLocks noGrp="1"/>
          </p:cNvSpPr>
          <p:nvPr>
            <p:ph idx="1"/>
          </p:nvPr>
        </p:nvSpPr>
        <p:spPr/>
        <p:txBody>
          <a:bodyPr/>
          <a:lstStyle/>
          <a:p>
            <a:pPr lvl="1"/>
            <a:r>
              <a:rPr lang="en-AU" dirty="0"/>
              <a:t>There was quite a lengthy </a:t>
            </a:r>
            <a:r>
              <a:rPr lang="en-AU" dirty="0" smtClean="0"/>
              <a:t>discussion </a:t>
            </a:r>
            <a:r>
              <a:rPr lang="en-AU" dirty="0"/>
              <a:t>after the presentation of </a:t>
            </a:r>
            <a:r>
              <a:rPr lang="en-AU" dirty="0" smtClean="0"/>
              <a:t>BRAN(18)0970016r1 (&amp; 17), without consensus </a:t>
            </a:r>
          </a:p>
          <a:p>
            <a:pPr lvl="1"/>
            <a:r>
              <a:rPr lang="en-AU" dirty="0" smtClean="0"/>
              <a:t>Cisco asserted that the material in BRAN(18)097016r1 (&amp; 17) supports the adaptivity proposal in BRAN(18)0970004/5</a:t>
            </a:r>
          </a:p>
          <a:p>
            <a:pPr lvl="2"/>
            <a:r>
              <a:rPr lang="en-AU" dirty="0" smtClean="0"/>
              <a:t>Suppose the simulations are incorrect; then any conclusion should be ignored and it is vital to continue to allow 802.11ax to use ED of -62 dBm</a:t>
            </a:r>
          </a:p>
          <a:p>
            <a:pPr lvl="2"/>
            <a:r>
              <a:rPr lang="en-AU" dirty="0" smtClean="0"/>
              <a:t>Suppose the simulations are correct; then any rational 802.11 vendor will want to use ED of -72 dBm if even if allowed to use a higher ED, and so it is vital to allow any 802.11 system to use an ED of -72 dBm</a:t>
            </a:r>
          </a:p>
          <a:p>
            <a:pPr lvl="2"/>
            <a:r>
              <a:rPr lang="en-AU" dirty="0" smtClean="0"/>
              <a:t>Both possibilities are supported by the refinements in </a:t>
            </a:r>
            <a:r>
              <a:rPr lang="en-AU" dirty="0"/>
              <a:t>BRAN(18)0970004/5</a:t>
            </a:r>
          </a:p>
          <a:p>
            <a:pPr lvl="1"/>
            <a:r>
              <a:rPr lang="en-AU" dirty="0" smtClean="0"/>
              <a:t>Cisco additionally asserted that it is logically flawed to conclude an ED of -72 dB is better, unless simulations are undertaken that cover all important use scenarios, rather than just a single use case</a:t>
            </a:r>
          </a:p>
          <a:p>
            <a:pPr lvl="2"/>
            <a:r>
              <a:rPr lang="en-AU" dirty="0" smtClean="0"/>
              <a:t>In contrast,  BRAN(18)0970004/5 supporters just </a:t>
            </a:r>
            <a:r>
              <a:rPr lang="en-AU" dirty="0"/>
              <a:t>need to </a:t>
            </a:r>
            <a:r>
              <a:rPr lang="en-AU" dirty="0" smtClean="0"/>
              <a:t>show an important </a:t>
            </a:r>
            <a:r>
              <a:rPr lang="en-AU" dirty="0"/>
              <a:t>scenario </a:t>
            </a:r>
            <a:r>
              <a:rPr lang="en-AU" dirty="0" smtClean="0"/>
              <a:t>is adversely affected by ED of -72 dB to justify the Wi-Fi status quo</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28300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some differing interpretations of the Ericsson simulation results </a:t>
            </a:r>
            <a:r>
              <a:rPr lang="en-AU" dirty="0"/>
              <a:t>in BRAN(18)097016r1</a:t>
            </a:r>
          </a:p>
        </p:txBody>
      </p:sp>
      <p:sp>
        <p:nvSpPr>
          <p:cNvPr id="3" name="Content Placeholder 2"/>
          <p:cNvSpPr>
            <a:spLocks noGrp="1"/>
          </p:cNvSpPr>
          <p:nvPr>
            <p:ph idx="1"/>
          </p:nvPr>
        </p:nvSpPr>
        <p:spPr/>
        <p:txBody>
          <a:bodyPr/>
          <a:lstStyle/>
          <a:p>
            <a:pPr lvl="1"/>
            <a:r>
              <a:rPr lang="en-GB" dirty="0" smtClean="0"/>
              <a:t>Qualcomm commented </a:t>
            </a:r>
            <a:r>
              <a:rPr lang="en-GB" i="1" dirty="0" smtClean="0"/>
              <a:t>that there is no need to say if Ericsson conclusions are</a:t>
            </a:r>
            <a:r>
              <a:rPr lang="en-GB" sz="1400" i="1" dirty="0" smtClean="0"/>
              <a:t> </a:t>
            </a:r>
            <a:r>
              <a:rPr lang="en-GB" i="1" dirty="0" smtClean="0"/>
              <a:t>right or wrong. Ericsson used a certain assumptions and conclusions were right for these assumptions. TC BRAN will need more simulations.</a:t>
            </a:r>
          </a:p>
          <a:p>
            <a:pPr lvl="2"/>
            <a:r>
              <a:rPr lang="en-GB" dirty="0" smtClean="0"/>
              <a:t>AFM comment: more (independent) simulations probably are required; some real life measurements would be good too</a:t>
            </a:r>
          </a:p>
          <a:p>
            <a:pPr lvl="1"/>
            <a:r>
              <a:rPr lang="en-GB" dirty="0" smtClean="0"/>
              <a:t>Qualcomm then went on to suggest that BRAN might consider ED </a:t>
            </a:r>
            <a:r>
              <a:rPr lang="en-GB" dirty="0"/>
              <a:t>at -62 dBm </a:t>
            </a:r>
            <a:r>
              <a:rPr lang="en-GB" dirty="0" smtClean="0"/>
              <a:t>only; there were multiple objections: </a:t>
            </a:r>
          </a:p>
          <a:p>
            <a:pPr lvl="2"/>
            <a:r>
              <a:rPr lang="en-GB" dirty="0" smtClean="0"/>
              <a:t>Cisco responded that this would take us back 5 years, and is contrary to the 3GPP simulations that show LAA using -62 dBm causes unfairness</a:t>
            </a:r>
          </a:p>
          <a:p>
            <a:pPr lvl="2"/>
            <a:r>
              <a:rPr lang="en-GB" dirty="0" smtClean="0"/>
              <a:t>Ericsson noted that </a:t>
            </a:r>
            <a:r>
              <a:rPr lang="en-GB" i="1" dirty="0"/>
              <a:t>ED at -62 dBm only may potentially cause a lot of months of discussion</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986262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made a presentation focused on  “technology neutrality” in BRAN(18)097032</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a:t>Ericsson </a:t>
            </a:r>
            <a:r>
              <a:rPr lang="en-AU" dirty="0" smtClean="0"/>
              <a:t>built on the simulation </a:t>
            </a:r>
            <a:r>
              <a:rPr lang="en-AU" dirty="0"/>
              <a:t>results </a:t>
            </a:r>
            <a:r>
              <a:rPr lang="en-AU" dirty="0" smtClean="0"/>
              <a:t>from BRAN(18)097016r1 in </a:t>
            </a:r>
            <a:r>
              <a:rPr lang="en-AU" dirty="0"/>
              <a:t>BRAN(18)097032 </a:t>
            </a:r>
            <a:r>
              <a:rPr lang="en-AU" dirty="0" smtClean="0"/>
              <a:t>…</a:t>
            </a:r>
          </a:p>
          <a:p>
            <a:pPr lvl="1"/>
            <a:r>
              <a:rPr lang="en-AU" dirty="0" smtClean="0"/>
              <a:t>… by asserting that the ED-only approach validated by the results are more “technology neutral”</a:t>
            </a:r>
          </a:p>
          <a:p>
            <a:pPr lvl="1"/>
            <a:r>
              <a:rPr lang="en-AU" dirty="0" smtClean="0"/>
              <a:t>It particular, Ericsson noted in BRAN(18)097032 that:</a:t>
            </a:r>
          </a:p>
          <a:p>
            <a:pPr lvl="2"/>
            <a:r>
              <a:rPr lang="en-US" i="1" dirty="0"/>
              <a:t>Companies are now proposing to perpetuate the exemptions for IEEE 802.11a/n/ac and to further extend the exemption to IEEE 802.11ax or proposing mandating the use of a single (existing) preamble scheme for channel </a:t>
            </a:r>
            <a:r>
              <a:rPr lang="en-US" i="1" dirty="0" smtClean="0"/>
              <a:t>coordination.</a:t>
            </a:r>
          </a:p>
          <a:p>
            <a:pPr lvl="2"/>
            <a:r>
              <a:rPr lang="en-US" i="1" dirty="0" smtClean="0"/>
              <a:t>Clearly</a:t>
            </a:r>
            <a:r>
              <a:rPr lang="en-US" i="1" dirty="0"/>
              <a:t>, these proposals violate technology neutral access to unlicensed spectrum</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
        <p:nvSpPr>
          <p:cNvPr id="7" name="Rectangle 6"/>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61223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Wi-Fi Alliance</a:t>
            </a:r>
            <a:r>
              <a:rPr lang="en-GB" dirty="0"/>
              <a:t> </a:t>
            </a:r>
            <a:r>
              <a:rPr lang="en-GB" dirty="0" smtClean="0"/>
              <a:t>noted the </a:t>
            </a:r>
            <a:r>
              <a:rPr lang="en-GB" dirty="0"/>
              <a:t>approach presented in </a:t>
            </a:r>
            <a:r>
              <a:rPr lang="en-GB" dirty="0" smtClean="0"/>
              <a:t>BRAN(17)097032 </a:t>
            </a:r>
            <a:r>
              <a:rPr lang="en-GB" i="1" dirty="0"/>
              <a:t>is advocating for the technology neutrality, but at the same time many devices on the market now will not be compliant with the proposed </a:t>
            </a:r>
            <a:r>
              <a:rPr lang="en-GB" i="1" dirty="0" smtClean="0"/>
              <a:t>approach</a:t>
            </a:r>
          </a:p>
          <a:p>
            <a:pPr lvl="2"/>
            <a:r>
              <a:rPr lang="en-GB" dirty="0" smtClean="0"/>
              <a:t>Ericsson responded by saying </a:t>
            </a:r>
            <a:r>
              <a:rPr lang="en-GB" i="1" dirty="0"/>
              <a:t>there was no proposal to delete the provisions from the </a:t>
            </a:r>
            <a:r>
              <a:rPr lang="en-GB" i="1" dirty="0" smtClean="0"/>
              <a:t>standard</a:t>
            </a:r>
            <a:endParaRPr lang="en-AU" i="1" dirty="0"/>
          </a:p>
          <a:p>
            <a:pPr lvl="2"/>
            <a:r>
              <a:rPr lang="en-AU" dirty="0" smtClean="0"/>
              <a:t>AFM comment: however there appears to be an intention to stop 802.11ax using the provisions that allow 802.11a/n/ac to use the traditional thresholds</a:t>
            </a:r>
          </a:p>
          <a:p>
            <a:pPr lvl="1"/>
            <a:r>
              <a:rPr lang="en-AU" dirty="0" smtClean="0"/>
              <a:t>German </a:t>
            </a:r>
            <a:r>
              <a:rPr lang="en-GB" dirty="0"/>
              <a:t>Federal Ministry of Economic Affairs </a:t>
            </a:r>
            <a:r>
              <a:rPr lang="en-GB" dirty="0" smtClean="0"/>
              <a:t>&amp; Energy explained that: </a:t>
            </a:r>
          </a:p>
          <a:p>
            <a:pPr lvl="2"/>
            <a:r>
              <a:rPr lang="en-GB" i="1" dirty="0" smtClean="0"/>
              <a:t>the</a:t>
            </a:r>
            <a:r>
              <a:rPr lang="en-GB" dirty="0" smtClean="0"/>
              <a:t> </a:t>
            </a:r>
            <a:r>
              <a:rPr lang="en-GB" i="1" dirty="0" smtClean="0"/>
              <a:t>term </a:t>
            </a:r>
            <a:r>
              <a:rPr lang="en-GB" i="1" dirty="0"/>
              <a:t>“technology neutral” is used by regulators as regulatory framework condition. Manufacturers with different technologies in TC BRAN have to come up with a technical solution how to comply with the “technology neutral” regulatory </a:t>
            </a:r>
            <a:r>
              <a:rPr lang="en-GB" i="1" dirty="0" smtClean="0"/>
              <a:t>framework</a:t>
            </a:r>
          </a:p>
          <a:p>
            <a:pPr lvl="2"/>
            <a:r>
              <a:rPr lang="en-AU" dirty="0"/>
              <a:t>AFM comment: </a:t>
            </a:r>
            <a:r>
              <a:rPr lang="en-AU" dirty="0" smtClean="0"/>
              <a:t>it is not entirely clear what this means in practice</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388104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diversity of opinion in relation to the technology neutrality argument in </a:t>
            </a:r>
            <a:r>
              <a:rPr lang="en-AU" dirty="0"/>
              <a:t>BRAN(18)097032</a:t>
            </a:r>
            <a:br>
              <a:rPr lang="en-AU" dirty="0"/>
            </a:br>
            <a:endParaRPr lang="en-AU" dirty="0"/>
          </a:p>
        </p:txBody>
      </p:sp>
      <p:sp>
        <p:nvSpPr>
          <p:cNvPr id="3" name="Content Placeholder 2"/>
          <p:cNvSpPr>
            <a:spLocks noGrp="1"/>
          </p:cNvSpPr>
          <p:nvPr>
            <p:ph idx="1"/>
          </p:nvPr>
        </p:nvSpPr>
        <p:spPr/>
        <p:txBody>
          <a:bodyPr/>
          <a:lstStyle/>
          <a:p>
            <a:pPr lvl="1"/>
            <a:r>
              <a:rPr lang="en-GB" dirty="0" smtClean="0"/>
              <a:t>Cisco</a:t>
            </a:r>
            <a:r>
              <a:rPr lang="en-GB" u="sng" dirty="0" smtClean="0"/>
              <a:t> </a:t>
            </a:r>
            <a:r>
              <a:rPr lang="en-GB" dirty="0" smtClean="0"/>
              <a:t>noted allowing “dual threshold” for all technologies is more “technology neutral” than not allowing it:</a:t>
            </a:r>
          </a:p>
          <a:p>
            <a:pPr lvl="2"/>
            <a:r>
              <a:rPr lang="en-GB" i="1" dirty="0" smtClean="0"/>
              <a:t>… a </a:t>
            </a:r>
            <a:r>
              <a:rPr lang="en-GB" i="1" dirty="0"/>
              <a:t>previous submission to BRAN in </a:t>
            </a:r>
            <a:r>
              <a:rPr lang="en-GB" i="1" dirty="0" smtClean="0"/>
              <a:t>2017 </a:t>
            </a:r>
            <a:r>
              <a:rPr lang="en-GB" i="1" dirty="0"/>
              <a:t>(later identified as BRAN(17)000062) had explained why allowing both the single (ED-only) and dual threshold (ED with PD) is more aligned with the definition of technology neutrality under the European regulatory framework than a rules that </a:t>
            </a:r>
            <a:r>
              <a:rPr lang="en-GB" i="1" dirty="0" smtClean="0"/>
              <a:t>specify an </a:t>
            </a:r>
            <a:r>
              <a:rPr lang="en-GB" i="1" dirty="0"/>
              <a:t>ED-only of -72 </a:t>
            </a:r>
            <a:r>
              <a:rPr lang="en-GB" i="1" dirty="0" smtClean="0"/>
              <a:t>dBm</a:t>
            </a:r>
          </a:p>
          <a:p>
            <a:pPr lvl="2"/>
            <a:r>
              <a:rPr lang="en-GB" dirty="0" smtClean="0"/>
              <a:t>AFM: BRAN(17)000062 is essentially the same as </a:t>
            </a:r>
            <a:r>
              <a:rPr lang="en-AU" dirty="0" smtClean="0">
                <a:ea typeface="Times New Roman"/>
                <a:hlinkClick r:id="rId2"/>
              </a:rPr>
              <a:t>11-17-0915-00</a:t>
            </a:r>
            <a:endParaRPr lang="en-AU" dirty="0" smtClean="0">
              <a:ea typeface="Times New Roman"/>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2295294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After all the debate and contention … consensus almost broke out in </a:t>
            </a:r>
            <a:r>
              <a:rPr lang="en-AU" dirty="0"/>
              <a:t>relation to </a:t>
            </a:r>
            <a:r>
              <a:rPr lang="en-AU" dirty="0" smtClean="0"/>
              <a:t>adaptivity!</a:t>
            </a:r>
            <a:endParaRPr lang="en-AU" dirty="0"/>
          </a:p>
        </p:txBody>
      </p:sp>
      <p:sp>
        <p:nvSpPr>
          <p:cNvPr id="3" name="Content Placeholder 2"/>
          <p:cNvSpPr>
            <a:spLocks noGrp="1"/>
          </p:cNvSpPr>
          <p:nvPr>
            <p:ph idx="1"/>
          </p:nvPr>
        </p:nvSpPr>
        <p:spPr/>
        <p:txBody>
          <a:bodyPr/>
          <a:lstStyle/>
          <a:p>
            <a:pPr lvl="1"/>
            <a:r>
              <a:rPr lang="en-AU" dirty="0" smtClean="0"/>
              <a:t>Towards the end of the meeting, it appeared that there was going to be no agreement and little progress on adaptivity issues </a:t>
            </a:r>
            <a:r>
              <a:rPr lang="en-AU" dirty="0" smtClean="0">
                <a:solidFill>
                  <a:srgbClr val="FF0000"/>
                </a:solidFill>
                <a:sym typeface="Wingdings" panose="05000000000000000000" pitchFamily="2" charset="2"/>
              </a:rPr>
              <a:t></a:t>
            </a:r>
            <a:r>
              <a:rPr lang="en-AU" dirty="0" smtClean="0"/>
              <a:t> … and then a potential path to consensus emerged </a:t>
            </a:r>
            <a:r>
              <a:rPr lang="en-AU" dirty="0" smtClean="0">
                <a:solidFill>
                  <a:srgbClr val="00B050"/>
                </a:solidFill>
                <a:sym typeface="Wingdings" panose="05000000000000000000" pitchFamily="2" charset="2"/>
              </a:rPr>
              <a:t></a:t>
            </a:r>
            <a:r>
              <a:rPr lang="en-AU" dirty="0" smtClean="0">
                <a:sym typeface="Wingdings" panose="05000000000000000000" pitchFamily="2" charset="2"/>
              </a:rPr>
              <a:t> </a:t>
            </a:r>
            <a:r>
              <a:rPr lang="en-AU" dirty="0" smtClean="0"/>
              <a:t>based on two observations:</a:t>
            </a:r>
          </a:p>
          <a:p>
            <a:pPr lvl="2"/>
            <a:r>
              <a:rPr lang="en-AU" dirty="0" smtClean="0"/>
              <a:t>802.11ax using the traditional thresholds is a “market reality”</a:t>
            </a:r>
          </a:p>
          <a:p>
            <a:pPr lvl="2"/>
            <a:r>
              <a:rPr lang="en-AU" dirty="0" smtClean="0"/>
              <a:t>More scientific analysis needs to be completed to understand coexistence between different technologies using different/same thresholds</a:t>
            </a:r>
          </a:p>
          <a:p>
            <a:pPr lvl="1"/>
            <a:r>
              <a:rPr lang="en-AU" dirty="0" smtClean="0"/>
              <a:t>Guido Hiertz (as an individual) then suggested that 802.11ax might be allowed to use the traditional thresholds subject to </a:t>
            </a:r>
          </a:p>
          <a:p>
            <a:pPr lvl="2"/>
            <a:r>
              <a:rPr lang="en-AU" dirty="0" smtClean="0"/>
              <a:t>The motivation being clearly documented as “market reality”</a:t>
            </a:r>
          </a:p>
          <a:p>
            <a:pPr lvl="2"/>
            <a:r>
              <a:rPr lang="en-AU" dirty="0" smtClean="0"/>
              <a:t>Agreement that further scientific evaluations of coexistence will e undertake and the results reflected in future revisions of EN 301 893</a:t>
            </a:r>
          </a:p>
          <a:p>
            <a:pPr lvl="1"/>
            <a:r>
              <a:rPr lang="en-AU" dirty="0" smtClean="0"/>
              <a:t>The acting BRAN Chair concluded:</a:t>
            </a:r>
          </a:p>
          <a:p>
            <a:pPr lvl="2"/>
            <a:r>
              <a:rPr lang="en-GB" i="1" dirty="0" smtClean="0"/>
              <a:t>BRAN </a:t>
            </a:r>
            <a:r>
              <a:rPr lang="en-GB" i="1" dirty="0"/>
              <a:t>will continue to discuss the issue </a:t>
            </a:r>
            <a:r>
              <a:rPr lang="en-GB" i="1" dirty="0" smtClean="0"/>
              <a:t>…</a:t>
            </a:r>
          </a:p>
          <a:p>
            <a:pPr lvl="2"/>
            <a:r>
              <a:rPr lang="en-GB" i="1" dirty="0" smtClean="0"/>
              <a:t>At </a:t>
            </a:r>
            <a:r>
              <a:rPr lang="en-GB" i="1" dirty="0"/>
              <a:t>the same time Ericsson and </a:t>
            </a:r>
            <a:r>
              <a:rPr lang="en-GB" i="1" dirty="0" smtClean="0"/>
              <a:t>Cisco </a:t>
            </a:r>
            <a:r>
              <a:rPr lang="en-GB" i="1" dirty="0"/>
              <a:t>may want to discuss another way forward with an exception for 802.11ax to not disrupt the </a:t>
            </a:r>
            <a:r>
              <a:rPr lang="en-GB" i="1" dirty="0" smtClean="0"/>
              <a:t>market …</a:t>
            </a:r>
            <a:endParaRPr lang="en-AU" i="1"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252358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8053388" y="6477000"/>
            <a:ext cx="490537" cy="182562"/>
          </a:xfrm>
        </p:spPr>
        <p:txBody>
          <a:bodyPr/>
          <a:lstStyle/>
          <a:p>
            <a:pPr>
              <a:defRPr/>
            </a:pPr>
            <a:r>
              <a:rPr lang="en-US" dirty="0" smtClean="0"/>
              <a:t>Andrew Myles, Cisco</a:t>
            </a:r>
            <a:endParaRPr lang="en-US" dirty="0"/>
          </a:p>
        </p:txBody>
      </p:sp>
      <p:sp>
        <p:nvSpPr>
          <p:cNvPr id="2" name="Title 1"/>
          <p:cNvSpPr>
            <a:spLocks noGrp="1"/>
          </p:cNvSpPr>
          <p:nvPr>
            <p:ph type="title"/>
          </p:nvPr>
        </p:nvSpPr>
        <p:spPr/>
        <p:txBody>
          <a:bodyPr/>
          <a:lstStyle/>
          <a:p>
            <a:r>
              <a:rPr lang="en-AU" dirty="0" smtClean="0"/>
              <a:t>The BRAN minutes document four alternatives, noting none yet have consensus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1903390"/>
              </p:ext>
            </p:extLst>
          </p:nvPr>
        </p:nvGraphicFramePr>
        <p:xfrm>
          <a:off x="304801" y="1676400"/>
          <a:ext cx="8610599" cy="4709160"/>
        </p:xfrm>
        <a:graphic>
          <a:graphicData uri="http://schemas.openxmlformats.org/drawingml/2006/table">
            <a:tbl>
              <a:tblPr firstRow="1" bandRow="1">
                <a:tableStyleId>{93296810-A885-4BE3-A3E7-6D5BEEA58F35}</a:tableStyleId>
              </a:tblPr>
              <a:tblGrid>
                <a:gridCol w="533399">
                  <a:extLst>
                    <a:ext uri="{9D8B030D-6E8A-4147-A177-3AD203B41FA5}">
                      <a16:colId xmlns:a16="http://schemas.microsoft.com/office/drawing/2014/main" val="1953916628"/>
                    </a:ext>
                  </a:extLst>
                </a:gridCol>
                <a:gridCol w="4876800">
                  <a:extLst>
                    <a:ext uri="{9D8B030D-6E8A-4147-A177-3AD203B41FA5}">
                      <a16:colId xmlns:a16="http://schemas.microsoft.com/office/drawing/2014/main" val="3513381869"/>
                    </a:ext>
                  </a:extLst>
                </a:gridCol>
                <a:gridCol w="3200400">
                  <a:extLst>
                    <a:ext uri="{9D8B030D-6E8A-4147-A177-3AD203B41FA5}">
                      <a16:colId xmlns:a16="http://schemas.microsoft.com/office/drawing/2014/main" val="1173863448"/>
                    </a:ext>
                  </a:extLst>
                </a:gridCol>
              </a:tblGrid>
              <a:tr h="370840">
                <a:tc>
                  <a:txBody>
                    <a:bodyPr/>
                    <a:lstStyle/>
                    <a:p>
                      <a:r>
                        <a:rPr lang="en-AU" dirty="0" smtClean="0"/>
                        <a:t>Alt</a:t>
                      </a:r>
                      <a:endParaRPr lang="en-AU" dirty="0"/>
                    </a:p>
                  </a:txBody>
                  <a:tcPr/>
                </a:tc>
                <a:tc>
                  <a:txBody>
                    <a:bodyPr/>
                    <a:lstStyle/>
                    <a:p>
                      <a:r>
                        <a:rPr lang="en-AU" dirty="0" smtClean="0"/>
                        <a:t>Description</a:t>
                      </a:r>
                      <a:endParaRPr lang="en-AU" dirty="0"/>
                    </a:p>
                  </a:txBody>
                  <a:tcPr/>
                </a:tc>
                <a:tc>
                  <a:txBody>
                    <a:bodyPr/>
                    <a:lstStyle/>
                    <a:p>
                      <a:r>
                        <a:rPr lang="en-AU" dirty="0" smtClean="0"/>
                        <a:t>Comment</a:t>
                      </a:r>
                      <a:endParaRPr lang="en-AU" dirty="0"/>
                    </a:p>
                  </a:txBody>
                  <a:tcPr/>
                </a:tc>
                <a:extLst>
                  <a:ext uri="{0D108BD9-81ED-4DB2-BD59-A6C34878D82A}">
                    <a16:rowId xmlns:a16="http://schemas.microsoft.com/office/drawing/2014/main" val="985309360"/>
                  </a:ext>
                </a:extLst>
              </a:tr>
              <a:tr h="370840">
                <a:tc>
                  <a:txBody>
                    <a:bodyPr/>
                    <a:lstStyle/>
                    <a:p>
                      <a:r>
                        <a:rPr lang="en-AU" dirty="0" smtClean="0"/>
                        <a:t>1</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ED-only at -72 dBm</a:t>
                      </a:r>
                    </a:p>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802.11a/n/ac allowed to use ED at -62 dBm (dual threshold) – assuming</a:t>
                      </a:r>
                      <a:r>
                        <a:rPr lang="en-GB" sz="1800" kern="1200" baseline="0" dirty="0" smtClean="0">
                          <a:solidFill>
                            <a:schemeClr val="dk1"/>
                          </a:solidFill>
                          <a:effectLst/>
                          <a:latin typeface="+mn-lt"/>
                          <a:ea typeface="+mn-ea"/>
                          <a:cs typeface="+mn-cs"/>
                        </a:rPr>
                        <a:t> PD at -82 dBm</a:t>
                      </a:r>
                      <a:endParaRPr lang="en-AU" dirty="0"/>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Current status in current</a:t>
                      </a:r>
                      <a:r>
                        <a:rPr lang="en-GB" sz="1800" kern="1200" baseline="0" dirty="0" smtClean="0">
                          <a:solidFill>
                            <a:schemeClr val="dk1"/>
                          </a:solidFill>
                          <a:effectLst/>
                          <a:latin typeface="+mn-lt"/>
                          <a:ea typeface="+mn-ea"/>
                          <a:cs typeface="+mn-cs"/>
                        </a:rPr>
                        <a:t> version of </a:t>
                      </a:r>
                      <a:r>
                        <a:rPr lang="en-GB" sz="1800" kern="1200" dirty="0" smtClean="0">
                          <a:solidFill>
                            <a:schemeClr val="dk1"/>
                          </a:solidFill>
                          <a:effectLst/>
                          <a:latin typeface="+mn-lt"/>
                          <a:ea typeface="+mn-ea"/>
                          <a:cs typeface="+mn-cs"/>
                        </a:rPr>
                        <a:t>EN 301 </a:t>
                      </a:r>
                      <a:endParaRPr lang="en-AU" dirty="0" smtClean="0"/>
                    </a:p>
                    <a:p>
                      <a:pPr marL="285750" indent="-285750">
                        <a:spcBef>
                          <a:spcPts val="800"/>
                        </a:spcBef>
                        <a:buFont typeface="Arial" panose="020B0604020202020204" pitchFamily="34" charset="0"/>
                        <a:buChar char="•"/>
                      </a:pPr>
                      <a:endParaRPr lang="en-AU" dirty="0"/>
                    </a:p>
                  </a:txBody>
                  <a:tcPr/>
                </a:tc>
                <a:extLst>
                  <a:ext uri="{0D108BD9-81ED-4DB2-BD59-A6C34878D82A}">
                    <a16:rowId xmlns:a16="http://schemas.microsoft.com/office/drawing/2014/main" val="48937295"/>
                  </a:ext>
                </a:extLst>
              </a:tr>
              <a:tr h="370840">
                <a:tc>
                  <a:txBody>
                    <a:bodyPr/>
                    <a:lstStyle/>
                    <a:p>
                      <a:r>
                        <a:rPr lang="en-AU" dirty="0" smtClean="0"/>
                        <a:t>2</a:t>
                      </a:r>
                      <a:endParaRPr lang="en-AU" dirty="0"/>
                    </a:p>
                  </a:txBody>
                  <a:tcPr/>
                </a:tc>
                <a:tc>
                  <a:txBody>
                    <a:bodyPr/>
                    <a:lstStyle/>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p>
                    <a:p>
                      <a:pPr marL="285750" marR="0" lvl="0" indent="-28575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802.11a/ac/n/</a:t>
                      </a:r>
                      <a:r>
                        <a:rPr lang="en-GB" sz="1800" kern="1200" dirty="0" err="1" smtClean="0">
                          <a:solidFill>
                            <a:schemeClr val="dk1"/>
                          </a:solidFill>
                          <a:effectLst/>
                          <a:latin typeface="+mn-lt"/>
                          <a:ea typeface="+mn-ea"/>
                          <a:cs typeface="+mn-cs"/>
                        </a:rPr>
                        <a:t>ax</a:t>
                      </a:r>
                      <a:r>
                        <a:rPr lang="en-GB" sz="1800" kern="1200" dirty="0" smtClean="0">
                          <a:solidFill>
                            <a:schemeClr val="dk1"/>
                          </a:solidFill>
                          <a:effectLst/>
                          <a:latin typeface="+mn-lt"/>
                          <a:ea typeface="+mn-ea"/>
                          <a:cs typeface="+mn-cs"/>
                        </a:rPr>
                        <a:t> allowed to use ED at -62 (dual threshold) – assuming</a:t>
                      </a:r>
                      <a:r>
                        <a:rPr lang="en-GB" sz="1800" kern="1200" baseline="0" dirty="0" smtClean="0">
                          <a:solidFill>
                            <a:schemeClr val="dk1"/>
                          </a:solidFill>
                          <a:effectLst/>
                          <a:latin typeface="+mn-lt"/>
                          <a:ea typeface="+mn-ea"/>
                          <a:cs typeface="+mn-cs"/>
                        </a:rPr>
                        <a:t> PD at -82 dBm</a:t>
                      </a:r>
                      <a:endParaRPr lang="en-AU" dirty="0"/>
                    </a:p>
                  </a:txBody>
                  <a:tcPr/>
                </a:tc>
                <a:tc>
                  <a:txBody>
                    <a:bodyPr/>
                    <a:lstStyle/>
                    <a:p>
                      <a:pPr marL="285750" indent="-28575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To be justified as “market reality”</a:t>
                      </a:r>
                      <a:endParaRPr lang="en-AU" dirty="0"/>
                    </a:p>
                  </a:txBody>
                  <a:tcPr/>
                </a:tc>
                <a:extLst>
                  <a:ext uri="{0D108BD9-81ED-4DB2-BD59-A6C34878D82A}">
                    <a16:rowId xmlns:a16="http://schemas.microsoft.com/office/drawing/2014/main" val="2509817781"/>
                  </a:ext>
                </a:extLst>
              </a:tr>
              <a:tr h="370840">
                <a:tc>
                  <a:txBody>
                    <a:bodyPr/>
                    <a:lstStyle/>
                    <a:p>
                      <a:r>
                        <a:rPr lang="en-AU" dirty="0" smtClean="0"/>
                        <a:t>3</a:t>
                      </a:r>
                      <a:endParaRPr lang="en-AU" dirty="0"/>
                    </a:p>
                  </a:txBody>
                  <a:tcPr/>
                </a:tc>
                <a:tc>
                  <a:txBody>
                    <a:bodyPr/>
                    <a:lstStyle/>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dirty="0" smtClean="0"/>
                    </a:p>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a:t>
                      </a:r>
                      <a:r>
                        <a:rPr lang="en-GB" sz="1800" kern="1200" baseline="0" dirty="0" smtClean="0">
                          <a:solidFill>
                            <a:schemeClr val="dk1"/>
                          </a:solidFill>
                          <a:effectLst/>
                          <a:latin typeface="+mn-lt"/>
                          <a:ea typeface="+mn-ea"/>
                          <a:cs typeface="+mn-cs"/>
                        </a:rPr>
                        <a:t> dBm &amp; </a:t>
                      </a:r>
                      <a:r>
                        <a:rPr lang="en-GB" sz="1800" kern="1200" dirty="0" smtClean="0">
                          <a:solidFill>
                            <a:schemeClr val="dk1"/>
                          </a:solidFill>
                          <a:effectLst/>
                          <a:latin typeface="+mn-lt"/>
                          <a:ea typeface="+mn-ea"/>
                          <a:cs typeface="+mn-cs"/>
                        </a:rPr>
                        <a:t>PD at -82 dBm as defined in 802.11-2016 </a:t>
                      </a:r>
                      <a:r>
                        <a:rPr lang="en-GB" sz="1800" kern="1200" dirty="0" smtClean="0">
                          <a:solidFill>
                            <a:schemeClr val="dk1"/>
                          </a:solidFill>
                          <a:effectLst/>
                          <a:latin typeface="Arial" panose="020B0604020202020204" pitchFamily="34" charset="0"/>
                          <a:ea typeface="+mn-ea"/>
                          <a:cs typeface="Arial" panose="020B0604020202020204" pitchFamily="34" charset="0"/>
                        </a:rPr>
                        <a:t>§</a:t>
                      </a:r>
                      <a:r>
                        <a:rPr lang="en-GB" sz="1800" kern="1200" dirty="0" smtClean="0">
                          <a:solidFill>
                            <a:schemeClr val="dk1"/>
                          </a:solidFill>
                          <a:effectLst/>
                          <a:latin typeface="+mn-lt"/>
                          <a:ea typeface="+mn-ea"/>
                          <a:cs typeface="+mn-cs"/>
                        </a:rPr>
                        <a:t>17.3</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Position</a:t>
                      </a:r>
                      <a:r>
                        <a:rPr lang="en-AU" baseline="0" dirty="0" smtClean="0"/>
                        <a:t> supported by IEEE 802.11 WG LS</a:t>
                      </a:r>
                      <a:endParaRPr lang="en-AU" dirty="0"/>
                    </a:p>
                  </a:txBody>
                  <a:tcPr/>
                </a:tc>
                <a:extLst>
                  <a:ext uri="{0D108BD9-81ED-4DB2-BD59-A6C34878D82A}">
                    <a16:rowId xmlns:a16="http://schemas.microsoft.com/office/drawing/2014/main" val="4118546062"/>
                  </a:ext>
                </a:extLst>
              </a:tr>
              <a:tr h="370840">
                <a:tc>
                  <a:txBody>
                    <a:bodyPr/>
                    <a:lstStyle/>
                    <a:p>
                      <a:r>
                        <a:rPr lang="en-AU" dirty="0" smtClean="0"/>
                        <a:t>4</a:t>
                      </a:r>
                      <a:endParaRPr lang="en-AU" dirty="0"/>
                    </a:p>
                  </a:txBody>
                  <a:tcPr/>
                </a:tc>
                <a:tc>
                  <a:txBody>
                    <a:bodyPr/>
                    <a:lstStyle/>
                    <a:p>
                      <a:pPr marL="285750" marR="0" lvl="0" indent="-285750" algn="l" defTabSz="914400" rtl="0" eaLnBrk="1" fontAlgn="auto" latinLnBrk="0" hangingPunct="0">
                        <a:lnSpc>
                          <a:spcPct val="100000"/>
                        </a:lnSpc>
                        <a:spcBef>
                          <a:spcPts val="80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ED-only at -72 dBm</a:t>
                      </a:r>
                      <a:endParaRPr lang="en-AU" sz="1800" kern="1200" dirty="0" smtClean="0">
                        <a:solidFill>
                          <a:schemeClr val="dk1"/>
                        </a:solidFill>
                        <a:effectLst/>
                        <a:latin typeface="+mn-lt"/>
                        <a:ea typeface="+mn-ea"/>
                        <a:cs typeface="+mn-cs"/>
                      </a:endParaRPr>
                    </a:p>
                    <a:p>
                      <a:pPr marL="285750" lvl="0" indent="-285750" hangingPunct="0">
                        <a:spcBef>
                          <a:spcPts val="800"/>
                        </a:spcBef>
                        <a:buFont typeface="Arial" panose="020B0604020202020204" pitchFamily="34" charset="0"/>
                        <a:buChar char="•"/>
                      </a:pPr>
                      <a:r>
                        <a:rPr lang="en-GB" sz="1800" kern="1200" dirty="0" smtClean="0">
                          <a:solidFill>
                            <a:schemeClr val="dk1"/>
                          </a:solidFill>
                          <a:effectLst/>
                          <a:latin typeface="+mn-lt"/>
                          <a:ea typeface="+mn-ea"/>
                          <a:cs typeface="+mn-cs"/>
                        </a:rPr>
                        <a:t>ED at -62 dBm &amp; PD at -82 dBm, with PD technology specific (</a:t>
                      </a:r>
                      <a:r>
                        <a:rPr lang="en-GB" sz="1800" kern="1200" dirty="0" err="1" smtClean="0">
                          <a:solidFill>
                            <a:schemeClr val="dk1"/>
                          </a:solidFill>
                          <a:effectLst/>
                          <a:latin typeface="+mn-lt"/>
                          <a:ea typeface="+mn-ea"/>
                          <a:cs typeface="+mn-cs"/>
                        </a:rPr>
                        <a:t>ie</a:t>
                      </a:r>
                      <a:r>
                        <a:rPr lang="en-GB" sz="1800" kern="1200" dirty="0" smtClean="0">
                          <a:solidFill>
                            <a:schemeClr val="dk1"/>
                          </a:solidFill>
                          <a:effectLst/>
                          <a:latin typeface="+mn-lt"/>
                          <a:ea typeface="+mn-ea"/>
                          <a:cs typeface="+mn-cs"/>
                        </a:rPr>
                        <a:t> the technology defers to its own preamble only)</a:t>
                      </a:r>
                      <a:endParaRPr lang="en-AU" sz="1800" kern="1200" dirty="0" smtClean="0">
                        <a:solidFill>
                          <a:schemeClr val="dk1"/>
                        </a:solidFill>
                        <a:effectLst/>
                        <a:latin typeface="+mn-lt"/>
                        <a:ea typeface="+mn-ea"/>
                        <a:cs typeface="+mn-cs"/>
                      </a:endParaRPr>
                    </a:p>
                  </a:txBody>
                  <a:tcPr/>
                </a:tc>
                <a:tc>
                  <a:txBody>
                    <a:bodyPr/>
                    <a:lstStyle/>
                    <a:p>
                      <a:pPr marL="285750" indent="-285750">
                        <a:spcBef>
                          <a:spcPts val="800"/>
                        </a:spcBef>
                        <a:buFont typeface="Arial" panose="020B0604020202020204" pitchFamily="34" charset="0"/>
                        <a:buChar char="•"/>
                      </a:pPr>
                      <a:r>
                        <a:rPr lang="en-AU" dirty="0" smtClean="0"/>
                        <a:t>Concept</a:t>
                      </a:r>
                      <a:r>
                        <a:rPr lang="en-AU" baseline="0" dirty="0" smtClean="0"/>
                        <a:t> previously discussed &amp; rejected in </a:t>
                      </a:r>
                      <a:r>
                        <a:rPr lang="en-AU" baseline="0" dirty="0" err="1" smtClean="0"/>
                        <a:t>Coex</a:t>
                      </a:r>
                      <a:r>
                        <a:rPr lang="en-AU" baseline="0" dirty="0" smtClean="0"/>
                        <a:t> SC</a:t>
                      </a:r>
                      <a:endParaRPr lang="en-AU" dirty="0"/>
                    </a:p>
                  </a:txBody>
                  <a:tcPr/>
                </a:tc>
                <a:extLst>
                  <a:ext uri="{0D108BD9-81ED-4DB2-BD59-A6C34878D82A}">
                    <a16:rowId xmlns:a16="http://schemas.microsoft.com/office/drawing/2014/main" val="615230832"/>
                  </a:ext>
                </a:extLst>
              </a:tr>
            </a:tbl>
          </a:graphicData>
        </a:graphic>
      </p:graphicFrame>
      <p:sp>
        <p:nvSpPr>
          <p:cNvPr id="5" name="Slide Number Placeholder 4"/>
          <p:cNvSpPr>
            <a:spLocks noGrp="1"/>
          </p:cNvSpPr>
          <p:nvPr>
            <p:ph type="sldNum" sz="quarter" idx="11"/>
          </p:nvPr>
        </p:nvSpPr>
        <p:spPr>
          <a:xfrm>
            <a:off x="4327525" y="6477000"/>
            <a:ext cx="565150" cy="182562"/>
          </a:xfrm>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937915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smtClean="0"/>
              <a:t>It is important to keep proper minutes of all Coexistence SC meetings</a:t>
            </a:r>
          </a:p>
          <a:p>
            <a:pPr lvl="1"/>
            <a:r>
              <a:rPr lang="en-AU" smtClean="0">
                <a:sym typeface="Wingdings" panose="05000000000000000000" pitchFamily="2" charset="2"/>
              </a:rPr>
              <a:t>Fortunately, Guido Hiertz (Ericsson) agreed in Berlin to be appointed the IEEE 802.11 Coexistence SC’s permanent Secretary …</a:t>
            </a:r>
          </a:p>
          <a:p>
            <a:pPr lvl="1"/>
            <a:r>
              <a:rPr lang="en-AU" smtClean="0">
                <a:sym typeface="Wingdings" panose="05000000000000000000" pitchFamily="2" charset="2"/>
              </a:rPr>
              <a:t>… and even better, he did not need to be</a:t>
            </a:r>
            <a:br>
              <a:rPr lang="en-AU" smtClean="0">
                <a:sym typeface="Wingdings" panose="05000000000000000000" pitchFamily="2" charset="2"/>
              </a:rPr>
            </a:br>
            <a:r>
              <a:rPr lang="en-AU" smtClean="0">
                <a:sym typeface="Wingdings" panose="05000000000000000000" pitchFamily="2" charset="2"/>
              </a:rPr>
              <a:t>bribed with free beer to do the work</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pic>
        <p:nvPicPr>
          <p:cNvPr id="6" name="Picture 5"/>
          <p:cNvPicPr>
            <a:picLocks noChangeAspect="1"/>
          </p:cNvPicPr>
          <p:nvPr/>
        </p:nvPicPr>
        <p:blipFill>
          <a:blip r:embed="rId2"/>
          <a:stretch>
            <a:fillRect/>
          </a:stretch>
        </p:blipFill>
        <p:spPr>
          <a:xfrm rot="19931301">
            <a:off x="6023811" y="3270206"/>
            <a:ext cx="1810076" cy="2144420"/>
          </a:xfrm>
          <a:prstGeom prst="rect">
            <a:avLst/>
          </a:prstGeom>
        </p:spPr>
      </p:pic>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Adaptivity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505005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proposed adaptivity refinements</a:t>
            </a:r>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proposed adaptivity refinements before continuing with review of rest of the ETSI BRAN meeting …</a:t>
            </a:r>
          </a:p>
          <a:p>
            <a:pPr lvl="1"/>
            <a:r>
              <a:rPr lang="en-AU" dirty="0" smtClean="0"/>
              <a:t>The </a:t>
            </a:r>
            <a:r>
              <a:rPr lang="en-AU" dirty="0" err="1" smtClean="0"/>
              <a:t>Coex</a:t>
            </a:r>
            <a:r>
              <a:rPr lang="en-AU" dirty="0" smtClean="0"/>
              <a:t> SC Chair will propose a way forward based on the four alternatives discussed at the end of the BRAN meeting </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508674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could consider a LS to ESTI BRAN  expressing support for Alt </a:t>
            </a:r>
            <a:r>
              <a:rPr lang="en-AU" dirty="0" smtClean="0"/>
              <a:t>3 combined with Alt 2</a:t>
            </a:r>
            <a:endParaRPr lang="en-AU" dirty="0"/>
          </a:p>
        </p:txBody>
      </p:sp>
      <p:sp>
        <p:nvSpPr>
          <p:cNvPr id="3" name="Content Placeholder 2"/>
          <p:cNvSpPr>
            <a:spLocks noGrp="1"/>
          </p:cNvSpPr>
          <p:nvPr>
            <p:ph idx="1"/>
          </p:nvPr>
        </p:nvSpPr>
        <p:spPr/>
        <p:txBody>
          <a:bodyPr/>
          <a:lstStyle/>
          <a:p>
            <a:pPr lvl="1"/>
            <a:r>
              <a:rPr lang="en-AU" dirty="0" smtClean="0"/>
              <a:t>A review of the four alternatives suggests Alt 3, with the </a:t>
            </a:r>
            <a:r>
              <a:rPr lang="en-AU" dirty="0"/>
              <a:t>conditions from </a:t>
            </a:r>
            <a:r>
              <a:rPr lang="en-AU" dirty="0" smtClean="0"/>
              <a:t>Alt 2, is a good solution for all stakeholders</a:t>
            </a:r>
          </a:p>
          <a:p>
            <a:pPr lvl="2"/>
            <a:r>
              <a:rPr lang="en-AU" dirty="0" smtClean="0"/>
              <a:t>Alt </a:t>
            </a:r>
            <a:r>
              <a:rPr lang="en-AU" dirty="0"/>
              <a:t>1 is probably not acceptable to IEEE 802.11 </a:t>
            </a:r>
            <a:r>
              <a:rPr lang="en-AU" dirty="0" smtClean="0"/>
              <a:t>WG </a:t>
            </a:r>
            <a:r>
              <a:rPr lang="en-AU" dirty="0"/>
              <a:t>because it is the status quo</a:t>
            </a:r>
            <a:endParaRPr lang="en-AU" dirty="0" smtClean="0"/>
          </a:p>
          <a:p>
            <a:pPr lvl="2"/>
            <a:r>
              <a:rPr lang="en-AU" dirty="0" smtClean="0"/>
              <a:t>Alt </a:t>
            </a:r>
            <a:r>
              <a:rPr lang="en-AU" dirty="0"/>
              <a:t>4 is probably not acceptable to IEEE 802.11 </a:t>
            </a:r>
            <a:r>
              <a:rPr lang="en-AU" dirty="0" smtClean="0"/>
              <a:t>WG </a:t>
            </a:r>
            <a:r>
              <a:rPr lang="en-AU" dirty="0"/>
              <a:t>because the concept has been previously rejected</a:t>
            </a:r>
            <a:endParaRPr lang="en-AU" dirty="0" smtClean="0"/>
          </a:p>
          <a:p>
            <a:pPr lvl="2"/>
            <a:r>
              <a:rPr lang="en-AU" dirty="0" smtClean="0"/>
              <a:t>Alt </a:t>
            </a:r>
            <a:r>
              <a:rPr lang="en-AU" dirty="0"/>
              <a:t>2 is probably broadly acceptable to IEEE 802.11 WG but has some practical </a:t>
            </a:r>
            <a:r>
              <a:rPr lang="en-AU" dirty="0" smtClean="0"/>
              <a:t>difficulties</a:t>
            </a:r>
          </a:p>
          <a:p>
            <a:pPr lvl="2"/>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p>
          <a:p>
            <a:pPr lvl="1"/>
            <a:r>
              <a:rPr lang="en-AU" dirty="0" smtClean="0"/>
              <a:t>IEEE 802.11 WG could consider a LS to ESTI BRAN  expressing support for Alt 3, </a:t>
            </a:r>
            <a:r>
              <a:rPr lang="en-AU" dirty="0"/>
              <a:t>with </a:t>
            </a:r>
            <a:r>
              <a:rPr lang="en-AU" dirty="0" smtClean="0"/>
              <a:t>conditions </a:t>
            </a:r>
            <a:r>
              <a:rPr lang="en-AU" dirty="0"/>
              <a:t>imported from </a:t>
            </a:r>
            <a:r>
              <a:rPr lang="en-AU" dirty="0" smtClean="0"/>
              <a:t>Alt 2</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406061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1 is probably not acceptable to IEEE 802.11 WG because it is the status quo</a:t>
            </a:r>
            <a:endParaRPr lang="en-AU" dirty="0"/>
          </a:p>
        </p:txBody>
      </p:sp>
      <p:sp>
        <p:nvSpPr>
          <p:cNvPr id="3" name="Content Placeholder 2"/>
          <p:cNvSpPr>
            <a:spLocks noGrp="1"/>
          </p:cNvSpPr>
          <p:nvPr>
            <p:ph idx="1"/>
          </p:nvPr>
        </p:nvSpPr>
        <p:spPr/>
        <p:txBody>
          <a:bodyPr/>
          <a:lstStyle/>
          <a:p>
            <a:pPr lvl="1"/>
            <a:r>
              <a:rPr lang="en-AU" dirty="0" smtClean="0"/>
              <a:t>Alt. 1 is the status quo in the current version of EN 301 893</a:t>
            </a:r>
          </a:p>
          <a:p>
            <a:pPr lvl="1"/>
            <a:r>
              <a:rPr lang="en-AU" dirty="0" smtClean="0"/>
              <a:t>It is assumed that the IEEE 802.11 WG does not support alt. 1 because it is directly contrary to the LS sent to ETSI BRAN in Mar 2018</a:t>
            </a:r>
          </a:p>
          <a:p>
            <a:pPr lvl="1"/>
            <a:r>
              <a:rPr lang="en-AU" dirty="0" smtClean="0"/>
              <a:t>Is there any reason to discuss alt. 1 at this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073627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4 </a:t>
            </a:r>
            <a:r>
              <a:rPr lang="en-AU" dirty="0"/>
              <a:t>is probably not acceptable to IEEE 802.11 </a:t>
            </a:r>
            <a:r>
              <a:rPr lang="en-AU" dirty="0" smtClean="0"/>
              <a:t>WG because the concept has been previously rejected</a:t>
            </a:r>
            <a:endParaRPr lang="en-AU" dirty="0"/>
          </a:p>
        </p:txBody>
      </p:sp>
      <p:sp>
        <p:nvSpPr>
          <p:cNvPr id="3" name="Content Placeholder 2"/>
          <p:cNvSpPr>
            <a:spLocks noGrp="1"/>
          </p:cNvSpPr>
          <p:nvPr>
            <p:ph idx="1"/>
          </p:nvPr>
        </p:nvSpPr>
        <p:spPr/>
        <p:txBody>
          <a:bodyPr/>
          <a:lstStyle/>
          <a:p>
            <a:pPr lvl="1"/>
            <a:r>
              <a:rPr lang="en-AU" dirty="0"/>
              <a:t>Alt. </a:t>
            </a:r>
            <a:r>
              <a:rPr lang="en-AU" dirty="0" smtClean="0"/>
              <a:t>4 allows any technology to use an ED of -62 dBm as long as  it also detects and defers its own preambles at -82 dBm</a:t>
            </a:r>
          </a:p>
          <a:p>
            <a:pPr lvl="1"/>
            <a:r>
              <a:rPr lang="en-AU" dirty="0" smtClean="0"/>
              <a:t>The </a:t>
            </a:r>
            <a:r>
              <a:rPr lang="en-AU" dirty="0" err="1" smtClean="0"/>
              <a:t>Coex</a:t>
            </a:r>
            <a:r>
              <a:rPr lang="en-AU" dirty="0" smtClean="0"/>
              <a:t> SC has previously discussed rejected this concept</a:t>
            </a:r>
          </a:p>
          <a:p>
            <a:pPr lvl="2"/>
            <a:r>
              <a:rPr lang="en-AU" dirty="0" smtClean="0"/>
              <a:t>It does not promote the use of a common preamble thus discouraging cross technology communications, which is a step backwards</a:t>
            </a:r>
          </a:p>
          <a:p>
            <a:pPr lvl="2"/>
            <a:r>
              <a:rPr lang="en-AU" dirty="0" smtClean="0"/>
              <a:t>It effectively allows a LTE based system to ignore surrounding 802.11 systems up to -62 dBm, which 3GPP simulations suggest is adverse for fairness </a:t>
            </a:r>
          </a:p>
          <a:p>
            <a:pPr lvl="2"/>
            <a:r>
              <a:rPr lang="en-AU" dirty="0" smtClean="0"/>
              <a:t>It is not supported by any simulation work or by any known specification</a:t>
            </a:r>
          </a:p>
          <a:p>
            <a:pPr lvl="2"/>
            <a:r>
              <a:rPr lang="en-AU" dirty="0" smtClean="0"/>
              <a:t>…</a:t>
            </a:r>
          </a:p>
          <a:p>
            <a:pPr lvl="1"/>
            <a:r>
              <a:rPr lang="en-AU" dirty="0"/>
              <a:t>Is there any reason to discuss alt. </a:t>
            </a:r>
            <a:r>
              <a:rPr lang="en-AU" dirty="0" smtClean="0"/>
              <a:t>4 </a:t>
            </a:r>
            <a:r>
              <a:rPr lang="en-AU" dirty="0"/>
              <a:t>at this time</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121726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Alt </a:t>
            </a:r>
            <a:r>
              <a:rPr lang="en-AU" dirty="0"/>
              <a:t>2 is probably broadly acceptable to IEEE 802.11 WG but has some practical </a:t>
            </a:r>
            <a:r>
              <a:rPr lang="en-AU" dirty="0" smtClean="0"/>
              <a:t>difficulties</a:t>
            </a:r>
            <a:endParaRPr lang="en-AU" dirty="0"/>
          </a:p>
        </p:txBody>
      </p:sp>
      <p:sp>
        <p:nvSpPr>
          <p:cNvPr id="3" name="Content Placeholder 2"/>
          <p:cNvSpPr>
            <a:spLocks noGrp="1"/>
          </p:cNvSpPr>
          <p:nvPr>
            <p:ph idx="1"/>
          </p:nvPr>
        </p:nvSpPr>
        <p:spPr/>
        <p:txBody>
          <a:bodyPr/>
          <a:lstStyle/>
          <a:p>
            <a:pPr lvl="1"/>
            <a:r>
              <a:rPr lang="en-AU" dirty="0" smtClean="0"/>
              <a:t>Alt. 2 essentially extends the status quo of 802.11a/n/ac to 802.11ax</a:t>
            </a:r>
          </a:p>
          <a:p>
            <a:pPr lvl="1"/>
            <a:r>
              <a:rPr lang="en-AU" dirty="0" smtClean="0"/>
              <a:t>It is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2 should be broadly acceptable to 802.11 stakeholders</a:t>
            </a:r>
          </a:p>
          <a:p>
            <a:pPr lvl="1"/>
            <a:r>
              <a:rPr lang="en-AU" dirty="0" smtClean="0"/>
              <a:t>However, Alt. 2 does have some practical difficulties:</a:t>
            </a:r>
          </a:p>
          <a:p>
            <a:pPr lvl="2"/>
            <a:r>
              <a:rPr lang="en-AU" dirty="0" smtClean="0"/>
              <a:t>It will be difficult to define the exception in the same way as previously until 802.11ax is ratified – that is too late given the market reality that pre 11ax products are about to be released</a:t>
            </a:r>
          </a:p>
          <a:p>
            <a:pPr lvl="2"/>
            <a:r>
              <a:rPr lang="en-AU" dirty="0" smtClean="0"/>
              <a:t>If the Ericsson simulations are correct then it stops 802.11a/n/ac/</a:t>
            </a:r>
            <a:r>
              <a:rPr lang="en-AU" dirty="0" err="1" smtClean="0"/>
              <a:t>ax</a:t>
            </a:r>
            <a:r>
              <a:rPr lang="en-AU" dirty="0" smtClean="0"/>
              <a:t> equipment from transitioning as soon as possible to an ED of -72 dBm (possibly with a PD of -72 dBm too)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382731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Alt 3, </a:t>
            </a:r>
            <a:r>
              <a:rPr lang="en-AU" dirty="0"/>
              <a:t>with the conditions </a:t>
            </a:r>
            <a:r>
              <a:rPr lang="en-AU" dirty="0" smtClean="0"/>
              <a:t>imported from Alt 2, </a:t>
            </a:r>
            <a:r>
              <a:rPr lang="en-AU" dirty="0"/>
              <a:t>should be acceptable to all </a:t>
            </a:r>
            <a:r>
              <a:rPr lang="en-AU" dirty="0" smtClean="0"/>
              <a:t>802.11 &amp; LTE stakeholders</a:t>
            </a:r>
            <a:endParaRPr lang="en-AU" dirty="0"/>
          </a:p>
        </p:txBody>
      </p:sp>
      <p:sp>
        <p:nvSpPr>
          <p:cNvPr id="3" name="Content Placeholder 2"/>
          <p:cNvSpPr>
            <a:spLocks noGrp="1"/>
          </p:cNvSpPr>
          <p:nvPr>
            <p:ph idx="1"/>
          </p:nvPr>
        </p:nvSpPr>
        <p:spPr/>
        <p:txBody>
          <a:bodyPr/>
          <a:lstStyle/>
          <a:p>
            <a:pPr lvl="1"/>
            <a:r>
              <a:rPr lang="en-AU" dirty="0" smtClean="0"/>
              <a:t>Alt. 3 is the position supported by the IEEE 802.11 WG in the recent LS to ETSI BRAN</a:t>
            </a:r>
          </a:p>
          <a:p>
            <a:pPr lvl="1"/>
            <a:r>
              <a:rPr lang="en-AU" dirty="0"/>
              <a:t>Alt. 3</a:t>
            </a:r>
            <a:r>
              <a:rPr lang="en-AU" dirty="0" smtClean="0"/>
              <a:t> could be made closer to Alt. 2 by making it conditional on:</a:t>
            </a:r>
          </a:p>
          <a:p>
            <a:pPr lvl="2"/>
            <a:r>
              <a:rPr lang="en-AU" dirty="0" smtClean="0"/>
              <a:t>The motivation being documented as “market reality” </a:t>
            </a:r>
          </a:p>
          <a:p>
            <a:pPr lvl="2"/>
            <a:r>
              <a:rPr lang="en-AU" dirty="0" smtClean="0"/>
              <a:t>An agreement that there should be future science based investigation of coexistence that may lead to future changes to EN 301 893</a:t>
            </a:r>
          </a:p>
          <a:p>
            <a:pPr lvl="1"/>
            <a:r>
              <a:rPr lang="en-AU" dirty="0" smtClean="0"/>
              <a:t>Alt. 3 should be acceptable to both 802.11 &amp; LTE stakeholders</a:t>
            </a:r>
          </a:p>
          <a:p>
            <a:pPr lvl="2"/>
            <a:r>
              <a:rPr lang="en-AU" dirty="0" smtClean="0"/>
              <a:t>Same as Alt 2, except it enables 802.11 to transition to the ED-only mode if it is proven by scientific evidence</a:t>
            </a:r>
          </a:p>
          <a:p>
            <a:pPr lvl="2"/>
            <a:r>
              <a:rPr lang="en-AU" dirty="0" smtClean="0"/>
              <a:t>Gives LTE based equipment freedom to use 802.11 preamble if desired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37633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with </a:t>
            </a:r>
            <a:r>
              <a:rPr lang="en-AU" dirty="0"/>
              <a:t>support for Alt </a:t>
            </a:r>
            <a:r>
              <a:rPr lang="en-AU" dirty="0" smtClean="0"/>
              <a:t>3 </a:t>
            </a:r>
            <a:r>
              <a:rPr lang="en-AU" dirty="0"/>
              <a:t>with conditions imported from Alt 2</a:t>
            </a:r>
            <a:br>
              <a:rPr lang="en-AU" dirty="0"/>
            </a:br>
            <a:endParaRPr lang="en-AU" dirty="0"/>
          </a:p>
        </p:txBody>
      </p:sp>
      <p:sp>
        <p:nvSpPr>
          <p:cNvPr id="3" name="Content Placeholder 2"/>
          <p:cNvSpPr>
            <a:spLocks noGrp="1"/>
          </p:cNvSpPr>
          <p:nvPr>
            <p:ph idx="1"/>
          </p:nvPr>
        </p:nvSpPr>
        <p:spPr/>
        <p:txBody>
          <a:bodyPr/>
          <a:lstStyle/>
          <a:p>
            <a:pPr lvl="1"/>
            <a:r>
              <a:rPr lang="en-AU" dirty="0" smtClean="0"/>
              <a:t>It is proposed that IEEE 802.11 WG send a LS to ETSI BRAN supporting Alt. 3 with the conditions from Alt. 2</a:t>
            </a:r>
          </a:p>
          <a:p>
            <a:pPr lvl="1"/>
            <a:r>
              <a:rPr lang="en-AU" dirty="0" smtClean="0"/>
              <a:t>The </a:t>
            </a:r>
            <a:r>
              <a:rPr lang="en-AU" dirty="0"/>
              <a:t>proposed LS from IEEE 802.11 WG to ETSI BRAN supports a combination of Alt 3 &amp; Alt </a:t>
            </a:r>
            <a:r>
              <a:rPr lang="en-AU" dirty="0" smtClean="0"/>
              <a:t>2</a:t>
            </a:r>
          </a:p>
          <a:p>
            <a:pPr lvl="2"/>
            <a:r>
              <a:rPr lang="en-AU" dirty="0" smtClean="0"/>
              <a:t>See following pages</a:t>
            </a:r>
          </a:p>
          <a:p>
            <a:pPr lvl="1"/>
            <a:r>
              <a:rPr lang="en-AU" dirty="0" smtClean="0"/>
              <a:t>The complete proposed LS is in </a:t>
            </a:r>
            <a:r>
              <a:rPr lang="en-AU" dirty="0" smtClean="0">
                <a:solidFill>
                  <a:srgbClr val="FF0000"/>
                </a:solidFill>
              </a:rPr>
              <a:t>11-18-xxxxr0</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11-18-xxxxr0</a:t>
            </a:r>
            <a:r>
              <a:rPr lang="en-AU" i="1" dirty="0" smtClean="0"/>
              <a:t> be sent to ETSI BRAN, expressing support for a refinement to the adaptivity clause in EN 301 893</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1563421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a:t>
            </a:r>
            <a:r>
              <a:rPr lang="en-AU" dirty="0"/>
              <a:t>LS from IEEE 802.11 WG to ETSI </a:t>
            </a:r>
            <a:r>
              <a:rPr lang="en-AU" dirty="0" smtClean="0"/>
              <a:t>BRAN supports a combination of Alt 3 &amp; Alt 2</a:t>
            </a:r>
            <a:endParaRPr lang="en-AU" dirty="0"/>
          </a:p>
        </p:txBody>
      </p:sp>
      <p:sp>
        <p:nvSpPr>
          <p:cNvPr id="3" name="Content Placeholder 2"/>
          <p:cNvSpPr>
            <a:spLocks noGrp="1"/>
          </p:cNvSpPr>
          <p:nvPr>
            <p:ph idx="1"/>
          </p:nvPr>
        </p:nvSpPr>
        <p:spPr/>
        <p:txBody>
          <a:bodyPr/>
          <a:lstStyle/>
          <a:p>
            <a:r>
              <a:rPr lang="en-AU" dirty="0"/>
              <a:t>Broad outline of proposed LS</a:t>
            </a:r>
          </a:p>
          <a:p>
            <a:pPr lvl="1"/>
            <a:r>
              <a:rPr lang="en-AU" dirty="0"/>
              <a:t>The WG has been made aware of the discussions at the last ETSI BRAN meeting related to refinements to adaptivity in EN 301 </a:t>
            </a:r>
            <a:r>
              <a:rPr lang="en-AU" dirty="0" smtClean="0"/>
              <a:t>893</a:t>
            </a:r>
          </a:p>
          <a:p>
            <a:pPr lvl="2"/>
            <a:r>
              <a:rPr lang="en-AU" dirty="0" smtClean="0"/>
              <a:t>Define the four Alternatives</a:t>
            </a:r>
            <a:endParaRPr lang="en-AU" dirty="0"/>
          </a:p>
          <a:p>
            <a:pPr lvl="1"/>
            <a:r>
              <a:rPr lang="en-AU" dirty="0"/>
              <a:t>It is the view of the WG that both </a:t>
            </a:r>
            <a:r>
              <a:rPr lang="en-AU" dirty="0" smtClean="0"/>
              <a:t>Alt </a:t>
            </a:r>
            <a:r>
              <a:rPr lang="en-AU" dirty="0"/>
              <a:t>2 &amp; </a:t>
            </a:r>
            <a:r>
              <a:rPr lang="en-AU" dirty="0" smtClean="0"/>
              <a:t>Alt </a:t>
            </a:r>
            <a:r>
              <a:rPr lang="en-AU" dirty="0"/>
              <a:t>3 have merit because they allow 802.11ax to use the traditional dual threshold mechanism</a:t>
            </a:r>
          </a:p>
          <a:p>
            <a:pPr lvl="1"/>
            <a:r>
              <a:rPr lang="en-AU" dirty="0"/>
              <a:t>The WG does not support </a:t>
            </a:r>
            <a:r>
              <a:rPr lang="en-AU" dirty="0" smtClean="0"/>
              <a:t>Alt </a:t>
            </a:r>
            <a:r>
              <a:rPr lang="en-AU" dirty="0"/>
              <a:t>4 because it effectively allows LTE based equipment to ignore 802.11 equipment up to ED of -62dBm, which 3GPP simulations show does not promote fair use of a channel</a:t>
            </a:r>
          </a:p>
          <a:p>
            <a:pPr lvl="1"/>
            <a:r>
              <a:rPr lang="en-AU" dirty="0" smtClean="0"/>
              <a:t>Alt </a:t>
            </a:r>
            <a:r>
              <a:rPr lang="en-AU" dirty="0"/>
              <a:t>2 is particularly attractive because it represents market reality and documents a commitment by all stakeholders to undertake and act upon scientific investigation of optimal coexistence mechanism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790226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LS from IEEE 802.11 WG to ETSI BRAN supports a combination of Alt 3 &amp; Alt 2</a:t>
            </a:r>
          </a:p>
        </p:txBody>
      </p:sp>
      <p:sp>
        <p:nvSpPr>
          <p:cNvPr id="3" name="Content Placeholder 2"/>
          <p:cNvSpPr>
            <a:spLocks noGrp="1"/>
          </p:cNvSpPr>
          <p:nvPr>
            <p:ph idx="1"/>
          </p:nvPr>
        </p:nvSpPr>
        <p:spPr/>
        <p:txBody>
          <a:bodyPr/>
          <a:lstStyle/>
          <a:p>
            <a:r>
              <a:rPr lang="en-AU" dirty="0"/>
              <a:t>Broad outline of proposed LS</a:t>
            </a:r>
          </a:p>
          <a:p>
            <a:pPr lvl="1"/>
            <a:r>
              <a:rPr lang="en-AU" dirty="0" smtClean="0"/>
              <a:t>…</a:t>
            </a:r>
            <a:endParaRPr lang="en-AU" dirty="0"/>
          </a:p>
          <a:p>
            <a:pPr lvl="1"/>
            <a:r>
              <a:rPr lang="en-AU" dirty="0"/>
              <a:t>We note that </a:t>
            </a:r>
            <a:r>
              <a:rPr lang="en-AU" dirty="0" smtClean="0"/>
              <a:t>Alt </a:t>
            </a:r>
            <a:r>
              <a:rPr lang="en-AU" dirty="0"/>
              <a:t>2 has a practical difficulty in that it can’t use the same mechanism as the current version of EN 301 803 to reference 802.11ax because 802.11ax will not be ratified for a number of years.</a:t>
            </a:r>
          </a:p>
          <a:p>
            <a:pPr lvl="1"/>
            <a:r>
              <a:rPr lang="en-AU" dirty="0"/>
              <a:t>Alt </a:t>
            </a:r>
            <a:r>
              <a:rPr lang="en-AU" dirty="0" smtClean="0"/>
              <a:t>2 </a:t>
            </a:r>
            <a:r>
              <a:rPr lang="en-AU" dirty="0"/>
              <a:t>also has the problem that it actually stops </a:t>
            </a:r>
            <a:r>
              <a:rPr lang="en-AU" dirty="0" smtClean="0"/>
              <a:t>802.11 equipment transitioning to a single threshold mechanism</a:t>
            </a:r>
          </a:p>
          <a:p>
            <a:pPr lvl="1"/>
            <a:r>
              <a:rPr lang="en-AU" dirty="0" smtClean="0"/>
              <a:t>The 802.11 WG suggests that ETSI BRAN consider adopting Alt3 3 with the addition of the motivation and condition from Alt 2, namely: </a:t>
            </a:r>
          </a:p>
          <a:p>
            <a:pPr lvl="2"/>
            <a:r>
              <a:rPr lang="en-AU" dirty="0"/>
              <a:t>The motivation being documented as “market reality” </a:t>
            </a:r>
          </a:p>
          <a:p>
            <a:pPr lvl="2"/>
            <a:r>
              <a:rPr lang="en-AU" dirty="0"/>
              <a:t>An agreement that there should be future science based investigation of coexistence that may lead to future changes to EN 301 893</a:t>
            </a:r>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126103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Other adaptivity issues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279507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submission refining adaptivity related to “paused COT” was not discussed by ETSI BRAN</a:t>
            </a:r>
            <a:endParaRPr lang="en-AU" dirty="0"/>
          </a:p>
        </p:txBody>
      </p:sp>
      <p:sp>
        <p:nvSpPr>
          <p:cNvPr id="3" name="Content Placeholder 2"/>
          <p:cNvSpPr>
            <a:spLocks noGrp="1"/>
          </p:cNvSpPr>
          <p:nvPr>
            <p:ph idx="1"/>
          </p:nvPr>
        </p:nvSpPr>
        <p:spPr/>
        <p:txBody>
          <a:bodyPr/>
          <a:lstStyle/>
          <a:p>
            <a:pPr lvl="1"/>
            <a:r>
              <a:rPr lang="en-AU" dirty="0" smtClean="0"/>
              <a:t>BRAN(18)097006/7 are submissions from </a:t>
            </a:r>
            <a:r>
              <a:rPr lang="en-GB" dirty="0"/>
              <a:t>Cisco, Intel, Broadcom &amp; </a:t>
            </a:r>
            <a:r>
              <a:rPr lang="en-GB" dirty="0" smtClean="0"/>
              <a:t>HPE to ETSI BRAN that </a:t>
            </a:r>
            <a:r>
              <a:rPr lang="en-AU" dirty="0" smtClean="0"/>
              <a:t>were discussed at the </a:t>
            </a:r>
            <a:r>
              <a:rPr lang="en-AU" dirty="0" err="1" smtClean="0"/>
              <a:t>Coex</a:t>
            </a:r>
            <a:r>
              <a:rPr lang="en-AU" dirty="0" smtClean="0"/>
              <a:t> SC meeting in Chicago</a:t>
            </a:r>
          </a:p>
          <a:p>
            <a:pPr lvl="1"/>
            <a:r>
              <a:rPr lang="en-AU" dirty="0"/>
              <a:t>BRAN(18)097006/7</a:t>
            </a:r>
            <a:r>
              <a:rPr lang="en-AU" dirty="0" smtClean="0"/>
              <a:t> document a minor change to the adaptivity clause related to “paused COT”</a:t>
            </a:r>
          </a:p>
          <a:p>
            <a:pPr lvl="2"/>
            <a:r>
              <a:rPr lang="en-AU" dirty="0" smtClean="0"/>
              <a:t>It only allows the use of ED of -72 dBm with the </a:t>
            </a:r>
            <a:r>
              <a:rPr lang="en-AU" dirty="0"/>
              <a:t>“paused COT</a:t>
            </a:r>
            <a:r>
              <a:rPr lang="en-AU" dirty="0" smtClean="0"/>
              <a:t>” feature to maintain the status quo</a:t>
            </a:r>
          </a:p>
          <a:p>
            <a:pPr lvl="1"/>
            <a:r>
              <a:rPr lang="en-AU" dirty="0" smtClean="0"/>
              <a:t>A </a:t>
            </a:r>
            <a:r>
              <a:rPr lang="en-AU" dirty="0" err="1" smtClean="0"/>
              <a:t>Coex</a:t>
            </a:r>
            <a:r>
              <a:rPr lang="en-AU" dirty="0" smtClean="0"/>
              <a:t> SC motion for the 802.11 WG to support these submissions failed 15/10/7, and it was not considered by the WG</a:t>
            </a:r>
          </a:p>
          <a:p>
            <a:pPr lvl="1"/>
            <a:r>
              <a:rPr lang="en-AU" dirty="0" smtClean="0"/>
              <a:t>The submission were not discussed in ETSI BRAN, beyond noting them, because they were dependent on a consensus on the </a:t>
            </a:r>
            <a:r>
              <a:rPr lang="en-AU" dirty="0" err="1" smtClean="0"/>
              <a:t>afdaptivity</a:t>
            </a:r>
            <a:r>
              <a:rPr lang="en-AU" dirty="0" smtClean="0"/>
              <a:t> proposal in BRAN(18)097004r1/5</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995879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Paused COT interpretation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186039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disagreement within ETSI BRAN on an interpretation of the “paused COT” feature</a:t>
            </a:r>
            <a:endParaRPr lang="en-AU" dirty="0"/>
          </a:p>
        </p:txBody>
      </p:sp>
      <p:sp>
        <p:nvSpPr>
          <p:cNvPr id="3" name="Content Placeholder 2"/>
          <p:cNvSpPr>
            <a:spLocks noGrp="1"/>
          </p:cNvSpPr>
          <p:nvPr>
            <p:ph idx="1"/>
          </p:nvPr>
        </p:nvSpPr>
        <p:spPr/>
        <p:txBody>
          <a:bodyPr/>
          <a:lstStyle/>
          <a:p>
            <a:pPr lvl="1"/>
            <a:r>
              <a:rPr lang="en-AU" dirty="0" smtClean="0"/>
              <a:t>EN 301 893 contains a feature called “paused COT” that was inserted to allow:</a:t>
            </a:r>
          </a:p>
          <a:p>
            <a:pPr lvl="2"/>
            <a:r>
              <a:rPr lang="en-AU" dirty="0" smtClean="0"/>
              <a:t>An LAA eNB to send a grant to an EU</a:t>
            </a:r>
          </a:p>
          <a:p>
            <a:pPr lvl="2"/>
            <a:r>
              <a:rPr lang="en-AU" dirty="0" smtClean="0"/>
              <a:t>The LAA UE to access the medium after a “pause” and 25µs of energy detection</a:t>
            </a:r>
          </a:p>
          <a:p>
            <a:pPr lvl="1"/>
            <a:r>
              <a:rPr lang="en-AU" dirty="0" smtClean="0"/>
              <a:t>When it was included in EN 301 893, it was understood by many that:</a:t>
            </a:r>
          </a:p>
          <a:p>
            <a:pPr lvl="2"/>
            <a:r>
              <a:rPr lang="en-AU" dirty="0" smtClean="0"/>
              <a:t>Only a single grant per UE per COT was allowed</a:t>
            </a:r>
          </a:p>
          <a:p>
            <a:pPr lvl="2"/>
            <a:r>
              <a:rPr lang="en-AU" dirty="0" smtClean="0"/>
              <a:t>If energy was detected in the 25 µs period then the UE would have to wait for another grant</a:t>
            </a:r>
          </a:p>
          <a:p>
            <a:pPr lvl="1"/>
            <a:r>
              <a:rPr lang="en-AU" dirty="0" smtClean="0"/>
              <a:t>3GPP took a different view of what was agreed, asserting that the LAA  UE can have multiple grants</a:t>
            </a:r>
          </a:p>
          <a:p>
            <a:pPr lvl="1"/>
            <a:r>
              <a:rPr lang="en-AU" dirty="0" smtClean="0"/>
              <a:t>The extrapolation of this view is a device could be issued with an infinite number of grants, which would effectively give the device access whenever there was any </a:t>
            </a:r>
            <a:r>
              <a:rPr lang="en-AU" dirty="0"/>
              <a:t>25 µs period </a:t>
            </a:r>
            <a:r>
              <a:rPr lang="en-AU" dirty="0" smtClean="0"/>
              <a:t>with energy less than -72 dBm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46492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a:t>
            </a:r>
            <a:r>
              <a:rPr lang="en-AU" dirty="0"/>
              <a:t>interpretation of the “paused COT” </a:t>
            </a:r>
            <a:r>
              <a:rPr lang="en-AU" dirty="0" smtClean="0"/>
              <a:t>feature has been discussed previously in </a:t>
            </a:r>
            <a:r>
              <a:rPr lang="en-AU" dirty="0" err="1" smtClean="0"/>
              <a:t>Coex</a:t>
            </a:r>
            <a:r>
              <a:rPr lang="en-AU" dirty="0" smtClean="0"/>
              <a:t> SC &amp; ETSI BRAN</a:t>
            </a:r>
            <a:endParaRPr lang="en-AU" dirty="0"/>
          </a:p>
        </p:txBody>
      </p:sp>
      <p:sp>
        <p:nvSpPr>
          <p:cNvPr id="3" name="Content Placeholder 2"/>
          <p:cNvSpPr>
            <a:spLocks noGrp="1"/>
          </p:cNvSpPr>
          <p:nvPr>
            <p:ph idx="1"/>
          </p:nvPr>
        </p:nvSpPr>
        <p:spPr/>
        <p:txBody>
          <a:bodyPr/>
          <a:lstStyle/>
          <a:p>
            <a:pPr lvl="1"/>
            <a:r>
              <a:rPr lang="en-AU" dirty="0" smtClean="0"/>
              <a:t>The pause COT interpretation issue was discussed by the </a:t>
            </a:r>
            <a:r>
              <a:rPr lang="en-AU" dirty="0" err="1" smtClean="0"/>
              <a:t>Coex</a:t>
            </a:r>
            <a:r>
              <a:rPr lang="en-AU" dirty="0" smtClean="0"/>
              <a:t> SC in Nov 2017</a:t>
            </a:r>
          </a:p>
          <a:p>
            <a:pPr lvl="2"/>
            <a:r>
              <a:rPr lang="en-AU" dirty="0" smtClean="0"/>
              <a:t>See </a:t>
            </a:r>
            <a:r>
              <a:rPr lang="en-AU" dirty="0">
                <a:hlinkClick r:id="rId2"/>
              </a:rPr>
              <a:t>11-17-1577-00</a:t>
            </a:r>
            <a:endParaRPr lang="en-AU" dirty="0" smtClean="0"/>
          </a:p>
          <a:p>
            <a:pPr lvl="1"/>
            <a:r>
              <a:rPr lang="en-AU" dirty="0" smtClean="0"/>
              <a:t>It was subsequently discussed  by ETSI BRAN in Dec 2017 without consensus</a:t>
            </a:r>
          </a:p>
          <a:p>
            <a:pPr lvl="2"/>
            <a:r>
              <a:rPr lang="en-AU" dirty="0" smtClean="0"/>
              <a:t>There was no agreement</a:t>
            </a:r>
          </a:p>
          <a:p>
            <a:pPr lvl="2"/>
            <a:r>
              <a:rPr lang="en-AU" dirty="0" smtClean="0"/>
              <a:t>However, it was requested that explicit text be proposed for discussion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3396636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Discussion of the </a:t>
            </a:r>
            <a:r>
              <a:rPr lang="en-AU" dirty="0"/>
              <a:t>interpretation of the “paused COT” feature </a:t>
            </a:r>
            <a:r>
              <a:rPr lang="en-AU" dirty="0" smtClean="0"/>
              <a:t>will continue in ETSI BRAN in June 2018</a:t>
            </a:r>
            <a:endParaRPr lang="en-AU" dirty="0"/>
          </a:p>
        </p:txBody>
      </p:sp>
      <p:sp>
        <p:nvSpPr>
          <p:cNvPr id="3" name="Content Placeholder 2"/>
          <p:cNvSpPr>
            <a:spLocks noGrp="1"/>
          </p:cNvSpPr>
          <p:nvPr>
            <p:ph idx="1"/>
          </p:nvPr>
        </p:nvSpPr>
        <p:spPr/>
        <p:txBody>
          <a:bodyPr/>
          <a:lstStyle/>
          <a:p>
            <a:pPr lvl="1"/>
            <a:r>
              <a:rPr lang="en-AU" dirty="0"/>
              <a:t>At the March 2018 meeting of ETSI BRAN, Broadcom proposed </a:t>
            </a:r>
            <a:r>
              <a:rPr lang="en-AU" dirty="0" smtClean="0"/>
              <a:t>explicit text </a:t>
            </a:r>
            <a:r>
              <a:rPr lang="en-AU" dirty="0"/>
              <a:t>in BRAN(18)097031 as follows: </a:t>
            </a:r>
            <a:endParaRPr lang="en-AU" dirty="0" smtClean="0"/>
          </a:p>
          <a:p>
            <a:pPr lvl="2"/>
            <a:r>
              <a:rPr lang="en-GB" i="1" dirty="0"/>
              <a:t>The Channel Access Engine may grant a maximum of one authorization to transmit for each Responding Device within a single </a:t>
            </a:r>
            <a:r>
              <a:rPr lang="en-GB" i="1" dirty="0" smtClean="0"/>
              <a:t>COT</a:t>
            </a:r>
            <a:endParaRPr lang="en-AU" i="1" dirty="0" smtClean="0"/>
          </a:p>
          <a:p>
            <a:pPr lvl="1"/>
            <a:r>
              <a:rPr lang="en-GB" dirty="0" smtClean="0"/>
              <a:t>There was limited discussion on the issue and no consensus</a:t>
            </a:r>
          </a:p>
          <a:p>
            <a:pPr lvl="2"/>
            <a:r>
              <a:rPr lang="en-GB" dirty="0" smtClean="0"/>
              <a:t>Ericsson volunteered to work with Broadcom on an appropriate number of grants (per </a:t>
            </a:r>
            <a:r>
              <a:rPr lang="en-GB" dirty="0"/>
              <a:t>Responding </a:t>
            </a:r>
            <a:r>
              <a:rPr lang="en-GB" dirty="0" smtClean="0"/>
              <a:t>Device?) between 1 and 10</a:t>
            </a:r>
          </a:p>
          <a:p>
            <a:pPr lvl="2"/>
            <a:r>
              <a:rPr lang="en-GB" dirty="0" smtClean="0"/>
              <a:t>Broadcom suggested a rate limit of a maximum of one grant per </a:t>
            </a:r>
            <a:r>
              <a:rPr lang="en-GB" dirty="0" err="1" smtClean="0"/>
              <a:t>ms</a:t>
            </a:r>
            <a:r>
              <a:rPr lang="en-GB" dirty="0" smtClean="0"/>
              <a:t> per </a:t>
            </a:r>
            <a:r>
              <a:rPr lang="en-GB" dirty="0"/>
              <a:t>Responding Device</a:t>
            </a:r>
            <a:endParaRPr lang="en-GB" dirty="0" smtClean="0"/>
          </a:p>
          <a:p>
            <a:pPr lvl="2"/>
            <a:r>
              <a:rPr lang="en-GB" dirty="0" smtClean="0"/>
              <a:t>Qualcomm asked to be kept in the loop</a:t>
            </a:r>
          </a:p>
          <a:p>
            <a:pPr lvl="1"/>
            <a:r>
              <a:rPr lang="en-GB" dirty="0" smtClean="0"/>
              <a:t>It was decided to address the issue again at the next ETSI BRAN meeting</a:t>
            </a:r>
          </a:p>
          <a:p>
            <a:pPr lvl="1"/>
            <a:r>
              <a:rPr lang="en-GB" dirty="0" smtClean="0"/>
              <a:t>AFM comment: there seems to be at least be agreement that there should be some sort of finite limit to the number of attempts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559931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986976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concern about the use of blocking energy </a:t>
            </a:r>
            <a:endParaRPr lang="en-AU" dirty="0"/>
          </a:p>
        </p:txBody>
      </p:sp>
      <p:sp>
        <p:nvSpPr>
          <p:cNvPr id="3" name="Content Placeholder 2"/>
          <p:cNvSpPr>
            <a:spLocks noGrp="1"/>
          </p:cNvSpPr>
          <p:nvPr>
            <p:ph idx="1"/>
          </p:nvPr>
        </p:nvSpPr>
        <p:spPr/>
        <p:txBody>
          <a:bodyPr/>
          <a:lstStyle/>
          <a:p>
            <a:pPr lvl="1"/>
            <a:r>
              <a:rPr lang="en-AU" dirty="0" smtClean="0"/>
              <a:t>IEEE 802 has expressed concern about the use of </a:t>
            </a:r>
            <a:r>
              <a:rPr lang="en-AU" i="1" dirty="0" smtClean="0"/>
              <a:t>blocking energy </a:t>
            </a:r>
            <a:r>
              <a:rPr lang="en-AU" dirty="0" smtClean="0"/>
              <a:t>by some implementations of LAA for a number of years</a:t>
            </a:r>
          </a:p>
          <a:p>
            <a:pPr lvl="1"/>
            <a:r>
              <a:rPr lang="en-AU" i="1" dirty="0" smtClean="0"/>
              <a:t>Blocking energy </a:t>
            </a:r>
            <a:r>
              <a:rPr lang="en-AU" dirty="0" smtClean="0"/>
              <a:t>is the energy transmitted in the time between when the LBT mechanism gives it access and the time it is ready to use the medium</a:t>
            </a:r>
          </a:p>
          <a:p>
            <a:pPr lvl="1"/>
            <a:r>
              <a:rPr lang="en-AU" dirty="0" smtClean="0"/>
              <a:t>The primary purpose of </a:t>
            </a:r>
            <a:r>
              <a:rPr lang="en-AU" i="1" dirty="0" smtClean="0"/>
              <a:t>blocking energy</a:t>
            </a:r>
            <a:r>
              <a:rPr lang="en-AU" dirty="0" smtClean="0"/>
              <a:t> is to stop other system gaining access to the medium in the meantime</a:t>
            </a:r>
            <a:r>
              <a:rPr lang="en-AU" i="1" dirty="0" smtClean="0"/>
              <a:t> </a:t>
            </a:r>
          </a:p>
          <a:p>
            <a:pPr lvl="1"/>
            <a:r>
              <a:rPr lang="en-AU" dirty="0" smtClean="0"/>
              <a:t>The concern expressed by IEEE 802 in various Liaison Statements was that it was unnecessary use of the medium and, as such, it represented inappropriate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3806723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discussion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blocking energy should be limited to a level less than currently used by some LAA implementations</a:t>
            </a:r>
          </a:p>
          <a:p>
            <a:pPr lvl="2"/>
            <a:r>
              <a:rPr lang="en-AU" dirty="0" smtClean="0"/>
              <a:t>Up to 0.5ms or 1ms per COT (up to ~8ms)</a:t>
            </a:r>
          </a:p>
          <a:p>
            <a:pPr lvl="1"/>
            <a:r>
              <a:rPr lang="en-AU" dirty="0"/>
              <a:t>3GPP </a:t>
            </a:r>
            <a:r>
              <a:rPr lang="en-AU" dirty="0" smtClean="0"/>
              <a:t>RAN/RAN1 agreed that the use of blocking energy 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blocking energy by defining additional starting positions to the LAA spec</a:t>
            </a:r>
          </a:p>
          <a:p>
            <a:pPr lvl="2"/>
            <a:r>
              <a:rPr lang="en-AU" dirty="0" smtClean="0"/>
              <a:t>This would reduce the length of any blocking energy</a:t>
            </a:r>
          </a:p>
          <a:p>
            <a:pPr lvl="1"/>
            <a:r>
              <a:rPr lang="en-AU" dirty="0" smtClean="0"/>
              <a:t>IEEE 802 agreed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6761563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There was no consensus in ETSI BRAN on restricting the use of blocking energy as a compromise</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 about blocking energy in ESTI BRAN over a number of years without consensus</a:t>
            </a:r>
          </a:p>
          <a:p>
            <a:pPr lvl="1"/>
            <a:r>
              <a:rPr lang="en-AU" dirty="0" smtClean="0"/>
              <a:t>In Dec 2017, Cisco made a compromise proposal that any use of blocking energy be limited to 100µs </a:t>
            </a:r>
          </a:p>
          <a:p>
            <a:pPr lvl="2"/>
            <a:r>
              <a:rPr lang="en-AU" dirty="0" smtClean="0"/>
              <a:t>This would have the effect of limiting the use of blocking energy by LAA implementations to no longer than the time before the next symbol </a:t>
            </a:r>
          </a:p>
          <a:p>
            <a:pPr lvl="2"/>
            <a:r>
              <a:rPr lang="en-AU" dirty="0" smtClean="0"/>
              <a:t>It recognised that some use of blocking energy is reasonable </a:t>
            </a:r>
          </a:p>
          <a:p>
            <a:pPr lvl="1"/>
            <a:r>
              <a:rPr lang="en-AU" dirty="0" smtClean="0"/>
              <a:t>There were many objections to this proposal from both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blocking energy 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38275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There was not consensus on the use of a  new methodology being applied to blocking energy in LAA</a:t>
            </a:r>
            <a:endParaRPr lang="en-AU" dirty="0"/>
          </a:p>
        </p:txBody>
      </p:sp>
      <p:sp>
        <p:nvSpPr>
          <p:cNvPr id="3" name="Content Placeholder 2"/>
          <p:cNvSpPr>
            <a:spLocks noGrp="1"/>
          </p:cNvSpPr>
          <p:nvPr>
            <p:ph idx="1"/>
          </p:nvPr>
        </p:nvSpPr>
        <p:spPr/>
        <p:txBody>
          <a:bodyPr/>
          <a:lstStyle/>
          <a:p>
            <a:pPr lvl="1"/>
            <a:r>
              <a:rPr lang="en-AU" dirty="0" smtClean="0"/>
              <a:t>Before the March 2018 BRAN meeting, Cisco (Andrew Myles) facilitated an e-mail discussion on a new approach to dealing with 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blocking energy means it should be disallowed for LAA</a:t>
            </a:r>
          </a:p>
          <a:p>
            <a:pPr lvl="2"/>
            <a:r>
              <a:rPr lang="en-AU" dirty="0"/>
              <a:t>BRAN(18)097010</a:t>
            </a:r>
            <a:r>
              <a:rPr lang="en-AU" dirty="0" smtClean="0"/>
              <a:t> did not propose a mechanism for disallowing blocking energy for LAA</a:t>
            </a:r>
          </a:p>
          <a:p>
            <a:pPr lvl="1"/>
            <a:r>
              <a:rPr lang="en-AU" dirty="0"/>
              <a:t>There was not consensus in ETSI BRAN on the question of blocking </a:t>
            </a:r>
            <a:r>
              <a:rPr lang="en-AU"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759589038"/>
              </p:ext>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7183" name="Presentation" showAsIcon="1" r:id="rId3" imgW="914400" imgH="792360" progId="PowerPoint.Show.12">
                  <p:embed/>
                </p:oleObj>
              </mc:Choice>
              <mc:Fallback>
                <p:oleObj name="Presentation" showAsIcon="1" r:id="rId3" imgW="914400" imgH="792360" progId="PowerPoint.Show.12">
                  <p:embed/>
                  <p:pic>
                    <p:nvPicPr>
                      <p:cNvPr id="0" name=""/>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361858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BRAN(18)097010 documented a methodology for dealing with </a:t>
            </a:r>
            <a:r>
              <a:rPr lang="en-AU" dirty="0"/>
              <a:t>“blindingly obvious</a:t>
            </a:r>
            <a:r>
              <a:rPr lang="en-AU" dirty="0" smtClean="0"/>
              <a:t>” cases</a:t>
            </a: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endParaRPr lang="en-AU" dirty="0" smtClean="0"/>
          </a:p>
          <a:p>
            <a:pPr lvl="1"/>
            <a:r>
              <a:rPr lang="en-AU" dirty="0" smtClean="0"/>
              <a:t>The general principle in Europe is that devices should not transmit unnecessarily because the transmission will often cause interference</a:t>
            </a:r>
          </a:p>
          <a:p>
            <a:pPr lvl="2"/>
            <a:r>
              <a:rPr lang="en-AU" dirty="0" smtClean="0"/>
              <a:t>Based on consensus that </a:t>
            </a:r>
            <a:r>
              <a:rPr lang="en-AU" i="1" dirty="0" smtClean="0"/>
              <a:t>unnecessary </a:t>
            </a:r>
            <a:r>
              <a:rPr lang="en-AU" i="1" dirty="0"/>
              <a:t>or transmissions </a:t>
            </a:r>
            <a:r>
              <a:rPr lang="en-US" i="1" dirty="0"/>
              <a:t>whose sole purpose is preventing other devices using the spectrum are not allowed</a:t>
            </a:r>
            <a:endParaRPr lang="en-AU" dirty="0"/>
          </a:p>
          <a:p>
            <a:pPr lvl="1"/>
            <a:r>
              <a:rPr lang="en-AU" dirty="0"/>
              <a:t>However, it is often </a:t>
            </a:r>
            <a:r>
              <a:rPr lang="en-AU" dirty="0" smtClean="0"/>
              <a:t>difficult) </a:t>
            </a:r>
            <a:r>
              <a:rPr lang="en-AU" dirty="0"/>
              <a:t>to make </a:t>
            </a:r>
            <a:r>
              <a:rPr lang="en-AU" dirty="0" smtClean="0"/>
              <a:t>judgements on </a:t>
            </a:r>
            <a:r>
              <a:rPr lang="en-AU" dirty="0"/>
              <a:t>what is </a:t>
            </a:r>
            <a:r>
              <a:rPr lang="en-AU" dirty="0" smtClean="0"/>
              <a:t>an unnecessary transmission in </a:t>
            </a:r>
            <a:r>
              <a:rPr lang="en-AU" dirty="0"/>
              <a:t>complex systems like LAA </a:t>
            </a:r>
            <a:r>
              <a:rPr lang="en-AU" dirty="0" smtClean="0"/>
              <a:t>or  </a:t>
            </a:r>
            <a:r>
              <a:rPr lang="en-AU" dirty="0"/>
              <a:t>Wi-Fi </a:t>
            </a:r>
            <a:endParaRPr lang="en-AU" dirty="0" smtClean="0"/>
          </a:p>
          <a:p>
            <a:pPr lvl="2"/>
            <a:r>
              <a:rPr lang="en-AU" dirty="0" smtClean="0"/>
              <a:t>ETSI BRAN does not normally have the skills to make these </a:t>
            </a:r>
            <a:r>
              <a:rPr lang="en-AU" dirty="0"/>
              <a:t>judgements</a:t>
            </a:r>
          </a:p>
          <a:p>
            <a:pPr lvl="1"/>
            <a:r>
              <a:rPr lang="en-AU" dirty="0"/>
              <a:t>That does not mean ETSI BRAN should do nothing; it has a responsibility to at least deal with the “blindingly obvious” cases</a:t>
            </a:r>
          </a:p>
          <a:p>
            <a:pPr lvl="1"/>
            <a:r>
              <a:rPr lang="en-AU" dirty="0"/>
              <a:t>It was proposed that “blindingly obvious” </a:t>
            </a:r>
            <a:r>
              <a:rPr lang="en-AU" dirty="0" smtClean="0"/>
              <a:t>cases are those in which</a:t>
            </a:r>
          </a:p>
          <a:p>
            <a:pPr lvl="2"/>
            <a:r>
              <a:rPr lang="en-AU" dirty="0" smtClean="0"/>
              <a:t>There is universal agreement it is </a:t>
            </a:r>
            <a:r>
              <a:rPr lang="en-AU" dirty="0"/>
              <a:t>“blindingly obvious” </a:t>
            </a:r>
            <a:r>
              <a:rPr lang="en-AU" dirty="0" smtClean="0"/>
              <a:t>; OR</a:t>
            </a:r>
          </a:p>
          <a:p>
            <a:pPr lvl="2"/>
            <a:r>
              <a:rPr lang="en-AU" dirty="0" smtClean="0"/>
              <a:t>An authoritative source provided evidence it is </a:t>
            </a:r>
            <a:r>
              <a:rPr lang="en-AU" dirty="0"/>
              <a:t>“blindingly obvious”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102124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BRAN(18)097010 </a:t>
            </a:r>
            <a:r>
              <a:rPr lang="en-AU" dirty="0" smtClean="0"/>
              <a:t>methodology </a:t>
            </a:r>
            <a:r>
              <a:rPr lang="en-AU" dirty="0"/>
              <a:t>applied to blocking energy 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authoritative source on LAA matters</a:t>
            </a:r>
          </a:p>
          <a:p>
            <a:pPr lvl="2"/>
            <a:r>
              <a:rPr lang="en-AU" dirty="0" smtClean="0"/>
              <a:t>Particularly on the use of blocking energy (also known as reservation signals)</a:t>
            </a:r>
          </a:p>
          <a:p>
            <a:pPr lvl="1"/>
            <a:r>
              <a:rPr lang="en-AU" dirty="0"/>
              <a:t>3GPP RAN1 has explicitly stated in LS’s to IEEE 802.11 WG  that </a:t>
            </a:r>
            <a:r>
              <a:rPr lang="en-AU" i="1" dirty="0"/>
              <a:t>reservation signals </a:t>
            </a:r>
            <a:r>
              <a:rPr lang="en-AU" dirty="0"/>
              <a:t>are unnecessary for good </a:t>
            </a:r>
            <a:r>
              <a:rPr lang="en-AU" dirty="0" smtClean="0"/>
              <a:t>performance</a:t>
            </a:r>
            <a:endParaRPr lang="en-AU" dirty="0"/>
          </a:p>
          <a:p>
            <a:pPr lvl="1"/>
            <a:r>
              <a:rPr lang="en-AU" dirty="0"/>
              <a:t>3GPP RAN1 </a:t>
            </a:r>
            <a:r>
              <a:rPr lang="en-AU" dirty="0" smtClean="0"/>
              <a:t>has also stated </a:t>
            </a:r>
            <a:r>
              <a:rPr lang="en-AU" dirty="0"/>
              <a:t>blocking energy</a:t>
            </a:r>
            <a:r>
              <a:rPr lang="en-AU" dirty="0" smtClean="0"/>
              <a:t> is </a:t>
            </a:r>
            <a:r>
              <a:rPr lang="en-AU" dirty="0"/>
              <a:t>not </a:t>
            </a:r>
            <a:r>
              <a:rPr lang="en-AU" dirty="0" smtClean="0"/>
              <a:t>defined </a:t>
            </a:r>
            <a:r>
              <a:rPr lang="en-AU" dirty="0"/>
              <a:t>in the LAA </a:t>
            </a:r>
            <a:r>
              <a:rPr lang="en-AU" dirty="0" smtClean="0"/>
              <a:t>specification</a:t>
            </a:r>
          </a:p>
          <a:p>
            <a:pPr lvl="2"/>
            <a:r>
              <a:rPr lang="en-AU" dirty="0" smtClean="0"/>
              <a:t>Suggesting blocking energy is so unnecessary that it is not even defined</a:t>
            </a:r>
          </a:p>
          <a:p>
            <a:pPr lvl="1"/>
            <a:r>
              <a:rPr lang="en-AU" dirty="0" smtClean="0"/>
              <a:t>There is thus a “blindingly obvious” case that blocking energy should not be allowed in the very specific case of LAA</a:t>
            </a:r>
          </a:p>
          <a:p>
            <a:pPr lvl="2"/>
            <a:r>
              <a:rPr lang="en-AU" dirty="0" smtClean="0"/>
              <a:t>Note: this conclusion creates no precedent for any other situation because it depends on the existence of an authoritative source to judge the particular facts (</a:t>
            </a:r>
            <a:r>
              <a:rPr lang="en-AU" dirty="0"/>
              <a:t>3GPP </a:t>
            </a:r>
            <a:r>
              <a:rPr lang="en-AU" dirty="0" smtClean="0"/>
              <a:t>RAN1 in this case)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3904022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BRAN(18)097010 did not propose a mechanism for disallowing blocking energy for LAA</a:t>
            </a:r>
            <a:br>
              <a:rPr lang="en-AU" dirty="0"/>
            </a:br>
            <a:endParaRPr lang="en-AU" dirty="0"/>
          </a:p>
        </p:txBody>
      </p:sp>
      <p:sp>
        <p:nvSpPr>
          <p:cNvPr id="3" name="Content Placeholder 2"/>
          <p:cNvSpPr>
            <a:spLocks noGrp="1"/>
          </p:cNvSpPr>
          <p:nvPr>
            <p:ph idx="1"/>
          </p:nvPr>
        </p:nvSpPr>
        <p:spPr/>
        <p:txBody>
          <a:bodyPr/>
          <a:lstStyle/>
          <a:p>
            <a:pPr lvl="1"/>
            <a:r>
              <a:rPr lang="en-AU" dirty="0" smtClean="0"/>
              <a:t>BRAN(18)097010 concluded that:</a:t>
            </a:r>
          </a:p>
          <a:p>
            <a:pPr lvl="2"/>
            <a:r>
              <a:rPr lang="en-AU" dirty="0" smtClean="0"/>
              <a:t>The use of blocking energy by some implementations of LAA …</a:t>
            </a:r>
          </a:p>
          <a:p>
            <a:pPr lvl="2"/>
            <a:r>
              <a:rPr lang="en-AU" dirty="0" smtClean="0"/>
              <a:t>… represents a “blindingly obvious” example of an unnecessary transmission …</a:t>
            </a:r>
          </a:p>
          <a:p>
            <a:pPr lvl="2"/>
            <a:r>
              <a:rPr lang="en-AU" dirty="0" smtClean="0"/>
              <a:t>… and so should be disallowed</a:t>
            </a:r>
          </a:p>
          <a:p>
            <a:pPr lvl="1"/>
            <a:r>
              <a:rPr lang="en-AU" dirty="0" smtClean="0"/>
              <a:t>BRAN(18)097010 did not say how it should be disallowed by did float a couple of possibilities:</a:t>
            </a:r>
          </a:p>
          <a:p>
            <a:pPr lvl="2"/>
            <a:r>
              <a:rPr lang="en-AU" dirty="0" smtClean="0"/>
              <a:t>Refine </a:t>
            </a:r>
            <a:r>
              <a:rPr lang="en-AU" dirty="0"/>
              <a:t>EN 301 893, perhaps to </a:t>
            </a:r>
            <a:r>
              <a:rPr lang="en-US" dirty="0"/>
              <a:t>restricted the use of blocking energy to a maximum period of 100us, as proposed in Dec 2017</a:t>
            </a:r>
          </a:p>
          <a:p>
            <a:pPr lvl="2"/>
            <a:r>
              <a:rPr lang="en-US" dirty="0"/>
              <a:t>Issue some sort of “opinion” that makes it clear the use of blocking energy, as used by some implementations of LAA, is not allowed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1237161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in ETSI BRAN on the question of blocking energy</a:t>
            </a:r>
            <a:endParaRPr lang="en-AU" dirty="0"/>
          </a:p>
        </p:txBody>
      </p:sp>
      <p:sp>
        <p:nvSpPr>
          <p:cNvPr id="3" name="Content Placeholder 2"/>
          <p:cNvSpPr>
            <a:spLocks noGrp="1"/>
          </p:cNvSpPr>
          <p:nvPr>
            <p:ph idx="1"/>
          </p:nvPr>
        </p:nvSpPr>
        <p:spPr>
          <a:xfrm>
            <a:off x="685800" y="1752600"/>
            <a:ext cx="7772400" cy="4114800"/>
          </a:xfrm>
        </p:spPr>
        <p:txBody>
          <a:bodyPr/>
          <a:lstStyle/>
          <a:p>
            <a:r>
              <a:rPr lang="en-AU" dirty="0" smtClean="0"/>
              <a:t>Summary of discussion</a:t>
            </a:r>
          </a:p>
          <a:p>
            <a:pPr lvl="1"/>
            <a:r>
              <a:rPr lang="en-AU" b="1" dirty="0" smtClean="0"/>
              <a:t>WFA</a:t>
            </a:r>
            <a:r>
              <a:rPr lang="en-AU" dirty="0" smtClean="0"/>
              <a:t> rep stated he </a:t>
            </a:r>
            <a:r>
              <a:rPr lang="en-GB" dirty="0" smtClean="0"/>
              <a:t>believed </a:t>
            </a:r>
            <a:r>
              <a:rPr lang="en-GB" i="1" dirty="0"/>
              <a:t>that the presentation showed that there might be a need for creation of an additional </a:t>
            </a:r>
            <a:r>
              <a:rPr lang="en-GB" i="1" dirty="0" smtClean="0"/>
              <a:t>test</a:t>
            </a:r>
          </a:p>
          <a:p>
            <a:pPr lvl="1"/>
            <a:r>
              <a:rPr lang="en-GB" b="1" dirty="0" smtClean="0"/>
              <a:t>Nokia</a:t>
            </a:r>
            <a:r>
              <a:rPr lang="en-GB" dirty="0" smtClean="0"/>
              <a:t> stated they were </a:t>
            </a:r>
            <a:r>
              <a:rPr lang="en-GB" i="1" dirty="0"/>
              <a:t>not sure that the problem was clearly </a:t>
            </a:r>
            <a:r>
              <a:rPr lang="en-GB" i="1" dirty="0" smtClean="0"/>
              <a:t>described</a:t>
            </a:r>
            <a:r>
              <a:rPr lang="en-GB" dirty="0" smtClean="0"/>
              <a:t> and questioned any </a:t>
            </a:r>
            <a:r>
              <a:rPr lang="en-GB" i="1" dirty="0" smtClean="0"/>
              <a:t>need </a:t>
            </a:r>
            <a:r>
              <a:rPr lang="en-GB" i="1" dirty="0"/>
              <a:t>for a continuation of the discussion at </a:t>
            </a:r>
            <a:r>
              <a:rPr lang="en-GB" i="1" dirty="0" smtClean="0"/>
              <a:t>BRAN</a:t>
            </a:r>
          </a:p>
          <a:p>
            <a:pPr lvl="1"/>
            <a:r>
              <a:rPr lang="en-GB" b="1" i="1" dirty="0"/>
              <a:t>Ericsson</a:t>
            </a:r>
            <a:r>
              <a:rPr lang="en-GB" i="1" dirty="0"/>
              <a:t> doesn’t support this </a:t>
            </a:r>
            <a:r>
              <a:rPr lang="en-GB" i="1" dirty="0" smtClean="0"/>
              <a:t>document and </a:t>
            </a:r>
            <a:r>
              <a:rPr lang="en-GB" dirty="0" smtClean="0"/>
              <a:t>believes </a:t>
            </a:r>
            <a:r>
              <a:rPr lang="en-GB" i="1" dirty="0"/>
              <a:t>that the further discussion may delay the progress of the </a:t>
            </a:r>
            <a:r>
              <a:rPr lang="en-GB" i="1" dirty="0" smtClean="0"/>
              <a:t>standard </a:t>
            </a:r>
            <a:r>
              <a:rPr lang="en-GB" dirty="0" smtClean="0"/>
              <a:t>(EN 301 893)</a:t>
            </a:r>
          </a:p>
          <a:p>
            <a:pPr lvl="1"/>
            <a:r>
              <a:rPr lang="en-GB" b="1" dirty="0" smtClean="0"/>
              <a:t>German Federal </a:t>
            </a:r>
            <a:r>
              <a:rPr lang="en-GB" b="1" dirty="0"/>
              <a:t>Ministry of Economic Affairs </a:t>
            </a:r>
            <a:r>
              <a:rPr lang="en-GB" b="1" dirty="0" smtClean="0"/>
              <a:t>&amp; Energy </a:t>
            </a:r>
            <a:r>
              <a:rPr lang="en-GB" i="1" dirty="0" smtClean="0"/>
              <a:t>asked </a:t>
            </a:r>
            <a:r>
              <a:rPr lang="en-GB" i="1" dirty="0"/>
              <a:t>for more technical details to demonstrate the </a:t>
            </a:r>
            <a:r>
              <a:rPr lang="en-GB" i="1" dirty="0" smtClean="0"/>
              <a:t>problem</a:t>
            </a:r>
            <a:endParaRPr lang="en-AU" dirty="0"/>
          </a:p>
          <a:p>
            <a:pPr lvl="1"/>
            <a:r>
              <a:rPr lang="en-GB" dirty="0" smtClean="0"/>
              <a:t>He also noted </a:t>
            </a:r>
            <a:r>
              <a:rPr lang="en-GB" dirty="0"/>
              <a:t>that BRAN has put significant effort into defining an LBT mechanism and asked why it is not sufficient? </a:t>
            </a:r>
            <a:endParaRPr lang="en-GB" dirty="0" smtClean="0"/>
          </a:p>
          <a:p>
            <a:pPr lvl="2"/>
            <a:r>
              <a:rPr lang="en-GB" dirty="0" smtClean="0"/>
              <a:t>Andrew Myles responded that LBT rules actually allow a bad actor to fill the medium with noise almost continuously; LBT was not designed to stop this</a:t>
            </a:r>
          </a:p>
          <a:p>
            <a:pPr lvl="1"/>
            <a:r>
              <a:rPr lang="en-GB" dirty="0" smtClean="0"/>
              <a:t>…</a:t>
            </a:r>
            <a:endParaRPr lang="en-AU" dirty="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139102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in ETSI BRAN on the question of blocking energy</a:t>
            </a:r>
            <a:endParaRPr lang="en-AU" dirty="0"/>
          </a:p>
        </p:txBody>
      </p:sp>
      <p:sp>
        <p:nvSpPr>
          <p:cNvPr id="3" name="Content Placeholder 2"/>
          <p:cNvSpPr>
            <a:spLocks noGrp="1"/>
          </p:cNvSpPr>
          <p:nvPr>
            <p:ph idx="1"/>
          </p:nvPr>
        </p:nvSpPr>
        <p:spPr/>
        <p:txBody>
          <a:bodyPr/>
          <a:lstStyle/>
          <a:p>
            <a:r>
              <a:rPr lang="en-AU" dirty="0" smtClean="0"/>
              <a:t>Summary of discussion</a:t>
            </a:r>
          </a:p>
          <a:p>
            <a:pPr lvl="1"/>
            <a:r>
              <a:rPr lang="en-GB" dirty="0" smtClean="0"/>
              <a:t>…</a:t>
            </a:r>
          </a:p>
          <a:p>
            <a:pPr lvl="1"/>
            <a:r>
              <a:rPr lang="en-GB" dirty="0" smtClean="0"/>
              <a:t>OFCOM asked why the principles being proposed don’t mean that EN 301 893 should </a:t>
            </a:r>
            <a:r>
              <a:rPr lang="en-GB" dirty="0"/>
              <a:t>force </a:t>
            </a:r>
            <a:r>
              <a:rPr lang="en-GB" dirty="0" smtClean="0"/>
              <a:t>use of </a:t>
            </a:r>
            <a:r>
              <a:rPr lang="en-GB" dirty="0"/>
              <a:t>higher data </a:t>
            </a:r>
            <a:r>
              <a:rPr lang="en-GB" dirty="0" smtClean="0"/>
              <a:t>rates</a:t>
            </a:r>
          </a:p>
          <a:p>
            <a:pPr lvl="2"/>
            <a:r>
              <a:rPr lang="en-GB" dirty="0" smtClean="0"/>
              <a:t>Andrew Myles responded, </a:t>
            </a:r>
            <a:r>
              <a:rPr lang="en-GB" i="1" dirty="0"/>
              <a:t>w</a:t>
            </a:r>
            <a:r>
              <a:rPr lang="en-GB" i="1" dirty="0" smtClean="0"/>
              <a:t>ith </a:t>
            </a:r>
            <a:r>
              <a:rPr lang="en-GB" i="1" dirty="0"/>
              <a:t>data rates it is not always obvious what is the best rate, although all spectrum users should be encouraged to use the highest rate possible in the interests of efficient use of spectrum. In contrast, 3GPP is an authoritative source that has stated blocking energy is never </a:t>
            </a:r>
            <a:r>
              <a:rPr lang="en-GB" i="1" dirty="0" smtClean="0"/>
              <a:t>required</a:t>
            </a:r>
          </a:p>
          <a:p>
            <a:pPr lvl="1"/>
            <a:r>
              <a:rPr lang="en-GB" dirty="0" smtClean="0"/>
              <a:t>Qualcomm</a:t>
            </a:r>
            <a:r>
              <a:rPr lang="en-GB" i="1" dirty="0" smtClean="0"/>
              <a:t> </a:t>
            </a:r>
            <a:r>
              <a:rPr lang="en-GB" i="1" dirty="0"/>
              <a:t>disagree on this </a:t>
            </a:r>
            <a:r>
              <a:rPr lang="en-GB" i="1" dirty="0" smtClean="0"/>
              <a:t>approach </a:t>
            </a:r>
            <a:r>
              <a:rPr lang="en-GB" dirty="0" smtClean="0"/>
              <a:t>and call on BRAN </a:t>
            </a:r>
            <a:r>
              <a:rPr lang="en-GB" i="1" dirty="0"/>
              <a:t>to concentrate on more important </a:t>
            </a:r>
            <a:r>
              <a:rPr lang="en-GB" i="1" dirty="0" smtClean="0"/>
              <a:t>issues</a:t>
            </a:r>
          </a:p>
          <a:p>
            <a:pPr marL="1588" lvl="1" indent="0">
              <a:buNone/>
            </a:pPr>
            <a:r>
              <a:rPr lang="en-GB" b="1" dirty="0" smtClean="0"/>
              <a:t>Conclusion</a:t>
            </a:r>
          </a:p>
          <a:p>
            <a:pPr lvl="1"/>
            <a:r>
              <a:rPr lang="en-GB" i="1" dirty="0"/>
              <a:t>Acting TC BRAN Chairman summarised that the discussion will be continued by </a:t>
            </a:r>
            <a:r>
              <a:rPr lang="en-GB" i="1" dirty="0" smtClean="0"/>
              <a:t>email</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144156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to justify the use of blocking energy</a:t>
            </a:r>
            <a:endParaRPr lang="en-AU" dirty="0"/>
          </a:p>
        </p:txBody>
      </p:sp>
      <p:sp>
        <p:nvSpPr>
          <p:cNvPr id="3" name="Content Placeholder 2"/>
          <p:cNvSpPr>
            <a:spLocks noGrp="1"/>
          </p:cNvSpPr>
          <p:nvPr>
            <p:ph idx="1"/>
          </p:nvPr>
        </p:nvSpPr>
        <p:spPr/>
        <p:txBody>
          <a:bodyPr/>
          <a:lstStyle/>
          <a:p>
            <a:pPr lvl="1"/>
            <a:r>
              <a:rPr lang="en-AU" dirty="0" smtClean="0"/>
              <a:t>There was a presentation before the blocking energy discussion that was related to blocking energy</a:t>
            </a:r>
          </a:p>
          <a:p>
            <a:pPr lvl="1"/>
            <a:r>
              <a:rPr lang="en-AU" dirty="0" smtClean="0"/>
              <a:t>Ericsson provided a taxonomy of access methods in BRAN(18)0000001</a:t>
            </a:r>
          </a:p>
          <a:p>
            <a:pPr lvl="2"/>
            <a:r>
              <a:rPr lang="en-GB" i="1" dirty="0"/>
              <a:t>The main purpose was not to make a proposal for a change in the standard, but to bring discussion on mechanism to a technical matter (the purpose these mechanism 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blocking energy (as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34156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it was discussed in more detail as part of the blocking energy discussion</a:t>
            </a:r>
          </a:p>
          <a:p>
            <a:pPr lvl="1"/>
            <a:r>
              <a:rPr lang="en-AU" dirty="0" smtClean="0"/>
              <a:t>Andrew Myles asserted BRAN(18)0000001 cannot be used to justify the use of blocking energy by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necessary, whereas even 3GPP RAN1 agrees the use of blocking energy 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386040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a:t>
            </a:r>
            <a:r>
              <a:rPr lang="en-AU" sz="2400" b="1" dirty="0" smtClean="0">
                <a:solidFill>
                  <a:srgbClr val="FF0000"/>
                </a:solidFill>
              </a:rPr>
              <a:t>meeting</a:t>
            </a:r>
          </a:p>
          <a:p>
            <a:pPr marL="342900" lvl="1" indent="-342900" algn="ctr">
              <a:buNone/>
            </a:pPr>
            <a:r>
              <a:rPr lang="en-AU" sz="2400" b="1" dirty="0" smtClean="0">
                <a:solidFill>
                  <a:srgbClr val="FF0000"/>
                </a:solidFill>
              </a:rPr>
              <a:t>Blocking energy – next steps?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6762076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is proposed that the </a:t>
            </a:r>
            <a:r>
              <a:rPr lang="en-AU" dirty="0" err="1"/>
              <a:t>Coex</a:t>
            </a:r>
            <a:r>
              <a:rPr lang="en-AU" dirty="0"/>
              <a:t> SC discuss the situation related to </a:t>
            </a:r>
            <a:r>
              <a:rPr lang="en-AU" dirty="0" smtClean="0"/>
              <a:t>blocking energy</a:t>
            </a:r>
            <a:endParaRPr lang="en-AU" dirty="0"/>
          </a:p>
        </p:txBody>
      </p:sp>
      <p:sp>
        <p:nvSpPr>
          <p:cNvPr id="3" name="Content Placeholder 2"/>
          <p:cNvSpPr>
            <a:spLocks noGrp="1"/>
          </p:cNvSpPr>
          <p:nvPr>
            <p:ph idx="1"/>
          </p:nvPr>
        </p:nvSpPr>
        <p:spPr/>
        <p:txBody>
          <a:bodyPr/>
          <a:lstStyle/>
          <a:p>
            <a:pPr lvl="1"/>
            <a:r>
              <a:rPr lang="en-AU" dirty="0" smtClean="0"/>
              <a:t>It is proposed that the </a:t>
            </a:r>
            <a:r>
              <a:rPr lang="en-AU" dirty="0" err="1" smtClean="0"/>
              <a:t>Coex</a:t>
            </a:r>
            <a:r>
              <a:rPr lang="en-AU" dirty="0" smtClean="0"/>
              <a:t> SC discuss the situation related to blocking energy</a:t>
            </a:r>
          </a:p>
          <a:p>
            <a:pPr lvl="1"/>
            <a:r>
              <a:rPr lang="en-AU" dirty="0" smtClean="0"/>
              <a:t>Ultimately, the </a:t>
            </a:r>
            <a:r>
              <a:rPr lang="en-AU" dirty="0" err="1" smtClean="0"/>
              <a:t>Coex</a:t>
            </a:r>
            <a:r>
              <a:rPr lang="en-AU" dirty="0" smtClean="0"/>
              <a:t> SC may consider approving a LS to ETSI BRAN for consideration at their next meeting in June 2018</a:t>
            </a:r>
          </a:p>
          <a:p>
            <a:pPr lvl="2"/>
            <a:r>
              <a:rPr lang="en-AU" dirty="0" smtClean="0"/>
              <a:t>Any voting in the </a:t>
            </a:r>
            <a:r>
              <a:rPr lang="en-AU" dirty="0" err="1" smtClean="0"/>
              <a:t>Coex</a:t>
            </a:r>
            <a:r>
              <a:rPr lang="en-AU" dirty="0" smtClean="0"/>
              <a:t> SC will occur Thu PM1</a:t>
            </a:r>
          </a:p>
          <a:p>
            <a:pPr lvl="2"/>
            <a:r>
              <a:rPr lang="en-AU" dirty="0" smtClean="0"/>
              <a:t>Any voting in the WG will occur on Fri AM</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4176618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will </a:t>
            </a:r>
            <a:r>
              <a:rPr lang="en-AU" dirty="0"/>
              <a:t>consider a LS to ESTI BRAN </a:t>
            </a:r>
            <a:r>
              <a:rPr lang="en-AU" dirty="0" smtClean="0"/>
              <a:t>asking they consider discouraging or limiting blocking energy</a:t>
            </a:r>
            <a:endParaRPr lang="en-AU"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ESTI BRAN asking they consider discouraging or limiting blocking energy</a:t>
            </a:r>
            <a:endParaRPr lang="en-AU" dirty="0" smtClean="0"/>
          </a:p>
          <a:p>
            <a:pPr lvl="1"/>
            <a:r>
              <a:rPr lang="en-AU" dirty="0" smtClean="0"/>
              <a:t>The complete proposed LS is in </a:t>
            </a:r>
            <a:r>
              <a:rPr lang="en-AU" dirty="0" smtClean="0">
                <a:solidFill>
                  <a:srgbClr val="FF0000"/>
                </a:solidFill>
              </a:rPr>
              <a:t>11-18-xxxxr0</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11-18-xxxxr0</a:t>
            </a:r>
            <a:r>
              <a:rPr lang="en-AU" i="1" dirty="0" smtClean="0"/>
              <a:t> be sent to ETSI BRAN, expressing support for discouraging or limiting  the use of blocking energy</a:t>
            </a:r>
            <a:endParaRPr lang="en-AU" i="1"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286062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proposed LS from IEEE 802.11 WG asks ESTI </a:t>
            </a:r>
            <a:r>
              <a:rPr lang="en-AU" dirty="0"/>
              <a:t>BRAN </a:t>
            </a:r>
            <a:r>
              <a:rPr lang="en-AU" dirty="0" smtClean="0"/>
              <a:t>to consider discouraging/limiting use of blocking </a:t>
            </a:r>
            <a:r>
              <a:rPr lang="en-AU" dirty="0"/>
              <a:t>energy</a:t>
            </a:r>
          </a:p>
        </p:txBody>
      </p:sp>
      <p:sp>
        <p:nvSpPr>
          <p:cNvPr id="3" name="Content Placeholder 2"/>
          <p:cNvSpPr>
            <a:spLocks noGrp="1"/>
          </p:cNvSpPr>
          <p:nvPr>
            <p:ph idx="1"/>
          </p:nvPr>
        </p:nvSpPr>
        <p:spPr/>
        <p:txBody>
          <a:bodyPr/>
          <a:lstStyle/>
          <a:p>
            <a:r>
              <a:rPr lang="en-AU" dirty="0"/>
              <a:t>Broad outline of proposed LS</a:t>
            </a:r>
          </a:p>
          <a:p>
            <a:pPr lvl="1"/>
            <a:r>
              <a:rPr lang="en-AU" dirty="0"/>
              <a:t>The WG has been made aware of the discussions at the last </a:t>
            </a:r>
            <a:r>
              <a:rPr lang="en-AU" dirty="0" smtClean="0"/>
              <a:t>few ETSI </a:t>
            </a:r>
            <a:r>
              <a:rPr lang="en-AU" dirty="0"/>
              <a:t>BRAN </a:t>
            </a:r>
            <a:r>
              <a:rPr lang="en-AU" dirty="0" smtClean="0"/>
              <a:t>meetings </a:t>
            </a:r>
            <a:r>
              <a:rPr lang="en-AU" dirty="0"/>
              <a:t>related to </a:t>
            </a:r>
            <a:r>
              <a:rPr lang="en-AU" dirty="0" smtClean="0"/>
              <a:t>blocking energy, also known as reservation signals</a:t>
            </a:r>
            <a:endParaRPr lang="en-AU" dirty="0"/>
          </a:p>
          <a:p>
            <a:pPr lvl="1"/>
            <a:r>
              <a:rPr lang="en-AU" dirty="0" smtClean="0"/>
              <a:t>The IEEE 802 has previously expressed a position to 3GPP RAN1 (ref) that the unnecessary use of blocking energy should be discouraged &amp; limited in length</a:t>
            </a:r>
          </a:p>
          <a:p>
            <a:pPr lvl="1"/>
            <a:r>
              <a:rPr lang="en-AU" dirty="0" smtClean="0"/>
              <a:t>In the context of LAA, we know that any use of blocking energy is unnecessary based on a series of Liaison </a:t>
            </a:r>
            <a:r>
              <a:rPr lang="en-AU" dirty="0"/>
              <a:t>S</a:t>
            </a:r>
            <a:r>
              <a:rPr lang="en-AU" dirty="0" smtClean="0"/>
              <a:t>tatements from 3GPPP RAN1 to IEEE 802 (ref)</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60562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proposed LS from IEEE 802.11 WG asks ESTI BRAN to consider discouraging/limiting use of blocking energy</a:t>
            </a:r>
          </a:p>
        </p:txBody>
      </p:sp>
      <p:sp>
        <p:nvSpPr>
          <p:cNvPr id="3" name="Content Placeholder 2"/>
          <p:cNvSpPr>
            <a:spLocks noGrp="1"/>
          </p:cNvSpPr>
          <p:nvPr>
            <p:ph idx="1"/>
          </p:nvPr>
        </p:nvSpPr>
        <p:spPr/>
        <p:txBody>
          <a:bodyPr/>
          <a:lstStyle/>
          <a:p>
            <a:r>
              <a:rPr lang="en-AU" dirty="0"/>
              <a:t>Broad outline of proposed LS</a:t>
            </a:r>
          </a:p>
          <a:p>
            <a:pPr lvl="1"/>
            <a:r>
              <a:rPr lang="en-AU" dirty="0" smtClean="0"/>
              <a:t>…</a:t>
            </a:r>
          </a:p>
          <a:p>
            <a:pPr lvl="1"/>
            <a:r>
              <a:rPr lang="en-AU" dirty="0"/>
              <a:t>IEEE 802 accepted a compromise proposal (ref) from 3GPP RAN1 to limit the limited the length of any blocking energy by increasing the number of starting positions in LAA.</a:t>
            </a:r>
          </a:p>
          <a:p>
            <a:pPr lvl="1"/>
            <a:r>
              <a:rPr lang="en-AU" dirty="0" smtClean="0"/>
              <a:t>Unfortunately, we understand that 3GPP RAN1 subsequently decided not to specify the additional starting position, apparently because some vendors were concerned about the additional complexity</a:t>
            </a:r>
          </a:p>
          <a:p>
            <a:pPr lvl="1"/>
            <a:r>
              <a:rPr lang="en-AU" dirty="0" smtClean="0"/>
              <a:t>The current situation is that some vendors’ LAA equipment will be transmitting up to 0.5ms of noise at the start of every COT for the sole purpose of blocking access the medium</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000518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a:t>The proposed LS from IEEE 802.11 WG asks ESTI BRAN to consider discouraging/limiting use of blocking energy</a:t>
            </a:r>
          </a:p>
        </p:txBody>
      </p:sp>
      <p:sp>
        <p:nvSpPr>
          <p:cNvPr id="3" name="Content Placeholder 2"/>
          <p:cNvSpPr>
            <a:spLocks noGrp="1"/>
          </p:cNvSpPr>
          <p:nvPr>
            <p:ph idx="1"/>
          </p:nvPr>
        </p:nvSpPr>
        <p:spPr/>
        <p:txBody>
          <a:bodyPr/>
          <a:lstStyle/>
          <a:p>
            <a:r>
              <a:rPr lang="en-AU" dirty="0"/>
              <a:t>Broad outline of proposed LS</a:t>
            </a:r>
          </a:p>
          <a:p>
            <a:pPr lvl="1"/>
            <a:r>
              <a:rPr lang="en-AU" dirty="0" smtClean="0"/>
              <a:t>…</a:t>
            </a:r>
          </a:p>
          <a:p>
            <a:pPr lvl="1"/>
            <a:r>
              <a:rPr lang="en-AU" dirty="0" smtClean="0"/>
              <a:t>This use of blocking energy by LAA devices will cause interference to other devices attempting to use the medium, including 802.11 devices, and yet is not required for good performance of LAA according to 3GPP RAN1</a:t>
            </a:r>
          </a:p>
          <a:p>
            <a:pPr lvl="1"/>
            <a:r>
              <a:rPr lang="en-AU" dirty="0" smtClean="0"/>
              <a:t>IEEE 802.11 WG requests that ETSI BRAN take our perspectives into account when deciding how to deal with the blocking energy issue.</a:t>
            </a:r>
          </a:p>
          <a:p>
            <a:pPr lvl="1"/>
            <a:r>
              <a:rPr lang="en-AU" dirty="0" smtClean="0"/>
              <a:t>In particular, IEEE 802.11 WG requests that ETSI BRAN consider the viability of various options for discouraging the use of blocking energy by LAA devices and limiting its length in the event blocking energy is used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544980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6GHz greenfield</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4337933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another perspective on sharing new spectrum from LTE community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
        <p:nvSpPr>
          <p:cNvPr id="3" name="Content Placeholder 2"/>
          <p:cNvSpPr>
            <a:spLocks noGrp="1"/>
          </p:cNvSpPr>
          <p:nvPr>
            <p:ph idx="1"/>
          </p:nvPr>
        </p:nvSpPr>
        <p:spPr/>
        <p:txBody>
          <a:bodyPr/>
          <a:lstStyle/>
          <a:p>
            <a:pPr lvl="1"/>
            <a:r>
              <a:rPr lang="en-AU" dirty="0" smtClean="0"/>
              <a:t>In previous meetings the </a:t>
            </a:r>
            <a:r>
              <a:rPr lang="en-AU" dirty="0" err="1" smtClean="0"/>
              <a:t>Coex</a:t>
            </a:r>
            <a:r>
              <a:rPr lang="en-AU" dirty="0" smtClean="0"/>
              <a:t> SC has discussed the possibility of new coexistence mechanism in new spectrum</a:t>
            </a:r>
          </a:p>
          <a:p>
            <a:pPr lvl="2"/>
            <a:r>
              <a:rPr lang="en-AU" dirty="0" err="1" smtClean="0"/>
              <a:t>eg</a:t>
            </a:r>
            <a:r>
              <a:rPr lang="en-AU" dirty="0" smtClean="0"/>
              <a:t> a new preamble at 6Ghz</a:t>
            </a:r>
          </a:p>
          <a:p>
            <a:pPr lvl="1"/>
            <a:r>
              <a:rPr lang="en-AU" dirty="0" smtClean="0"/>
              <a:t>There was not much interest at the time, mainly because most in the 802.11 community want to think of 6GHz as an extension of 5GHz </a:t>
            </a:r>
          </a:p>
          <a:p>
            <a:pPr lvl="2"/>
            <a:r>
              <a:rPr lang="en-AU" dirty="0" smtClean="0"/>
              <a:t>The simplest approach, aligned with status quo</a:t>
            </a:r>
          </a:p>
          <a:p>
            <a:pPr lvl="1"/>
            <a:r>
              <a:rPr lang="en-AU" dirty="0" smtClean="0"/>
              <a:t>However, it appears the LTE community has different ideas</a:t>
            </a:r>
          </a:p>
          <a:p>
            <a:pPr lvl="2"/>
            <a:r>
              <a:rPr lang="en-AU" dirty="0" smtClean="0"/>
              <a:t>See embedded </a:t>
            </a:r>
            <a:r>
              <a:rPr lang="en-AU" dirty="0"/>
              <a:t>document from </a:t>
            </a:r>
            <a:r>
              <a:rPr lang="en-AU" dirty="0" smtClean="0"/>
              <a:t>Qualcomm, </a:t>
            </a:r>
            <a:r>
              <a:rPr lang="en-AU" dirty="0"/>
              <a:t>Nokia </a:t>
            </a:r>
            <a:r>
              <a:rPr lang="en-AU" dirty="0" smtClean="0"/>
              <a:t>Corporation</a:t>
            </a:r>
            <a:br>
              <a:rPr lang="en-AU" dirty="0" smtClean="0"/>
            </a:br>
            <a:r>
              <a:rPr lang="en-AU" dirty="0" smtClean="0"/>
              <a:t>&amp; Ericsson to CEPT ECC FM57</a:t>
            </a:r>
            <a:endParaRPr lang="en-AU" dirty="0" smtClean="0"/>
          </a:p>
          <a:p>
            <a:pPr lvl="1"/>
            <a:r>
              <a:rPr lang="en-AU" dirty="0" smtClean="0"/>
              <a:t>The </a:t>
            </a:r>
            <a:r>
              <a:rPr lang="en-AU" dirty="0" err="1" smtClean="0"/>
              <a:t>Coex</a:t>
            </a:r>
            <a:r>
              <a:rPr lang="en-AU" dirty="0" smtClean="0"/>
              <a:t> SC will discuss alternate approaches to 6Ghz (and other new spectrum) and possible </a:t>
            </a:r>
            <a:r>
              <a:rPr lang="en-AU" dirty="0" smtClean="0"/>
              <a:t>responses</a:t>
            </a:r>
            <a:endParaRPr lang="en-AU" dirty="0"/>
          </a:p>
        </p:txBody>
      </p:sp>
      <p:graphicFrame>
        <p:nvGraphicFramePr>
          <p:cNvPr id="7" name="Content Placeholder 5"/>
          <p:cNvGraphicFramePr>
            <a:graphicFrameLocks noChangeAspect="1"/>
          </p:cNvGraphicFramePr>
          <p:nvPr>
            <p:extLst>
              <p:ext uri="{D42A27DB-BD31-4B8C-83A1-F6EECF244321}">
                <p14:modId xmlns:p14="http://schemas.microsoft.com/office/powerpoint/2010/main" val="1078256631"/>
              </p:ext>
            </p:extLst>
          </p:nvPr>
        </p:nvGraphicFramePr>
        <p:xfrm>
          <a:off x="7120700" y="4038600"/>
          <a:ext cx="914400" cy="792163"/>
        </p:xfrm>
        <a:graphic>
          <a:graphicData uri="http://schemas.openxmlformats.org/presentationml/2006/ole">
            <mc:AlternateContent xmlns:mc="http://schemas.openxmlformats.org/markup-compatibility/2006">
              <mc:Choice xmlns:v="urn:schemas-microsoft-com:vml" Requires="v">
                <p:oleObj spid="_x0000_s4159" name="Document" showAsIcon="1" r:id="rId3" imgW="914400" imgH="792360" progId="Word.Document.12">
                  <p:embed/>
                </p:oleObj>
              </mc:Choice>
              <mc:Fallback>
                <p:oleObj name="Document" showAsIcon="1" r:id="rId3" imgW="914400" imgH="792360" progId="Word.Document.12">
                  <p:embed/>
                  <p:pic>
                    <p:nvPicPr>
                      <p:cNvPr id="6" name="Content Placeholder 5"/>
                      <p:cNvPicPr/>
                      <p:nvPr/>
                    </p:nvPicPr>
                    <p:blipFill>
                      <a:blip r:embed="rId4"/>
                      <a:stretch>
                        <a:fillRect/>
                      </a:stretch>
                    </p:blipFill>
                    <p:spPr>
                      <a:xfrm>
                        <a:off x="7120700" y="40386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24760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submission to FM57 proposes non LBT style access in the 6GHz band</a:t>
            </a:r>
            <a:endParaRPr lang="en-AU" dirty="0"/>
          </a:p>
        </p:txBody>
      </p:sp>
      <p:sp>
        <p:nvSpPr>
          <p:cNvPr id="3" name="Content Placeholder 2"/>
          <p:cNvSpPr>
            <a:spLocks noGrp="1"/>
          </p:cNvSpPr>
          <p:nvPr>
            <p:ph idx="1"/>
          </p:nvPr>
        </p:nvSpPr>
        <p:spPr/>
        <p:txBody>
          <a:bodyPr/>
          <a:lstStyle/>
          <a:p>
            <a:pPr lvl="1"/>
            <a:r>
              <a:rPr lang="en-AU" dirty="0" smtClean="0"/>
              <a:t>The document to FM57 was sent in the context of new unlicensed spectrum that 802.11 may use in the future </a:t>
            </a:r>
          </a:p>
          <a:p>
            <a:pPr lvl="2"/>
            <a:r>
              <a:rPr lang="en-GB" i="1" dirty="0"/>
              <a:t>note the information in the slides attached to this submission introducing technologies LTE-LAA and 5G-NR for operation in the license-exempt spectrum 5 925 - 6 425 </a:t>
            </a:r>
            <a:r>
              <a:rPr lang="en-GB" i="1" dirty="0" smtClean="0"/>
              <a:t>MHz</a:t>
            </a:r>
            <a:endParaRPr lang="en-GB" dirty="0"/>
          </a:p>
          <a:p>
            <a:pPr lvl="1"/>
            <a:r>
              <a:rPr lang="en-GB" dirty="0" smtClean="0"/>
              <a:t>The document asserts that NR’s flexible framework allows a shift from today’s spectrum technologies …</a:t>
            </a:r>
          </a:p>
          <a:p>
            <a:pPr lvl="2"/>
            <a:r>
              <a:rPr lang="en-GB" dirty="0" err="1"/>
              <a:t>e</a:t>
            </a:r>
            <a:r>
              <a:rPr lang="en-GB" dirty="0" err="1" smtClean="0"/>
              <a:t>g</a:t>
            </a:r>
            <a:r>
              <a:rPr lang="en-GB" dirty="0" smtClean="0"/>
              <a:t> LTE-U/LAA, LWA, MulteFire, CBRS/LSA, …</a:t>
            </a:r>
          </a:p>
          <a:p>
            <a:pPr lvl="1"/>
            <a:r>
              <a:rPr lang="en-GB" dirty="0" smtClean="0"/>
              <a:t>… to a new sharing paradigms</a:t>
            </a:r>
          </a:p>
          <a:p>
            <a:pPr lvl="2"/>
            <a:r>
              <a:rPr lang="en-GB" dirty="0" smtClean="0"/>
              <a:t>Evolutionary, based on traditional uncoordinated sharing</a:t>
            </a:r>
          </a:p>
          <a:p>
            <a:pPr lvl="2"/>
            <a:r>
              <a:rPr lang="en-GB" dirty="0" smtClean="0"/>
              <a:t>Revolutionary, based on coordinated sharing in greenfield spectrum</a:t>
            </a:r>
          </a:p>
          <a:p>
            <a:pPr lvl="1"/>
            <a:r>
              <a:rPr lang="en-GB" dirty="0" smtClean="0"/>
              <a:t>The greenfield spectrum they are talking about clearly includes the planned Wi-Fi expansion spectrum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937877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submission to FM57 proposes non LBT style access in the 6GHz band</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pic>
        <p:nvPicPr>
          <p:cNvPr id="6" name="Picture 5"/>
          <p:cNvPicPr>
            <a:picLocks noChangeAspect="1"/>
          </p:cNvPicPr>
          <p:nvPr/>
        </p:nvPicPr>
        <p:blipFill>
          <a:blip r:embed="rId2"/>
          <a:stretch>
            <a:fillRect/>
          </a:stretch>
        </p:blipFill>
        <p:spPr>
          <a:xfrm>
            <a:off x="685800" y="1981200"/>
            <a:ext cx="7772400" cy="4243350"/>
          </a:xfrm>
          <a:prstGeom prst="rect">
            <a:avLst/>
          </a:prstGeom>
          <a:ln>
            <a:solidFill>
              <a:schemeClr val="tx1"/>
            </a:solidFill>
          </a:ln>
        </p:spPr>
      </p:pic>
    </p:spTree>
    <p:extLst>
      <p:ext uri="{BB962C8B-B14F-4D97-AF65-F5344CB8AC3E}">
        <p14:creationId xmlns:p14="http://schemas.microsoft.com/office/powerpoint/2010/main" val="2109133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690320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3GPP RAN1 (#92-bis) was held 16 – 220 Apr 2018 in </a:t>
            </a:r>
            <a:r>
              <a:rPr lang="en-AU" dirty="0" err="1" smtClean="0"/>
              <a:t>Sanya</a:t>
            </a:r>
            <a:r>
              <a:rPr lang="en-AU" dirty="0" smtClean="0"/>
              <a:t>, China</a:t>
            </a:r>
          </a:p>
          <a:p>
            <a:pPr lvl="1"/>
            <a:r>
              <a:rPr lang="en-AU" dirty="0" smtClean="0"/>
              <a:t>The </a:t>
            </a:r>
            <a:r>
              <a:rPr lang="en-AU" dirty="0" err="1" smtClean="0"/>
              <a:t>Coex</a:t>
            </a:r>
            <a:r>
              <a:rPr lang="en-AU" dirty="0" smtClean="0"/>
              <a:t> SC may hear a status update … focused on coexistence issues of course!</a:t>
            </a:r>
            <a:endParaRPr lang="en-AU" dirty="0"/>
          </a:p>
          <a:p>
            <a:pPr lvl="2"/>
            <a:endParaRPr lang="en-AU" dirty="0" smtClean="0">
              <a:solidFill>
                <a:srgbClr val="FF0000"/>
              </a:solidFill>
            </a:endParaRP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101212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 proposed agenda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Some history of why we are here</a:t>
            </a:r>
          </a:p>
          <a:p>
            <a:pPr lvl="2"/>
            <a:r>
              <a:rPr lang="en-AU" dirty="0" smtClean="0"/>
              <a:t>Relationships</a:t>
            </a:r>
          </a:p>
          <a:p>
            <a:pPr lvl="3"/>
            <a:r>
              <a:rPr lang="en-AU" dirty="0"/>
              <a:t>Review </a:t>
            </a:r>
            <a:r>
              <a:rPr lang="en-AU" dirty="0" smtClean="0"/>
              <a:t>ETSI BRAN meeting results</a:t>
            </a:r>
          </a:p>
          <a:p>
            <a:pPr lvl="3"/>
            <a:r>
              <a:rPr lang="en-AU" dirty="0" smtClean="0"/>
              <a:t>Review recent 3GPP RAN1 activities</a:t>
            </a:r>
          </a:p>
          <a:p>
            <a:pPr lvl="3"/>
            <a:r>
              <a:rPr lang="en-AU" dirty="0" smtClean="0"/>
              <a:t>Follow up on WFA’s recent LS to 3GPP RAN4</a:t>
            </a:r>
          </a:p>
          <a:p>
            <a:pPr lvl="3"/>
            <a:r>
              <a:rPr lang="en-AU" dirty="0" smtClean="0"/>
              <a:t>…</a:t>
            </a:r>
          </a:p>
          <a:p>
            <a:pPr lvl="2"/>
            <a:r>
              <a:rPr lang="en-AU" dirty="0"/>
              <a:t>Technical issues</a:t>
            </a:r>
          </a:p>
          <a:p>
            <a:pPr lvl="3"/>
            <a:r>
              <a:rPr lang="en-AU" dirty="0" smtClean="0"/>
              <a:t>Adaptivity position</a:t>
            </a:r>
          </a:p>
          <a:p>
            <a:pPr lvl="3"/>
            <a:r>
              <a:rPr lang="en-AU" dirty="0" smtClean="0"/>
              <a:t>Blocking energy discussions</a:t>
            </a:r>
          </a:p>
          <a:p>
            <a:pPr lvl="3"/>
            <a:r>
              <a:rPr lang="en-AU" dirty="0" smtClean="0"/>
              <a:t>“Paused COT” issue</a:t>
            </a:r>
          </a:p>
          <a:p>
            <a:pPr lvl="3"/>
            <a:r>
              <a:rPr lang="en-AU" dirty="0" smtClean="0"/>
              <a:t>6GHz greenfield</a:t>
            </a:r>
            <a:endParaRPr lang="en-AU" dirty="0"/>
          </a:p>
          <a:p>
            <a:pPr lvl="2"/>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Simulation of coexistence</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1507636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may </a:t>
            </a:r>
            <a:r>
              <a:rPr lang="en-AU" dirty="0" smtClean="0"/>
              <a:t>discuss simulation models for Wi-Fi/NR-U coexistence</a:t>
            </a:r>
            <a:endParaRPr lang="en-AU" dirty="0"/>
          </a:p>
        </p:txBody>
      </p:sp>
      <p:sp>
        <p:nvSpPr>
          <p:cNvPr id="3" name="Content Placeholder 2"/>
          <p:cNvSpPr>
            <a:spLocks noGrp="1"/>
          </p:cNvSpPr>
          <p:nvPr>
            <p:ph idx="1"/>
          </p:nvPr>
        </p:nvSpPr>
        <p:spPr/>
        <p:txBody>
          <a:bodyPr/>
          <a:lstStyle/>
          <a:p>
            <a:pPr lvl="1"/>
            <a:r>
              <a:rPr lang="en-AU" dirty="0"/>
              <a:t>We know there were significant flaws in the simulation models used to evaluate coexistence between Wi-Fi and </a:t>
            </a:r>
            <a:r>
              <a:rPr lang="en-AU" dirty="0" smtClean="0"/>
              <a:t>LAA</a:t>
            </a:r>
          </a:p>
          <a:p>
            <a:pPr lvl="2"/>
            <a:r>
              <a:rPr lang="en-AU" dirty="0" smtClean="0"/>
              <a:t>IEEE 802 raised the topic in several LS’s to 3GPP RAN1 </a:t>
            </a:r>
            <a:endParaRPr lang="en-AU" dirty="0"/>
          </a:p>
          <a:p>
            <a:pPr lvl="1"/>
            <a:r>
              <a:rPr lang="en-AU" dirty="0" smtClean="0"/>
              <a:t>3GPP is currently discussing simulation models that will be used to evaluate coexistence between Wi-Fi and NR-U</a:t>
            </a:r>
          </a:p>
          <a:p>
            <a:pPr lvl="1"/>
            <a:r>
              <a:rPr lang="en-AU" dirty="0" smtClean="0"/>
              <a:t>Now is the time to ensure the same mistakes are not made in this round of evaluation</a:t>
            </a:r>
          </a:p>
          <a:p>
            <a:pPr lvl="1"/>
            <a:r>
              <a:rPr lang="en-AU" dirty="0" smtClean="0"/>
              <a:t>The </a:t>
            </a:r>
            <a:r>
              <a:rPr lang="en-AU" dirty="0" err="1" smtClean="0"/>
              <a:t>Coex</a:t>
            </a:r>
            <a:r>
              <a:rPr lang="en-AU" dirty="0" smtClean="0"/>
              <a:t> SC </a:t>
            </a:r>
            <a:r>
              <a:rPr lang="en-AU" dirty="0" smtClean="0"/>
              <a:t>may review recent discussions in 3GPP</a:t>
            </a:r>
            <a:endParaRPr lang="en-AU" dirty="0" smtClean="0"/>
          </a:p>
          <a:p>
            <a:pPr lvl="2"/>
            <a:r>
              <a:rPr lang="en-AU" dirty="0" smtClean="0">
                <a:solidFill>
                  <a:srgbClr val="FF0000"/>
                </a:solidFill>
              </a:rPr>
              <a:t>&lt;</a:t>
            </a:r>
            <a:r>
              <a:rPr lang="en-AU" dirty="0" err="1" smtClean="0">
                <a:solidFill>
                  <a:srgbClr val="FF0000"/>
                </a:solidFill>
              </a:rPr>
              <a:t>tbd</a:t>
            </a:r>
            <a:r>
              <a:rPr lang="en-AU" dirty="0" smtClean="0">
                <a:solidFill>
                  <a:srgbClr val="FF0000"/>
                </a:solidFill>
              </a:rPr>
              <a:t>&gt;</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1061411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407415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smtClean="0"/>
              <a:t>in </a:t>
            </a:r>
            <a:r>
              <a:rPr lang="en-AU" dirty="0" err="1" smtClean="0"/>
              <a:t>Chicagothat</a:t>
            </a:r>
            <a:r>
              <a:rPr lang="en-AU" dirty="0" smtClean="0"/>
              <a:t> </a:t>
            </a:r>
            <a:r>
              <a:rPr lang="en-AU" dirty="0" smtClean="0"/>
              <a:t>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highlights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33541026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possibility of a workshop to engage with 3GPP RAN1 on sharing of 6GHz</a:t>
            </a:r>
            <a:endParaRPr lang="en-AU" dirty="0"/>
          </a:p>
        </p:txBody>
      </p:sp>
      <p:sp>
        <p:nvSpPr>
          <p:cNvPr id="3" name="Content Placeholder 2"/>
          <p:cNvSpPr>
            <a:spLocks noGrp="1"/>
          </p:cNvSpPr>
          <p:nvPr>
            <p:ph idx="1"/>
          </p:nvPr>
        </p:nvSpPr>
        <p:spPr/>
        <p:txBody>
          <a:bodyPr/>
          <a:lstStyle/>
          <a:p>
            <a:pPr lvl="1"/>
            <a:r>
              <a:rPr lang="en-AU" dirty="0" smtClean="0"/>
              <a:t>In Chicago it </a:t>
            </a:r>
            <a:r>
              <a:rPr lang="en-AU" dirty="0" smtClean="0"/>
              <a:t>was suggested that IEEE 802.11 WG be proactive about engaging with 3GPP on “fair” sharing mechanisms for 6GHz</a:t>
            </a:r>
          </a:p>
          <a:p>
            <a:pPr lvl="1"/>
            <a:r>
              <a:rPr lang="en-AU" dirty="0" smtClean="0"/>
              <a:t>It was further suggested that IEEE 802 could invite 3GPP RAN1 to participate in a workshop on this topic</a:t>
            </a:r>
          </a:p>
          <a:p>
            <a:pPr lvl="2"/>
            <a:r>
              <a:rPr lang="en-AU" dirty="0" smtClean="0"/>
              <a:t>Possibly at the IEEE 802 plenary in July 2018 (with invitation in May 2018)</a:t>
            </a:r>
          </a:p>
          <a:p>
            <a:pPr lvl="1"/>
            <a:r>
              <a:rPr lang="en-AU" dirty="0" smtClean="0"/>
              <a:t>Questions:</a:t>
            </a:r>
          </a:p>
          <a:p>
            <a:pPr lvl="2"/>
            <a:r>
              <a:rPr lang="en-AU" dirty="0" smtClean="0"/>
              <a:t>Is this a good idea?</a:t>
            </a:r>
          </a:p>
          <a:p>
            <a:pPr lvl="2"/>
            <a:r>
              <a:rPr lang="en-AU" dirty="0" smtClean="0"/>
              <a:t>What would the agenda look like?</a:t>
            </a:r>
          </a:p>
          <a:p>
            <a:pPr lvl="1"/>
            <a:r>
              <a:rPr lang="en-AU" dirty="0" smtClean="0"/>
              <a:t>We probably are not going to come to a conclusion today …</a:t>
            </a:r>
          </a:p>
          <a:p>
            <a:pPr lvl="1"/>
            <a:r>
              <a:rPr lang="en-AU" dirty="0" smtClean="0"/>
              <a:t>… and so interested people are encourage to work with the Chair to put together a proposal for the May meeting</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4457630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Status of WFA LS to 3GPP RAN</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8134662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 Irvine, the SC discussed a LS from WFA to 3GPP RAN in relation to coexistence testing</a:t>
            </a:r>
            <a:endParaRPr lang="en-AU" dirty="0"/>
          </a:p>
        </p:txBody>
      </p:sp>
      <p:sp>
        <p:nvSpPr>
          <p:cNvPr id="3" name="Content Placeholder 2"/>
          <p:cNvSpPr>
            <a:spLocks noGrp="1"/>
          </p:cNvSpPr>
          <p:nvPr>
            <p:ph idx="1"/>
          </p:nvPr>
        </p:nvSpPr>
        <p:spPr/>
        <p:txBody>
          <a:bodyPr/>
          <a:lstStyle/>
          <a:p>
            <a:pPr lvl="1"/>
            <a:r>
              <a:rPr lang="en-AU" dirty="0" smtClean="0"/>
              <a:t>In Irvine, the IEEE </a:t>
            </a:r>
            <a:r>
              <a:rPr lang="en-AU" dirty="0"/>
              <a:t>802.11 </a:t>
            </a:r>
            <a:r>
              <a:rPr lang="en-AU" dirty="0" err="1" smtClean="0"/>
              <a:t>Coex</a:t>
            </a:r>
            <a:r>
              <a:rPr lang="en-AU" dirty="0" smtClean="0"/>
              <a:t> SC discussed LS </a:t>
            </a:r>
            <a:r>
              <a:rPr lang="en-AU" dirty="0"/>
              <a:t>from WFA to 3GPP </a:t>
            </a:r>
            <a:r>
              <a:rPr lang="en-AU" dirty="0" smtClean="0"/>
              <a:t>RAN that was copied to IEEE 802.11 WG</a:t>
            </a:r>
            <a:endParaRPr lang="en-AU" dirty="0"/>
          </a:p>
          <a:p>
            <a:pPr lvl="2"/>
            <a:r>
              <a:rPr lang="en-AU" dirty="0"/>
              <a:t>See </a:t>
            </a:r>
            <a:r>
              <a:rPr lang="en-AU" u="sng" dirty="0">
                <a:hlinkClick r:id="rId2"/>
              </a:rPr>
              <a:t>11-17-1853-00</a:t>
            </a:r>
            <a:endParaRPr lang="en-AU" u="sng" dirty="0"/>
          </a:p>
          <a:p>
            <a:pPr lvl="1"/>
            <a:r>
              <a:rPr lang="en-GB" dirty="0"/>
              <a:t>It </a:t>
            </a:r>
            <a:r>
              <a:rPr lang="en-GB" dirty="0" smtClean="0"/>
              <a:t>appeared </a:t>
            </a:r>
            <a:r>
              <a:rPr lang="en-GB" dirty="0"/>
              <a:t>the WFA </a:t>
            </a:r>
            <a:r>
              <a:rPr lang="en-GB" dirty="0" smtClean="0"/>
              <a:t>was </a:t>
            </a:r>
            <a:r>
              <a:rPr lang="en-GB" dirty="0"/>
              <a:t>concerned that 3GPP RAN4 developed coexistence </a:t>
            </a:r>
            <a:r>
              <a:rPr lang="en-GB" dirty="0" smtClean="0"/>
              <a:t>tests:</a:t>
            </a:r>
            <a:endParaRPr lang="en-GB" dirty="0"/>
          </a:p>
          <a:p>
            <a:pPr lvl="2"/>
            <a:r>
              <a:rPr lang="en-GB" dirty="0"/>
              <a:t>Do not test all the LAA Release 14 features</a:t>
            </a:r>
          </a:p>
          <a:p>
            <a:pPr lvl="2"/>
            <a:r>
              <a:rPr lang="en-GB" dirty="0"/>
              <a:t>Are not being used to validate coexistence claims, as previously committed to IEEE 802 in Nov 2016 (in 3GPP </a:t>
            </a:r>
            <a:r>
              <a:rPr lang="en-GB" dirty="0" smtClean="0"/>
              <a:t>R1‐1613770)</a:t>
            </a:r>
          </a:p>
          <a:p>
            <a:pPr lvl="1"/>
            <a:r>
              <a:rPr lang="en-GB" dirty="0" smtClean="0"/>
              <a:t>Ultimately, the SC decide to not participate in the LS ping pong but did formally recommended to the WG that it pass a motion express support for the content of the LS</a:t>
            </a:r>
          </a:p>
          <a:p>
            <a:pPr lvl="2"/>
            <a:r>
              <a:rPr lang="en-GB" dirty="0" smtClean="0"/>
              <a:t>Just in case it was useful in discussions at 3GPP RAN</a:t>
            </a:r>
          </a:p>
          <a:p>
            <a:pPr lvl="1"/>
            <a:r>
              <a:rPr lang="en-GB" dirty="0" smtClean="0"/>
              <a:t>The IEEE 802.11 WG approved the recommendation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17284987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reply to the WFA confirmed 3GPP is reneging on previous validation commitments</a:t>
            </a:r>
            <a:endParaRPr lang="en-AU" dirty="0"/>
          </a:p>
        </p:txBody>
      </p:sp>
      <p:sp>
        <p:nvSpPr>
          <p:cNvPr id="3" name="Content Placeholder 2"/>
          <p:cNvSpPr>
            <a:spLocks noGrp="1"/>
          </p:cNvSpPr>
          <p:nvPr>
            <p:ph idx="1"/>
          </p:nvPr>
        </p:nvSpPr>
        <p:spPr/>
        <p:txBody>
          <a:bodyPr/>
          <a:lstStyle/>
          <a:p>
            <a:pPr lvl="1"/>
            <a:r>
              <a:rPr lang="en-AU" dirty="0" smtClean="0"/>
              <a:t>The IEEE 802.11 WG was not copied on the response from 3GPP RAN</a:t>
            </a:r>
          </a:p>
          <a:p>
            <a:pPr lvl="1"/>
            <a:r>
              <a:rPr lang="en-AU" dirty="0" smtClean="0"/>
              <a:t>However, the response is available as 3GPP R1-1801314</a:t>
            </a:r>
          </a:p>
          <a:p>
            <a:pPr lvl="1"/>
            <a:r>
              <a:rPr lang="en-AU" dirty="0" smtClean="0"/>
              <a:t>In the reply, 3GPP RAN:</a:t>
            </a:r>
          </a:p>
          <a:p>
            <a:pPr lvl="2"/>
            <a:r>
              <a:rPr lang="en-AU" dirty="0"/>
              <a:t>C</a:t>
            </a:r>
            <a:r>
              <a:rPr lang="en-AU" dirty="0" smtClean="0"/>
              <a:t>onfirmed that they do not plan to use the RAN4 tests to validate LAA coexistence</a:t>
            </a:r>
          </a:p>
          <a:p>
            <a:pPr lvl="2"/>
            <a:r>
              <a:rPr lang="en-AU" dirty="0" smtClean="0"/>
              <a:t>Informed WFA there is no Study Item to extend the tests for Rel-14 updates to LAA</a:t>
            </a:r>
          </a:p>
          <a:p>
            <a:pPr lvl="2"/>
            <a:r>
              <a:rPr lang="en-AU" dirty="0" smtClean="0"/>
              <a:t>Informed WFA there is no current Work Item to define pass/fail criteria for the RAN4 tests  </a:t>
            </a:r>
          </a:p>
          <a:p>
            <a:pPr lvl="1"/>
            <a:r>
              <a:rPr lang="en-AU" dirty="0"/>
              <a:t>The reply is as one might </a:t>
            </a:r>
            <a:r>
              <a:rPr lang="en-AU" dirty="0" smtClean="0"/>
              <a:t>expect and essentially confirms that 3GPP RAN is reneging on previous commitments to IEEE 802 in relation to coexistence testing</a:t>
            </a:r>
          </a:p>
          <a:p>
            <a:pPr lvl="1"/>
            <a:r>
              <a:rPr lang="en-AU" dirty="0" smtClean="0"/>
              <a:t>One possible reasonable conclusion is that future commitments from 3GPP RAN should be taken with a “grain of salt”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1065741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review the most recent LS from WFA to 3GPP RAN4</a:t>
            </a:r>
            <a:endParaRPr lang="en-AU" dirty="0"/>
          </a:p>
        </p:txBody>
      </p:sp>
      <p:sp>
        <p:nvSpPr>
          <p:cNvPr id="3" name="Content Placeholder 2"/>
          <p:cNvSpPr>
            <a:spLocks noGrp="1"/>
          </p:cNvSpPr>
          <p:nvPr>
            <p:ph idx="1"/>
          </p:nvPr>
        </p:nvSpPr>
        <p:spPr/>
        <p:txBody>
          <a:bodyPr/>
          <a:lstStyle/>
          <a:p>
            <a:pPr lvl="1"/>
            <a:r>
              <a:rPr lang="en-AU" dirty="0" smtClean="0"/>
              <a:t>See </a:t>
            </a:r>
            <a:r>
              <a:rPr lang="en-AU" u="sng" dirty="0">
                <a:hlinkClick r:id="rId2"/>
              </a:rPr>
              <a:t>Draft WFA LS to </a:t>
            </a:r>
            <a:r>
              <a:rPr lang="en-AU" u="sng" dirty="0" smtClean="0">
                <a:hlinkClick r:id="rId2"/>
              </a:rPr>
              <a:t>3GPP_2018_03_19.docx</a:t>
            </a:r>
            <a:endParaRPr lang="en-AU" u="sng" dirty="0" smtClean="0"/>
          </a:p>
          <a:p>
            <a:pPr lvl="2"/>
            <a:r>
              <a:rPr lang="en-AU" dirty="0" smtClean="0">
                <a:solidFill>
                  <a:srgbClr val="FF0000"/>
                </a:solidFill>
              </a:rPr>
              <a:t>A open link needs to be found</a:t>
            </a:r>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66636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possible coexistence issue with DRS?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564997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DRS issue?</a:t>
            </a:r>
          </a:p>
          <a:p>
            <a:pPr lvl="3"/>
            <a:r>
              <a:rPr lang="en-AU" dirty="0" smtClean="0"/>
              <a:t>MulteFire</a:t>
            </a:r>
          </a:p>
          <a:p>
            <a:pPr lvl="3"/>
            <a:r>
              <a:rPr lang="en-AU" strike="sngStrike" dirty="0" smtClean="0"/>
              <a:t>Deterministic access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DRS cause a coexistence issue?</a:t>
            </a:r>
            <a:endParaRPr lang="en-AU" dirty="0"/>
          </a:p>
        </p:txBody>
      </p:sp>
      <p:sp>
        <p:nvSpPr>
          <p:cNvPr id="3" name="Content Placeholder 2"/>
          <p:cNvSpPr>
            <a:spLocks noGrp="1"/>
          </p:cNvSpPr>
          <p:nvPr>
            <p:ph idx="1"/>
          </p:nvPr>
        </p:nvSpPr>
        <p:spPr/>
        <p:txBody>
          <a:bodyPr/>
          <a:lstStyle/>
          <a:p>
            <a:pPr lvl="1"/>
            <a:r>
              <a:rPr lang="en-AU" dirty="0"/>
              <a:t>DRS in </a:t>
            </a:r>
            <a:r>
              <a:rPr lang="en-AU" dirty="0" smtClean="0"/>
              <a:t>LAA is roughly equivalent to a Beacon in Wi-Fi</a:t>
            </a:r>
            <a:endParaRPr lang="en-AU" dirty="0"/>
          </a:p>
          <a:p>
            <a:pPr lvl="1"/>
            <a:r>
              <a:rPr lang="en-AU" dirty="0" smtClean="0"/>
              <a:t>More details of the use DRS by LAA systems recently became available, which demonstrated some differences - see following page</a:t>
            </a:r>
          </a:p>
          <a:p>
            <a:pPr lvl="1"/>
            <a:r>
              <a:rPr lang="en-AU" dirty="0" smtClean="0"/>
              <a:t>Specific known differences include:</a:t>
            </a:r>
          </a:p>
          <a:p>
            <a:pPr lvl="2"/>
            <a:r>
              <a:rPr lang="en-AU" dirty="0" smtClean="0"/>
              <a:t>DRS accesses the medium using PIFS … whereas Beacon uses normal broadcast LBT </a:t>
            </a:r>
          </a:p>
          <a:p>
            <a:pPr lvl="3"/>
            <a:r>
              <a:rPr lang="en-AU" dirty="0" smtClean="0"/>
              <a:t>Note: this is allowed in EN 301 893 for a certain proportion of the traffic for historical reasons</a:t>
            </a:r>
          </a:p>
          <a:p>
            <a:pPr lvl="2"/>
            <a:r>
              <a:rPr lang="en-AU" dirty="0" smtClean="0"/>
              <a:t>DRS explicitly blocks Wi-Fi in 6 of 12 symbols (each symbol is ~71 us) … whereas Wi-Fi just has bloated Beacons</a:t>
            </a:r>
          </a:p>
          <a:p>
            <a:pPr lvl="1"/>
            <a:r>
              <a:rPr lang="en-AU" dirty="0" smtClean="0"/>
              <a:t>The WFA has noted to various regulators (including Singapore) that the effect of DRS style access on fair and efficient use of the medium has never been evaluated </a:t>
            </a:r>
          </a:p>
          <a:p>
            <a:pPr lvl="1"/>
            <a:r>
              <a:rPr lang="en-AU" dirty="0" smtClean="0"/>
              <a:t>Does anyone have any concerns?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7707556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LAA’s DRS uses PIFS access and explicitly sends dummy signals to block Wi-Fi</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grpSp>
        <p:nvGrpSpPr>
          <p:cNvPr id="7" name="Group 6"/>
          <p:cNvGrpSpPr/>
          <p:nvPr/>
        </p:nvGrpSpPr>
        <p:grpSpPr>
          <a:xfrm>
            <a:off x="685800" y="2057400"/>
            <a:ext cx="7543800" cy="4241813"/>
            <a:chOff x="685800" y="2057400"/>
            <a:chExt cx="7543800" cy="4241813"/>
          </a:xfrm>
        </p:grpSpPr>
        <p:pic>
          <p:nvPicPr>
            <p:cNvPr id="1026" name="Picture 1" descr="cid:image001.png@01D3ABBF.D4456FE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57400"/>
              <a:ext cx="7543800" cy="4241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934200" y="5943600"/>
              <a:ext cx="1119188" cy="35561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1039840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MulteFire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5153007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Does anyone think we should look at MulteFire coexistence?</a:t>
            </a:r>
          </a:p>
        </p:txBody>
      </p:sp>
      <p:sp>
        <p:nvSpPr>
          <p:cNvPr id="3" name="Content Placeholder 2"/>
          <p:cNvSpPr>
            <a:spLocks noGrp="1"/>
          </p:cNvSpPr>
          <p:nvPr>
            <p:ph idx="1"/>
          </p:nvPr>
        </p:nvSpPr>
        <p:spPr/>
        <p:txBody>
          <a:bodyPr/>
          <a:lstStyle/>
          <a:p>
            <a:pPr lvl="1"/>
            <a:r>
              <a:rPr lang="en-AU" dirty="0" smtClean="0"/>
              <a:t>The DRS topic has also been raised wrt MulteFire</a:t>
            </a:r>
          </a:p>
          <a:p>
            <a:pPr lvl="1"/>
            <a:r>
              <a:rPr lang="en-AU" dirty="0" smtClean="0"/>
              <a:t>So far most of IEEE 802’s coexistence focus (after initially looking at LTE-U) has been on LAA</a:t>
            </a:r>
          </a:p>
          <a:p>
            <a:pPr lvl="1"/>
            <a:r>
              <a:rPr lang="en-AU" dirty="0" smtClean="0"/>
              <a:t>There might be some future focus on NR-U</a:t>
            </a:r>
          </a:p>
          <a:p>
            <a:pPr lvl="1"/>
            <a:r>
              <a:rPr lang="en-AU" dirty="0" smtClean="0"/>
              <a:t>But what about MulteFire?</a:t>
            </a:r>
          </a:p>
          <a:p>
            <a:pPr lvl="2"/>
            <a:r>
              <a:rPr lang="en-AU" dirty="0" smtClean="0"/>
              <a:t>Is there no concern?</a:t>
            </a:r>
          </a:p>
          <a:p>
            <a:pPr lvl="2"/>
            <a:r>
              <a:rPr lang="en-AU" dirty="0" smtClean="0"/>
              <a:t>Or a lack of visibility?</a:t>
            </a:r>
          </a:p>
          <a:p>
            <a:pPr lvl="2"/>
            <a:r>
              <a:rPr lang="en-AU" dirty="0" smtClean="0"/>
              <a:t>Or is it immaterial in the market?</a:t>
            </a:r>
          </a:p>
          <a:p>
            <a:pPr lvl="2"/>
            <a:r>
              <a:rPr lang="en-AU" dirty="0" smtClean="0"/>
              <a:t>…</a:t>
            </a:r>
          </a:p>
          <a:p>
            <a:pPr lvl="1"/>
            <a:r>
              <a:rPr lang="en-AU" dirty="0" smtClean="0"/>
              <a:t>Does anyone think we should look at MulteFire coexistence?</a:t>
            </a:r>
          </a:p>
          <a:p>
            <a:pPr lvl="2"/>
            <a:r>
              <a:rPr lang="en-AU" dirty="0" smtClean="0"/>
              <a:t>… and does anyone want to volunteer?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5388568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Motions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65221808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consider any motions on Thu PM1</a:t>
            </a:r>
            <a:endParaRPr lang="en-AU" dirty="0"/>
          </a:p>
        </p:txBody>
      </p:sp>
      <p:sp>
        <p:nvSpPr>
          <p:cNvPr id="3" name="Content Placeholder 2"/>
          <p:cNvSpPr>
            <a:spLocks noGrp="1"/>
          </p:cNvSpPr>
          <p:nvPr>
            <p:ph idx="1"/>
          </p:nvPr>
        </p:nvSpPr>
        <p:spPr/>
        <p:txBody>
          <a:bodyPr/>
          <a:lstStyle/>
          <a:p>
            <a:pPr lvl="1"/>
            <a:r>
              <a:rPr lang="en-AU" dirty="0" smtClean="0"/>
              <a:t>Any motions will be considered on Thu PM1</a:t>
            </a:r>
          </a:p>
          <a:p>
            <a:pPr lvl="1"/>
            <a:r>
              <a:rPr lang="en-AU" dirty="0" smtClean="0"/>
              <a:t>Possible motions include: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79901667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a:t>
            </a:r>
            <a:r>
              <a:rPr lang="en-AU" dirty="0" smtClean="0"/>
              <a:t>discuss plans for the next session in San Diego</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ETSI BRAN meeting </a:t>
            </a:r>
          </a:p>
          <a:p>
            <a:pPr lvl="3"/>
            <a:r>
              <a:rPr lang="en-AU" dirty="0" smtClean="0"/>
              <a:t>BRAN#98</a:t>
            </a:r>
          </a:p>
          <a:p>
            <a:pPr lvl="2"/>
            <a:r>
              <a:rPr lang="en-AU" dirty="0" smtClean="0"/>
              <a:t>Review of 3GPP RAN1 activities</a:t>
            </a:r>
          </a:p>
          <a:p>
            <a:pPr lvl="3"/>
            <a:r>
              <a:rPr lang="en-AU" dirty="0" smtClean="0"/>
              <a:t>Focus on NR-U</a:t>
            </a:r>
          </a:p>
          <a:p>
            <a:pPr lvl="2"/>
            <a:r>
              <a:rPr lang="en-AU" dirty="0" smtClean="0"/>
              <a:t>… &lt;other suggestions?&gt;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4619790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Warsaw in May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approval of the meeting minutes from Chicago</a:t>
            </a:r>
            <a:endParaRPr lang="en-AU" dirty="0"/>
          </a:p>
        </p:txBody>
      </p:sp>
      <p:sp>
        <p:nvSpPr>
          <p:cNvPr id="3" name="Content Placeholder 2"/>
          <p:cNvSpPr>
            <a:spLocks noGrp="1"/>
          </p:cNvSpPr>
          <p:nvPr>
            <p:ph idx="1"/>
          </p:nvPr>
        </p:nvSpPr>
        <p:spPr/>
        <p:txBody>
          <a:bodyPr/>
          <a:lstStyle/>
          <a:p>
            <a:pPr lvl="1"/>
            <a:r>
              <a:rPr lang="en-US" dirty="0"/>
              <a:t>George Calcev </a:t>
            </a:r>
            <a:r>
              <a:rPr lang="en-AU" dirty="0" smtClean="0"/>
              <a:t>(Huawei ) kindly took minutes for the Coexistence SC at the Chicago meeting in Mar 2018</a:t>
            </a:r>
          </a:p>
          <a:p>
            <a:pPr lvl="1"/>
            <a:r>
              <a:rPr lang="en-AU" dirty="0" smtClean="0"/>
              <a:t>The minutes are available on Mentor:</a:t>
            </a:r>
          </a:p>
          <a:p>
            <a:pPr lvl="2"/>
            <a:r>
              <a:rPr lang="en-AU" dirty="0" smtClean="0">
                <a:hlinkClick r:id="rId2"/>
              </a:rPr>
              <a:t>11-18-0671-00</a:t>
            </a:r>
            <a:endParaRPr lang="en-AU" dirty="0" smtClean="0"/>
          </a:p>
          <a:p>
            <a:pPr lvl="1"/>
            <a:r>
              <a:rPr lang="en-AU" dirty="0" smtClean="0"/>
              <a:t>Are there any objections to approval of these minutes of the meeting by consent?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a:t>
            </a:fld>
            <a:endParaRPr lang="en-US"/>
          </a:p>
        </p:txBody>
      </p:sp>
    </p:spTree>
    <p:extLst>
      <p:ext uri="{BB962C8B-B14F-4D97-AF65-F5344CB8AC3E}">
        <p14:creationId xmlns:p14="http://schemas.microsoft.com/office/powerpoint/2010/main" val="3434578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8270</Words>
  <Application>Microsoft Office PowerPoint</Application>
  <PresentationFormat>On-screen Show (4:3)</PresentationFormat>
  <Paragraphs>756</Paragraphs>
  <Slides>88</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88</vt:i4>
      </vt:variant>
    </vt:vector>
  </HeadingPairs>
  <TitlesOfParts>
    <vt:vector size="95" baseType="lpstr">
      <vt:lpstr>Arial</vt:lpstr>
      <vt:lpstr>Times New Roman</vt:lpstr>
      <vt:lpstr>Wingdings</vt:lpstr>
      <vt:lpstr>802-11-Submission</vt:lpstr>
      <vt:lpstr>Microsoft Word Document</vt:lpstr>
      <vt:lpstr>Microsoft PowerPoint Presentation</vt:lpstr>
      <vt:lpstr>Adobe Acrobat Document</vt:lpstr>
      <vt:lpstr>Draft agenda for IEEE 802.11 Coexistence SC meeting in Warsaw in May 2018</vt:lpstr>
      <vt:lpstr>Welcome to the 6th F2F meeting of the Coexistence Standing Committee in Warsaw in May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vt:lpstr>
      <vt:lpstr>The Coexistence SC will consider a proposed agenda</vt:lpstr>
      <vt:lpstr>The Coexistence SC will consider approval of the meeting minutes from Chicago</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 SC will hear reports of the ETSI BRAN  meeting held in March 2018</vt:lpstr>
      <vt:lpstr>PowerPoint Presentation</vt:lpstr>
      <vt:lpstr>There was lots of debate but almost consensus on the adaptivity clause in EN 301 893</vt:lpstr>
      <vt:lpstr>The adaptivity refinements to EN 301 893 were presented in BRAN(18)097004r1/5</vt:lpstr>
      <vt:lpstr>Both IEEE 802.11 WG &amp; WFA expressed support for the adaptivity refinements</vt:lpstr>
      <vt:lpstr>There was some opposition to the adoption of the refined adaptivity proposal</vt:lpstr>
      <vt:lpstr>Other comments were made about the adoption of the refined adaptivity proposal</vt:lpstr>
      <vt:lpstr>Ericsson provided new simulation results supporting the use of ED = -72 dBm by systems in BRAN(18)097016r1</vt:lpstr>
      <vt:lpstr>BRAN(18)097017 from Ericsson made a similar case to BRAN(18)097016r1</vt:lpstr>
      <vt:lpstr>There were some differing interpretations of the Ericsson simulation results in BRAN(18)097016r1</vt:lpstr>
      <vt:lpstr>There were some differing interpretations of the Ericsson simulation results in BRAN(18)097016r1</vt:lpstr>
      <vt:lpstr>Ericsson made a presentation focused on  “technology neutrality” in BRAN(18)097032 </vt:lpstr>
      <vt:lpstr>There was a diversity of opinion in relation to the technology neutrality argument in BRAN(18)097032 </vt:lpstr>
      <vt:lpstr>There was a diversity of opinion in relation to the technology neutrality argument in BRAN(18)097032 </vt:lpstr>
      <vt:lpstr>After all the debate and contention … consensus almost broke out in relation to adaptivity!</vt:lpstr>
      <vt:lpstr>The BRAN minutes document four alternatives, noting none yet have consensus </vt:lpstr>
      <vt:lpstr>PowerPoint Presentation</vt:lpstr>
      <vt:lpstr>It is proposed that the Coex SC discuss the situation related to proposed adaptivity refinements</vt:lpstr>
      <vt:lpstr>IEEE 802.11 WG could consider a LS to ESTI BRAN  expressing support for Alt 3 combined with Alt 2</vt:lpstr>
      <vt:lpstr>Alt 1 is probably not acceptable to IEEE 802.11 WG because it is the status quo</vt:lpstr>
      <vt:lpstr>Alt 4 is probably not acceptable to IEEE 802.11 WG because the concept has been previously rejected</vt:lpstr>
      <vt:lpstr>Alt 2 is probably broadly acceptable to IEEE 802.11 WG but has some practical difficulties</vt:lpstr>
      <vt:lpstr>Alt 3, with the conditions imported from Alt 2, should be acceptable to all 802.11 &amp; LTE stakeholders</vt:lpstr>
      <vt:lpstr>The WG will consider a LS to ESTI BRAN with support for Alt 3 with conditions imported from Alt 2 </vt:lpstr>
      <vt:lpstr>The proposed LS from IEEE 802.11 WG to ETSI BRAN supports a combination of Alt 3 &amp; Alt 2</vt:lpstr>
      <vt:lpstr>The proposed LS from IEEE 802.11 WG to ETSI BRAN supports a combination of Alt 3 &amp; Alt 2</vt:lpstr>
      <vt:lpstr>PowerPoint Presentation</vt:lpstr>
      <vt:lpstr>The submission refining adaptivity related to “paused COT” was not discussed by ETSI BRAN</vt:lpstr>
      <vt:lpstr>PowerPoint Presentation</vt:lpstr>
      <vt:lpstr>There is a disagreement within ETSI BRAN on an interpretation of the “paused COT” feature</vt:lpstr>
      <vt:lpstr>The interpretation of the “paused COT” feature has been discussed previously in Coex SC &amp; ETSI BRAN</vt:lpstr>
      <vt:lpstr>Discussion of the interpretation of the “paused COT” feature will continue in ETSI BRAN in June 2018</vt:lpstr>
      <vt:lpstr>PowerPoint Presentation</vt:lpstr>
      <vt:lpstr>IEEE 802 has a long standing concern about the use of blocking energy </vt:lpstr>
      <vt:lpstr>The discussion with 3GPP related to blocking energy ultimately went nowhere</vt:lpstr>
      <vt:lpstr>There was no consensus in ETSI BRAN on restricting the use of blocking energy as a compromise</vt:lpstr>
      <vt:lpstr>There was not consensus on the use of a  new methodology being applied to blocking energy in LAA</vt:lpstr>
      <vt:lpstr>BRAN(18)097010 documented a methodology for dealing with “blindingly obvious” cases</vt:lpstr>
      <vt:lpstr>The BRAN(18)097010 methodology applied to blocking energy means it should be disallowed for LAA </vt:lpstr>
      <vt:lpstr>BRAN(18)097010 did not propose a mechanism for disallowing blocking energy for LAA </vt:lpstr>
      <vt:lpstr>There was not consensus in ETSI BRAN on the question of blocking energy</vt:lpstr>
      <vt:lpstr>There was not consensus in ETSI BRAN on the question of blocking energy</vt:lpstr>
      <vt:lpstr>Ericsson used an access method taxonomy to justify the use of blocking energy</vt:lpstr>
      <vt:lpstr>There was not consensus on the conclusions that can be drawn from the access method taxonomy </vt:lpstr>
      <vt:lpstr>PowerPoint Presentation</vt:lpstr>
      <vt:lpstr>It is proposed that the Coex SC discuss the situation related to blocking energy</vt:lpstr>
      <vt:lpstr>The WG will consider a LS to ESTI BRAN asking they consider discouraging or limiting blocking energy</vt:lpstr>
      <vt:lpstr>The proposed LS from IEEE 802.11 WG asks ESTI BRAN to consider discouraging/limiting use of blocking energy</vt:lpstr>
      <vt:lpstr>The proposed LS from IEEE 802.11 WG asks ESTI BRAN to consider discouraging/limiting use of blocking energy</vt:lpstr>
      <vt:lpstr>The proposed LS from IEEE 802.11 WG asks ESTI BRAN to consider discouraging/limiting use of blocking energy</vt:lpstr>
      <vt:lpstr>PowerPoint Presentation</vt:lpstr>
      <vt:lpstr>The Coex SC may discuss another perspective on sharing new spectrum from LTE community</vt:lpstr>
      <vt:lpstr>A submission to FM57 proposes non LBT style access in the 6GHz band</vt:lpstr>
      <vt:lpstr>A submission to FM57 proposes non LBT style access in the 6GHz band</vt:lpstr>
      <vt:lpstr>PowerPoint Presentation</vt:lpstr>
      <vt:lpstr>The Coex SC will hear an update on coexistence relevant activities at the recent 3GPP RAN1 meeting</vt:lpstr>
      <vt:lpstr>PowerPoint Presentation</vt:lpstr>
      <vt:lpstr>The Coex SC may discuss simulation models for Wi-Fi/NR-U coexistence</vt:lpstr>
      <vt:lpstr>PowerPoint Presentation</vt:lpstr>
      <vt:lpstr>802.11 WG will probably need to work with 3GPP RAN1 on “fair” access in 6GHz</vt:lpstr>
      <vt:lpstr>The SC will discuss the possibility of a workshop to engage with 3GPP RAN1 on sharing of 6GHz</vt:lpstr>
      <vt:lpstr>PowerPoint Presentation</vt:lpstr>
      <vt:lpstr>In Irvine, the SC discussed a LS from WFA to 3GPP RAN in relation to coexistence testing</vt:lpstr>
      <vt:lpstr>The reply to the WFA confirmed 3GPP is reneging on previous validation commitments</vt:lpstr>
      <vt:lpstr>The Coex SC will review the most recent LS from WFA to 3GPP RAN4</vt:lpstr>
      <vt:lpstr>PowerPoint Presentation</vt:lpstr>
      <vt:lpstr>Does DRS cause a coexistence issue?</vt:lpstr>
      <vt:lpstr>LAA’s DRS uses PIFS access and explicitly sends dummy signals to block Wi-Fi</vt:lpstr>
      <vt:lpstr>PowerPoint Presentation</vt:lpstr>
      <vt:lpstr>Does anyone think we should look at MulteFire coexistence?</vt:lpstr>
      <vt:lpstr>PowerPoint Presentation</vt:lpstr>
      <vt:lpstr>The Coex SC will consider any motions on Thu PM1</vt:lpstr>
      <vt:lpstr>PowerPoint Presentation</vt:lpstr>
      <vt:lpstr>The Coex SC will discuss plans for the next session in San Diego</vt:lpstr>
      <vt:lpstr>The IEEE 802.11 Coexistence SC meeting in Warsaw in May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2018-04-20T05:58:07Z</dcterms:modified>
</cp:coreProperties>
</file>