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3"/>
  </p:notesMasterIdLst>
  <p:handoutMasterIdLst>
    <p:handoutMasterId r:id="rId11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333" r:id="rId16"/>
    <p:sldId id="334" r:id="rId17"/>
    <p:sldId id="335" r:id="rId18"/>
    <p:sldId id="337" r:id="rId19"/>
    <p:sldId id="338" r:id="rId20"/>
    <p:sldId id="339" r:id="rId21"/>
    <p:sldId id="340" r:id="rId22"/>
    <p:sldId id="285" r:id="rId23"/>
    <p:sldId id="286" r:id="rId24"/>
    <p:sldId id="287" r:id="rId25"/>
    <p:sldId id="288" r:id="rId26"/>
    <p:sldId id="315" r:id="rId27"/>
    <p:sldId id="316" r:id="rId28"/>
    <p:sldId id="317" r:id="rId29"/>
    <p:sldId id="318" r:id="rId30"/>
    <p:sldId id="281" r:id="rId31"/>
    <p:sldId id="282" r:id="rId32"/>
    <p:sldId id="283" r:id="rId33"/>
    <p:sldId id="284" r:id="rId34"/>
    <p:sldId id="310" r:id="rId35"/>
    <p:sldId id="311" r:id="rId36"/>
    <p:sldId id="312" r:id="rId37"/>
    <p:sldId id="313" r:id="rId38"/>
    <p:sldId id="314" r:id="rId39"/>
    <p:sldId id="299" r:id="rId40"/>
    <p:sldId id="300" r:id="rId41"/>
    <p:sldId id="301" r:id="rId42"/>
    <p:sldId id="302" r:id="rId43"/>
    <p:sldId id="303" r:id="rId44"/>
    <p:sldId id="294" r:id="rId45"/>
    <p:sldId id="295" r:id="rId46"/>
    <p:sldId id="296" r:id="rId47"/>
    <p:sldId id="297" r:id="rId48"/>
    <p:sldId id="298" r:id="rId49"/>
    <p:sldId id="304" r:id="rId50"/>
    <p:sldId id="305" r:id="rId51"/>
    <p:sldId id="306" r:id="rId52"/>
    <p:sldId id="307" r:id="rId53"/>
    <p:sldId id="308" r:id="rId54"/>
    <p:sldId id="289" r:id="rId55"/>
    <p:sldId id="290" r:id="rId56"/>
    <p:sldId id="291" r:id="rId57"/>
    <p:sldId id="292" r:id="rId58"/>
    <p:sldId id="293" r:id="rId59"/>
    <p:sldId id="271" r:id="rId60"/>
    <p:sldId id="272" r:id="rId61"/>
    <p:sldId id="273" r:id="rId62"/>
    <p:sldId id="274" r:id="rId63"/>
    <p:sldId id="275" r:id="rId64"/>
    <p:sldId id="276" r:id="rId65"/>
    <p:sldId id="277" r:id="rId66"/>
    <p:sldId id="278" r:id="rId67"/>
    <p:sldId id="279" r:id="rId68"/>
    <p:sldId id="280" r:id="rId69"/>
    <p:sldId id="325" r:id="rId70"/>
    <p:sldId id="326" r:id="rId71"/>
    <p:sldId id="327" r:id="rId72"/>
    <p:sldId id="328" r:id="rId73"/>
    <p:sldId id="329" r:id="rId74"/>
    <p:sldId id="330" r:id="rId75"/>
    <p:sldId id="331" r:id="rId76"/>
    <p:sldId id="319" r:id="rId77"/>
    <p:sldId id="320" r:id="rId78"/>
    <p:sldId id="321" r:id="rId79"/>
    <p:sldId id="322" r:id="rId80"/>
    <p:sldId id="323" r:id="rId81"/>
    <p:sldId id="324" r:id="rId82"/>
    <p:sldId id="342" r:id="rId83"/>
    <p:sldId id="343" r:id="rId84"/>
    <p:sldId id="344" r:id="rId85"/>
    <p:sldId id="345" r:id="rId86"/>
    <p:sldId id="346" r:id="rId87"/>
    <p:sldId id="347" r:id="rId88"/>
    <p:sldId id="348" r:id="rId89"/>
    <p:sldId id="349" r:id="rId90"/>
    <p:sldId id="350" r:id="rId91"/>
    <p:sldId id="351" r:id="rId92"/>
    <p:sldId id="352" r:id="rId93"/>
    <p:sldId id="353" r:id="rId94"/>
    <p:sldId id="354" r:id="rId95"/>
    <p:sldId id="355" r:id="rId96"/>
    <p:sldId id="356" r:id="rId97"/>
    <p:sldId id="357" r:id="rId98"/>
    <p:sldId id="358" r:id="rId99"/>
    <p:sldId id="365" r:id="rId100"/>
    <p:sldId id="366" r:id="rId101"/>
    <p:sldId id="367" r:id="rId102"/>
    <p:sldId id="368" r:id="rId103"/>
    <p:sldId id="369" r:id="rId104"/>
    <p:sldId id="370" r:id="rId105"/>
    <p:sldId id="371" r:id="rId106"/>
    <p:sldId id="359" r:id="rId107"/>
    <p:sldId id="360" r:id="rId108"/>
    <p:sldId id="361" r:id="rId109"/>
    <p:sldId id="362" r:id="rId110"/>
    <p:sldId id="363" r:id="rId111"/>
    <p:sldId id="364" r:id="rId1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p:scale>
          <a:sx n="90" d="100"/>
          <a:sy n="90" d="100"/>
        </p:scale>
        <p:origin x="1378" y="104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notesMaster" Target="notesMasters/notesMaster1.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jstacey\Documents\802.11\Session%20preperation%20&amp;%20reports\summary%20of%20meeting-members\attendance%20by%20breakou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rjstacey\Documents\802.11\Session%20preperation%20&amp;%20reports\summary%20of%20meeting-members\histogram%20of%20slots%20by%20attendee.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rjstacey\Documents\802.11\Session%20preperation%20&amp;%20reports\summary%20of%20meeting-members\attendees%20plus%20country.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jstacey\Documents\802.11\Session%20preperation%20&amp;%20reports\summary%20of%20meeting-members\attendees%20plus%20country.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[attendance by breakout.xlsx]pie chart total attendances!PivotTable1</c:name>
    <c:fmtId val="97"/>
  </c:pivotSource>
  <c:chart>
    <c:title>
      <c:layout/>
      <c:overlay val="0"/>
      <c:spPr>
        <a:noFill/>
        <a:ln>
          <a:noFill/>
        </a:ln>
        <a:effectLst/>
      </c:spPr>
      <c:txPr>
        <a:bodyPr rot="0" spcFirstLastPara="1" vertOverflow="ellipsis" vert="horz" wrap="square" anchor="ctr" anchorCtr="1"/>
        <a:lstStyle/>
        <a:p>
          <a:pPr>
            <a:defRPr sz="2160" b="1" i="0" u="none" strike="noStrike" kern="1200" baseline="0">
              <a:solidFill>
                <a:schemeClr val="tx1"/>
              </a:solidFill>
              <a:latin typeface="+mn-lt"/>
              <a:ea typeface="+mn-ea"/>
              <a:cs typeface="+mn-cs"/>
            </a:defRPr>
          </a:pPr>
          <a:endParaRPr lang="en-US"/>
        </a:p>
      </c:txPr>
    </c:title>
    <c:autoTitleDeleted val="0"/>
    <c:pivotFmts>
      <c:pivotFmt>
        <c:idx val="0"/>
      </c:pivotFmt>
      <c:pivotFmt>
        <c:idx val="1"/>
      </c:pivotFmt>
      <c:pivotFmt>
        <c:idx val="2"/>
        <c:marker>
          <c:symbol val="none"/>
        </c:marker>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3"/>
      </c:pivotFmt>
      <c:pivotFmt>
        <c:idx val="4"/>
      </c:pivotFmt>
      <c:pivotFmt>
        <c:idx val="5"/>
      </c:pivotFmt>
      <c:pivotFmt>
        <c:idx val="6"/>
      </c:pivotFmt>
      <c:pivotFmt>
        <c:idx val="7"/>
      </c:pivotFmt>
      <c:pivotFmt>
        <c:idx val="8"/>
        <c:dLbl>
          <c:idx val="0"/>
          <c:layout>
            <c:manualLayout>
              <c:x val="-1.3417292285624199E-2"/>
              <c:y val="3.1462416934048984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9"/>
      </c:pivotFmt>
      <c:pivotFmt>
        <c:idx val="10"/>
      </c:pivotFmt>
      <c:pivotFmt>
        <c:idx val="11"/>
      </c:pivotFmt>
      <c:pivotFmt>
        <c:idx val="12"/>
        <c:marker>
          <c:symbol val="none"/>
        </c:marker>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3"/>
        <c:marker>
          <c:symbol val="none"/>
        </c:marker>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s>
    <c:plotArea>
      <c:layout/>
      <c:pieChart>
        <c:varyColors val="1"/>
        <c:ser>
          <c:idx val="0"/>
          <c:order val="0"/>
          <c:tx>
            <c:strRef>
              <c:f>'pie chart total attendances'!$B$1</c:f>
              <c:strCache>
                <c:ptCount val="1"/>
                <c:pt idx="0">
                  <c:v>Total</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6"/>
            <c:bubble3D val="0"/>
            <c:spPr>
              <a:gradFill rotWithShape="1">
                <a:gsLst>
                  <a:gs pos="0">
                    <a:schemeClr val="accent1">
                      <a:lumMod val="60000"/>
                      <a:shade val="51000"/>
                      <a:satMod val="130000"/>
                    </a:schemeClr>
                  </a:gs>
                  <a:gs pos="80000">
                    <a:schemeClr val="accent1">
                      <a:lumMod val="60000"/>
                      <a:shade val="93000"/>
                      <a:satMod val="130000"/>
                    </a:schemeClr>
                  </a:gs>
                  <a:gs pos="100000">
                    <a:schemeClr val="accent1">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7"/>
            <c:bubble3D val="0"/>
            <c:spPr>
              <a:gradFill rotWithShape="1">
                <a:gsLst>
                  <a:gs pos="0">
                    <a:schemeClr val="accent2">
                      <a:lumMod val="60000"/>
                      <a:shade val="51000"/>
                      <a:satMod val="130000"/>
                    </a:schemeClr>
                  </a:gs>
                  <a:gs pos="80000">
                    <a:schemeClr val="accent2">
                      <a:lumMod val="60000"/>
                      <a:shade val="93000"/>
                      <a:satMod val="130000"/>
                    </a:schemeClr>
                  </a:gs>
                  <a:gs pos="100000">
                    <a:schemeClr val="accent2">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8"/>
            <c:bubble3D val="0"/>
            <c:spPr>
              <a:gradFill rotWithShape="1">
                <a:gsLst>
                  <a:gs pos="0">
                    <a:schemeClr val="accent3">
                      <a:lumMod val="60000"/>
                      <a:shade val="51000"/>
                      <a:satMod val="130000"/>
                    </a:schemeClr>
                  </a:gs>
                  <a:gs pos="80000">
                    <a:schemeClr val="accent3">
                      <a:lumMod val="60000"/>
                      <a:shade val="93000"/>
                      <a:satMod val="130000"/>
                    </a:schemeClr>
                  </a:gs>
                  <a:gs pos="100000">
                    <a:schemeClr val="accent3">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9"/>
            <c:bubble3D val="0"/>
            <c:spPr>
              <a:gradFill rotWithShape="1">
                <a:gsLst>
                  <a:gs pos="0">
                    <a:schemeClr val="accent4">
                      <a:lumMod val="60000"/>
                      <a:shade val="51000"/>
                      <a:satMod val="130000"/>
                    </a:schemeClr>
                  </a:gs>
                  <a:gs pos="80000">
                    <a:schemeClr val="accent4">
                      <a:lumMod val="60000"/>
                      <a:shade val="93000"/>
                      <a:satMod val="130000"/>
                    </a:schemeClr>
                  </a:gs>
                  <a:gs pos="100000">
                    <a:schemeClr val="accent4">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0"/>
            <c:bubble3D val="0"/>
            <c:spPr>
              <a:gradFill rotWithShape="1">
                <a:gsLst>
                  <a:gs pos="0">
                    <a:schemeClr val="accent5">
                      <a:lumMod val="60000"/>
                      <a:shade val="51000"/>
                      <a:satMod val="130000"/>
                    </a:schemeClr>
                  </a:gs>
                  <a:gs pos="80000">
                    <a:schemeClr val="accent5">
                      <a:lumMod val="60000"/>
                      <a:shade val="93000"/>
                      <a:satMod val="130000"/>
                    </a:schemeClr>
                  </a:gs>
                  <a:gs pos="100000">
                    <a:schemeClr val="accent5">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1"/>
            <c:bubble3D val="0"/>
            <c:spPr>
              <a:gradFill rotWithShape="1">
                <a:gsLst>
                  <a:gs pos="0">
                    <a:schemeClr val="accent6">
                      <a:lumMod val="60000"/>
                      <a:shade val="51000"/>
                      <a:satMod val="130000"/>
                    </a:schemeClr>
                  </a:gs>
                  <a:gs pos="80000">
                    <a:schemeClr val="accent6">
                      <a:lumMod val="60000"/>
                      <a:shade val="93000"/>
                      <a:satMod val="130000"/>
                    </a:schemeClr>
                  </a:gs>
                  <a:gs pos="100000">
                    <a:schemeClr val="accent6">
                      <a:lumMod val="6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15:layout/>
              </c:ext>
            </c:extLst>
          </c:dLbls>
          <c:cat>
            <c:strRef>
              <c:f>'pie chart total attendances'!$A$2:$A$13</c:f>
              <c:strCache>
                <c:ptCount val="12"/>
                <c:pt idx="0">
                  <c:v>WNG</c:v>
                </c:pt>
                <c:pt idx="1">
                  <c:v>TGax</c:v>
                </c:pt>
                <c:pt idx="2">
                  <c:v>TGay</c:v>
                </c:pt>
                <c:pt idx="3">
                  <c:v>TGaz</c:v>
                </c:pt>
                <c:pt idx="4">
                  <c:v>TGba</c:v>
                </c:pt>
                <c:pt idx="5">
                  <c:v>REVmd</c:v>
                </c:pt>
                <c:pt idx="6">
                  <c:v>Coex SC</c:v>
                </c:pt>
                <c:pt idx="7">
                  <c:v>LC SG</c:v>
                </c:pt>
                <c:pt idx="8">
                  <c:v>BCS SG</c:v>
                </c:pt>
                <c:pt idx="9">
                  <c:v>FD TIG</c:v>
                </c:pt>
                <c:pt idx="10">
                  <c:v>NGV SG</c:v>
                </c:pt>
                <c:pt idx="11">
                  <c:v>Plenary</c:v>
                </c:pt>
              </c:strCache>
            </c:strRef>
          </c:cat>
          <c:val>
            <c:numRef>
              <c:f>'pie chart total attendances'!$B$2:$B$13</c:f>
              <c:numCache>
                <c:formatCode>General</c:formatCode>
                <c:ptCount val="12"/>
                <c:pt idx="0">
                  <c:v>281</c:v>
                </c:pt>
                <c:pt idx="1">
                  <c:v>710</c:v>
                </c:pt>
                <c:pt idx="2">
                  <c:v>449</c:v>
                </c:pt>
                <c:pt idx="3">
                  <c:v>93</c:v>
                </c:pt>
                <c:pt idx="4">
                  <c:v>493</c:v>
                </c:pt>
                <c:pt idx="5">
                  <c:v>100</c:v>
                </c:pt>
                <c:pt idx="6">
                  <c:v>47</c:v>
                </c:pt>
                <c:pt idx="7">
                  <c:v>66</c:v>
                </c:pt>
                <c:pt idx="8">
                  <c:v>46</c:v>
                </c:pt>
                <c:pt idx="9">
                  <c:v>75</c:v>
                </c:pt>
                <c:pt idx="10">
                  <c:v>183</c:v>
                </c:pt>
                <c:pt idx="11">
                  <c:v>342</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[histogram of slots by attendee.xlsx]histogram of slots by attendee!PivotTable1</c:name>
    <c:fmtId val="62"/>
  </c:pivotSource>
  <c:chart>
    <c:autoTitleDeleted val="1"/>
    <c:pivotFmts>
      <c:pivotFmt>
        <c:idx val="0"/>
        <c:marker>
          <c:symbol val="none"/>
        </c:marker>
      </c:pivotFmt>
      <c:pivotFmt>
        <c:idx val="1"/>
        <c:marker>
          <c:symbol val="none"/>
        </c:marker>
      </c:pivotFmt>
      <c:pivotFmt>
        <c:idx val="2"/>
      </c:pivotFmt>
      <c:pivotFmt>
        <c:idx val="3"/>
      </c:pivotFmt>
      <c:pivotFmt>
        <c:idx val="4"/>
      </c:pivotFmt>
      <c:pivotFmt>
        <c:idx val="5"/>
        <c:marker>
          <c:symbol val="none"/>
        </c:marker>
      </c:pivotFmt>
      <c:pivotFmt>
        <c:idx val="6"/>
        <c:marker>
          <c:symbol val="none"/>
        </c:marker>
      </c:pivotFmt>
    </c:pivotFmts>
    <c:plotArea>
      <c:layout/>
      <c:barChart>
        <c:barDir val="col"/>
        <c:grouping val="clustered"/>
        <c:varyColors val="0"/>
        <c:ser>
          <c:idx val="0"/>
          <c:order val="0"/>
          <c:tx>
            <c:strRef>
              <c:f>'histogram of slots by attendee'!$B$1</c:f>
              <c:strCache>
                <c:ptCount val="1"/>
                <c:pt idx="0">
                  <c:v>Total</c:v>
                </c:pt>
              </c:strCache>
            </c:strRef>
          </c:tx>
          <c:invertIfNegative val="0"/>
          <c:dPt>
            <c:idx val="13"/>
            <c:invertIfNegative val="0"/>
            <c:bubble3D val="0"/>
          </c:dPt>
          <c:dPt>
            <c:idx val="14"/>
            <c:invertIfNegative val="0"/>
            <c:bubble3D val="0"/>
          </c:dPt>
          <c:dPt>
            <c:idx val="15"/>
            <c:invertIfNegative val="0"/>
            <c:bubble3D val="0"/>
          </c:dPt>
          <c:cat>
            <c:strRef>
              <c:f>'histogram of slots by attendee'!$A$2:$A$20</c:f>
              <c:strCache>
                <c:ptCount val="18"/>
                <c:pt idx="0">
                  <c:v>1</c:v>
                </c:pt>
                <c:pt idx="1">
                  <c:v>2</c:v>
                </c:pt>
                <c:pt idx="2">
                  <c:v>3</c:v>
                </c:pt>
                <c:pt idx="3">
                  <c:v>5</c:v>
                </c:pt>
                <c:pt idx="4">
                  <c:v>6</c:v>
                </c:pt>
                <c:pt idx="5">
                  <c:v>7</c:v>
                </c:pt>
                <c:pt idx="6">
                  <c:v>8</c:v>
                </c:pt>
                <c:pt idx="7">
                  <c:v>9</c:v>
                </c:pt>
                <c:pt idx="8">
                  <c:v>10</c:v>
                </c:pt>
                <c:pt idx="9">
                  <c:v>11</c:v>
                </c:pt>
                <c:pt idx="10">
                  <c:v>12</c:v>
                </c:pt>
                <c:pt idx="11">
                  <c:v>13</c:v>
                </c:pt>
                <c:pt idx="12">
                  <c:v>14</c:v>
                </c:pt>
                <c:pt idx="13">
                  <c:v>15</c:v>
                </c:pt>
                <c:pt idx="14">
                  <c:v>16</c:v>
                </c:pt>
                <c:pt idx="15">
                  <c:v>17</c:v>
                </c:pt>
                <c:pt idx="16">
                  <c:v>18</c:v>
                </c:pt>
                <c:pt idx="17">
                  <c:v>19</c:v>
                </c:pt>
              </c:strCache>
            </c:strRef>
          </c:cat>
          <c:val>
            <c:numRef>
              <c:f>'histogram of slots by attendee'!$B$2:$B$20</c:f>
              <c:numCache>
                <c:formatCode>General</c:formatCode>
                <c:ptCount val="18"/>
                <c:pt idx="0">
                  <c:v>6</c:v>
                </c:pt>
                <c:pt idx="1">
                  <c:v>5</c:v>
                </c:pt>
                <c:pt idx="2">
                  <c:v>6</c:v>
                </c:pt>
                <c:pt idx="3">
                  <c:v>2</c:v>
                </c:pt>
                <c:pt idx="4">
                  <c:v>1</c:v>
                </c:pt>
                <c:pt idx="5">
                  <c:v>1</c:v>
                </c:pt>
                <c:pt idx="6">
                  <c:v>6</c:v>
                </c:pt>
                <c:pt idx="7">
                  <c:v>2</c:v>
                </c:pt>
                <c:pt idx="8">
                  <c:v>1</c:v>
                </c:pt>
                <c:pt idx="9">
                  <c:v>4</c:v>
                </c:pt>
                <c:pt idx="10">
                  <c:v>8</c:v>
                </c:pt>
                <c:pt idx="11">
                  <c:v>11</c:v>
                </c:pt>
                <c:pt idx="12">
                  <c:v>47</c:v>
                </c:pt>
                <c:pt idx="13">
                  <c:v>45</c:v>
                </c:pt>
                <c:pt idx="14">
                  <c:v>41</c:v>
                </c:pt>
                <c:pt idx="15">
                  <c:v>23</c:v>
                </c:pt>
                <c:pt idx="16">
                  <c:v>14</c:v>
                </c:pt>
                <c:pt idx="17">
                  <c:v>1</c:v>
                </c:pt>
              </c:numCache>
            </c:numRef>
          </c:val>
        </c:ser>
        <c:dLbls>
          <c:showLegendKey val="0"/>
          <c:showVal val="0"/>
          <c:showCatName val="0"/>
          <c:showSerName val="0"/>
          <c:showPercent val="0"/>
          <c:showBubbleSize val="0"/>
        </c:dLbls>
        <c:gapWidth val="200"/>
        <c:overlap val="-1"/>
        <c:axId val="539086792"/>
        <c:axId val="539087184"/>
      </c:barChart>
      <c:catAx>
        <c:axId val="539086792"/>
        <c:scaling>
          <c:orientation val="minMax"/>
        </c:scaling>
        <c:delete val="0"/>
        <c:axPos val="b"/>
        <c:title>
          <c:tx>
            <c:rich>
              <a:bodyPr/>
              <a:lstStyle/>
              <a:p>
                <a:pPr>
                  <a:defRPr sz="1400"/>
                </a:pPr>
                <a:r>
                  <a:rPr lang="en-GB" sz="1400"/>
                  <a:t>Number</a:t>
                </a:r>
                <a:r>
                  <a:rPr lang="en-GB" sz="1400" baseline="0"/>
                  <a:t> of slots attended</a:t>
                </a:r>
                <a:endParaRPr lang="en-GB" sz="1400"/>
              </a:p>
            </c:rich>
          </c:tx>
          <c:layout/>
          <c:overlay val="0"/>
        </c:title>
        <c:numFmt formatCode="General" sourceLinked="0"/>
        <c:majorTickMark val="out"/>
        <c:minorTickMark val="none"/>
        <c:tickLblPos val="nextTo"/>
        <c:txPr>
          <a:bodyPr/>
          <a:lstStyle/>
          <a:p>
            <a:pPr>
              <a:defRPr sz="1400"/>
            </a:pPr>
            <a:endParaRPr lang="en-US"/>
          </a:p>
        </c:txPr>
        <c:crossAx val="539087184"/>
        <c:crosses val="autoZero"/>
        <c:auto val="1"/>
        <c:lblAlgn val="ctr"/>
        <c:lblOffset val="100"/>
        <c:noMultiLvlLbl val="0"/>
      </c:catAx>
      <c:valAx>
        <c:axId val="539087184"/>
        <c:scaling>
          <c:orientation val="minMax"/>
        </c:scaling>
        <c:delete val="0"/>
        <c:axPos val="l"/>
        <c:majorGridlines/>
        <c:title>
          <c:tx>
            <c:rich>
              <a:bodyPr rot="-5400000" vert="horz"/>
              <a:lstStyle/>
              <a:p>
                <a:pPr>
                  <a:defRPr sz="1400"/>
                </a:pPr>
                <a:r>
                  <a:rPr lang="en-US" sz="1400"/>
                  <a:t>Number of members</a:t>
                </a:r>
              </a:p>
            </c:rich>
          </c:tx>
          <c:layout/>
          <c:overlay val="0"/>
        </c:title>
        <c:numFmt formatCode="General" sourceLinked="1"/>
        <c:majorTickMark val="out"/>
        <c:minorTickMark val="none"/>
        <c:tickLblPos val="nextTo"/>
        <c:txPr>
          <a:bodyPr/>
          <a:lstStyle/>
          <a:p>
            <a:pPr>
              <a:defRPr sz="1400"/>
            </a:pPr>
            <a:endParaRPr lang="en-US"/>
          </a:p>
        </c:txPr>
        <c:crossAx val="539086792"/>
        <c:crosses val="autoZero"/>
        <c:crossBetween val="between"/>
      </c:valAx>
    </c:plotArea>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[attendees plus country.xlsx]Pie by country!PivotTable1</c:name>
    <c:fmtId val="95"/>
  </c:pivotSource>
  <c:chart>
    <c:autoTitleDeleted val="1"/>
    <c:pivotFmts>
      <c:pivotFmt>
        <c:idx val="0"/>
      </c:pivotFmt>
      <c:pivotFmt>
        <c:idx val="1"/>
      </c:pivotFmt>
      <c:pivotFmt>
        <c:idx val="2"/>
      </c:pivotFmt>
      <c:pivotFmt>
        <c:idx val="3"/>
      </c:pivotFmt>
      <c:pivotFmt>
        <c:idx val="4"/>
      </c:pivotFmt>
      <c:pivotFmt>
        <c:idx val="5"/>
      </c:pivotFmt>
      <c:pivotFmt>
        <c:idx val="6"/>
      </c:pivotFmt>
      <c:pivotFmt>
        <c:idx val="7"/>
      </c:pivotFmt>
      <c:pivotFmt>
        <c:idx val="8"/>
      </c:pivotFmt>
      <c:pivotFmt>
        <c:idx val="9"/>
      </c:pivotFmt>
      <c:pivotFmt>
        <c:idx val="10"/>
      </c:pivotFmt>
      <c:pivotFmt>
        <c:idx val="11"/>
      </c:pivotFmt>
      <c:pivotFmt>
        <c:idx val="12"/>
      </c:pivotFmt>
      <c:pivotFmt>
        <c:idx val="13"/>
      </c:pivotFmt>
      <c:pivotFmt>
        <c:idx val="14"/>
      </c:pivotFmt>
      <c:pivotFmt>
        <c:idx val="15"/>
      </c:pivotFmt>
      <c:pivotFmt>
        <c:idx val="16"/>
      </c:pivotFmt>
      <c:pivotFmt>
        <c:idx val="17"/>
      </c:pivotFmt>
      <c:pivotFmt>
        <c:idx val="18"/>
      </c:pivotFmt>
      <c:pivotFmt>
        <c:idx val="19"/>
      </c:pivotFmt>
      <c:pivotFmt>
        <c:idx val="20"/>
      </c:pivotFmt>
      <c:pivotFmt>
        <c:idx val="21"/>
      </c:pivotFmt>
      <c:pivotFmt>
        <c:idx val="22"/>
      </c:pivotFmt>
      <c:pivotFmt>
        <c:idx val="2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2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2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2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2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2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5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8"/>
        <c:spPr>
          <a:gradFill rotWithShape="1">
            <a:gsLst>
              <a:gs pos="0">
                <a:schemeClr val="accent6">
                  <a:lumMod val="80000"/>
                  <a:tint val="50000"/>
                  <a:satMod val="300000"/>
                </a:schemeClr>
              </a:gs>
              <a:gs pos="35000">
                <a:schemeClr val="accent6">
                  <a:lumMod val="80000"/>
                  <a:tint val="37000"/>
                  <a:satMod val="300000"/>
                </a:schemeClr>
              </a:gs>
              <a:gs pos="100000">
                <a:schemeClr val="accent6">
                  <a:lumMod val="80000"/>
                  <a:tint val="15000"/>
                  <a:satMod val="350000"/>
                </a:schemeClr>
              </a:gs>
            </a:gsLst>
            <a:lin ang="16200000" scaled="1"/>
          </a:gradFill>
          <a:ln w="9525" cap="flat" cmpd="sng" algn="ctr">
            <a:solidFill>
              <a:schemeClr val="accent6">
                <a:lumMod val="80000"/>
                <a:shade val="95000"/>
              </a:schemeClr>
            </a:solidFill>
            <a:round/>
          </a:ln>
          <a:effectLst>
            <a:outerShdw blurRad="40000" dist="20000" dir="5400000" rotWithShape="0">
              <a:srgbClr val="000000">
                <a:alpha val="38000"/>
              </a:srgbClr>
            </a:outerShdw>
          </a:effectLst>
        </c:spPr>
      </c:pivotFmt>
      <c:pivotFmt>
        <c:idx val="6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7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7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7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7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7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7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7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7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7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7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8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8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8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8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8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8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8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8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8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8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9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9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9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9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9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9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9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9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9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9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10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10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10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10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10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10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10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10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s>
    <c:plotArea>
      <c:layout/>
      <c:pieChart>
        <c:varyColors val="1"/>
        <c:ser>
          <c:idx val="0"/>
          <c:order val="0"/>
          <c:tx>
            <c:strRef>
              <c:f>'Pie by country'!$B$1</c:f>
              <c:strCache>
                <c:ptCount val="1"/>
                <c:pt idx="0">
                  <c:v>Total</c:v>
                </c:pt>
              </c:strCache>
            </c:strRef>
          </c:tx>
          <c:dPt>
            <c:idx val="0"/>
            <c:bubble3D val="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dPt>
          <c:dPt>
            <c:idx val="1"/>
            <c:bubble3D val="0"/>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chemeClr>
                </a:solidFill>
                <a:round/>
              </a:ln>
              <a:effectLst>
                <a:outerShdw blurRad="40000" dist="20000" dir="5400000" rotWithShape="0">
                  <a:srgbClr val="000000">
                    <a:alpha val="38000"/>
                  </a:srgbClr>
                </a:outerShdw>
              </a:effectLst>
            </c:spPr>
          </c:dPt>
          <c:dPt>
            <c:idx val="2"/>
            <c:bubble3D val="0"/>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chemeClr>
                </a:solidFill>
                <a:round/>
              </a:ln>
              <a:effectLst>
                <a:outerShdw blurRad="40000" dist="20000" dir="5400000" rotWithShape="0">
                  <a:srgbClr val="000000">
                    <a:alpha val="38000"/>
                  </a:srgbClr>
                </a:outerShdw>
              </a:effectLst>
            </c:spPr>
          </c:dPt>
          <c:dPt>
            <c:idx val="3"/>
            <c:bubble3D val="0"/>
            <c:spPr>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chemeClr>
                </a:solidFill>
                <a:round/>
              </a:ln>
              <a:effectLst>
                <a:outerShdw blurRad="40000" dist="20000" dir="5400000" rotWithShape="0">
                  <a:srgbClr val="000000">
                    <a:alpha val="38000"/>
                  </a:srgbClr>
                </a:outerShdw>
              </a:effectLst>
            </c:spPr>
          </c:dPt>
          <c:dPt>
            <c:idx val="4"/>
            <c:bubble3D val="0"/>
            <c:spPr>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chemeClr>
                </a:solidFill>
                <a:round/>
              </a:ln>
              <a:effectLst>
                <a:outerShdw blurRad="40000" dist="20000" dir="5400000" rotWithShape="0">
                  <a:srgbClr val="000000">
                    <a:alpha val="38000"/>
                  </a:srgbClr>
                </a:outerShdw>
              </a:effectLst>
            </c:spPr>
          </c:dPt>
          <c:dPt>
            <c:idx val="5"/>
            <c:bubble3D val="0"/>
            <c:spPr>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chemeClr>
                </a:solidFill>
                <a:round/>
              </a:ln>
              <a:effectLst>
                <a:outerShdw blurRad="40000" dist="20000" dir="5400000" rotWithShape="0">
                  <a:srgbClr val="000000">
                    <a:alpha val="38000"/>
                  </a:srgbClr>
                </a:outerShdw>
              </a:effectLst>
            </c:spPr>
          </c:dPt>
          <c:dPt>
            <c:idx val="6"/>
            <c:bubble3D val="0"/>
            <c:spPr>
              <a:gradFill rotWithShape="1">
                <a:gsLst>
                  <a:gs pos="0">
                    <a:schemeClr val="accent1">
                      <a:lumMod val="60000"/>
                      <a:tint val="50000"/>
                      <a:satMod val="300000"/>
                    </a:schemeClr>
                  </a:gs>
                  <a:gs pos="35000">
                    <a:schemeClr val="accent1">
                      <a:lumMod val="60000"/>
                      <a:tint val="37000"/>
                      <a:satMod val="300000"/>
                    </a:schemeClr>
                  </a:gs>
                  <a:gs pos="100000">
                    <a:schemeClr val="accent1">
                      <a:lumMod val="60000"/>
                      <a:tint val="15000"/>
                      <a:satMod val="350000"/>
                    </a:schemeClr>
                  </a:gs>
                </a:gsLst>
                <a:lin ang="16200000" scaled="1"/>
              </a:gradFill>
              <a:ln w="9525" cap="flat" cmpd="sng" algn="ctr">
                <a:solidFill>
                  <a:schemeClr val="accent1">
                    <a:lumMod val="60000"/>
                    <a:shade val="95000"/>
                  </a:schemeClr>
                </a:solidFill>
                <a:round/>
              </a:ln>
              <a:effectLst>
                <a:outerShdw blurRad="40000" dist="20000" dir="5400000" rotWithShape="0">
                  <a:srgbClr val="000000">
                    <a:alpha val="38000"/>
                  </a:srgbClr>
                </a:outerShdw>
              </a:effectLst>
            </c:spPr>
          </c:dPt>
          <c:dPt>
            <c:idx val="7"/>
            <c:bubble3D val="0"/>
            <c:spPr>
              <a:gradFill rotWithShape="1">
                <a:gsLst>
                  <a:gs pos="0">
                    <a:schemeClr val="accent2">
                      <a:lumMod val="60000"/>
                      <a:tint val="50000"/>
                      <a:satMod val="300000"/>
                    </a:schemeClr>
                  </a:gs>
                  <a:gs pos="35000">
                    <a:schemeClr val="accent2">
                      <a:lumMod val="60000"/>
                      <a:tint val="37000"/>
                      <a:satMod val="300000"/>
                    </a:schemeClr>
                  </a:gs>
                  <a:gs pos="100000">
                    <a:schemeClr val="accent2">
                      <a:lumMod val="60000"/>
                      <a:tint val="15000"/>
                      <a:satMod val="350000"/>
                    </a:schemeClr>
                  </a:gs>
                </a:gsLst>
                <a:lin ang="16200000" scaled="1"/>
              </a:gradFill>
              <a:ln w="9525" cap="flat" cmpd="sng" algn="ctr">
                <a:solidFill>
                  <a:schemeClr val="accent2">
                    <a:lumMod val="60000"/>
                    <a:shade val="95000"/>
                  </a:schemeClr>
                </a:solidFill>
                <a:round/>
              </a:ln>
              <a:effectLst>
                <a:outerShdw blurRad="40000" dist="20000" dir="5400000" rotWithShape="0">
                  <a:srgbClr val="000000">
                    <a:alpha val="38000"/>
                  </a:srgbClr>
                </a:outerShdw>
              </a:effectLst>
            </c:spPr>
          </c:dPt>
          <c:dPt>
            <c:idx val="8"/>
            <c:bubble3D val="0"/>
            <c:spPr>
              <a:gradFill rotWithShape="1">
                <a:gsLst>
                  <a:gs pos="0">
                    <a:schemeClr val="accent3">
                      <a:lumMod val="60000"/>
                      <a:tint val="50000"/>
                      <a:satMod val="300000"/>
                    </a:schemeClr>
                  </a:gs>
                  <a:gs pos="35000">
                    <a:schemeClr val="accent3">
                      <a:lumMod val="60000"/>
                      <a:tint val="37000"/>
                      <a:satMod val="300000"/>
                    </a:schemeClr>
                  </a:gs>
                  <a:gs pos="100000">
                    <a:schemeClr val="accent3">
                      <a:lumMod val="60000"/>
                      <a:tint val="15000"/>
                      <a:satMod val="350000"/>
                    </a:schemeClr>
                  </a:gs>
                </a:gsLst>
                <a:lin ang="16200000" scaled="1"/>
              </a:gradFill>
              <a:ln w="9525" cap="flat" cmpd="sng" algn="ctr">
                <a:solidFill>
                  <a:schemeClr val="accent3">
                    <a:lumMod val="60000"/>
                    <a:shade val="95000"/>
                  </a:schemeClr>
                </a:solidFill>
                <a:round/>
              </a:ln>
              <a:effectLst>
                <a:outerShdw blurRad="40000" dist="20000" dir="5400000" rotWithShape="0">
                  <a:srgbClr val="000000">
                    <a:alpha val="38000"/>
                  </a:srgbClr>
                </a:outerShdw>
              </a:effectLst>
            </c:spPr>
          </c:dPt>
          <c:dPt>
            <c:idx val="9"/>
            <c:bubble3D val="0"/>
            <c:spPr>
              <a:gradFill rotWithShape="1">
                <a:gsLst>
                  <a:gs pos="0">
                    <a:schemeClr val="accent4">
                      <a:lumMod val="60000"/>
                      <a:tint val="50000"/>
                      <a:satMod val="300000"/>
                    </a:schemeClr>
                  </a:gs>
                  <a:gs pos="35000">
                    <a:schemeClr val="accent4">
                      <a:lumMod val="60000"/>
                      <a:tint val="37000"/>
                      <a:satMod val="300000"/>
                    </a:schemeClr>
                  </a:gs>
                  <a:gs pos="100000">
                    <a:schemeClr val="accent4">
                      <a:lumMod val="60000"/>
                      <a:tint val="15000"/>
                      <a:satMod val="350000"/>
                    </a:schemeClr>
                  </a:gs>
                </a:gsLst>
                <a:lin ang="16200000" scaled="1"/>
              </a:gradFill>
              <a:ln w="9525" cap="flat" cmpd="sng" algn="ctr">
                <a:solidFill>
                  <a:schemeClr val="accent4">
                    <a:lumMod val="60000"/>
                    <a:shade val="95000"/>
                  </a:schemeClr>
                </a:solidFill>
                <a:round/>
              </a:ln>
              <a:effectLst>
                <a:outerShdw blurRad="40000" dist="20000" dir="5400000" rotWithShape="0">
                  <a:srgbClr val="000000">
                    <a:alpha val="38000"/>
                  </a:srgbClr>
                </a:outerShdw>
              </a:effectLst>
            </c:spPr>
          </c:dPt>
          <c:dPt>
            <c:idx val="10"/>
            <c:bubble3D val="0"/>
            <c:spPr>
              <a:gradFill rotWithShape="1">
                <a:gsLst>
                  <a:gs pos="0">
                    <a:schemeClr val="accent5">
                      <a:lumMod val="60000"/>
                      <a:tint val="50000"/>
                      <a:satMod val="300000"/>
                    </a:schemeClr>
                  </a:gs>
                  <a:gs pos="35000">
                    <a:schemeClr val="accent5">
                      <a:lumMod val="60000"/>
                      <a:tint val="37000"/>
                      <a:satMod val="300000"/>
                    </a:schemeClr>
                  </a:gs>
                  <a:gs pos="100000">
                    <a:schemeClr val="accent5">
                      <a:lumMod val="60000"/>
                      <a:tint val="15000"/>
                      <a:satMod val="350000"/>
                    </a:schemeClr>
                  </a:gs>
                </a:gsLst>
                <a:lin ang="16200000" scaled="1"/>
              </a:gradFill>
              <a:ln w="9525" cap="flat" cmpd="sng" algn="ctr">
                <a:solidFill>
                  <a:schemeClr val="accent5">
                    <a:lumMod val="60000"/>
                    <a:shade val="95000"/>
                  </a:schemeClr>
                </a:solidFill>
                <a:round/>
              </a:ln>
              <a:effectLst>
                <a:outerShdw blurRad="40000" dist="20000" dir="5400000" rotWithShape="0">
                  <a:srgbClr val="000000">
                    <a:alpha val="38000"/>
                  </a:srgbClr>
                </a:outerShdw>
              </a:effectLst>
            </c:spPr>
          </c:dPt>
          <c:dPt>
            <c:idx val="11"/>
            <c:bubble3D val="0"/>
            <c:spPr>
              <a:gradFill rotWithShape="1">
                <a:gsLst>
                  <a:gs pos="0">
                    <a:schemeClr val="accent6">
                      <a:lumMod val="60000"/>
                      <a:tint val="50000"/>
                      <a:satMod val="300000"/>
                    </a:schemeClr>
                  </a:gs>
                  <a:gs pos="35000">
                    <a:schemeClr val="accent6">
                      <a:lumMod val="60000"/>
                      <a:tint val="37000"/>
                      <a:satMod val="300000"/>
                    </a:schemeClr>
                  </a:gs>
                  <a:gs pos="100000">
                    <a:schemeClr val="accent6">
                      <a:lumMod val="60000"/>
                      <a:tint val="15000"/>
                      <a:satMod val="350000"/>
                    </a:schemeClr>
                  </a:gs>
                </a:gsLst>
                <a:lin ang="16200000" scaled="1"/>
              </a:gradFill>
              <a:ln w="9525" cap="flat" cmpd="sng" algn="ctr">
                <a:solidFill>
                  <a:schemeClr val="accent6">
                    <a:lumMod val="60000"/>
                    <a:shade val="95000"/>
                  </a:schemeClr>
                </a:solidFill>
                <a:round/>
              </a:ln>
              <a:effectLst>
                <a:outerShdw blurRad="40000" dist="20000" dir="5400000" rotWithShape="0">
                  <a:srgbClr val="000000">
                    <a:alpha val="38000"/>
                  </a:srgbClr>
                </a:outerShdw>
              </a:effectLst>
            </c:spPr>
          </c:dPt>
          <c:dPt>
            <c:idx val="12"/>
            <c:bubble3D val="0"/>
            <c:spPr>
              <a:gradFill rotWithShape="1">
                <a:gsLst>
                  <a:gs pos="0">
                    <a:schemeClr val="accent1">
                      <a:lumMod val="80000"/>
                      <a:lumOff val="20000"/>
                      <a:tint val="50000"/>
                      <a:satMod val="300000"/>
                    </a:schemeClr>
                  </a:gs>
                  <a:gs pos="35000">
                    <a:schemeClr val="accent1">
                      <a:lumMod val="80000"/>
                      <a:lumOff val="20000"/>
                      <a:tint val="37000"/>
                      <a:satMod val="300000"/>
                    </a:schemeClr>
                  </a:gs>
                  <a:gs pos="100000">
                    <a:schemeClr val="accent1">
                      <a:lumMod val="80000"/>
                      <a:lumOff val="20000"/>
                      <a:tint val="15000"/>
                      <a:satMod val="350000"/>
                    </a:schemeClr>
                  </a:gs>
                </a:gsLst>
                <a:lin ang="16200000" scaled="1"/>
              </a:gradFill>
              <a:ln w="9525" cap="flat" cmpd="sng" algn="ctr">
                <a:solidFill>
                  <a:schemeClr val="accent1">
                    <a:lumMod val="80000"/>
                    <a:lumOff val="20000"/>
                    <a:shade val="95000"/>
                  </a:schemeClr>
                </a:solidFill>
                <a:round/>
              </a:ln>
              <a:effectLst>
                <a:outerShdw blurRad="40000" dist="20000" dir="5400000" rotWithShape="0">
                  <a:srgbClr val="000000">
                    <a:alpha val="38000"/>
                  </a:srgbClr>
                </a:outerShdw>
              </a:effectLst>
            </c:spPr>
          </c:dPt>
          <c:dPt>
            <c:idx val="13"/>
            <c:bubble3D val="0"/>
            <c:spPr>
              <a:gradFill rotWithShape="1">
                <a:gsLst>
                  <a:gs pos="0">
                    <a:schemeClr val="accent2">
                      <a:lumMod val="80000"/>
                      <a:lumOff val="20000"/>
                      <a:tint val="50000"/>
                      <a:satMod val="300000"/>
                    </a:schemeClr>
                  </a:gs>
                  <a:gs pos="35000">
                    <a:schemeClr val="accent2">
                      <a:lumMod val="80000"/>
                      <a:lumOff val="20000"/>
                      <a:tint val="37000"/>
                      <a:satMod val="300000"/>
                    </a:schemeClr>
                  </a:gs>
                  <a:gs pos="100000">
                    <a:schemeClr val="accent2">
                      <a:lumMod val="80000"/>
                      <a:lumOff val="20000"/>
                      <a:tint val="15000"/>
                      <a:satMod val="350000"/>
                    </a:schemeClr>
                  </a:gs>
                </a:gsLst>
                <a:lin ang="16200000" scaled="1"/>
              </a:gradFill>
              <a:ln w="9525" cap="flat" cmpd="sng" algn="ctr">
                <a:solidFill>
                  <a:schemeClr val="accent2">
                    <a:lumMod val="80000"/>
                    <a:lumOff val="20000"/>
                    <a:shade val="95000"/>
                  </a:schemeClr>
                </a:solidFill>
                <a:round/>
              </a:ln>
              <a:effectLst>
                <a:outerShdw blurRad="40000" dist="20000" dir="5400000" rotWithShape="0">
                  <a:srgbClr val="000000">
                    <a:alpha val="38000"/>
                  </a:srgbClr>
                </a:outerShdw>
              </a:effectLst>
            </c:spPr>
          </c:dPt>
          <c:dPt>
            <c:idx val="14"/>
            <c:bubble3D val="0"/>
            <c:spPr>
              <a:gradFill rotWithShape="1">
                <a:gsLst>
                  <a:gs pos="0">
                    <a:schemeClr val="accent3">
                      <a:lumMod val="80000"/>
                      <a:lumOff val="20000"/>
                      <a:tint val="50000"/>
                      <a:satMod val="300000"/>
                    </a:schemeClr>
                  </a:gs>
                  <a:gs pos="35000">
                    <a:schemeClr val="accent3">
                      <a:lumMod val="80000"/>
                      <a:lumOff val="20000"/>
                      <a:tint val="37000"/>
                      <a:satMod val="300000"/>
                    </a:schemeClr>
                  </a:gs>
                  <a:gs pos="100000">
                    <a:schemeClr val="accent3">
                      <a:lumMod val="80000"/>
                      <a:lumOff val="20000"/>
                      <a:tint val="15000"/>
                      <a:satMod val="350000"/>
                    </a:schemeClr>
                  </a:gs>
                </a:gsLst>
                <a:lin ang="16200000" scaled="1"/>
              </a:gradFill>
              <a:ln w="9525" cap="flat" cmpd="sng" algn="ctr">
                <a:solidFill>
                  <a:schemeClr val="accent3">
                    <a:lumMod val="80000"/>
                    <a:lumOff val="20000"/>
                    <a:shade val="95000"/>
                  </a:schemeClr>
                </a:solidFill>
                <a:round/>
              </a:ln>
              <a:effectLst>
                <a:outerShdw blurRad="40000" dist="20000" dir="5400000" rotWithShape="0">
                  <a:srgbClr val="000000">
                    <a:alpha val="38000"/>
                  </a:srgbClr>
                </a:outerShdw>
              </a:effectLst>
            </c:spPr>
          </c:dPt>
          <c:dPt>
            <c:idx val="15"/>
            <c:bubble3D val="0"/>
            <c:spPr>
              <a:gradFill rotWithShape="1">
                <a:gsLst>
                  <a:gs pos="0">
                    <a:schemeClr val="accent4">
                      <a:lumMod val="80000"/>
                      <a:lumOff val="20000"/>
                      <a:tint val="50000"/>
                      <a:satMod val="300000"/>
                    </a:schemeClr>
                  </a:gs>
                  <a:gs pos="35000">
                    <a:schemeClr val="accent4">
                      <a:lumMod val="80000"/>
                      <a:lumOff val="20000"/>
                      <a:tint val="37000"/>
                      <a:satMod val="300000"/>
                    </a:schemeClr>
                  </a:gs>
                  <a:gs pos="100000">
                    <a:schemeClr val="accent4">
                      <a:lumMod val="80000"/>
                      <a:lumOff val="20000"/>
                      <a:tint val="15000"/>
                      <a:satMod val="350000"/>
                    </a:schemeClr>
                  </a:gs>
                </a:gsLst>
                <a:lin ang="16200000" scaled="1"/>
              </a:gradFill>
              <a:ln w="9525" cap="flat" cmpd="sng" algn="ctr">
                <a:solidFill>
                  <a:schemeClr val="accent4">
                    <a:lumMod val="80000"/>
                    <a:lumOff val="20000"/>
                    <a:shade val="95000"/>
                  </a:schemeClr>
                </a:solidFill>
                <a:round/>
              </a:ln>
              <a:effectLst>
                <a:outerShdw blurRad="40000" dist="20000" dir="5400000" rotWithShape="0">
                  <a:srgbClr val="000000">
                    <a:alpha val="38000"/>
                  </a:srgbClr>
                </a:outerShdw>
              </a:effectLst>
            </c:spPr>
          </c:dPt>
          <c:dPt>
            <c:idx val="16"/>
            <c:bubble3D val="0"/>
            <c:spPr>
              <a:gradFill rotWithShape="1">
                <a:gsLst>
                  <a:gs pos="0">
                    <a:schemeClr val="accent5">
                      <a:lumMod val="80000"/>
                      <a:lumOff val="20000"/>
                      <a:tint val="50000"/>
                      <a:satMod val="300000"/>
                    </a:schemeClr>
                  </a:gs>
                  <a:gs pos="35000">
                    <a:schemeClr val="accent5">
                      <a:lumMod val="80000"/>
                      <a:lumOff val="20000"/>
                      <a:tint val="37000"/>
                      <a:satMod val="300000"/>
                    </a:schemeClr>
                  </a:gs>
                  <a:gs pos="100000">
                    <a:schemeClr val="accent5">
                      <a:lumMod val="80000"/>
                      <a:lumOff val="20000"/>
                      <a:tint val="15000"/>
                      <a:satMod val="350000"/>
                    </a:schemeClr>
                  </a:gs>
                </a:gsLst>
                <a:lin ang="16200000" scaled="1"/>
              </a:gradFill>
              <a:ln w="9525" cap="flat" cmpd="sng" algn="ctr">
                <a:solidFill>
                  <a:schemeClr val="accent5">
                    <a:lumMod val="80000"/>
                    <a:lumOff val="20000"/>
                    <a:shade val="95000"/>
                  </a:schemeClr>
                </a:solidFill>
                <a:round/>
              </a:ln>
              <a:effectLst>
                <a:outerShdw blurRad="40000" dist="20000" dir="5400000" rotWithShape="0">
                  <a:srgbClr val="000000">
                    <a:alpha val="38000"/>
                  </a:srgbClr>
                </a:outerShdw>
              </a:effectLst>
            </c:spPr>
          </c:dPt>
          <c:dPt>
            <c:idx val="17"/>
            <c:bubble3D val="0"/>
            <c:spPr>
              <a:gradFill rotWithShape="1">
                <a:gsLst>
                  <a:gs pos="0">
                    <a:schemeClr val="accent6">
                      <a:lumMod val="80000"/>
                      <a:lumOff val="20000"/>
                      <a:tint val="50000"/>
                      <a:satMod val="300000"/>
                    </a:schemeClr>
                  </a:gs>
                  <a:gs pos="35000">
                    <a:schemeClr val="accent6">
                      <a:lumMod val="80000"/>
                      <a:lumOff val="20000"/>
                      <a:tint val="37000"/>
                      <a:satMod val="300000"/>
                    </a:schemeClr>
                  </a:gs>
                  <a:gs pos="100000">
                    <a:schemeClr val="accent6">
                      <a:lumMod val="80000"/>
                      <a:lumOff val="20000"/>
                      <a:tint val="15000"/>
                      <a:satMod val="350000"/>
                    </a:schemeClr>
                  </a:gs>
                </a:gsLst>
                <a:lin ang="16200000" scaled="1"/>
              </a:gradFill>
              <a:ln w="9525" cap="flat" cmpd="sng" algn="ctr">
                <a:solidFill>
                  <a:schemeClr val="accent6">
                    <a:lumMod val="80000"/>
                    <a:lumOff val="20000"/>
                    <a:shade val="95000"/>
                  </a:schemeClr>
                </a:solidFill>
                <a:round/>
              </a:ln>
              <a:effectLst>
                <a:outerShdw blurRad="40000" dist="20000" dir="5400000" rotWithShape="0">
                  <a:srgbClr val="000000">
                    <a:alpha val="38000"/>
                  </a:srgbClr>
                </a:outerShdw>
              </a:effectLst>
            </c:spPr>
          </c:dPt>
          <c:dPt>
            <c:idx val="18"/>
            <c:bubble3D val="0"/>
            <c:spPr>
              <a:gradFill rotWithShape="1">
                <a:gsLst>
                  <a:gs pos="0">
                    <a:schemeClr val="accent1">
                      <a:lumMod val="80000"/>
                      <a:tint val="50000"/>
                      <a:satMod val="300000"/>
                    </a:schemeClr>
                  </a:gs>
                  <a:gs pos="35000">
                    <a:schemeClr val="accent1">
                      <a:lumMod val="80000"/>
                      <a:tint val="37000"/>
                      <a:satMod val="300000"/>
                    </a:schemeClr>
                  </a:gs>
                  <a:gs pos="100000">
                    <a:schemeClr val="accent1">
                      <a:lumMod val="80000"/>
                      <a:tint val="15000"/>
                      <a:satMod val="350000"/>
                    </a:schemeClr>
                  </a:gs>
                </a:gsLst>
                <a:lin ang="16200000" scaled="1"/>
              </a:gradFill>
              <a:ln w="9525" cap="flat" cmpd="sng" algn="ctr">
                <a:solidFill>
                  <a:schemeClr val="accent1">
                    <a:lumMod val="80000"/>
                    <a:shade val="95000"/>
                  </a:schemeClr>
                </a:solidFill>
                <a:round/>
              </a:ln>
              <a:effectLst>
                <a:outerShdw blurRad="40000" dist="20000" dir="5400000" rotWithShape="0">
                  <a:srgbClr val="000000">
                    <a:alpha val="38000"/>
                  </a:srgbClr>
                </a:outerShdw>
              </a:effectLst>
            </c:spPr>
          </c:dPt>
          <c:dPt>
            <c:idx val="19"/>
            <c:bubble3D val="0"/>
            <c:spPr>
              <a:gradFill rotWithShape="1">
                <a:gsLst>
                  <a:gs pos="0">
                    <a:schemeClr val="accent2">
                      <a:lumMod val="80000"/>
                      <a:tint val="50000"/>
                      <a:satMod val="300000"/>
                    </a:schemeClr>
                  </a:gs>
                  <a:gs pos="35000">
                    <a:schemeClr val="accent2">
                      <a:lumMod val="80000"/>
                      <a:tint val="37000"/>
                      <a:satMod val="300000"/>
                    </a:schemeClr>
                  </a:gs>
                  <a:gs pos="100000">
                    <a:schemeClr val="accent2">
                      <a:lumMod val="80000"/>
                      <a:tint val="15000"/>
                      <a:satMod val="350000"/>
                    </a:schemeClr>
                  </a:gs>
                </a:gsLst>
                <a:lin ang="16200000" scaled="1"/>
              </a:gradFill>
              <a:ln w="9525" cap="flat" cmpd="sng" algn="ctr">
                <a:solidFill>
                  <a:schemeClr val="accent2">
                    <a:lumMod val="80000"/>
                    <a:shade val="95000"/>
                  </a:schemeClr>
                </a:solidFill>
                <a:round/>
              </a:ln>
              <a:effectLst>
                <a:outerShdw blurRad="40000" dist="20000" dir="5400000" rotWithShape="0">
                  <a:srgbClr val="000000">
                    <a:alpha val="38000"/>
                  </a:srgbClr>
                </a:outerShdw>
              </a:effectLst>
            </c:spPr>
          </c:dPt>
          <c:dPt>
            <c:idx val="20"/>
            <c:bubble3D val="0"/>
            <c:spPr>
              <a:gradFill rotWithShape="1">
                <a:gsLst>
                  <a:gs pos="0">
                    <a:schemeClr val="accent3">
                      <a:lumMod val="80000"/>
                      <a:tint val="50000"/>
                      <a:satMod val="300000"/>
                    </a:schemeClr>
                  </a:gs>
                  <a:gs pos="35000">
                    <a:schemeClr val="accent3">
                      <a:lumMod val="80000"/>
                      <a:tint val="37000"/>
                      <a:satMod val="300000"/>
                    </a:schemeClr>
                  </a:gs>
                  <a:gs pos="100000">
                    <a:schemeClr val="accent3">
                      <a:lumMod val="80000"/>
                      <a:tint val="15000"/>
                      <a:satMod val="350000"/>
                    </a:schemeClr>
                  </a:gs>
                </a:gsLst>
                <a:lin ang="16200000" scaled="1"/>
              </a:gradFill>
              <a:ln w="9525" cap="flat" cmpd="sng" algn="ctr">
                <a:solidFill>
                  <a:schemeClr val="accent3">
                    <a:lumMod val="80000"/>
                    <a:shade val="95000"/>
                  </a:schemeClr>
                </a:solidFill>
                <a:round/>
              </a:ln>
              <a:effectLst>
                <a:outerShdw blurRad="40000" dist="20000" dir="5400000" rotWithShape="0">
                  <a:srgbClr val="000000">
                    <a:alpha val="38000"/>
                  </a:srgbClr>
                </a:outerShdw>
              </a:effectLst>
            </c:spPr>
          </c:dPt>
          <c:dPt>
            <c:idx val="21"/>
            <c:bubble3D val="0"/>
            <c:spPr>
              <a:gradFill rotWithShape="1">
                <a:gsLst>
                  <a:gs pos="0">
                    <a:schemeClr val="accent4">
                      <a:lumMod val="80000"/>
                      <a:tint val="50000"/>
                      <a:satMod val="300000"/>
                    </a:schemeClr>
                  </a:gs>
                  <a:gs pos="35000">
                    <a:schemeClr val="accent4">
                      <a:lumMod val="80000"/>
                      <a:tint val="37000"/>
                      <a:satMod val="300000"/>
                    </a:schemeClr>
                  </a:gs>
                  <a:gs pos="100000">
                    <a:schemeClr val="accent4">
                      <a:lumMod val="80000"/>
                      <a:tint val="15000"/>
                      <a:satMod val="350000"/>
                    </a:schemeClr>
                  </a:gs>
                </a:gsLst>
                <a:lin ang="16200000" scaled="1"/>
              </a:gradFill>
              <a:ln w="9525" cap="flat" cmpd="sng" algn="ctr">
                <a:solidFill>
                  <a:schemeClr val="accent4">
                    <a:lumMod val="80000"/>
                    <a:shade val="95000"/>
                  </a:schemeClr>
                </a:solidFill>
                <a:round/>
              </a:ln>
              <a:effectLst>
                <a:outerShdw blurRad="40000" dist="20000" dir="5400000" rotWithShape="0">
                  <a:srgbClr val="000000">
                    <a:alpha val="38000"/>
                  </a:srgbClr>
                </a:outerShdw>
              </a:effectLst>
            </c:spPr>
          </c:dPt>
          <c:dPt>
            <c:idx val="22"/>
            <c:bubble3D val="0"/>
            <c:spPr>
              <a:gradFill rotWithShape="1">
                <a:gsLst>
                  <a:gs pos="0">
                    <a:schemeClr val="accent5">
                      <a:lumMod val="80000"/>
                      <a:tint val="50000"/>
                      <a:satMod val="300000"/>
                    </a:schemeClr>
                  </a:gs>
                  <a:gs pos="35000">
                    <a:schemeClr val="accent5">
                      <a:lumMod val="80000"/>
                      <a:tint val="37000"/>
                      <a:satMod val="300000"/>
                    </a:schemeClr>
                  </a:gs>
                  <a:gs pos="100000">
                    <a:schemeClr val="accent5">
                      <a:lumMod val="80000"/>
                      <a:tint val="15000"/>
                      <a:satMod val="350000"/>
                    </a:schemeClr>
                  </a:gs>
                </a:gsLst>
                <a:lin ang="16200000" scaled="1"/>
              </a:gradFill>
              <a:ln w="9525" cap="flat" cmpd="sng" algn="ctr">
                <a:solidFill>
                  <a:schemeClr val="accent5">
                    <a:lumMod val="80000"/>
                    <a:shade val="95000"/>
                  </a:schemeClr>
                </a:solidFill>
                <a:round/>
              </a:ln>
              <a:effectLst>
                <a:outerShdw blurRad="40000" dist="20000" dir="5400000" rotWithShape="0">
                  <a:srgbClr val="000000">
                    <a:alpha val="38000"/>
                  </a:srgbClr>
                </a:outerShdw>
              </a:effectLst>
            </c:spPr>
          </c:dPt>
          <c:dPt>
            <c:idx val="23"/>
            <c:bubble3D val="0"/>
            <c:spPr>
              <a:gradFill rotWithShape="1">
                <a:gsLst>
                  <a:gs pos="0">
                    <a:schemeClr val="accent6">
                      <a:lumMod val="80000"/>
                      <a:tint val="50000"/>
                      <a:satMod val="300000"/>
                    </a:schemeClr>
                  </a:gs>
                  <a:gs pos="35000">
                    <a:schemeClr val="accent6">
                      <a:lumMod val="80000"/>
                      <a:tint val="37000"/>
                      <a:satMod val="300000"/>
                    </a:schemeClr>
                  </a:gs>
                  <a:gs pos="100000">
                    <a:schemeClr val="accent6">
                      <a:lumMod val="80000"/>
                      <a:tint val="15000"/>
                      <a:satMod val="350000"/>
                    </a:schemeClr>
                  </a:gs>
                </a:gsLst>
                <a:lin ang="16200000" scaled="1"/>
              </a:gradFill>
              <a:ln w="9525" cap="flat" cmpd="sng" algn="ctr">
                <a:solidFill>
                  <a:schemeClr val="accent6">
                    <a:lumMod val="80000"/>
                    <a:shade val="95000"/>
                  </a:schemeClr>
                </a:solidFill>
                <a:round/>
              </a:ln>
              <a:effectLst>
                <a:outerShdw blurRad="40000" dist="20000" dir="5400000" rotWithShape="0">
                  <a:srgbClr val="000000">
                    <a:alpha val="38000"/>
                  </a:srgbClr>
                </a:outerShdw>
              </a:effectLst>
            </c:spPr>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layout/>
              </c:ext>
            </c:extLst>
          </c:dLbls>
          <c:cat>
            <c:strRef>
              <c:f>'Pie by country'!$A$2:$A$14</c:f>
              <c:strCache>
                <c:ptCount val="12"/>
                <c:pt idx="0">
                  <c:v>US</c:v>
                </c:pt>
                <c:pt idx="1">
                  <c:v>(blank)</c:v>
                </c:pt>
                <c:pt idx="2">
                  <c:v>CN</c:v>
                </c:pt>
                <c:pt idx="3">
                  <c:v>KR</c:v>
                </c:pt>
                <c:pt idx="4">
                  <c:v>JP</c:v>
                </c:pt>
                <c:pt idx="5">
                  <c:v>CA</c:v>
                </c:pt>
                <c:pt idx="6">
                  <c:v>IL</c:v>
                </c:pt>
                <c:pt idx="7">
                  <c:v>DE</c:v>
                </c:pt>
                <c:pt idx="8">
                  <c:v>NL</c:v>
                </c:pt>
                <c:pt idx="9">
                  <c:v>FR</c:v>
                </c:pt>
                <c:pt idx="10">
                  <c:v>GB</c:v>
                </c:pt>
                <c:pt idx="11">
                  <c:v>SE</c:v>
                </c:pt>
              </c:strCache>
            </c:strRef>
          </c:cat>
          <c:val>
            <c:numRef>
              <c:f>'Pie by country'!$B$2:$B$14</c:f>
              <c:numCache>
                <c:formatCode>General</c:formatCode>
                <c:ptCount val="12"/>
                <c:pt idx="0">
                  <c:v>95</c:v>
                </c:pt>
                <c:pt idx="1">
                  <c:v>31</c:v>
                </c:pt>
                <c:pt idx="2">
                  <c:v>16</c:v>
                </c:pt>
                <c:pt idx="3">
                  <c:v>14</c:v>
                </c:pt>
                <c:pt idx="4">
                  <c:v>13</c:v>
                </c:pt>
                <c:pt idx="5">
                  <c:v>8</c:v>
                </c:pt>
                <c:pt idx="6">
                  <c:v>7</c:v>
                </c:pt>
                <c:pt idx="7">
                  <c:v>6</c:v>
                </c:pt>
                <c:pt idx="8">
                  <c:v>6</c:v>
                </c:pt>
                <c:pt idx="9">
                  <c:v>4</c:v>
                </c:pt>
                <c:pt idx="10">
                  <c:v>4</c:v>
                </c:pt>
                <c:pt idx="11">
                  <c:v>4</c:v>
                </c:pt>
              </c:numCache>
            </c:numRef>
          </c:val>
        </c:ser>
        <c:dLbls>
          <c:showLegendKey val="0"/>
          <c:showVal val="0"/>
          <c:showCatName val="1"/>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[attendees plus country.xlsx]Sheet1!PivotTable1</c:name>
    <c:fmtId val="84"/>
  </c:pivotSource>
  <c:chart>
    <c:autoTitleDeleted val="1"/>
    <c:pivotFmts>
      <c:pivotFmt>
        <c:idx val="0"/>
      </c:pivotFmt>
      <c:pivotFmt>
        <c:idx val="1"/>
      </c:pivotFmt>
      <c:pivotFmt>
        <c:idx val="2"/>
      </c:pivotFmt>
      <c:pivotFmt>
        <c:idx val="3"/>
      </c:pivotFmt>
      <c:pivotFmt>
        <c:idx val="4"/>
      </c:pivotFmt>
      <c:pivotFmt>
        <c:idx val="5"/>
      </c:pivotFmt>
      <c:pivotFmt>
        <c:idx val="6"/>
      </c:pivotFmt>
      <c:pivotFmt>
        <c:idx val="7"/>
      </c:pivotFmt>
      <c:pivotFmt>
        <c:idx val="8"/>
      </c:pivotFmt>
      <c:pivotFmt>
        <c:idx val="9"/>
      </c:pivotFmt>
      <c:pivotFmt>
        <c:idx val="10"/>
      </c:pivotFmt>
      <c:pivotFmt>
        <c:idx val="11"/>
      </c:pivotFmt>
      <c:pivotFmt>
        <c:idx val="12"/>
      </c:pivotFmt>
      <c:pivotFmt>
        <c:idx val="13"/>
      </c:pivotFmt>
      <c:pivotFmt>
        <c:idx val="14"/>
      </c:pivotFmt>
      <c:pivotFmt>
        <c:idx val="15"/>
      </c:pivotFmt>
      <c:pivotFmt>
        <c:idx val="16"/>
      </c:pivotFmt>
      <c:pivotFmt>
        <c:idx val="17"/>
      </c:pivotFmt>
      <c:pivotFmt>
        <c:idx val="18"/>
      </c:pivotFmt>
      <c:pivotFmt>
        <c:idx val="19"/>
      </c:pivotFmt>
      <c:pivotFmt>
        <c:idx val="20"/>
      </c:pivotFmt>
      <c:pivotFmt>
        <c:idx val="21"/>
      </c:pivotFmt>
      <c:pivotFmt>
        <c:idx val="22"/>
      </c:pivotFmt>
      <c:pivotFmt>
        <c:idx val="2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marker>
          <c:symbol val="none"/>
        </c:marker>
        <c:dLbl>
          <c:idx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2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2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2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2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2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3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4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6"/>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marker>
          <c:symbol val="none"/>
        </c:marker>
        <c:dLbl>
          <c:idx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57"/>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8"/>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59"/>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1"/>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marker>
          <c:symbol val="none"/>
        </c:marker>
        <c:dLbl>
          <c:idx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62"/>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3"/>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4"/>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
        <c:idx val="65"/>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pivotFmt>
    </c:pivotFmts>
    <c:plotArea>
      <c:layout/>
      <c:pieChart>
        <c:varyColors val="1"/>
        <c:ser>
          <c:idx val="0"/>
          <c:order val="0"/>
          <c:tx>
            <c:strRef>
              <c:f>Sheet1!$B$1</c:f>
              <c:strCache>
                <c:ptCount val="1"/>
                <c:pt idx="0">
                  <c:v>Total</c:v>
                </c:pt>
              </c:strCache>
            </c:strRef>
          </c:tx>
          <c:dPt>
            <c:idx val="0"/>
            <c:bubble3D val="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dPt>
          <c:dPt>
            <c:idx val="1"/>
            <c:bubble3D val="0"/>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chemeClr>
                </a:solidFill>
                <a:round/>
              </a:ln>
              <a:effectLst>
                <a:outerShdw blurRad="40000" dist="20000" dir="5400000" rotWithShape="0">
                  <a:srgbClr val="000000">
                    <a:alpha val="38000"/>
                  </a:srgbClr>
                </a:outerShdw>
              </a:effectLst>
            </c:spPr>
          </c:dPt>
          <c:dPt>
            <c:idx val="2"/>
            <c:bubble3D val="0"/>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chemeClr>
                </a:solidFill>
                <a:round/>
              </a:ln>
              <a:effectLst>
                <a:outerShdw blurRad="40000" dist="20000" dir="5400000" rotWithShape="0">
                  <a:srgbClr val="000000">
                    <a:alpha val="38000"/>
                  </a:srgbClr>
                </a:outerShdw>
              </a:effectLst>
            </c:spPr>
          </c:dPt>
          <c:dPt>
            <c:idx val="3"/>
            <c:bubble3D val="0"/>
            <c:spPr>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chemeClr>
                </a:solidFill>
                <a:round/>
              </a:ln>
              <a:effectLst>
                <a:outerShdw blurRad="40000" dist="20000" dir="5400000" rotWithShape="0">
                  <a:srgbClr val="000000">
                    <a:alpha val="38000"/>
                  </a:srgbClr>
                </a:outerShdw>
              </a:effectLst>
            </c:spPr>
          </c:dPt>
          <c:dPt>
            <c:idx val="4"/>
            <c:bubble3D val="0"/>
            <c:spPr>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chemeClr>
                </a:solidFill>
                <a:round/>
              </a:ln>
              <a:effectLst>
                <a:outerShdw blurRad="40000" dist="20000" dir="5400000" rotWithShape="0">
                  <a:srgbClr val="000000">
                    <a:alpha val="38000"/>
                  </a:srgbClr>
                </a:outerShdw>
              </a:effectLst>
            </c:spPr>
          </c:dPt>
          <c:dPt>
            <c:idx val="5"/>
            <c:bubble3D val="0"/>
            <c:spPr>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chemeClr>
                </a:solidFill>
                <a:round/>
              </a:ln>
              <a:effectLst>
                <a:outerShdw blurRad="40000" dist="20000" dir="5400000" rotWithShape="0">
                  <a:srgbClr val="000000">
                    <a:alpha val="38000"/>
                  </a:srgbClr>
                </a:outerShdw>
              </a:effectLst>
            </c:spPr>
          </c:dPt>
          <c:dPt>
            <c:idx val="6"/>
            <c:bubble3D val="0"/>
            <c:spPr>
              <a:gradFill rotWithShape="1">
                <a:gsLst>
                  <a:gs pos="0">
                    <a:schemeClr val="accent1">
                      <a:lumMod val="60000"/>
                      <a:tint val="50000"/>
                      <a:satMod val="300000"/>
                    </a:schemeClr>
                  </a:gs>
                  <a:gs pos="35000">
                    <a:schemeClr val="accent1">
                      <a:lumMod val="60000"/>
                      <a:tint val="37000"/>
                      <a:satMod val="300000"/>
                    </a:schemeClr>
                  </a:gs>
                  <a:gs pos="100000">
                    <a:schemeClr val="accent1">
                      <a:lumMod val="60000"/>
                      <a:tint val="15000"/>
                      <a:satMod val="350000"/>
                    </a:schemeClr>
                  </a:gs>
                </a:gsLst>
                <a:lin ang="16200000" scaled="1"/>
              </a:gradFill>
              <a:ln w="9525" cap="flat" cmpd="sng" algn="ctr">
                <a:solidFill>
                  <a:schemeClr val="accent1">
                    <a:lumMod val="60000"/>
                    <a:shade val="95000"/>
                  </a:schemeClr>
                </a:solidFill>
                <a:round/>
              </a:ln>
              <a:effectLst>
                <a:outerShdw blurRad="40000" dist="20000" dir="5400000" rotWithShape="0">
                  <a:srgbClr val="000000">
                    <a:alpha val="38000"/>
                  </a:srgbClr>
                </a:outerShdw>
              </a:effectLst>
            </c:spPr>
          </c:dPt>
          <c:dPt>
            <c:idx val="7"/>
            <c:bubble3D val="0"/>
            <c:spPr>
              <a:gradFill rotWithShape="1">
                <a:gsLst>
                  <a:gs pos="0">
                    <a:schemeClr val="accent2">
                      <a:lumMod val="60000"/>
                      <a:tint val="50000"/>
                      <a:satMod val="300000"/>
                    </a:schemeClr>
                  </a:gs>
                  <a:gs pos="35000">
                    <a:schemeClr val="accent2">
                      <a:lumMod val="60000"/>
                      <a:tint val="37000"/>
                      <a:satMod val="300000"/>
                    </a:schemeClr>
                  </a:gs>
                  <a:gs pos="100000">
                    <a:schemeClr val="accent2">
                      <a:lumMod val="60000"/>
                      <a:tint val="15000"/>
                      <a:satMod val="350000"/>
                    </a:schemeClr>
                  </a:gs>
                </a:gsLst>
                <a:lin ang="16200000" scaled="1"/>
              </a:gradFill>
              <a:ln w="9525" cap="flat" cmpd="sng" algn="ctr">
                <a:solidFill>
                  <a:schemeClr val="accent2">
                    <a:lumMod val="60000"/>
                    <a:shade val="95000"/>
                  </a:schemeClr>
                </a:solidFill>
                <a:round/>
              </a:ln>
              <a:effectLst>
                <a:outerShdw blurRad="40000" dist="20000" dir="5400000" rotWithShape="0">
                  <a:srgbClr val="000000">
                    <a:alpha val="38000"/>
                  </a:srgbClr>
                </a:outerShdw>
              </a:effectLst>
            </c:spPr>
          </c:dPt>
          <c:dPt>
            <c:idx val="8"/>
            <c:bubble3D val="0"/>
            <c:spPr>
              <a:gradFill rotWithShape="1">
                <a:gsLst>
                  <a:gs pos="0">
                    <a:schemeClr val="accent3">
                      <a:lumMod val="60000"/>
                      <a:tint val="50000"/>
                      <a:satMod val="300000"/>
                    </a:schemeClr>
                  </a:gs>
                  <a:gs pos="35000">
                    <a:schemeClr val="accent3">
                      <a:lumMod val="60000"/>
                      <a:tint val="37000"/>
                      <a:satMod val="300000"/>
                    </a:schemeClr>
                  </a:gs>
                  <a:gs pos="100000">
                    <a:schemeClr val="accent3">
                      <a:lumMod val="60000"/>
                      <a:tint val="15000"/>
                      <a:satMod val="350000"/>
                    </a:schemeClr>
                  </a:gs>
                </a:gsLst>
                <a:lin ang="16200000" scaled="1"/>
              </a:gradFill>
              <a:ln w="9525" cap="flat" cmpd="sng" algn="ctr">
                <a:solidFill>
                  <a:schemeClr val="accent3">
                    <a:lumMod val="60000"/>
                    <a:shade val="95000"/>
                  </a:schemeClr>
                </a:solidFill>
                <a:round/>
              </a:ln>
              <a:effectLst>
                <a:outerShdw blurRad="40000" dist="20000" dir="5400000" rotWithShape="0">
                  <a:srgbClr val="000000">
                    <a:alpha val="38000"/>
                  </a:srgbClr>
                </a:outerShdw>
              </a:effectLst>
            </c:spPr>
          </c:dPt>
          <c:dPt>
            <c:idx val="9"/>
            <c:bubble3D val="0"/>
            <c:spPr>
              <a:gradFill rotWithShape="1">
                <a:gsLst>
                  <a:gs pos="0">
                    <a:schemeClr val="accent4">
                      <a:lumMod val="60000"/>
                      <a:tint val="50000"/>
                      <a:satMod val="300000"/>
                    </a:schemeClr>
                  </a:gs>
                  <a:gs pos="35000">
                    <a:schemeClr val="accent4">
                      <a:lumMod val="60000"/>
                      <a:tint val="37000"/>
                      <a:satMod val="300000"/>
                    </a:schemeClr>
                  </a:gs>
                  <a:gs pos="100000">
                    <a:schemeClr val="accent4">
                      <a:lumMod val="60000"/>
                      <a:tint val="15000"/>
                      <a:satMod val="350000"/>
                    </a:schemeClr>
                  </a:gs>
                </a:gsLst>
                <a:lin ang="16200000" scaled="1"/>
              </a:gradFill>
              <a:ln w="9525" cap="flat" cmpd="sng" algn="ctr">
                <a:solidFill>
                  <a:schemeClr val="accent4">
                    <a:lumMod val="60000"/>
                    <a:shade val="95000"/>
                  </a:schemeClr>
                </a:solidFill>
                <a:round/>
              </a:ln>
              <a:effectLst>
                <a:outerShdw blurRad="40000" dist="20000" dir="5400000" rotWithShape="0">
                  <a:srgbClr val="000000">
                    <a:alpha val="38000"/>
                  </a:srgbClr>
                </a:outerShdw>
              </a:effectLst>
            </c:spPr>
          </c:dPt>
          <c:dPt>
            <c:idx val="10"/>
            <c:bubble3D val="0"/>
            <c:spPr>
              <a:gradFill rotWithShape="1">
                <a:gsLst>
                  <a:gs pos="0">
                    <a:schemeClr val="accent5">
                      <a:lumMod val="60000"/>
                      <a:tint val="50000"/>
                      <a:satMod val="300000"/>
                    </a:schemeClr>
                  </a:gs>
                  <a:gs pos="35000">
                    <a:schemeClr val="accent5">
                      <a:lumMod val="60000"/>
                      <a:tint val="37000"/>
                      <a:satMod val="300000"/>
                    </a:schemeClr>
                  </a:gs>
                  <a:gs pos="100000">
                    <a:schemeClr val="accent5">
                      <a:lumMod val="60000"/>
                      <a:tint val="15000"/>
                      <a:satMod val="350000"/>
                    </a:schemeClr>
                  </a:gs>
                </a:gsLst>
                <a:lin ang="16200000" scaled="1"/>
              </a:gradFill>
              <a:ln w="9525" cap="flat" cmpd="sng" algn="ctr">
                <a:solidFill>
                  <a:schemeClr val="accent5">
                    <a:lumMod val="60000"/>
                    <a:shade val="95000"/>
                  </a:schemeClr>
                </a:solidFill>
                <a:round/>
              </a:ln>
              <a:effectLst>
                <a:outerShdw blurRad="40000" dist="20000" dir="5400000" rotWithShape="0">
                  <a:srgbClr val="000000">
                    <a:alpha val="38000"/>
                  </a:srgbClr>
                </a:outerShdw>
              </a:effectLst>
            </c:spPr>
          </c:dPt>
          <c:dPt>
            <c:idx val="11"/>
            <c:bubble3D val="0"/>
            <c:spPr>
              <a:gradFill rotWithShape="1">
                <a:gsLst>
                  <a:gs pos="0">
                    <a:schemeClr val="accent6">
                      <a:lumMod val="60000"/>
                      <a:tint val="50000"/>
                      <a:satMod val="300000"/>
                    </a:schemeClr>
                  </a:gs>
                  <a:gs pos="35000">
                    <a:schemeClr val="accent6">
                      <a:lumMod val="60000"/>
                      <a:tint val="37000"/>
                      <a:satMod val="300000"/>
                    </a:schemeClr>
                  </a:gs>
                  <a:gs pos="100000">
                    <a:schemeClr val="accent6">
                      <a:lumMod val="60000"/>
                      <a:tint val="15000"/>
                      <a:satMod val="350000"/>
                    </a:schemeClr>
                  </a:gs>
                </a:gsLst>
                <a:lin ang="16200000" scaled="1"/>
              </a:gradFill>
              <a:ln w="9525" cap="flat" cmpd="sng" algn="ctr">
                <a:solidFill>
                  <a:schemeClr val="accent6">
                    <a:lumMod val="60000"/>
                    <a:shade val="95000"/>
                  </a:schemeClr>
                </a:solidFill>
                <a:round/>
              </a:ln>
              <a:effectLst>
                <a:outerShdw blurRad="40000" dist="20000" dir="5400000" rotWithShape="0">
                  <a:srgbClr val="000000">
                    <a:alpha val="38000"/>
                  </a:srgbClr>
                </a:outerShdw>
              </a:effectLst>
            </c:spPr>
          </c:dPt>
          <c:dPt>
            <c:idx val="12"/>
            <c:bubble3D val="0"/>
            <c:spPr>
              <a:gradFill rotWithShape="1">
                <a:gsLst>
                  <a:gs pos="0">
                    <a:schemeClr val="accent1">
                      <a:lumMod val="80000"/>
                      <a:lumOff val="20000"/>
                      <a:tint val="50000"/>
                      <a:satMod val="300000"/>
                    </a:schemeClr>
                  </a:gs>
                  <a:gs pos="35000">
                    <a:schemeClr val="accent1">
                      <a:lumMod val="80000"/>
                      <a:lumOff val="20000"/>
                      <a:tint val="37000"/>
                      <a:satMod val="300000"/>
                    </a:schemeClr>
                  </a:gs>
                  <a:gs pos="100000">
                    <a:schemeClr val="accent1">
                      <a:lumMod val="80000"/>
                      <a:lumOff val="20000"/>
                      <a:tint val="15000"/>
                      <a:satMod val="350000"/>
                    </a:schemeClr>
                  </a:gs>
                </a:gsLst>
                <a:lin ang="16200000" scaled="1"/>
              </a:gradFill>
              <a:ln w="9525" cap="flat" cmpd="sng" algn="ctr">
                <a:solidFill>
                  <a:schemeClr val="accent1">
                    <a:lumMod val="80000"/>
                    <a:lumOff val="20000"/>
                    <a:shade val="95000"/>
                  </a:schemeClr>
                </a:solidFill>
                <a:round/>
              </a:ln>
              <a:effectLst>
                <a:outerShdw blurRad="40000" dist="20000" dir="5400000" rotWithShape="0">
                  <a:srgbClr val="000000">
                    <a:alpha val="38000"/>
                  </a:srgbClr>
                </a:outerShdw>
              </a:effectLst>
            </c:spPr>
          </c:dPt>
          <c:dPt>
            <c:idx val="13"/>
            <c:bubble3D val="0"/>
            <c:spPr>
              <a:gradFill rotWithShape="1">
                <a:gsLst>
                  <a:gs pos="0">
                    <a:schemeClr val="accent2">
                      <a:lumMod val="80000"/>
                      <a:lumOff val="20000"/>
                      <a:tint val="50000"/>
                      <a:satMod val="300000"/>
                    </a:schemeClr>
                  </a:gs>
                  <a:gs pos="35000">
                    <a:schemeClr val="accent2">
                      <a:lumMod val="80000"/>
                      <a:lumOff val="20000"/>
                      <a:tint val="37000"/>
                      <a:satMod val="300000"/>
                    </a:schemeClr>
                  </a:gs>
                  <a:gs pos="100000">
                    <a:schemeClr val="accent2">
                      <a:lumMod val="80000"/>
                      <a:lumOff val="20000"/>
                      <a:tint val="15000"/>
                      <a:satMod val="350000"/>
                    </a:schemeClr>
                  </a:gs>
                </a:gsLst>
                <a:lin ang="16200000" scaled="1"/>
              </a:gradFill>
              <a:ln w="9525" cap="flat" cmpd="sng" algn="ctr">
                <a:solidFill>
                  <a:schemeClr val="accent2">
                    <a:lumMod val="80000"/>
                    <a:lumOff val="20000"/>
                    <a:shade val="95000"/>
                  </a:schemeClr>
                </a:solidFill>
                <a:round/>
              </a:ln>
              <a:effectLst>
                <a:outerShdw blurRad="40000" dist="20000" dir="5400000" rotWithShape="0">
                  <a:srgbClr val="000000">
                    <a:alpha val="38000"/>
                  </a:srgbClr>
                </a:outerShdw>
              </a:effectLst>
            </c:spPr>
          </c:dPt>
          <c:dPt>
            <c:idx val="14"/>
            <c:bubble3D val="0"/>
            <c:spPr>
              <a:gradFill rotWithShape="1">
                <a:gsLst>
                  <a:gs pos="0">
                    <a:schemeClr val="accent3">
                      <a:lumMod val="80000"/>
                      <a:lumOff val="20000"/>
                      <a:tint val="50000"/>
                      <a:satMod val="300000"/>
                    </a:schemeClr>
                  </a:gs>
                  <a:gs pos="35000">
                    <a:schemeClr val="accent3">
                      <a:lumMod val="80000"/>
                      <a:lumOff val="20000"/>
                      <a:tint val="37000"/>
                      <a:satMod val="300000"/>
                    </a:schemeClr>
                  </a:gs>
                  <a:gs pos="100000">
                    <a:schemeClr val="accent3">
                      <a:lumMod val="80000"/>
                      <a:lumOff val="20000"/>
                      <a:tint val="15000"/>
                      <a:satMod val="350000"/>
                    </a:schemeClr>
                  </a:gs>
                </a:gsLst>
                <a:lin ang="16200000" scaled="1"/>
              </a:gradFill>
              <a:ln w="9525" cap="flat" cmpd="sng" algn="ctr">
                <a:solidFill>
                  <a:schemeClr val="accent3">
                    <a:lumMod val="80000"/>
                    <a:lumOff val="20000"/>
                    <a:shade val="95000"/>
                  </a:schemeClr>
                </a:solidFill>
                <a:round/>
              </a:ln>
              <a:effectLst>
                <a:outerShdw blurRad="40000" dist="20000" dir="5400000" rotWithShape="0">
                  <a:srgbClr val="000000">
                    <a:alpha val="38000"/>
                  </a:srgbClr>
                </a:outerShdw>
              </a:effectLst>
            </c:spPr>
          </c:dPt>
          <c:dPt>
            <c:idx val="15"/>
            <c:bubble3D val="0"/>
            <c:spPr>
              <a:gradFill rotWithShape="1">
                <a:gsLst>
                  <a:gs pos="0">
                    <a:schemeClr val="accent4">
                      <a:lumMod val="80000"/>
                      <a:lumOff val="20000"/>
                      <a:tint val="50000"/>
                      <a:satMod val="300000"/>
                    </a:schemeClr>
                  </a:gs>
                  <a:gs pos="35000">
                    <a:schemeClr val="accent4">
                      <a:lumMod val="80000"/>
                      <a:lumOff val="20000"/>
                      <a:tint val="37000"/>
                      <a:satMod val="300000"/>
                    </a:schemeClr>
                  </a:gs>
                  <a:gs pos="100000">
                    <a:schemeClr val="accent4">
                      <a:lumMod val="80000"/>
                      <a:lumOff val="20000"/>
                      <a:tint val="15000"/>
                      <a:satMod val="350000"/>
                    </a:schemeClr>
                  </a:gs>
                </a:gsLst>
                <a:lin ang="16200000" scaled="1"/>
              </a:gradFill>
              <a:ln w="9525" cap="flat" cmpd="sng" algn="ctr">
                <a:solidFill>
                  <a:schemeClr val="accent4">
                    <a:lumMod val="80000"/>
                    <a:lumOff val="20000"/>
                    <a:shade val="95000"/>
                  </a:schemeClr>
                </a:solidFill>
                <a:round/>
              </a:ln>
              <a:effectLst>
                <a:outerShdw blurRad="40000" dist="20000" dir="5400000" rotWithShape="0">
                  <a:srgbClr val="000000">
                    <a:alpha val="38000"/>
                  </a:srgbClr>
                </a:outerShdw>
              </a:effectLst>
            </c:spPr>
          </c:dPt>
          <c:dPt>
            <c:idx val="16"/>
            <c:bubble3D val="0"/>
            <c:spPr>
              <a:gradFill rotWithShape="1">
                <a:gsLst>
                  <a:gs pos="0">
                    <a:schemeClr val="accent5">
                      <a:lumMod val="80000"/>
                      <a:lumOff val="20000"/>
                      <a:tint val="50000"/>
                      <a:satMod val="300000"/>
                    </a:schemeClr>
                  </a:gs>
                  <a:gs pos="35000">
                    <a:schemeClr val="accent5">
                      <a:lumMod val="80000"/>
                      <a:lumOff val="20000"/>
                      <a:tint val="37000"/>
                      <a:satMod val="300000"/>
                    </a:schemeClr>
                  </a:gs>
                  <a:gs pos="100000">
                    <a:schemeClr val="accent5">
                      <a:lumMod val="80000"/>
                      <a:lumOff val="20000"/>
                      <a:tint val="15000"/>
                      <a:satMod val="350000"/>
                    </a:schemeClr>
                  </a:gs>
                </a:gsLst>
                <a:lin ang="16200000" scaled="1"/>
              </a:gradFill>
              <a:ln w="9525" cap="flat" cmpd="sng" algn="ctr">
                <a:solidFill>
                  <a:schemeClr val="accent5">
                    <a:lumMod val="80000"/>
                    <a:lumOff val="20000"/>
                    <a:shade val="95000"/>
                  </a:schemeClr>
                </a:solidFill>
                <a:round/>
              </a:ln>
              <a:effectLst>
                <a:outerShdw blurRad="40000" dist="20000" dir="5400000" rotWithShape="0">
                  <a:srgbClr val="000000">
                    <a:alpha val="38000"/>
                  </a:srgbClr>
                </a:outerShdw>
              </a:effectLst>
            </c:spPr>
          </c:dPt>
          <c:dPt>
            <c:idx val="17"/>
            <c:bubble3D val="0"/>
            <c:spPr>
              <a:gradFill rotWithShape="1">
                <a:gsLst>
                  <a:gs pos="0">
                    <a:schemeClr val="accent6">
                      <a:lumMod val="80000"/>
                      <a:lumOff val="20000"/>
                      <a:tint val="50000"/>
                      <a:satMod val="300000"/>
                    </a:schemeClr>
                  </a:gs>
                  <a:gs pos="35000">
                    <a:schemeClr val="accent6">
                      <a:lumMod val="80000"/>
                      <a:lumOff val="20000"/>
                      <a:tint val="37000"/>
                      <a:satMod val="300000"/>
                    </a:schemeClr>
                  </a:gs>
                  <a:gs pos="100000">
                    <a:schemeClr val="accent6">
                      <a:lumMod val="80000"/>
                      <a:lumOff val="20000"/>
                      <a:tint val="15000"/>
                      <a:satMod val="350000"/>
                    </a:schemeClr>
                  </a:gs>
                </a:gsLst>
                <a:lin ang="16200000" scaled="1"/>
              </a:gradFill>
              <a:ln w="9525" cap="flat" cmpd="sng" algn="ctr">
                <a:solidFill>
                  <a:schemeClr val="accent6">
                    <a:lumMod val="80000"/>
                    <a:lumOff val="20000"/>
                    <a:shade val="95000"/>
                  </a:schemeClr>
                </a:solidFill>
                <a:round/>
              </a:ln>
              <a:effectLst>
                <a:outerShdw blurRad="40000" dist="20000" dir="5400000" rotWithShape="0">
                  <a:srgbClr val="000000">
                    <a:alpha val="38000"/>
                  </a:srgbClr>
                </a:outerShdw>
              </a:effectLst>
            </c:spPr>
          </c:dPt>
          <c:dPt>
            <c:idx val="18"/>
            <c:bubble3D val="0"/>
            <c:spPr>
              <a:gradFill rotWithShape="1">
                <a:gsLst>
                  <a:gs pos="0">
                    <a:schemeClr val="accent1">
                      <a:lumMod val="80000"/>
                      <a:tint val="50000"/>
                      <a:satMod val="300000"/>
                    </a:schemeClr>
                  </a:gs>
                  <a:gs pos="35000">
                    <a:schemeClr val="accent1">
                      <a:lumMod val="80000"/>
                      <a:tint val="37000"/>
                      <a:satMod val="300000"/>
                    </a:schemeClr>
                  </a:gs>
                  <a:gs pos="100000">
                    <a:schemeClr val="accent1">
                      <a:lumMod val="80000"/>
                      <a:tint val="15000"/>
                      <a:satMod val="350000"/>
                    </a:schemeClr>
                  </a:gs>
                </a:gsLst>
                <a:lin ang="16200000" scaled="1"/>
              </a:gradFill>
              <a:ln w="9525" cap="flat" cmpd="sng" algn="ctr">
                <a:solidFill>
                  <a:schemeClr val="accent1">
                    <a:lumMod val="80000"/>
                    <a:shade val="95000"/>
                  </a:schemeClr>
                </a:solidFill>
                <a:round/>
              </a:ln>
              <a:effectLst>
                <a:outerShdw blurRad="40000" dist="20000" dir="5400000" rotWithShape="0">
                  <a:srgbClr val="000000">
                    <a:alpha val="38000"/>
                  </a:srgbClr>
                </a:outerShdw>
              </a:effectLst>
            </c:spPr>
          </c:dPt>
          <c:dPt>
            <c:idx val="19"/>
            <c:bubble3D val="0"/>
            <c:spPr>
              <a:gradFill rotWithShape="1">
                <a:gsLst>
                  <a:gs pos="0">
                    <a:schemeClr val="accent2">
                      <a:lumMod val="80000"/>
                      <a:tint val="50000"/>
                      <a:satMod val="300000"/>
                    </a:schemeClr>
                  </a:gs>
                  <a:gs pos="35000">
                    <a:schemeClr val="accent2">
                      <a:lumMod val="80000"/>
                      <a:tint val="37000"/>
                      <a:satMod val="300000"/>
                    </a:schemeClr>
                  </a:gs>
                  <a:gs pos="100000">
                    <a:schemeClr val="accent2">
                      <a:lumMod val="80000"/>
                      <a:tint val="15000"/>
                      <a:satMod val="350000"/>
                    </a:schemeClr>
                  </a:gs>
                </a:gsLst>
                <a:lin ang="16200000" scaled="1"/>
              </a:gradFill>
              <a:ln w="9525" cap="flat" cmpd="sng" algn="ctr">
                <a:solidFill>
                  <a:schemeClr val="accent2">
                    <a:lumMod val="80000"/>
                    <a:shade val="95000"/>
                  </a:schemeClr>
                </a:solidFill>
                <a:round/>
              </a:ln>
              <a:effectLst>
                <a:outerShdw blurRad="40000" dist="20000" dir="5400000" rotWithShape="0">
                  <a:srgbClr val="000000">
                    <a:alpha val="38000"/>
                  </a:srgbClr>
                </a:outerShdw>
              </a:effectLst>
            </c:spPr>
          </c:dPt>
          <c:dPt>
            <c:idx val="20"/>
            <c:bubble3D val="0"/>
            <c:spPr>
              <a:gradFill rotWithShape="1">
                <a:gsLst>
                  <a:gs pos="0">
                    <a:schemeClr val="accent3">
                      <a:lumMod val="80000"/>
                      <a:tint val="50000"/>
                      <a:satMod val="300000"/>
                    </a:schemeClr>
                  </a:gs>
                  <a:gs pos="35000">
                    <a:schemeClr val="accent3">
                      <a:lumMod val="80000"/>
                      <a:tint val="37000"/>
                      <a:satMod val="300000"/>
                    </a:schemeClr>
                  </a:gs>
                  <a:gs pos="100000">
                    <a:schemeClr val="accent3">
                      <a:lumMod val="80000"/>
                      <a:tint val="15000"/>
                      <a:satMod val="350000"/>
                    </a:schemeClr>
                  </a:gs>
                </a:gsLst>
                <a:lin ang="16200000" scaled="1"/>
              </a:gradFill>
              <a:ln w="9525" cap="flat" cmpd="sng" algn="ctr">
                <a:solidFill>
                  <a:schemeClr val="accent3">
                    <a:lumMod val="80000"/>
                    <a:shade val="95000"/>
                  </a:schemeClr>
                </a:solidFill>
                <a:round/>
              </a:ln>
              <a:effectLst>
                <a:outerShdw blurRad="40000" dist="20000" dir="5400000" rotWithShape="0">
                  <a:srgbClr val="000000">
                    <a:alpha val="38000"/>
                  </a:srgbClr>
                </a:outerShdw>
              </a:effectLst>
            </c:spPr>
          </c:dPt>
          <c:dPt>
            <c:idx val="21"/>
            <c:bubble3D val="0"/>
            <c:spPr>
              <a:gradFill rotWithShape="1">
                <a:gsLst>
                  <a:gs pos="0">
                    <a:schemeClr val="accent4">
                      <a:lumMod val="80000"/>
                      <a:tint val="50000"/>
                      <a:satMod val="300000"/>
                    </a:schemeClr>
                  </a:gs>
                  <a:gs pos="35000">
                    <a:schemeClr val="accent4">
                      <a:lumMod val="80000"/>
                      <a:tint val="37000"/>
                      <a:satMod val="300000"/>
                    </a:schemeClr>
                  </a:gs>
                  <a:gs pos="100000">
                    <a:schemeClr val="accent4">
                      <a:lumMod val="80000"/>
                      <a:tint val="15000"/>
                      <a:satMod val="350000"/>
                    </a:schemeClr>
                  </a:gs>
                </a:gsLst>
                <a:lin ang="16200000" scaled="1"/>
              </a:gradFill>
              <a:ln w="9525" cap="flat" cmpd="sng" algn="ctr">
                <a:solidFill>
                  <a:schemeClr val="accent4">
                    <a:lumMod val="80000"/>
                    <a:shade val="95000"/>
                  </a:schemeClr>
                </a:solidFill>
                <a:round/>
              </a:ln>
              <a:effectLst>
                <a:outerShdw blurRad="40000" dist="20000" dir="5400000" rotWithShape="0">
                  <a:srgbClr val="000000">
                    <a:alpha val="38000"/>
                  </a:srgbClr>
                </a:outerShdw>
              </a:effectLst>
            </c:spPr>
          </c:dPt>
          <c:dPt>
            <c:idx val="22"/>
            <c:bubble3D val="0"/>
            <c:spPr>
              <a:gradFill rotWithShape="1">
                <a:gsLst>
                  <a:gs pos="0">
                    <a:schemeClr val="accent5">
                      <a:lumMod val="80000"/>
                      <a:tint val="50000"/>
                      <a:satMod val="300000"/>
                    </a:schemeClr>
                  </a:gs>
                  <a:gs pos="35000">
                    <a:schemeClr val="accent5">
                      <a:lumMod val="80000"/>
                      <a:tint val="37000"/>
                      <a:satMod val="300000"/>
                    </a:schemeClr>
                  </a:gs>
                  <a:gs pos="100000">
                    <a:schemeClr val="accent5">
                      <a:lumMod val="80000"/>
                      <a:tint val="15000"/>
                      <a:satMod val="350000"/>
                    </a:schemeClr>
                  </a:gs>
                </a:gsLst>
                <a:lin ang="16200000" scaled="1"/>
              </a:gradFill>
              <a:ln w="9525" cap="flat" cmpd="sng" algn="ctr">
                <a:solidFill>
                  <a:schemeClr val="accent5">
                    <a:lumMod val="80000"/>
                    <a:shade val="95000"/>
                  </a:schemeClr>
                </a:solidFill>
                <a:round/>
              </a:ln>
              <a:effectLst>
                <a:outerShdw blurRad="40000" dist="20000" dir="5400000" rotWithShape="0">
                  <a:srgbClr val="000000">
                    <a:alpha val="38000"/>
                  </a:srgbClr>
                </a:outerShdw>
              </a:effectLst>
            </c:spPr>
          </c:dPt>
          <c:dLbls>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layout/>
              </c:ext>
            </c:extLst>
          </c:dLbls>
          <c:cat>
            <c:strRef>
              <c:f>Sheet1!$A$2:$A$6</c:f>
              <c:strCache>
                <c:ptCount val="4"/>
                <c:pt idx="0">
                  <c:v>APAC</c:v>
                </c:pt>
                <c:pt idx="1">
                  <c:v>EMEA</c:v>
                </c:pt>
                <c:pt idx="2">
                  <c:v>GAR</c:v>
                </c:pt>
                <c:pt idx="3">
                  <c:v>(blank)</c:v>
                </c:pt>
              </c:strCache>
            </c:strRef>
          </c:cat>
          <c:val>
            <c:numRef>
              <c:f>Sheet1!$B$2:$B$6</c:f>
              <c:numCache>
                <c:formatCode>General</c:formatCode>
                <c:ptCount val="4"/>
                <c:pt idx="0">
                  <c:v>48</c:v>
                </c:pt>
                <c:pt idx="1">
                  <c:v>39</c:v>
                </c:pt>
                <c:pt idx="2">
                  <c:v>103</c:v>
                </c:pt>
                <c:pt idx="3">
                  <c:v>34</c:v>
                </c:pt>
              </c:numCache>
            </c:numRef>
          </c:val>
        </c:ser>
        <c:dLbls>
          <c:showLegendKey val="0"/>
          <c:showVal val="0"/>
          <c:showCatName val="1"/>
          <c:showSerName val="0"/>
          <c:showPercent val="1"/>
          <c:showBubbleSize val="0"/>
          <c:showLeaderLines val="1"/>
        </c:dLbls>
        <c:firstSliceAng val="0"/>
      </c:pieChart>
      <c:spPr>
        <a:noFill/>
        <a:ln>
          <a:noFill/>
        </a:ln>
        <a:effectLst/>
      </c:spPr>
    </c:plotArea>
    <c:legend>
      <c:legendPos val="r"/>
      <c:layout>
        <c:manualLayout>
          <c:xMode val="edge"/>
          <c:yMode val="edge"/>
          <c:x val="0.76309882634594706"/>
          <c:y val="0.38539731017444123"/>
          <c:w val="0.17919062510276337"/>
          <c:h val="0.3150676266039734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26">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3">
      <a:schemeClr val="dk1"/>
    </cs:effectRef>
    <cs:fontRef idx="minor">
      <a:schemeClr val="tx1"/>
    </cs:fontRef>
  </cs:dataPoint>
  <cs:dataPoint3D>
    <cs:lnRef idx="0"/>
    <cs:fillRef idx="3">
      <cs:styleClr val="auto"/>
    </cs:fillRef>
    <cs:effectRef idx="3">
      <a:schemeClr val="dk1"/>
    </cs:effectRef>
    <cs:fontRef idx="minor">
      <a:schemeClr val="tx1"/>
    </cs:fontRef>
  </cs:dataPoint3D>
  <cs:dataPointLine>
    <cs:lnRef idx="1">
      <cs:styleClr val="auto"/>
    </cs:lnRef>
    <cs:lineWidthScale>7</cs:lineWidthScale>
    <cs:fillRef idx="0"/>
    <cs:effectRef idx="0"/>
    <cs:fontRef idx="minor">
      <a:schemeClr val="tx1"/>
    </cs:fontRef>
    <cs:spPr>
      <a:ln cap="rnd">
        <a:round/>
      </a:ln>
    </cs:spPr>
  </cs:dataPointLine>
  <cs:dataPointMarker>
    <cs:lnRef idx="1">
      <cs:styleClr val="auto"/>
    </cs:lnRef>
    <cs:fillRef idx="3">
      <cs:styleClr val="auto"/>
    </cs:fillRef>
    <cs:effectRef idx="3">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3">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3">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3835549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3580104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313350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20</a:t>
            </a:fld>
            <a:endParaRPr lang="en-US"/>
          </a:p>
        </p:txBody>
      </p:sp>
    </p:spTree>
    <p:extLst>
      <p:ext uri="{BB962C8B-B14F-4D97-AF65-F5344CB8AC3E}">
        <p14:creationId xmlns:p14="http://schemas.microsoft.com/office/powerpoint/2010/main" val="368077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21</a:t>
            </a:fld>
            <a:endParaRPr lang="en-US"/>
          </a:p>
        </p:txBody>
      </p:sp>
    </p:spTree>
    <p:extLst>
      <p:ext uri="{BB962C8B-B14F-4D97-AF65-F5344CB8AC3E}">
        <p14:creationId xmlns:p14="http://schemas.microsoft.com/office/powerpoint/2010/main" val="2467684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22</a:t>
            </a:fld>
            <a:endParaRPr lang="en-US"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extLst>
      <p:ext uri="{BB962C8B-B14F-4D97-AF65-F5344CB8AC3E}">
        <p14:creationId xmlns:p14="http://schemas.microsoft.com/office/powerpoint/2010/main" val="140091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26</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93548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27</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4238874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28</a:t>
            </a:fld>
            <a:endParaRPr lang="en-GB" altLang="en-US"/>
          </a:p>
        </p:txBody>
      </p:sp>
      <p:sp>
        <p:nvSpPr>
          <p:cNvPr id="19462" name="Rectangle 2"/>
          <p:cNvSpPr>
            <a:spLocks noGrp="1" noRot="1" noChangeAspect="1" noChangeArrowheads="1" noTextEdit="1"/>
          </p:cNvSpPr>
          <p:nvPr>
            <p:ph type="sldImg"/>
          </p:nvPr>
        </p:nvSpPr>
        <p:spPr>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1641182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a:xfrm>
            <a:off x="4986512" y="8985250"/>
            <a:ext cx="1295226" cy="184666"/>
          </a:xfrm>
        </p:spPr>
        <p:txBody>
          <a:bodyPr/>
          <a:lstStyle/>
          <a:p>
            <a:pPr lvl="4">
              <a:defRPr/>
            </a:pPr>
            <a:r>
              <a:rPr lang="en-US" dirty="0" smtClean="0"/>
              <a:t>Peter Yee, AKAYLA</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30</a:t>
            </a:fld>
            <a:endParaRPr lang="en-US" dirty="0"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extLst>
      <p:ext uri="{BB962C8B-B14F-4D97-AF65-F5344CB8AC3E}">
        <p14:creationId xmlns:p14="http://schemas.microsoft.com/office/powerpoint/2010/main" val="2287400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802.11-18/0978r0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34</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734986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802.11-18/0978r0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35</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7413861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802.11-18/0978r0</a:t>
            </a:r>
            <a:endParaRPr lang="en-US"/>
          </a:p>
        </p:txBody>
      </p:sp>
      <p:sp>
        <p:nvSpPr>
          <p:cNvPr id="5" name="Date Placeholder 4"/>
          <p:cNvSpPr>
            <a:spLocks noGrp="1"/>
          </p:cNvSpPr>
          <p:nvPr>
            <p:ph type="dt" idx="11"/>
          </p:nvPr>
        </p:nvSpPr>
        <p:spPr/>
        <p:txBody>
          <a:bodyPr/>
          <a:lstStyle/>
          <a:p>
            <a:pPr>
              <a:defRPr/>
            </a:pPr>
            <a:r>
              <a:rPr lang="en-US" smtClean="0"/>
              <a:t>May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36</a:t>
            </a:fld>
            <a:endParaRPr lang="en-US"/>
          </a:p>
        </p:txBody>
      </p:sp>
    </p:spTree>
    <p:extLst>
      <p:ext uri="{BB962C8B-B14F-4D97-AF65-F5344CB8AC3E}">
        <p14:creationId xmlns:p14="http://schemas.microsoft.com/office/powerpoint/2010/main" val="34619407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802.11-18/0978r0</a:t>
            </a:r>
            <a:endParaRPr lang="en-US"/>
          </a:p>
        </p:txBody>
      </p:sp>
      <p:sp>
        <p:nvSpPr>
          <p:cNvPr id="5" name="Date Placeholder 4"/>
          <p:cNvSpPr>
            <a:spLocks noGrp="1"/>
          </p:cNvSpPr>
          <p:nvPr>
            <p:ph type="dt" idx="11"/>
          </p:nvPr>
        </p:nvSpPr>
        <p:spPr/>
        <p:txBody>
          <a:bodyPr/>
          <a:lstStyle/>
          <a:p>
            <a:pPr>
              <a:defRPr/>
            </a:pPr>
            <a:r>
              <a:rPr lang="en-US" smtClean="0"/>
              <a:t>May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37</a:t>
            </a:fld>
            <a:endParaRPr lang="en-US"/>
          </a:p>
        </p:txBody>
      </p:sp>
    </p:spTree>
    <p:extLst>
      <p:ext uri="{BB962C8B-B14F-4D97-AF65-F5344CB8AC3E}">
        <p14:creationId xmlns:p14="http://schemas.microsoft.com/office/powerpoint/2010/main" val="34138010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802.11-18/0978r0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38</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3091551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802.11-11/0xxxr0</a:t>
            </a:r>
          </a:p>
        </p:txBody>
      </p:sp>
      <p:sp>
        <p:nvSpPr>
          <p:cNvPr id="13315" name="Rectangle 3"/>
          <p:cNvSpPr>
            <a:spLocks noGrp="1" noChangeArrowheads="1"/>
          </p:cNvSpPr>
          <p:nvPr>
            <p:ph type="dt" sz="quarter" idx="1"/>
          </p:nvPr>
        </p:nvSpPr>
        <p:spPr>
          <a:noFill/>
        </p:spPr>
        <p:txBody>
          <a:bodyPr/>
          <a:lstStyle/>
          <a:p>
            <a:r>
              <a:rPr lang="en-US" smtClean="0"/>
              <a:t>November 2011</a:t>
            </a:r>
          </a:p>
        </p:txBody>
      </p:sp>
      <p:sp>
        <p:nvSpPr>
          <p:cNvPr id="13316" name="Rectangle 6"/>
          <p:cNvSpPr>
            <a:spLocks noGrp="1" noChangeArrowheads="1"/>
          </p:cNvSpPr>
          <p:nvPr>
            <p:ph type="ftr" sz="quarter" idx="4"/>
          </p:nvPr>
        </p:nvSpPr>
        <p:spPr>
          <a:noFill/>
        </p:spPr>
        <p:txBody>
          <a:bodyPr/>
          <a:lstStyle/>
          <a:p>
            <a:pPr lvl="4"/>
            <a:r>
              <a:rPr lang="en-US" smtClean="0"/>
              <a:t>Osama Aboul-Magd (Samsung)</a:t>
            </a:r>
          </a:p>
        </p:txBody>
      </p:sp>
      <p:sp>
        <p:nvSpPr>
          <p:cNvPr id="13317" name="Rectangle 7"/>
          <p:cNvSpPr>
            <a:spLocks noGrp="1" noChangeArrowheads="1"/>
          </p:cNvSpPr>
          <p:nvPr>
            <p:ph type="sldNum" sz="quarter" idx="5"/>
          </p:nvPr>
        </p:nvSpPr>
        <p:spPr>
          <a:noFill/>
        </p:spPr>
        <p:txBody>
          <a:bodyPr/>
          <a:lstStyle/>
          <a:p>
            <a:r>
              <a:rPr lang="en-US" smtClean="0"/>
              <a:t>Page </a:t>
            </a:r>
            <a:fld id="{CC47AE6E-6830-4D66-A48E-1AB33BF56CB8}" type="slidenum">
              <a:rPr lang="en-US" smtClean="0"/>
              <a:pPr/>
              <a:t>39</a:t>
            </a:fld>
            <a:endParaRPr lang="en-US" smtClean="0"/>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9989386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smtClean="0"/>
              <a:t>doc.: IEEE 802.11-11/0xxxr0</a:t>
            </a:r>
          </a:p>
        </p:txBody>
      </p:sp>
      <p:sp>
        <p:nvSpPr>
          <p:cNvPr id="14339" name="Rectangle 3"/>
          <p:cNvSpPr>
            <a:spLocks noGrp="1" noChangeArrowheads="1"/>
          </p:cNvSpPr>
          <p:nvPr>
            <p:ph type="dt" sz="quarter" idx="1"/>
          </p:nvPr>
        </p:nvSpPr>
        <p:spPr>
          <a:noFill/>
        </p:spPr>
        <p:txBody>
          <a:bodyPr/>
          <a:lstStyle/>
          <a:p>
            <a:r>
              <a:rPr lang="en-US" smtClean="0"/>
              <a:t>November 2011</a:t>
            </a:r>
          </a:p>
        </p:txBody>
      </p:sp>
      <p:sp>
        <p:nvSpPr>
          <p:cNvPr id="14340" name="Rectangle 6"/>
          <p:cNvSpPr>
            <a:spLocks noGrp="1" noChangeArrowheads="1"/>
          </p:cNvSpPr>
          <p:nvPr>
            <p:ph type="ftr" sz="quarter" idx="4"/>
          </p:nvPr>
        </p:nvSpPr>
        <p:spPr>
          <a:noFill/>
        </p:spPr>
        <p:txBody>
          <a:bodyPr/>
          <a:lstStyle/>
          <a:p>
            <a:pPr lvl="4"/>
            <a:r>
              <a:rPr lang="en-US" smtClean="0"/>
              <a:t>Osama Aboul-Magd (Samsung)</a:t>
            </a:r>
          </a:p>
        </p:txBody>
      </p:sp>
      <p:sp>
        <p:nvSpPr>
          <p:cNvPr id="14341" name="Rectangle 7"/>
          <p:cNvSpPr>
            <a:spLocks noGrp="1" noChangeArrowheads="1"/>
          </p:cNvSpPr>
          <p:nvPr>
            <p:ph type="sldNum" sz="quarter" idx="5"/>
          </p:nvPr>
        </p:nvSpPr>
        <p:spPr>
          <a:noFill/>
        </p:spPr>
        <p:txBody>
          <a:bodyPr/>
          <a:lstStyle/>
          <a:p>
            <a:r>
              <a:rPr lang="en-US" smtClean="0"/>
              <a:t>Page </a:t>
            </a:r>
            <a:fld id="{E45B7B12-CE07-4A54-96EB-35A50D49DB14}" type="slidenum">
              <a:rPr lang="en-US" smtClean="0"/>
              <a:pPr/>
              <a:t>40</a:t>
            </a:fld>
            <a:endParaRPr lang="en-US" smtClean="0"/>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19397789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802.11-11/0xxxr0</a:t>
            </a:r>
            <a:endParaRPr lang="en-US"/>
          </a:p>
        </p:txBody>
      </p:sp>
      <p:sp>
        <p:nvSpPr>
          <p:cNvPr id="5" name="Date Placeholder 4"/>
          <p:cNvSpPr>
            <a:spLocks noGrp="1"/>
          </p:cNvSpPr>
          <p:nvPr>
            <p:ph type="dt" idx="11"/>
          </p:nvPr>
        </p:nvSpPr>
        <p:spPr/>
        <p:txBody>
          <a:bodyPr/>
          <a:lstStyle/>
          <a:p>
            <a:pPr>
              <a:defRPr/>
            </a:pPr>
            <a:r>
              <a:rPr lang="en-US" smtClean="0"/>
              <a:t>November 2011</a:t>
            </a:r>
            <a:endParaRPr lang="en-US"/>
          </a:p>
        </p:txBody>
      </p:sp>
      <p:sp>
        <p:nvSpPr>
          <p:cNvPr id="6" name="Footer Placeholder 5"/>
          <p:cNvSpPr>
            <a:spLocks noGrp="1"/>
          </p:cNvSpPr>
          <p:nvPr>
            <p:ph type="ftr" sz="quarter" idx="12"/>
          </p:nvPr>
        </p:nvSpPr>
        <p:spPr/>
        <p:txBody>
          <a:bodyPr/>
          <a:lstStyle/>
          <a:p>
            <a:pPr lvl="4">
              <a:defRPr/>
            </a:pPr>
            <a:r>
              <a:rPr lang="en-US" smtClean="0"/>
              <a:t>Osama Aboul-Magd (Samsung)</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494B09C-02D3-414B-B0EE-19148CC64A93}" type="slidenum">
              <a:rPr lang="en-US" smtClean="0"/>
              <a:pPr>
                <a:defRPr/>
              </a:pPr>
              <a:t>41</a:t>
            </a:fld>
            <a:endParaRPr lang="en-US"/>
          </a:p>
        </p:txBody>
      </p:sp>
    </p:spTree>
    <p:extLst>
      <p:ext uri="{BB962C8B-B14F-4D97-AF65-F5344CB8AC3E}">
        <p14:creationId xmlns:p14="http://schemas.microsoft.com/office/powerpoint/2010/main" val="41333169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smtClean="0"/>
          </a:p>
        </p:txBody>
      </p:sp>
      <p:sp>
        <p:nvSpPr>
          <p:cNvPr id="16388" name="Header Placeholder 3"/>
          <p:cNvSpPr>
            <a:spLocks noGrp="1"/>
          </p:cNvSpPr>
          <p:nvPr>
            <p:ph type="hdr" sz="quarter"/>
          </p:nvPr>
        </p:nvSpPr>
        <p:spPr>
          <a:noFill/>
        </p:spPr>
        <p:txBody>
          <a:bodyPr/>
          <a:lstStyle/>
          <a:p>
            <a:r>
              <a:rPr lang="en-US" smtClean="0"/>
              <a:t>doc.: IEEE 802.11-11/0xxxr0</a:t>
            </a:r>
          </a:p>
        </p:txBody>
      </p:sp>
      <p:sp>
        <p:nvSpPr>
          <p:cNvPr id="16389" name="Date Placeholder 4"/>
          <p:cNvSpPr>
            <a:spLocks noGrp="1"/>
          </p:cNvSpPr>
          <p:nvPr>
            <p:ph type="dt" sz="quarter" idx="1"/>
          </p:nvPr>
        </p:nvSpPr>
        <p:spPr>
          <a:noFill/>
        </p:spPr>
        <p:txBody>
          <a:bodyPr/>
          <a:lstStyle/>
          <a:p>
            <a:r>
              <a:rPr lang="en-US" smtClean="0"/>
              <a:t>November 2011</a:t>
            </a:r>
          </a:p>
        </p:txBody>
      </p:sp>
      <p:sp>
        <p:nvSpPr>
          <p:cNvPr id="16390" name="Footer Placeholder 5"/>
          <p:cNvSpPr>
            <a:spLocks noGrp="1"/>
          </p:cNvSpPr>
          <p:nvPr>
            <p:ph type="ftr" sz="quarter" idx="4"/>
          </p:nvPr>
        </p:nvSpPr>
        <p:spPr>
          <a:noFill/>
        </p:spPr>
        <p:txBody>
          <a:bodyPr/>
          <a:lstStyle/>
          <a:p>
            <a:pPr lvl="4"/>
            <a:r>
              <a:rPr lang="en-US" smtClean="0"/>
              <a:t>Osama Aboul-Magd (Samsung)</a:t>
            </a:r>
          </a:p>
        </p:txBody>
      </p:sp>
      <p:sp>
        <p:nvSpPr>
          <p:cNvPr id="16391" name="Slide Number Placeholder 6"/>
          <p:cNvSpPr>
            <a:spLocks noGrp="1"/>
          </p:cNvSpPr>
          <p:nvPr>
            <p:ph type="sldNum" sz="quarter" idx="5"/>
          </p:nvPr>
        </p:nvSpPr>
        <p:spPr>
          <a:noFill/>
        </p:spPr>
        <p:txBody>
          <a:bodyPr/>
          <a:lstStyle/>
          <a:p>
            <a:r>
              <a:rPr lang="en-US" smtClean="0"/>
              <a:t>Page </a:t>
            </a:r>
            <a:fld id="{C0FE0FD1-4DD9-4FB0-9C7C-C209A0639D2E}" type="slidenum">
              <a:rPr lang="en-US" smtClean="0"/>
              <a:pPr/>
              <a:t>42</a:t>
            </a:fld>
            <a:endParaRPr lang="en-US" smtClean="0"/>
          </a:p>
        </p:txBody>
      </p:sp>
    </p:spTree>
    <p:extLst>
      <p:ext uri="{BB962C8B-B14F-4D97-AF65-F5344CB8AC3E}">
        <p14:creationId xmlns:p14="http://schemas.microsoft.com/office/powerpoint/2010/main" val="40503284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384175" y="701675"/>
            <a:ext cx="6165850" cy="3468688"/>
          </a:xfrm>
          <a:ln/>
        </p:spPr>
      </p:sp>
      <p:sp>
        <p:nvSpPr>
          <p:cNvPr id="17411" name="Notes Placeholder 2"/>
          <p:cNvSpPr>
            <a:spLocks noGrp="1"/>
          </p:cNvSpPr>
          <p:nvPr>
            <p:ph type="body" idx="1"/>
          </p:nvPr>
        </p:nvSpPr>
        <p:spPr>
          <a:noFill/>
          <a:ln/>
        </p:spPr>
        <p:txBody>
          <a:bodyPr/>
          <a:lstStyle/>
          <a:p>
            <a:endParaRPr lang="en-US" smtClean="0"/>
          </a:p>
        </p:txBody>
      </p:sp>
      <p:sp>
        <p:nvSpPr>
          <p:cNvPr id="17412" name="Header Placeholder 3"/>
          <p:cNvSpPr>
            <a:spLocks noGrp="1"/>
          </p:cNvSpPr>
          <p:nvPr>
            <p:ph type="hdr" sz="quarter"/>
          </p:nvPr>
        </p:nvSpPr>
        <p:spPr>
          <a:noFill/>
        </p:spPr>
        <p:txBody>
          <a:bodyPr/>
          <a:lstStyle/>
          <a:p>
            <a:r>
              <a:rPr lang="en-US" smtClean="0"/>
              <a:t>doc.: IEEE 802.11-11/0xxxr0</a:t>
            </a:r>
          </a:p>
        </p:txBody>
      </p:sp>
      <p:sp>
        <p:nvSpPr>
          <p:cNvPr id="17413" name="Date Placeholder 4"/>
          <p:cNvSpPr>
            <a:spLocks noGrp="1"/>
          </p:cNvSpPr>
          <p:nvPr>
            <p:ph type="dt" sz="quarter" idx="1"/>
          </p:nvPr>
        </p:nvSpPr>
        <p:spPr>
          <a:noFill/>
        </p:spPr>
        <p:txBody>
          <a:bodyPr/>
          <a:lstStyle/>
          <a:p>
            <a:r>
              <a:rPr lang="en-US" smtClean="0"/>
              <a:t>November 2011</a:t>
            </a:r>
          </a:p>
        </p:txBody>
      </p:sp>
      <p:sp>
        <p:nvSpPr>
          <p:cNvPr id="17414" name="Footer Placeholder 5"/>
          <p:cNvSpPr>
            <a:spLocks noGrp="1"/>
          </p:cNvSpPr>
          <p:nvPr>
            <p:ph type="ftr" sz="quarter" idx="4"/>
          </p:nvPr>
        </p:nvSpPr>
        <p:spPr>
          <a:noFill/>
        </p:spPr>
        <p:txBody>
          <a:bodyPr/>
          <a:lstStyle/>
          <a:p>
            <a:pPr lvl="4"/>
            <a:r>
              <a:rPr lang="en-US" smtClean="0"/>
              <a:t>Osama Aboul-Magd (Samsung)</a:t>
            </a:r>
          </a:p>
        </p:txBody>
      </p:sp>
      <p:sp>
        <p:nvSpPr>
          <p:cNvPr id="17415" name="Slide Number Placeholder 6"/>
          <p:cNvSpPr>
            <a:spLocks noGrp="1"/>
          </p:cNvSpPr>
          <p:nvPr>
            <p:ph type="sldNum" sz="quarter" idx="5"/>
          </p:nvPr>
        </p:nvSpPr>
        <p:spPr>
          <a:noFill/>
        </p:spPr>
        <p:txBody>
          <a:bodyPr/>
          <a:lstStyle/>
          <a:p>
            <a:r>
              <a:rPr lang="en-US" smtClean="0"/>
              <a:t>Page </a:t>
            </a:r>
            <a:fld id="{B3F56AF8-3022-4909-9742-70455232F6CE}" type="slidenum">
              <a:rPr lang="en-US" smtClean="0"/>
              <a:pPr/>
              <a:t>43</a:t>
            </a:fld>
            <a:endParaRPr lang="en-US" smtClean="0"/>
          </a:p>
        </p:txBody>
      </p:sp>
    </p:spTree>
    <p:extLst>
      <p:ext uri="{BB962C8B-B14F-4D97-AF65-F5344CB8AC3E}">
        <p14:creationId xmlns:p14="http://schemas.microsoft.com/office/powerpoint/2010/main" val="3190396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3383680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22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22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D05ACC6-82AC-46D5-B60D-E721E7B874C5}" type="slidenum">
              <a:rPr lang="en-US" altLang="en-US" smtClean="0"/>
              <a:pPr>
                <a:spcBef>
                  <a:spcPct val="0"/>
                </a:spcBef>
              </a:pPr>
              <a:t>44</a:t>
            </a:fld>
            <a:endParaRPr lang="en-US" altLang="en-US" smtClean="0"/>
          </a:p>
        </p:txBody>
      </p:sp>
      <p:sp>
        <p:nvSpPr>
          <p:cNvPr id="12294" name="Rectangle 2"/>
          <p:cNvSpPr>
            <a:spLocks noGrp="1" noRot="1" noChangeAspect="1" noChangeArrowheads="1" noTextEdit="1"/>
          </p:cNvSpPr>
          <p:nvPr>
            <p:ph type="sldImg"/>
          </p:nvPr>
        </p:nvSpPr>
        <p:spPr>
          <a:xfrm>
            <a:off x="384175" y="701675"/>
            <a:ext cx="6165850" cy="3468688"/>
          </a:xfrm>
          <a:ln/>
        </p:spPr>
      </p:sp>
      <p:sp>
        <p:nvSpPr>
          <p:cNvPr id="122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710086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smtClean="0"/>
              <a:t>doc.: IEEE 802.11-11/0xxxr0</a:t>
            </a:r>
          </a:p>
        </p:txBody>
      </p:sp>
      <p:sp>
        <p:nvSpPr>
          <p:cNvPr id="14339" name="Rectangle 3"/>
          <p:cNvSpPr>
            <a:spLocks noGrp="1" noChangeArrowheads="1"/>
          </p:cNvSpPr>
          <p:nvPr>
            <p:ph type="dt" sz="quarter" idx="1"/>
          </p:nvPr>
        </p:nvSpPr>
        <p:spPr/>
        <p:txBody>
          <a:bodyPr/>
          <a:lstStyle/>
          <a:p>
            <a:pPr>
              <a:defRPr/>
            </a:pPr>
            <a:r>
              <a:rPr lang="en-US" smtClean="0"/>
              <a:t>November 2011</a:t>
            </a:r>
          </a:p>
        </p:txBody>
      </p:sp>
      <p:sp>
        <p:nvSpPr>
          <p:cNvPr id="14340" name="Rectangle 6"/>
          <p:cNvSpPr>
            <a:spLocks noGrp="1" noChangeArrowheads="1"/>
          </p:cNvSpPr>
          <p:nvPr>
            <p:ph type="ftr" sz="quarter" idx="4"/>
          </p:nvPr>
        </p:nvSpPr>
        <p:spPr/>
        <p:txBody>
          <a:bodyPr/>
          <a:lstStyle/>
          <a:p>
            <a:pPr lvl="4">
              <a:defRPr/>
            </a:pPr>
            <a:r>
              <a:rPr lang="en-US" smtClean="0"/>
              <a:t>Osama Aboul-Magd (Samsung)</a:t>
            </a:r>
          </a:p>
        </p:txBody>
      </p:sp>
      <p:sp>
        <p:nvSpPr>
          <p:cNvPr id="143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0246AEE0-E48E-4C60-9DD2-F3D3DCB8E684}" type="slidenum">
              <a:rPr lang="en-US" altLang="en-US" smtClean="0"/>
              <a:pPr>
                <a:spcBef>
                  <a:spcPct val="0"/>
                </a:spcBef>
              </a:pPr>
              <a:t>45</a:t>
            </a:fld>
            <a:endParaRPr lang="en-US" altLang="en-US" smtClean="0"/>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5018103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1639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A9E3DDB-CB23-4B48-A830-88B91BC00585}" type="slidenum">
              <a:rPr lang="en-US" altLang="en-US" smtClean="0"/>
              <a:pPr>
                <a:spcBef>
                  <a:spcPct val="0"/>
                </a:spcBef>
              </a:pPr>
              <a:t>46</a:t>
            </a:fld>
            <a:endParaRPr lang="en-US" altLang="en-US" smtClean="0"/>
          </a:p>
        </p:txBody>
      </p:sp>
    </p:spTree>
    <p:extLst>
      <p:ext uri="{BB962C8B-B14F-4D97-AF65-F5344CB8AC3E}">
        <p14:creationId xmlns:p14="http://schemas.microsoft.com/office/powerpoint/2010/main" val="30409319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384175" y="701675"/>
            <a:ext cx="6165850" cy="3468688"/>
          </a:xfrm>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1843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99E467E-B911-41EE-9673-36976527A82B}" type="slidenum">
              <a:rPr lang="en-US" altLang="en-US" smtClean="0"/>
              <a:pPr>
                <a:spcBef>
                  <a:spcPct val="0"/>
                </a:spcBef>
              </a:pPr>
              <a:t>47</a:t>
            </a:fld>
            <a:endParaRPr lang="en-US" altLang="en-US" smtClean="0"/>
          </a:p>
        </p:txBody>
      </p:sp>
    </p:spTree>
    <p:extLst>
      <p:ext uri="{BB962C8B-B14F-4D97-AF65-F5344CB8AC3E}">
        <p14:creationId xmlns:p14="http://schemas.microsoft.com/office/powerpoint/2010/main" val="11597745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384175" y="701675"/>
            <a:ext cx="6165850"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8AE550D3-8958-4BE8-821B-E5890A7D5A1C}" type="slidenum">
              <a:rPr lang="en-US" altLang="en-US" smtClean="0"/>
              <a:pPr>
                <a:spcBef>
                  <a:spcPct val="0"/>
                </a:spcBef>
              </a:pPr>
              <a:t>48</a:t>
            </a:fld>
            <a:endParaRPr lang="en-US" altLang="en-US" smtClean="0"/>
          </a:p>
        </p:txBody>
      </p:sp>
    </p:spTree>
    <p:extLst>
      <p:ext uri="{BB962C8B-B14F-4D97-AF65-F5344CB8AC3E}">
        <p14:creationId xmlns:p14="http://schemas.microsoft.com/office/powerpoint/2010/main" val="122230820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02144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40318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89739EA-DE5A-46E6-A2BE-16C1FEB1FBAE}" type="slidenum">
              <a:rPr lang="en-US" altLang="en-US" smtClean="0"/>
              <a:pPr>
                <a:spcBef>
                  <a:spcPct val="0"/>
                </a:spcBef>
              </a:pPr>
              <a:t>54</a:t>
            </a:fld>
            <a:endParaRPr lang="en-US" altLang="en-US" smtClean="0"/>
          </a:p>
        </p:txBody>
      </p:sp>
    </p:spTree>
    <p:extLst>
      <p:ext uri="{BB962C8B-B14F-4D97-AF65-F5344CB8AC3E}">
        <p14:creationId xmlns:p14="http://schemas.microsoft.com/office/powerpoint/2010/main" val="22609082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71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C0043D23-D18D-46DE-B29C-C0B14DEE6C21}" type="slidenum">
              <a:rPr lang="en-US" altLang="en-US" smtClean="0"/>
              <a:pPr>
                <a:spcBef>
                  <a:spcPct val="0"/>
                </a:spcBef>
              </a:pPr>
              <a:t>55</a:t>
            </a:fld>
            <a:endParaRPr lang="en-US" altLang="en-US" smtClean="0"/>
          </a:p>
        </p:txBody>
      </p:sp>
    </p:spTree>
    <p:extLst>
      <p:ext uri="{BB962C8B-B14F-4D97-AF65-F5344CB8AC3E}">
        <p14:creationId xmlns:p14="http://schemas.microsoft.com/office/powerpoint/2010/main" val="28312433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112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Page </a:t>
            </a:r>
            <a:fld id="{D4774C35-3FFD-4CDC-9BB3-32686D96CED1}" type="slidenum">
              <a:rPr lang="en-US" altLang="en-US" smtClean="0"/>
              <a:pPr/>
              <a:t>58</a:t>
            </a:fld>
            <a:endParaRPr lang="en-US" altLang="en-US" smtClean="0"/>
          </a:p>
        </p:txBody>
      </p:sp>
    </p:spTree>
    <p:extLst>
      <p:ext uri="{BB962C8B-B14F-4D97-AF65-F5344CB8AC3E}">
        <p14:creationId xmlns:p14="http://schemas.microsoft.com/office/powerpoint/2010/main" val="3037248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6</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832338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802.11-18/0592r0</a:t>
            </a:r>
            <a:endParaRPr lang="en-US"/>
          </a:p>
        </p:txBody>
      </p:sp>
      <p:sp>
        <p:nvSpPr>
          <p:cNvPr id="5" name="Rectangle 3"/>
          <p:cNvSpPr>
            <a:spLocks noGrp="1" noChangeArrowheads="1"/>
          </p:cNvSpPr>
          <p:nvPr>
            <p:ph type="dt"/>
          </p:nvPr>
        </p:nvSpPr>
        <p:spPr>
          <a:ln/>
        </p:spPr>
        <p:txBody>
          <a:bodyPr/>
          <a:lstStyle/>
          <a:p>
            <a:r>
              <a:rPr lang="en-GB"/>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914772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802.11-18/0592r0</a:t>
            </a:r>
            <a:endParaRPr lang="en-US"/>
          </a:p>
        </p:txBody>
      </p:sp>
      <p:sp>
        <p:nvSpPr>
          <p:cNvPr id="5" name="Rectangle 3"/>
          <p:cNvSpPr>
            <a:spLocks noGrp="1" noChangeArrowheads="1"/>
          </p:cNvSpPr>
          <p:nvPr>
            <p:ph type="dt"/>
          </p:nvPr>
        </p:nvSpPr>
        <p:spPr>
          <a:ln/>
        </p:spPr>
        <p:txBody>
          <a:bodyPr/>
          <a:lstStyle/>
          <a:p>
            <a:r>
              <a:rPr lang="en-GB"/>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808378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802.11-18/0592r0</a:t>
            </a:r>
            <a:endParaRPr lang="en-US"/>
          </a:p>
        </p:txBody>
      </p:sp>
      <p:sp>
        <p:nvSpPr>
          <p:cNvPr id="5" name="Rectangle 3"/>
          <p:cNvSpPr>
            <a:spLocks noGrp="1" noChangeArrowheads="1"/>
          </p:cNvSpPr>
          <p:nvPr>
            <p:ph type="dt"/>
          </p:nvPr>
        </p:nvSpPr>
        <p:spPr>
          <a:ln/>
        </p:spPr>
        <p:txBody>
          <a:bodyPr/>
          <a:lstStyle/>
          <a:p>
            <a:r>
              <a:rPr lang="en-GB"/>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10589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802.11-18/0592r0</a:t>
            </a:r>
            <a:endParaRPr lang="en-US"/>
          </a:p>
        </p:txBody>
      </p:sp>
      <p:sp>
        <p:nvSpPr>
          <p:cNvPr id="5" name="Rectangle 3"/>
          <p:cNvSpPr>
            <a:spLocks noGrp="1" noChangeArrowheads="1"/>
          </p:cNvSpPr>
          <p:nvPr>
            <p:ph type="dt"/>
          </p:nvPr>
        </p:nvSpPr>
        <p:spPr>
          <a:ln/>
        </p:spPr>
        <p:txBody>
          <a:bodyPr/>
          <a:lstStyle/>
          <a:p>
            <a:r>
              <a:rPr lang="en-GB"/>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81143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1pPr>
            <a:lvl2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2pPr>
            <a:lvl3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3pPr>
            <a:lvl4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4pPr>
            <a:lvl5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9pPr>
          </a:lstStyle>
          <a:p>
            <a:pPr eaLnBrk="1"/>
            <a:fld id="{F08681D4-A861-46C1-9D22-26D5FF3C8EF8}" type="slidenum">
              <a:rPr lang="en-US" altLang="en-US" sz="1400">
                <a:solidFill>
                  <a:srgbClr val="000000"/>
                </a:solidFill>
                <a:latin typeface="Times New Roman" panose="02020603050405020304" pitchFamily="18" charset="0"/>
              </a:rPr>
              <a:pPr eaLnBrk="1"/>
              <a:t>69</a:t>
            </a:fld>
            <a:endParaRPr lang="en-US" altLang="en-US" sz="1400">
              <a:solidFill>
                <a:srgbClr val="000000"/>
              </a:solidFill>
              <a:latin typeface="Times New Roman" panose="02020603050405020304" pitchFamily="18" charset="0"/>
            </a:endParaRPr>
          </a:p>
        </p:txBody>
      </p:sp>
      <p:sp>
        <p:nvSpPr>
          <p:cNvPr id="22531" name="Text Box 1"/>
          <p:cNvSpPr txBox="1">
            <a:spLocks noChangeArrowheads="1"/>
          </p:cNvSpPr>
          <p:nvPr/>
        </p:nvSpPr>
        <p:spPr bwMode="auto">
          <a:xfrm>
            <a:off x="5640388" y="96838"/>
            <a:ext cx="639762"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400" b="1">
                <a:solidFill>
                  <a:srgbClr val="000000"/>
                </a:solidFill>
                <a:latin typeface="Times New Roman" panose="02020603050405020304" pitchFamily="18" charset="0"/>
              </a:rPr>
              <a:t>doc.: IEEE 802.11-yy/xxxxr0</a:t>
            </a:r>
          </a:p>
        </p:txBody>
      </p:sp>
      <p:sp>
        <p:nvSpPr>
          <p:cNvPr id="22532" name="Text Box 2"/>
          <p:cNvSpPr txBox="1">
            <a:spLocks noChangeArrowheads="1"/>
          </p:cNvSpPr>
          <p:nvPr/>
        </p:nvSpPr>
        <p:spPr bwMode="auto">
          <a:xfrm>
            <a:off x="654050" y="96838"/>
            <a:ext cx="825500"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eaLnBrk="1">
              <a:lnSpc>
                <a:spcPct val="100000"/>
              </a:lnSpc>
            </a:pPr>
            <a:r>
              <a:rPr lang="en-US" altLang="en-US" sz="1400" b="1">
                <a:solidFill>
                  <a:srgbClr val="000000"/>
                </a:solidFill>
                <a:latin typeface="Times New Roman" panose="02020603050405020304" pitchFamily="18" charset="0"/>
              </a:rPr>
              <a:t>Month Year</a:t>
            </a:r>
          </a:p>
        </p:txBody>
      </p:sp>
      <p:sp>
        <p:nvSpPr>
          <p:cNvPr id="22533" name="Text Box 3"/>
          <p:cNvSpPr txBox="1">
            <a:spLocks noChangeArrowheads="1"/>
          </p:cNvSpPr>
          <p:nvPr/>
        </p:nvSpPr>
        <p:spPr bwMode="auto">
          <a:xfrm>
            <a:off x="5357813" y="8985250"/>
            <a:ext cx="922337"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1pPr>
            <a:lvl2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2pPr>
            <a:lvl3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3pPr>
            <a:lvl4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4pPr>
            <a:lvl5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200">
                <a:solidFill>
                  <a:srgbClr val="000000"/>
                </a:solidFill>
                <a:latin typeface="Times New Roman" panose="02020603050405020304" pitchFamily="18" charset="0"/>
              </a:rPr>
              <a:t>John Doe, Some Company</a:t>
            </a:r>
          </a:p>
        </p:txBody>
      </p:sp>
      <p:sp>
        <p:nvSpPr>
          <p:cNvPr id="22534" name="Text Box 4"/>
          <p:cNvSpPr txBox="1">
            <a:spLocks noChangeArrowheads="1"/>
          </p:cNvSpPr>
          <p:nvPr/>
        </p:nvSpPr>
        <p:spPr bwMode="auto">
          <a:xfrm>
            <a:off x="3222625" y="8985250"/>
            <a:ext cx="5111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200">
                <a:solidFill>
                  <a:srgbClr val="000000"/>
                </a:solidFill>
                <a:latin typeface="Times New Roman" panose="02020603050405020304" pitchFamily="18" charset="0"/>
              </a:rPr>
              <a:t>Page </a:t>
            </a:r>
            <a:fld id="{EC18C0B7-2958-4431-A188-368E340B8BBE}" type="slidenum">
              <a:rPr lang="en-US" altLang="en-US" sz="1200">
                <a:solidFill>
                  <a:srgbClr val="000000"/>
                </a:solidFill>
                <a:latin typeface="Times New Roman" panose="02020603050405020304" pitchFamily="18" charset="0"/>
              </a:rPr>
              <a:pPr algn="r" eaLnBrk="1">
                <a:lnSpc>
                  <a:spcPct val="100000"/>
                </a:lnSpc>
              </a:pPr>
              <a:t>69</a:t>
            </a:fld>
            <a:endParaRPr lang="en-US" altLang="en-US" sz="1200">
              <a:solidFill>
                <a:srgbClr val="000000"/>
              </a:solidFill>
              <a:latin typeface="Times New Roman" panose="02020603050405020304" pitchFamily="18" charset="0"/>
            </a:endParaRPr>
          </a:p>
        </p:txBody>
      </p:sp>
      <p:sp>
        <p:nvSpPr>
          <p:cNvPr id="22535" name="AutoShape 5"/>
          <p:cNvSpPr>
            <a:spLocks noChangeArrowheads="1"/>
          </p:cNvSpPr>
          <p:nvPr/>
        </p:nvSpPr>
        <p:spPr bwMode="auto">
          <a:xfrm>
            <a:off x="1154113" y="701675"/>
            <a:ext cx="4625975" cy="3468688"/>
          </a:xfrm>
          <a:custGeom>
            <a:avLst/>
            <a:gdLst>
              <a:gd name="T0" fmla="*/ 4625975 w 4625975"/>
              <a:gd name="T1" fmla="*/ 1734344 h 3468688"/>
              <a:gd name="T2" fmla="*/ 2312988 w 4625975"/>
              <a:gd name="T3" fmla="*/ 3468688 h 3468688"/>
              <a:gd name="T4" fmla="*/ 0 w 4625975"/>
              <a:gd name="T5" fmla="*/ 1734344 h 3468688"/>
              <a:gd name="T6" fmla="*/ 2312988 w 4625975"/>
              <a:gd name="T7" fmla="*/ 0 h 3468688"/>
              <a:gd name="T8" fmla="*/ 0 60000 65536"/>
              <a:gd name="T9" fmla="*/ 5898240 60000 65536"/>
              <a:gd name="T10" fmla="*/ 11796480 60000 65536"/>
              <a:gd name="T11" fmla="*/ 17694720 60000 65536"/>
              <a:gd name="T12" fmla="*/ 0 w 4625975"/>
              <a:gd name="T13" fmla="*/ 0 h 3468688"/>
              <a:gd name="T14" fmla="*/ 4625975 w 4625975"/>
              <a:gd name="T15" fmla="*/ 3468688 h 3468688"/>
            </a:gdLst>
            <a:ahLst/>
            <a:cxnLst>
              <a:cxn ang="T8">
                <a:pos x="T0" y="T1"/>
              </a:cxn>
              <a:cxn ang="T9">
                <a:pos x="T2" y="T3"/>
              </a:cxn>
              <a:cxn ang="T10">
                <a:pos x="T4" y="T5"/>
              </a:cxn>
              <a:cxn ang="T11">
                <a:pos x="T6" y="T7"/>
              </a:cxn>
            </a:cxnLst>
            <a:rect l="T12" t="T13" r="T14" b="T15"/>
            <a:pathLst>
              <a:path w="4625975" h="3468688">
                <a:moveTo>
                  <a:pt x="0" y="0"/>
                </a:moveTo>
                <a:lnTo>
                  <a:pt x="12850" y="0"/>
                </a:lnTo>
                <a:lnTo>
                  <a:pt x="12850" y="9635"/>
                </a:lnTo>
                <a:lnTo>
                  <a:pt x="0" y="9635"/>
                </a:lnTo>
                <a:lnTo>
                  <a:pt x="0" y="0"/>
                </a:lnTo>
                <a:close/>
              </a:path>
            </a:pathLst>
          </a:custGeom>
          <a:solidFill>
            <a:srgbClr val="FFFFFF"/>
          </a:solidFill>
          <a:ln w="9360">
            <a:solidFill>
              <a:srgbClr val="000000"/>
            </a:solidFill>
            <a:miter lim="800000"/>
            <a:headEnd/>
            <a:tailEnd/>
          </a:ln>
        </p:spPr>
        <p:txBody>
          <a:bodyPr wrap="none" anchor="ctr"/>
          <a:lstStyle/>
          <a:p>
            <a:endParaRPr lang="en-US"/>
          </a:p>
        </p:txBody>
      </p:sp>
      <p:sp>
        <p:nvSpPr>
          <p:cNvPr id="22536" name="Rectangle 6"/>
          <p:cNvSpPr>
            <a:spLocks noGrp="1" noChangeArrowheads="1"/>
          </p:cNvSpPr>
          <p:nvPr>
            <p:ph type="body"/>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45359047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1pPr>
            <a:lvl2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2pPr>
            <a:lvl3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3pPr>
            <a:lvl4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4pPr>
            <a:lvl5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9pPr>
          </a:lstStyle>
          <a:p>
            <a:pPr eaLnBrk="1"/>
            <a:fld id="{A58036E2-7AE8-4415-814E-462F564BBA3F}" type="slidenum">
              <a:rPr lang="en-US" altLang="en-US" sz="1400">
                <a:solidFill>
                  <a:srgbClr val="000000"/>
                </a:solidFill>
                <a:latin typeface="Times New Roman" panose="02020603050405020304" pitchFamily="18" charset="0"/>
              </a:rPr>
              <a:pPr eaLnBrk="1"/>
              <a:t>70</a:t>
            </a:fld>
            <a:endParaRPr lang="en-US" altLang="en-US" sz="1400">
              <a:solidFill>
                <a:srgbClr val="000000"/>
              </a:solidFill>
              <a:latin typeface="Times New Roman" panose="02020603050405020304" pitchFamily="18" charset="0"/>
            </a:endParaRPr>
          </a:p>
        </p:txBody>
      </p:sp>
      <p:sp>
        <p:nvSpPr>
          <p:cNvPr id="24579" name="Text Box 1"/>
          <p:cNvSpPr txBox="1">
            <a:spLocks noChangeArrowheads="1"/>
          </p:cNvSpPr>
          <p:nvPr/>
        </p:nvSpPr>
        <p:spPr bwMode="auto">
          <a:xfrm>
            <a:off x="5640388" y="96838"/>
            <a:ext cx="639762"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400" b="1">
                <a:solidFill>
                  <a:srgbClr val="000000"/>
                </a:solidFill>
                <a:latin typeface="Times New Roman" panose="02020603050405020304" pitchFamily="18" charset="0"/>
              </a:rPr>
              <a:t>doc.: IEEE 802.11-yy/xxxxr0</a:t>
            </a:r>
          </a:p>
        </p:txBody>
      </p:sp>
      <p:sp>
        <p:nvSpPr>
          <p:cNvPr id="24580" name="Text Box 2"/>
          <p:cNvSpPr txBox="1">
            <a:spLocks noChangeArrowheads="1"/>
          </p:cNvSpPr>
          <p:nvPr/>
        </p:nvSpPr>
        <p:spPr bwMode="auto">
          <a:xfrm>
            <a:off x="654050" y="96838"/>
            <a:ext cx="825500"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eaLnBrk="1">
              <a:lnSpc>
                <a:spcPct val="100000"/>
              </a:lnSpc>
            </a:pPr>
            <a:r>
              <a:rPr lang="en-US" altLang="en-US" sz="1400" b="1">
                <a:solidFill>
                  <a:srgbClr val="000000"/>
                </a:solidFill>
                <a:latin typeface="Times New Roman" panose="02020603050405020304" pitchFamily="18" charset="0"/>
              </a:rPr>
              <a:t>Month Year</a:t>
            </a:r>
          </a:p>
        </p:txBody>
      </p:sp>
      <p:sp>
        <p:nvSpPr>
          <p:cNvPr id="24581" name="Text Box 3"/>
          <p:cNvSpPr txBox="1">
            <a:spLocks noChangeArrowheads="1"/>
          </p:cNvSpPr>
          <p:nvPr/>
        </p:nvSpPr>
        <p:spPr bwMode="auto">
          <a:xfrm>
            <a:off x="5357813" y="8985250"/>
            <a:ext cx="922337"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1pPr>
            <a:lvl2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2pPr>
            <a:lvl3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3pPr>
            <a:lvl4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4pPr>
            <a:lvl5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200">
                <a:solidFill>
                  <a:srgbClr val="000000"/>
                </a:solidFill>
                <a:latin typeface="Times New Roman" panose="02020603050405020304" pitchFamily="18" charset="0"/>
              </a:rPr>
              <a:t>John Doe, Some Company</a:t>
            </a:r>
          </a:p>
        </p:txBody>
      </p:sp>
      <p:sp>
        <p:nvSpPr>
          <p:cNvPr id="24582" name="Text Box 4"/>
          <p:cNvSpPr txBox="1">
            <a:spLocks noChangeArrowheads="1"/>
          </p:cNvSpPr>
          <p:nvPr/>
        </p:nvSpPr>
        <p:spPr bwMode="auto">
          <a:xfrm>
            <a:off x="3222625" y="8985250"/>
            <a:ext cx="5111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200">
                <a:solidFill>
                  <a:srgbClr val="000000"/>
                </a:solidFill>
                <a:latin typeface="Times New Roman" panose="02020603050405020304" pitchFamily="18" charset="0"/>
              </a:rPr>
              <a:t>Page </a:t>
            </a:r>
            <a:fld id="{4D3F8DAB-C156-4D1C-91BD-F6C23E53F168}" type="slidenum">
              <a:rPr lang="en-US" altLang="en-US" sz="1200">
                <a:solidFill>
                  <a:srgbClr val="000000"/>
                </a:solidFill>
                <a:latin typeface="Times New Roman" panose="02020603050405020304" pitchFamily="18" charset="0"/>
              </a:rPr>
              <a:pPr algn="r" eaLnBrk="1">
                <a:lnSpc>
                  <a:spcPct val="100000"/>
                </a:lnSpc>
              </a:pPr>
              <a:t>70</a:t>
            </a:fld>
            <a:endParaRPr lang="en-US" altLang="en-US" sz="1200">
              <a:solidFill>
                <a:srgbClr val="000000"/>
              </a:solidFill>
              <a:latin typeface="Times New Roman" panose="02020603050405020304" pitchFamily="18" charset="0"/>
            </a:endParaRPr>
          </a:p>
        </p:txBody>
      </p:sp>
      <p:sp>
        <p:nvSpPr>
          <p:cNvPr id="24583" name="AutoShape 5"/>
          <p:cNvSpPr>
            <a:spLocks noChangeArrowheads="1"/>
          </p:cNvSpPr>
          <p:nvPr/>
        </p:nvSpPr>
        <p:spPr bwMode="auto">
          <a:xfrm>
            <a:off x="1154113" y="701675"/>
            <a:ext cx="4625975" cy="3468688"/>
          </a:xfrm>
          <a:custGeom>
            <a:avLst/>
            <a:gdLst>
              <a:gd name="T0" fmla="*/ 4625975 w 4625975"/>
              <a:gd name="T1" fmla="*/ 1734344 h 3468688"/>
              <a:gd name="T2" fmla="*/ 2312988 w 4625975"/>
              <a:gd name="T3" fmla="*/ 3468688 h 3468688"/>
              <a:gd name="T4" fmla="*/ 0 w 4625975"/>
              <a:gd name="T5" fmla="*/ 1734344 h 3468688"/>
              <a:gd name="T6" fmla="*/ 2312988 w 4625975"/>
              <a:gd name="T7" fmla="*/ 0 h 3468688"/>
              <a:gd name="T8" fmla="*/ 0 60000 65536"/>
              <a:gd name="T9" fmla="*/ 5898240 60000 65536"/>
              <a:gd name="T10" fmla="*/ 11796480 60000 65536"/>
              <a:gd name="T11" fmla="*/ 17694720 60000 65536"/>
              <a:gd name="T12" fmla="*/ 0 w 4625975"/>
              <a:gd name="T13" fmla="*/ 0 h 3468688"/>
              <a:gd name="T14" fmla="*/ 4625975 w 4625975"/>
              <a:gd name="T15" fmla="*/ 3468688 h 3468688"/>
            </a:gdLst>
            <a:ahLst/>
            <a:cxnLst>
              <a:cxn ang="T8">
                <a:pos x="T0" y="T1"/>
              </a:cxn>
              <a:cxn ang="T9">
                <a:pos x="T2" y="T3"/>
              </a:cxn>
              <a:cxn ang="T10">
                <a:pos x="T4" y="T5"/>
              </a:cxn>
              <a:cxn ang="T11">
                <a:pos x="T6" y="T7"/>
              </a:cxn>
            </a:cxnLst>
            <a:rect l="T12" t="T13" r="T14" b="T15"/>
            <a:pathLst>
              <a:path w="4625975" h="3468688">
                <a:moveTo>
                  <a:pt x="0" y="0"/>
                </a:moveTo>
                <a:lnTo>
                  <a:pt x="12850" y="0"/>
                </a:lnTo>
                <a:lnTo>
                  <a:pt x="12850" y="9635"/>
                </a:lnTo>
                <a:lnTo>
                  <a:pt x="0" y="9635"/>
                </a:lnTo>
                <a:lnTo>
                  <a:pt x="0" y="0"/>
                </a:lnTo>
                <a:close/>
              </a:path>
            </a:pathLst>
          </a:custGeom>
          <a:solidFill>
            <a:srgbClr val="FFFFFF"/>
          </a:solidFill>
          <a:ln w="9360">
            <a:solidFill>
              <a:srgbClr val="000000"/>
            </a:solidFill>
            <a:miter lim="800000"/>
            <a:headEnd/>
            <a:tailEnd/>
          </a:ln>
        </p:spPr>
        <p:txBody>
          <a:bodyPr wrap="none" anchor="ctr"/>
          <a:lstStyle/>
          <a:p>
            <a:endParaRPr lang="en-US"/>
          </a:p>
        </p:txBody>
      </p:sp>
      <p:sp>
        <p:nvSpPr>
          <p:cNvPr id="24584" name="Rectangle 6"/>
          <p:cNvSpPr>
            <a:spLocks noGrp="1" noChangeArrowheads="1"/>
          </p:cNvSpPr>
          <p:nvPr>
            <p:ph type="body"/>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6270766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1pPr>
            <a:lvl2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2pPr>
            <a:lvl3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3pPr>
            <a:lvl4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4pPr>
            <a:lvl5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9pPr>
          </a:lstStyle>
          <a:p>
            <a:pPr eaLnBrk="1"/>
            <a:fld id="{EAE6D279-AC3A-4A28-ACD0-0B4771A0BEAA}" type="slidenum">
              <a:rPr lang="en-US" altLang="en-US" sz="1400">
                <a:solidFill>
                  <a:srgbClr val="000000"/>
                </a:solidFill>
                <a:latin typeface="Times New Roman" panose="02020603050405020304" pitchFamily="18" charset="0"/>
              </a:rPr>
              <a:pPr eaLnBrk="1"/>
              <a:t>71</a:t>
            </a:fld>
            <a:endParaRPr lang="en-US" altLang="en-US" sz="1400">
              <a:solidFill>
                <a:srgbClr val="000000"/>
              </a:solidFill>
              <a:latin typeface="Times New Roman" panose="02020603050405020304" pitchFamily="18" charset="0"/>
            </a:endParaRPr>
          </a:p>
        </p:txBody>
      </p:sp>
      <p:sp>
        <p:nvSpPr>
          <p:cNvPr id="26627" name="Text Box 1"/>
          <p:cNvSpPr txBox="1">
            <a:spLocks noChangeArrowheads="1"/>
          </p:cNvSpPr>
          <p:nvPr/>
        </p:nvSpPr>
        <p:spPr bwMode="auto">
          <a:xfrm>
            <a:off x="5640388" y="96838"/>
            <a:ext cx="639762"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400" b="1">
                <a:solidFill>
                  <a:srgbClr val="000000"/>
                </a:solidFill>
                <a:latin typeface="Times New Roman" panose="02020603050405020304" pitchFamily="18" charset="0"/>
              </a:rPr>
              <a:t>doc.: IEEE 802.11-yy/xxxxr0</a:t>
            </a:r>
          </a:p>
        </p:txBody>
      </p:sp>
      <p:sp>
        <p:nvSpPr>
          <p:cNvPr id="26628" name="Text Box 2"/>
          <p:cNvSpPr txBox="1">
            <a:spLocks noChangeArrowheads="1"/>
          </p:cNvSpPr>
          <p:nvPr/>
        </p:nvSpPr>
        <p:spPr bwMode="auto">
          <a:xfrm>
            <a:off x="654050" y="96838"/>
            <a:ext cx="825500"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eaLnBrk="1">
              <a:lnSpc>
                <a:spcPct val="100000"/>
              </a:lnSpc>
            </a:pPr>
            <a:r>
              <a:rPr lang="en-US" altLang="en-US" sz="1400" b="1">
                <a:solidFill>
                  <a:srgbClr val="000000"/>
                </a:solidFill>
                <a:latin typeface="Times New Roman" panose="02020603050405020304" pitchFamily="18" charset="0"/>
              </a:rPr>
              <a:t>Month Year</a:t>
            </a:r>
          </a:p>
        </p:txBody>
      </p:sp>
      <p:sp>
        <p:nvSpPr>
          <p:cNvPr id="26629" name="Text Box 3"/>
          <p:cNvSpPr txBox="1">
            <a:spLocks noChangeArrowheads="1"/>
          </p:cNvSpPr>
          <p:nvPr/>
        </p:nvSpPr>
        <p:spPr bwMode="auto">
          <a:xfrm>
            <a:off x="5357813" y="8985250"/>
            <a:ext cx="922337"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1pPr>
            <a:lvl2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2pPr>
            <a:lvl3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3pPr>
            <a:lvl4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4pPr>
            <a:lvl5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200">
                <a:solidFill>
                  <a:srgbClr val="000000"/>
                </a:solidFill>
                <a:latin typeface="Times New Roman" panose="02020603050405020304" pitchFamily="18" charset="0"/>
              </a:rPr>
              <a:t>John Doe, Some Company</a:t>
            </a:r>
          </a:p>
        </p:txBody>
      </p:sp>
      <p:sp>
        <p:nvSpPr>
          <p:cNvPr id="26630" name="Text Box 4"/>
          <p:cNvSpPr txBox="1">
            <a:spLocks noChangeArrowheads="1"/>
          </p:cNvSpPr>
          <p:nvPr/>
        </p:nvSpPr>
        <p:spPr bwMode="auto">
          <a:xfrm>
            <a:off x="3222625" y="8985250"/>
            <a:ext cx="5111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200">
                <a:solidFill>
                  <a:srgbClr val="000000"/>
                </a:solidFill>
                <a:latin typeface="Times New Roman" panose="02020603050405020304" pitchFamily="18" charset="0"/>
              </a:rPr>
              <a:t>Page </a:t>
            </a:r>
            <a:fld id="{53C1851A-23BD-4B91-9171-FFAF32DA9967}" type="slidenum">
              <a:rPr lang="en-US" altLang="en-US" sz="1200">
                <a:solidFill>
                  <a:srgbClr val="000000"/>
                </a:solidFill>
                <a:latin typeface="Times New Roman" panose="02020603050405020304" pitchFamily="18" charset="0"/>
              </a:rPr>
              <a:pPr algn="r" eaLnBrk="1">
                <a:lnSpc>
                  <a:spcPct val="100000"/>
                </a:lnSpc>
              </a:pPr>
              <a:t>71</a:t>
            </a:fld>
            <a:endParaRPr lang="en-US" altLang="en-US" sz="1200">
              <a:solidFill>
                <a:srgbClr val="000000"/>
              </a:solidFill>
              <a:latin typeface="Times New Roman" panose="02020603050405020304" pitchFamily="18" charset="0"/>
            </a:endParaRPr>
          </a:p>
        </p:txBody>
      </p:sp>
      <p:sp>
        <p:nvSpPr>
          <p:cNvPr id="26631" name="Rectangle 5"/>
          <p:cNvSpPr>
            <a:spLocks noGrp="1" noRot="1" noChangeAspect="1" noChangeArrowheads="1" noTextEdit="1"/>
          </p:cNvSpPr>
          <p:nvPr>
            <p:ph type="sldImg"/>
          </p:nvPr>
        </p:nvSpPr>
        <p:spPr>
          <a:xfrm>
            <a:off x="384175" y="701675"/>
            <a:ext cx="6165850" cy="3468688"/>
          </a:xfrm>
          <a:solidFill>
            <a:srgbClr val="FFFFFF"/>
          </a:solidFill>
          <a:ln>
            <a:solidFill>
              <a:srgbClr val="000000"/>
            </a:solidFill>
            <a:miter lim="800000"/>
            <a:headEnd/>
            <a:tailEnd/>
          </a:ln>
        </p:spPr>
      </p:sp>
      <p:sp>
        <p:nvSpPr>
          <p:cNvPr id="26632" name="Rectangle 6"/>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8477765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1pPr>
            <a:lvl2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2pPr>
            <a:lvl3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3pPr>
            <a:lvl4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4pPr>
            <a:lvl5pPr eaLnBrk="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2400">
                <a:solidFill>
                  <a:schemeClr val="tx1"/>
                </a:solidFill>
                <a:latin typeface="Arial" panose="020B0604020202020204" pitchFamily="34" charset="0"/>
                <a:ea typeface="MS Gothic" panose="020B0609070205080204" pitchFamily="49" charset="-128"/>
              </a:defRPr>
            </a:lvl9pPr>
          </a:lstStyle>
          <a:p>
            <a:pPr eaLnBrk="1"/>
            <a:fld id="{0A77BBCB-51FB-48F9-89F0-194F434A7B81}" type="slidenum">
              <a:rPr lang="en-US" altLang="en-US" sz="1400">
                <a:solidFill>
                  <a:srgbClr val="000000"/>
                </a:solidFill>
                <a:latin typeface="Times New Roman" panose="02020603050405020304" pitchFamily="18" charset="0"/>
              </a:rPr>
              <a:pPr eaLnBrk="1"/>
              <a:t>72</a:t>
            </a:fld>
            <a:endParaRPr lang="en-US" altLang="en-US" sz="1400">
              <a:solidFill>
                <a:srgbClr val="000000"/>
              </a:solidFill>
              <a:latin typeface="Times New Roman" panose="02020603050405020304" pitchFamily="18" charset="0"/>
            </a:endParaRPr>
          </a:p>
        </p:txBody>
      </p:sp>
      <p:sp>
        <p:nvSpPr>
          <p:cNvPr id="28675" name="Text Box 1"/>
          <p:cNvSpPr txBox="1">
            <a:spLocks noChangeArrowheads="1"/>
          </p:cNvSpPr>
          <p:nvPr/>
        </p:nvSpPr>
        <p:spPr bwMode="auto">
          <a:xfrm>
            <a:off x="5640388" y="96838"/>
            <a:ext cx="639762"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400" b="1">
                <a:solidFill>
                  <a:srgbClr val="000000"/>
                </a:solidFill>
                <a:latin typeface="Times New Roman" panose="02020603050405020304" pitchFamily="18" charset="0"/>
              </a:rPr>
              <a:t>doc.: IEEE 802.11-yy/xxxxr0</a:t>
            </a:r>
          </a:p>
        </p:txBody>
      </p:sp>
      <p:sp>
        <p:nvSpPr>
          <p:cNvPr id="28676" name="Text Box 2"/>
          <p:cNvSpPr txBox="1">
            <a:spLocks noChangeArrowheads="1"/>
          </p:cNvSpPr>
          <p:nvPr/>
        </p:nvSpPr>
        <p:spPr bwMode="auto">
          <a:xfrm>
            <a:off x="654050" y="96838"/>
            <a:ext cx="825500"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eaLnBrk="1">
              <a:lnSpc>
                <a:spcPct val="100000"/>
              </a:lnSpc>
            </a:pPr>
            <a:r>
              <a:rPr lang="en-US" altLang="en-US" sz="1400" b="1">
                <a:solidFill>
                  <a:srgbClr val="000000"/>
                </a:solidFill>
                <a:latin typeface="Times New Roman" panose="02020603050405020304" pitchFamily="18" charset="0"/>
              </a:rPr>
              <a:t>Month Year</a:t>
            </a:r>
          </a:p>
        </p:txBody>
      </p:sp>
      <p:sp>
        <p:nvSpPr>
          <p:cNvPr id="28677" name="Text Box 3"/>
          <p:cNvSpPr txBox="1">
            <a:spLocks noChangeArrowheads="1"/>
          </p:cNvSpPr>
          <p:nvPr/>
        </p:nvSpPr>
        <p:spPr bwMode="auto">
          <a:xfrm>
            <a:off x="5357813" y="8985250"/>
            <a:ext cx="922337"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1pPr>
            <a:lvl2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2pPr>
            <a:lvl3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3pPr>
            <a:lvl4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4pPr>
            <a:lvl5pPr eaLnBrk="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200">
                <a:solidFill>
                  <a:srgbClr val="000000"/>
                </a:solidFill>
                <a:latin typeface="Times New Roman" panose="02020603050405020304" pitchFamily="18" charset="0"/>
              </a:rPr>
              <a:t>John Doe, Some Company</a:t>
            </a:r>
          </a:p>
        </p:txBody>
      </p:sp>
      <p:sp>
        <p:nvSpPr>
          <p:cNvPr id="28678" name="Text Box 4"/>
          <p:cNvSpPr txBox="1">
            <a:spLocks noChangeArrowheads="1"/>
          </p:cNvSpPr>
          <p:nvPr/>
        </p:nvSpPr>
        <p:spPr bwMode="auto">
          <a:xfrm>
            <a:off x="3222625" y="8985250"/>
            <a:ext cx="5111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algn="r" eaLnBrk="1">
              <a:lnSpc>
                <a:spcPct val="100000"/>
              </a:lnSpc>
            </a:pPr>
            <a:r>
              <a:rPr lang="en-US" altLang="en-US" sz="1200">
                <a:solidFill>
                  <a:srgbClr val="000000"/>
                </a:solidFill>
                <a:latin typeface="Times New Roman" panose="02020603050405020304" pitchFamily="18" charset="0"/>
              </a:rPr>
              <a:t>Page </a:t>
            </a:r>
            <a:fld id="{86F4192F-2658-454D-A010-B86CD23B25C1}" type="slidenum">
              <a:rPr lang="en-US" altLang="en-US" sz="1200">
                <a:solidFill>
                  <a:srgbClr val="000000"/>
                </a:solidFill>
                <a:latin typeface="Times New Roman" panose="02020603050405020304" pitchFamily="18" charset="0"/>
              </a:rPr>
              <a:pPr algn="r" eaLnBrk="1">
                <a:lnSpc>
                  <a:spcPct val="100000"/>
                </a:lnSpc>
              </a:pPr>
              <a:t>72</a:t>
            </a:fld>
            <a:endParaRPr lang="en-US" altLang="en-US" sz="1200">
              <a:solidFill>
                <a:srgbClr val="000000"/>
              </a:solidFill>
              <a:latin typeface="Times New Roman" panose="02020603050405020304" pitchFamily="18" charset="0"/>
            </a:endParaRPr>
          </a:p>
        </p:txBody>
      </p:sp>
      <p:sp>
        <p:nvSpPr>
          <p:cNvPr id="28679" name="Rectangle 5"/>
          <p:cNvSpPr>
            <a:spLocks noGrp="1" noRot="1" noChangeAspect="1" noChangeArrowheads="1" noTextEdit="1"/>
          </p:cNvSpPr>
          <p:nvPr>
            <p:ph type="sldImg"/>
          </p:nvPr>
        </p:nvSpPr>
        <p:spPr>
          <a:xfrm>
            <a:off x="384175" y="701675"/>
            <a:ext cx="6165850" cy="3468688"/>
          </a:xfrm>
          <a:solidFill>
            <a:srgbClr val="FFFFFF"/>
          </a:solidFill>
          <a:ln>
            <a:solidFill>
              <a:srgbClr val="000000"/>
            </a:solidFill>
            <a:miter lim="800000"/>
            <a:headEnd/>
            <a:tailEnd/>
          </a:ln>
        </p:spPr>
      </p:sp>
      <p:sp>
        <p:nvSpPr>
          <p:cNvPr id="28680" name="Rectangle 6"/>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40908648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F76006C-46C2-4CCD-A30E-902B8A6943AB}" type="slidenum">
              <a:rPr lang="en-US" altLang="en-US" smtClean="0"/>
              <a:pPr>
                <a:spcBef>
                  <a:spcPct val="0"/>
                </a:spcBef>
              </a:pPr>
              <a:t>73</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86987353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E6BF45D7-01D8-48F4-ADE3-BB4576354F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B5925FB8-8DEF-4978-A000-1CAA5CB98D4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BBAFA5AA-1ADE-4ADA-9DA5-60D9EBDA00B7}"/>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EC620D4F-9C3C-4E74-BBE1-206F86D5876B}" type="slidenum">
              <a:rPr lang="en-US" altLang="en-US" smtClean="0"/>
              <a:pPr>
                <a:spcBef>
                  <a:spcPct val="0"/>
                </a:spcBef>
              </a:pPr>
              <a:t>74</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70080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822188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2C618DFB-E23B-4880-8FEF-9BA3999DD851}" type="slidenum">
              <a:rPr lang="en-US" altLang="en-US" smtClean="0"/>
              <a:pPr>
                <a:spcBef>
                  <a:spcPct val="0"/>
                </a:spcBef>
              </a:pPr>
              <a:t>75</a:t>
            </a:fld>
            <a:endParaRPr lang="en-US" altLang="en-US" smtClean="0"/>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11456223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9399308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037741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232180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3555"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59DFE69E-7B67-423D-89E4-C946A1808069}" type="slidenum">
              <a:rPr lang="en-US" smtClean="0"/>
              <a:pPr/>
              <a:t>82</a:t>
            </a:fld>
            <a:endParaRPr lang="en-US"/>
          </a:p>
        </p:txBody>
      </p:sp>
      <p:sp>
        <p:nvSpPr>
          <p:cNvPr id="23558" name="Rectangle 2"/>
          <p:cNvSpPr>
            <a:spLocks noGrp="1" noRot="1" noChangeAspect="1" noChangeArrowheads="1" noTextEdit="1"/>
          </p:cNvSpPr>
          <p:nvPr>
            <p:ph type="sldImg"/>
          </p:nvPr>
        </p:nvSpPr>
        <p:spPr>
          <a:xfrm>
            <a:off x="384175" y="701675"/>
            <a:ext cx="6165850" cy="3468688"/>
          </a:xfrm>
          <a:ln/>
        </p:spPr>
      </p:sp>
      <p:sp>
        <p:nvSpPr>
          <p:cNvPr id="23559"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21727258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4579"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C2B2D208-67FA-4E74-9755-1AF3509BEB51}" type="slidenum">
              <a:rPr lang="en-US" smtClean="0"/>
              <a:pPr/>
              <a:t>83</a:t>
            </a:fld>
            <a:endParaRPr lang="en-US"/>
          </a:p>
        </p:txBody>
      </p:sp>
      <p:sp>
        <p:nvSpPr>
          <p:cNvPr id="24582" name="Rectangle 2"/>
          <p:cNvSpPr>
            <a:spLocks noGrp="1" noRot="1" noChangeAspect="1" noChangeArrowheads="1" noTextEdit="1"/>
          </p:cNvSpPr>
          <p:nvPr>
            <p:ph type="sldImg"/>
          </p:nvPr>
        </p:nvSpPr>
        <p:spPr>
          <a:xfrm>
            <a:off x="384175" y="701675"/>
            <a:ext cx="6165850"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p>
        </p:txBody>
      </p:sp>
    </p:spTree>
    <p:extLst>
      <p:ext uri="{BB962C8B-B14F-4D97-AF65-F5344CB8AC3E}">
        <p14:creationId xmlns:p14="http://schemas.microsoft.com/office/powerpoint/2010/main" val="125943864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84</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81136365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85</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80557306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86</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4324321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87</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r>
              <a:rPr lang="en-US" dirty="0" err="1"/>
              <a:t>ila</a:t>
            </a:r>
            <a:r>
              <a:rPr lang="en-US" dirty="0"/>
              <a:t> – splitting IPv6 node identity from location for improved mobility.  Done efficiently without tunneling.</a:t>
            </a:r>
          </a:p>
          <a:p>
            <a:endParaRPr lang="en-US" dirty="0"/>
          </a:p>
          <a:p>
            <a:r>
              <a:rPr lang="en-US" dirty="0" err="1"/>
              <a:t>mls</a:t>
            </a:r>
            <a:r>
              <a:rPr lang="en-US" dirty="0"/>
              <a:t> – generalized capability for message confidentiality, authentication, and integrity.  Also membership verification, asynchronous key distribution, forward secrecy, post-compromise secrecy, and scalability.</a:t>
            </a:r>
          </a:p>
          <a:p>
            <a:endParaRPr lang="en-US" dirty="0"/>
          </a:p>
          <a:p>
            <a:r>
              <a:rPr lang="en-US" dirty="0"/>
              <a:t>Not clear that coms, </a:t>
            </a:r>
            <a:r>
              <a:rPr lang="en-US" dirty="0" err="1"/>
              <a:t>ila</a:t>
            </a:r>
            <a:r>
              <a:rPr lang="en-US" dirty="0"/>
              <a:t>, and </a:t>
            </a:r>
            <a:r>
              <a:rPr lang="en-US" dirty="0" err="1"/>
              <a:t>mls</a:t>
            </a:r>
            <a:r>
              <a:rPr lang="en-US" dirty="0"/>
              <a:t> will meet at IETF 102.</a:t>
            </a:r>
          </a:p>
        </p:txBody>
      </p:sp>
    </p:spTree>
    <p:extLst>
      <p:ext uri="{BB962C8B-B14F-4D97-AF65-F5344CB8AC3E}">
        <p14:creationId xmlns:p14="http://schemas.microsoft.com/office/powerpoint/2010/main" val="779540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041697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88</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42107047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89</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22854913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90</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59245441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91</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51443721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92</a:t>
            </a:fld>
            <a:endParaRPr lang="en-US"/>
          </a:p>
        </p:txBody>
      </p:sp>
      <p:sp>
        <p:nvSpPr>
          <p:cNvPr id="41990" name="Rectangle 2"/>
          <p:cNvSpPr>
            <a:spLocks noGrp="1" noRot="1" noChangeAspect="1" noChangeArrowheads="1" noTextEdit="1"/>
          </p:cNvSpPr>
          <p:nvPr>
            <p:ph type="sldImg"/>
          </p:nvPr>
        </p:nvSpPr>
        <p:spPr>
          <a:xfrm>
            <a:off x="384175" y="701675"/>
            <a:ext cx="6165850"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4776934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40963"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93</a:t>
            </a:fld>
            <a:endParaRPr lang="en-US"/>
          </a:p>
        </p:txBody>
      </p:sp>
      <p:sp>
        <p:nvSpPr>
          <p:cNvPr id="40966" name="Rectangle 2"/>
          <p:cNvSpPr>
            <a:spLocks noGrp="1" noRot="1" noChangeAspect="1" noChangeArrowheads="1" noTextEdit="1"/>
          </p:cNvSpPr>
          <p:nvPr>
            <p:ph type="sldImg"/>
          </p:nvPr>
        </p:nvSpPr>
        <p:spPr>
          <a:xfrm>
            <a:off x="384175" y="701675"/>
            <a:ext cx="6165850" cy="3468688"/>
          </a:xfrm>
          <a:ln/>
        </p:spPr>
      </p:sp>
      <p:sp>
        <p:nvSpPr>
          <p:cNvPr id="40967"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24151000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94</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99268895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95</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31160881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96</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93836956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97</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279426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8207009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802.11-18/0891r0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2018</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98</a:t>
            </a:fld>
            <a:endParaRPr lang="en-US"/>
          </a:p>
        </p:txBody>
      </p:sp>
      <p:sp>
        <p:nvSpPr>
          <p:cNvPr id="26630" name="Rectangle 2"/>
          <p:cNvSpPr>
            <a:spLocks noGrp="1" noRot="1" noChangeAspect="1" noChangeArrowheads="1" noTextEdit="1"/>
          </p:cNvSpPr>
          <p:nvPr>
            <p:ph type="sldImg"/>
          </p:nvPr>
        </p:nvSpPr>
        <p:spPr>
          <a:xfrm>
            <a:off x="384175" y="701675"/>
            <a:ext cx="6165850"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39863960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dirty="0"/>
              <a:t>doc.: IEEE 802.11-yy/xxxxr0</a:t>
            </a:r>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a:t>Month Year</a:t>
            </a:r>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smtClean="0"/>
              <a:t>Santosh Pandey, Cisco</a:t>
            </a:r>
            <a:endParaRPr lang="en-GB" dirty="0" smtClean="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mtClean="0"/>
              <a:t>Page </a:t>
            </a:r>
            <a:fld id="{84EAE0F3-2EDE-462F-B412-67CDAA37783B}" type="slidenum">
              <a:rPr lang="en-GB" smtClean="0"/>
              <a:pPr/>
              <a:t>99</a:t>
            </a:fld>
            <a:endParaRPr lang="en-GB" smtClean="0"/>
          </a:p>
        </p:txBody>
      </p:sp>
      <p:sp>
        <p:nvSpPr>
          <p:cNvPr id="14342" name="Rectangle 2"/>
          <p:cNvSpPr>
            <a:spLocks noGrp="1" noRot="1" noChangeAspect="1" noChangeArrowheads="1" noTextEdit="1"/>
          </p:cNvSpPr>
          <p:nvPr>
            <p:ph type="sldImg"/>
          </p:nvPr>
        </p:nvSpPr>
        <p:spPr>
          <a:xfrm>
            <a:off x="419100" y="703263"/>
            <a:ext cx="6184900" cy="3479800"/>
          </a:xfrm>
          <a:ln/>
        </p:spPr>
      </p:sp>
      <p:sp>
        <p:nvSpPr>
          <p:cNvPr id="14343"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115454508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endParaRPr lang="en-US"/>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100</a:t>
            </a:fld>
            <a:endParaRPr lang="en-US"/>
          </a:p>
        </p:txBody>
      </p:sp>
    </p:spTree>
    <p:extLst>
      <p:ext uri="{BB962C8B-B14F-4D97-AF65-F5344CB8AC3E}">
        <p14:creationId xmlns:p14="http://schemas.microsoft.com/office/powerpoint/2010/main" val="40522718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endParaRPr lang="en-US"/>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101</a:t>
            </a:fld>
            <a:endParaRPr lang="en-US"/>
          </a:p>
        </p:txBody>
      </p:sp>
    </p:spTree>
    <p:extLst>
      <p:ext uri="{BB962C8B-B14F-4D97-AF65-F5344CB8AC3E}">
        <p14:creationId xmlns:p14="http://schemas.microsoft.com/office/powerpoint/2010/main" val="67158094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endParaRPr lang="en-US"/>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102</a:t>
            </a:fld>
            <a:endParaRPr lang="en-US"/>
          </a:p>
        </p:txBody>
      </p:sp>
    </p:spTree>
    <p:extLst>
      <p:ext uri="{BB962C8B-B14F-4D97-AF65-F5344CB8AC3E}">
        <p14:creationId xmlns:p14="http://schemas.microsoft.com/office/powerpoint/2010/main" val="124984698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106</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2627015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dt" sz="quarter" idx="1"/>
          </p:nvPr>
        </p:nvSpPr>
        <p:spPr>
          <a:xfrm>
            <a:off x="641350" y="120650"/>
            <a:ext cx="732573" cy="215444"/>
          </a:xfrm>
          <a:noFill/>
        </p:spPr>
        <p:txBody>
          <a:bodyPr/>
          <a:lstStyle/>
          <a:p>
            <a:r>
              <a:rPr lang="en-US" dirty="0"/>
              <a:t>Nov 2015</a:t>
            </a:r>
            <a:endParaRPr lang="en-GB" dirty="0"/>
          </a:p>
        </p:txBody>
      </p:sp>
      <p:sp>
        <p:nvSpPr>
          <p:cNvPr id="11268" name="Rectangle 6"/>
          <p:cNvSpPr>
            <a:spLocks noGrp="1" noChangeArrowheads="1"/>
          </p:cNvSpPr>
          <p:nvPr>
            <p:ph type="ftr" sz="quarter" idx="4"/>
          </p:nvPr>
        </p:nvSpPr>
        <p:spPr>
          <a:noFill/>
        </p:spPr>
        <p:txBody>
          <a:bodyPr/>
          <a:lstStyle/>
          <a:p>
            <a:pPr lvl="4"/>
            <a:r>
              <a:rPr lang="en-GB" dirty="0"/>
              <a:t>Tim Godfrey (EPRI)</a:t>
            </a:r>
          </a:p>
        </p:txBody>
      </p:sp>
      <p:sp>
        <p:nvSpPr>
          <p:cNvPr id="11269" name="Rectangle 7"/>
          <p:cNvSpPr>
            <a:spLocks noGrp="1" noChangeArrowheads="1"/>
          </p:cNvSpPr>
          <p:nvPr>
            <p:ph type="sldNum" sz="quarter" idx="5"/>
          </p:nvPr>
        </p:nvSpPr>
        <p:spPr>
          <a:noFill/>
        </p:spPr>
        <p:txBody>
          <a:bodyPr/>
          <a:lstStyle/>
          <a:p>
            <a:r>
              <a:rPr lang="en-GB" dirty="0"/>
              <a:t>Page </a:t>
            </a:r>
            <a:fld id="{7F3AA8F3-0F4A-45BA-A64F-0DDB9B568E98}" type="slidenum">
              <a:rPr lang="en-GB" smtClean="0"/>
              <a:pPr/>
              <a:t>110</a:t>
            </a:fld>
            <a:endParaRPr lang="en-GB" dirty="0"/>
          </a:p>
        </p:txBody>
      </p:sp>
      <p:sp>
        <p:nvSpPr>
          <p:cNvPr id="11270" name="Rectangle 2"/>
          <p:cNvSpPr>
            <a:spLocks noGrp="1" noRot="1" noChangeAspect="1" noChangeArrowheads="1" noTextEdit="1"/>
          </p:cNvSpPr>
          <p:nvPr>
            <p:ph type="sldImg"/>
          </p:nvPr>
        </p:nvSpPr>
        <p:spPr>
          <a:xfrm>
            <a:off x="98425" y="750888"/>
            <a:ext cx="6597650" cy="3711575"/>
          </a:xfrm>
          <a:ln/>
        </p:spPr>
      </p:sp>
      <p:sp>
        <p:nvSpPr>
          <p:cNvPr id="1127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6599350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111</a:t>
            </a:fld>
            <a:endParaRPr lang="en-US"/>
          </a:p>
        </p:txBody>
      </p:sp>
    </p:spTree>
    <p:extLst>
      <p:ext uri="{BB962C8B-B14F-4D97-AF65-F5344CB8AC3E}">
        <p14:creationId xmlns:p14="http://schemas.microsoft.com/office/powerpoint/2010/main" val="734678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15</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816598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16</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172079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58438" cy="1063625"/>
          </a:xfrm>
        </p:spPr>
        <p:txBody>
          <a:bodyPr/>
          <a:lstStyle/>
          <a:p>
            <a:r>
              <a:rPr lang="en-US" smtClean="0"/>
              <a:t>Click to edit Master title style</a:t>
            </a:r>
            <a:endParaRPr lang="en-US"/>
          </a:p>
        </p:txBody>
      </p:sp>
      <p:sp>
        <p:nvSpPr>
          <p:cNvPr id="3" name="Slide Number Placeholder 2"/>
          <p:cNvSpPr>
            <a:spLocks noGrp="1"/>
          </p:cNvSpPr>
          <p:nvPr>
            <p:ph type="sldNum" idx="10"/>
          </p:nvPr>
        </p:nvSpPr>
        <p:spPr>
          <a:xfrm>
            <a:off x="5792788" y="6475413"/>
            <a:ext cx="703262" cy="361950"/>
          </a:xfrm>
        </p:spPr>
        <p:txBody>
          <a:bodyPr/>
          <a:lstStyle>
            <a:lvl1pPr>
              <a:defRPr/>
            </a:lvl1pPr>
          </a:lstStyle>
          <a:p>
            <a:r>
              <a:rPr lang="en-US" altLang="en-US"/>
              <a:t>Slide </a:t>
            </a:r>
            <a:fld id="{5636A5DB-14AD-48B8-9846-3A1CA17FD7B0}" type="slidenum">
              <a:rPr lang="en-US" altLang="en-US"/>
              <a:pPr/>
              <a:t>‹#›</a:t>
            </a:fld>
            <a:endParaRPr lang="en-US" altLang="en-US"/>
          </a:p>
        </p:txBody>
      </p:sp>
      <p:sp>
        <p:nvSpPr>
          <p:cNvPr id="4" name="Footer Placeholder 3"/>
          <p:cNvSpPr>
            <a:spLocks noGrp="1"/>
          </p:cNvSpPr>
          <p:nvPr>
            <p:ph type="ftr" idx="11"/>
          </p:nvPr>
        </p:nvSpPr>
        <p:spPr/>
        <p:txBody>
          <a:bodyPr/>
          <a:lstStyle>
            <a:lvl1pPr>
              <a:defRPr/>
            </a:lvl1pPr>
          </a:lstStyle>
          <a:p>
            <a:pPr>
              <a:defRPr/>
            </a:pPr>
            <a:r>
              <a:rPr lang="en-US"/>
              <a:t>James Gilb, GA-ASI, USD, Gilb Consulting</a:t>
            </a:r>
          </a:p>
        </p:txBody>
      </p:sp>
      <p:sp>
        <p:nvSpPr>
          <p:cNvPr id="5" name="Date Placeholder 4"/>
          <p:cNvSpPr>
            <a:spLocks noGrp="1"/>
          </p:cNvSpPr>
          <p:nvPr>
            <p:ph type="dt" idx="12"/>
          </p:nvPr>
        </p:nvSpPr>
        <p:spPr/>
        <p:txBody>
          <a:bodyPr/>
          <a:lstStyle>
            <a:lvl1pPr>
              <a:defRPr/>
            </a:lvl1pPr>
          </a:lstStyle>
          <a:p>
            <a:pPr>
              <a:defRPr/>
            </a:pPr>
            <a:r>
              <a:rPr lang="en-US"/>
              <a:t>May 2018</a:t>
            </a:r>
            <a:endParaRPr lang="en-US" dirty="0"/>
          </a:p>
        </p:txBody>
      </p:sp>
    </p:spTree>
    <p:extLst>
      <p:ext uri="{BB962C8B-B14F-4D97-AF65-F5344CB8AC3E}">
        <p14:creationId xmlns:p14="http://schemas.microsoft.com/office/powerpoint/2010/main" val="718644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802.11-18/0651r1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8" Type="http://schemas.openxmlformats.org/officeDocument/2006/relationships/hyperlink" Target="https://mentor.ieee.org/802.18/dcn/18/18-18-0039-04-0000-ieee-802-comments-fcc-et-18-21-spectrum-horizons-to-3-thz.pdf" TargetMode="External"/><Relationship Id="rId3" Type="http://schemas.openxmlformats.org/officeDocument/2006/relationships/hyperlink" Target="https://mentor.ieee.org/802.18/dcn/17/18-17-0051-01-0000-meeting-minutes-march-2017-vancouver.docx" TargetMode="External"/><Relationship Id="rId7" Type="http://schemas.openxmlformats.org/officeDocument/2006/relationships/hyperlink" Target="https://mentor.ieee.org/802.18/dcn/17/18-17-0073-07-0000-ieee-802-viewpoints-on-wrc-19-agenda-items.pptx" TargetMode="External"/><Relationship Id="rId2" Type="http://schemas.openxmlformats.org/officeDocument/2006/relationships/hyperlink" Target="https://mentor.ieee.org/802.18/dcn/18/18-18-0050-01-0000-agenda-warsaw-interim-8-10-may-2018-rr-tag.pptx" TargetMode="External"/><Relationship Id="rId1" Type="http://schemas.openxmlformats.org/officeDocument/2006/relationships/slideLayout" Target="../slideLayouts/slideLayout2.xml"/><Relationship Id="rId6" Type="http://schemas.openxmlformats.org/officeDocument/2006/relationships/hyperlink" Target="https://mentor.ieee.org/802.18/dcn/18/18-18-0032-05-0000-google-s-waiver-request-ieee-802-comments-motion-sensing-57-64-ghz.pdf" TargetMode="External"/><Relationship Id="rId5" Type="http://schemas.openxmlformats.org/officeDocument/2006/relationships/hyperlink" Target="https://mentor.ieee.org/802.18/dcn/18/18-18-0054-02-0000-ieee-802-comments-fcc-nprm-et-18-22-expedite-rules-section-7.docx" TargetMode="External"/><Relationship Id="rId4" Type="http://schemas.openxmlformats.org/officeDocument/2006/relationships/hyperlink" Target="https://mentor.ieee.org/802.18/dcn/18/18-18-0024-00-0000-meeting-minutes-march-2018-o-hare.docx" TargetMode="Externa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6.emf"/><Relationship Id="rId4" Type="http://schemas.openxmlformats.org/officeDocument/2006/relationships/oleObject" Target="../embeddings/Microsoft_Word_97_-_2003_Document9.doc"/></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10.xml.rels><?xml version="1.0" encoding="UTF-8" standalone="yes"?>
<Relationships xmlns="http://schemas.openxmlformats.org/package/2006/relationships"><Relationship Id="rId3" Type="http://schemas.openxmlformats.org/officeDocument/2006/relationships/notesSlide" Target="../notesSlides/notesSlide76.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17.emf"/><Relationship Id="rId4" Type="http://schemas.openxmlformats.org/officeDocument/2006/relationships/oleObject" Target="../embeddings/oleObject8.bin"/></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24/dcn/17/24-17-0006-11-sgtg-tsn-utility-applications-white-paper.docx" TargetMode="External"/><Relationship Id="rId2" Type="http://schemas.openxmlformats.org/officeDocument/2006/relationships/notesSlide" Target="../notesSlides/notesSlide77.xml"/><Relationship Id="rId1" Type="http://schemas.openxmlformats.org/officeDocument/2006/relationships/slideLayout" Target="../slideLayouts/slideLayout2.xml"/><Relationship Id="rId5" Type="http://schemas.openxmlformats.org/officeDocument/2006/relationships/hyperlink" Target="https://mentor.ieee.org/802.24/dcn/18/24-18-0007-01-0000-march-2018-meeting-presentation.pptx" TargetMode="External"/><Relationship Id="rId4" Type="http://schemas.openxmlformats.org/officeDocument/2006/relationships/hyperlink" Target="https://mentor.ieee.org/802.24/dcn/18/24-18-0006-02-0000-march-2018-agenda.xls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913-01-AANI-aani-may-2018-meeting-minutes.docx" TargetMode="External"/><Relationship Id="rId2" Type="http://schemas.openxmlformats.org/officeDocument/2006/relationships/hyperlink" Target="https://mentor.ieee.org/802.11/dcn/18/11-18-0632-03-AANI-aani-sc-agenda-may-2018.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0915-00-AANI-benchmarking-of-802-11ax-against-embb-indoor-hotspot-requirements-using-imt-2020-simulation-methodology.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44-03-0arc-arc-sc-agenda-may-2018.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8/11-18-0659-07-coex-agenda-for-may-2018-in-warsaw.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0708-04-coex-proposed-liaison-statement-to-etsi-bran-in-relation-to-adaptivity.docx" TargetMode="External"/><Relationship Id="rId2" Type="http://schemas.openxmlformats.org/officeDocument/2006/relationships/hyperlink" Target="https://mentor.ieee.org/802.11/dcn/18/11-18-0708-03-coex-proposed-liaison-statement-to-etsi-bran-in-relation-to-adaptivity.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8/11-18-0642-03-0wng-agenda-for-wng-2018-may.pp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18/11-18-0857-00-0wng-beyond-802-11ax-throughput-enhancement-utilizing-multi-bands-across-2-4-5-6ghz-bands.pptx" TargetMode="External"/><Relationship Id="rId5" Type="http://schemas.openxmlformats.org/officeDocument/2006/relationships/hyperlink" Target="https://mentor.ieee.org/802.11/dcn/18/11-18-0789-10-0wng-extreme-throughput-802-11.pptx" TargetMode="External"/><Relationship Id="rId4" Type="http://schemas.openxmlformats.org/officeDocument/2006/relationships/hyperlink" Target="https://mentor.ieee.org/802.11/dcn/18/11-18-0818-03-0wng-16-spatial-stream-support-in-next-generation-wlan.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8/11-18-0903-01-0wng-next-generation-home-use-case.pptx" TargetMode="External"/><Relationship Id="rId2" Type="http://schemas.openxmlformats.org/officeDocument/2006/relationships/hyperlink" Target="https://mentor.ieee.org/802.11/dcn/18/11-18-0846-02-0wng-next-generation-phy-mac-in-sub-7ghz.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Microsoft_Word_97_-_2003_Document2.doc"/></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8/11-18-0625-06-000m-2018-may-tgmd-agenda.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standards.ieee.org/about/sba/index.html" TargetMode="Externa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Microsoft_Word_97_-_2003_Document3.doc"/></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8/11-18-0635-10-00ax-tgax-may-2018-meeting-agenda.ppt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Microsoft_Word_97_-_2003_Document4.doc"/></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Microsoft_Word_97_-_2003_Document5.doc"/></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Microsoft_Word_97_-_2003_Document6.doc"/></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1.png"/><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8" Type="http://schemas.openxmlformats.org/officeDocument/2006/relationships/hyperlink" Target="mailto:carlos.cordeiro@intel.com" TargetMode="External"/><Relationship Id="rId13" Type="http://schemas.openxmlformats.org/officeDocument/2006/relationships/hyperlink" Target="mailto:alex.ashley@hotmail.co.uk" TargetMode="External"/><Relationship Id="rId18" Type="http://schemas.openxmlformats.org/officeDocument/2006/relationships/hyperlink" Target="mailto:yongho.seok@gmail.com" TargetMode="External"/><Relationship Id="rId3" Type="http://schemas.openxmlformats.org/officeDocument/2006/relationships/hyperlink" Target="mailto:jiamin.chen@mail01.huawei.com" TargetMode="External"/><Relationship Id="rId7" Type="http://schemas.openxmlformats.org/officeDocument/2006/relationships/hyperlink" Target="mailto:robert.stacey@intel.com" TargetMode="External"/><Relationship Id="rId12" Type="http://schemas.openxmlformats.org/officeDocument/2006/relationships/hyperlink" Target="mailto:edward.ks.au@huawei.com" TargetMode="External"/><Relationship Id="rId17" Type="http://schemas.openxmlformats.org/officeDocument/2006/relationships/hyperlink" Target="mailto:Ping.FANG@huawei.com" TargetMode="External"/><Relationship Id="rId2" Type="http://schemas.openxmlformats.org/officeDocument/2006/relationships/notesSlide" Target="../notesSlides/notesSlide5.xml"/><Relationship Id="rId16" Type="http://schemas.openxmlformats.org/officeDocument/2006/relationships/hyperlink" Target="mailto:adrian.p.stephens@ieee.org" TargetMode="External"/><Relationship Id="rId20" Type="http://schemas.openxmlformats.org/officeDocument/2006/relationships/hyperlink" Target="mailto:ddrgal@gmail.com" TargetMode="External"/><Relationship Id="rId1" Type="http://schemas.openxmlformats.org/officeDocument/2006/relationships/slideLayout" Target="../slideLayouts/slideLayout2.xml"/><Relationship Id="rId6" Type="http://schemas.openxmlformats.org/officeDocument/2006/relationships/hyperlink" Target="mailto:LRA@tiac.net" TargetMode="External"/><Relationship Id="rId11" Type="http://schemas.openxmlformats.org/officeDocument/2006/relationships/hyperlink" Target="mailto:emily.h.qi@intel.com" TargetMode="External"/><Relationship Id="rId5" Type="http://schemas.openxmlformats.org/officeDocument/2006/relationships/hyperlink" Target="mailto:d3e3e3@gmail.com" TargetMode="External"/><Relationship Id="rId15" Type="http://schemas.openxmlformats.org/officeDocument/2006/relationships/hyperlink" Target="mailto:petere@ieee.org" TargetMode="External"/><Relationship Id="rId10" Type="http://schemas.openxmlformats.org/officeDocument/2006/relationships/hyperlink" Target="mailto:po-kai.huang@intel.com" TargetMode="External"/><Relationship Id="rId19" Type="http://schemas.openxmlformats.org/officeDocument/2006/relationships/hyperlink" Target="mailto:aasterja@qti.qualcomm.com" TargetMode="External"/><Relationship Id="rId4" Type="http://schemas.openxmlformats.org/officeDocument/2006/relationships/hyperlink" Target="mailto:shiwenhe@seu.edu.cn" TargetMode="External"/><Relationship Id="rId9" Type="http://schemas.openxmlformats.org/officeDocument/2006/relationships/hyperlink" Target="mailto:chaochun.wang@mediatek.com" TargetMode="External"/><Relationship Id="rId14" Type="http://schemas.openxmlformats.org/officeDocument/2006/relationships/hyperlink" Target="mailto:henry@LOGOUT.COM"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Microsoft_Word_97_-_2003_Document7.doc"/></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3.emf"/><Relationship Id="rId4" Type="http://schemas.openxmlformats.org/officeDocument/2006/relationships/oleObject" Target="../embeddings/oleObject6.bin"/></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18/11-18-0861-00-0ngv-ieee-802-11-ngv-sg-proposed-par.docx"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hyperlink" Target="https://mentor.ieee.org/802.11/dcn/18/11-18-0862-00-0ngv-ieee-802-11-ngv-sg-proposed-csd.docx"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8" Type="http://schemas.openxmlformats.org/officeDocument/2006/relationships/hyperlink" Target="https://mentor.ieee.org/802.11/dcn/18/11-18-0919-01-0ngv-the-c2c-communiction-consortium.pptx" TargetMode="External"/><Relationship Id="rId13" Type="http://schemas.openxmlformats.org/officeDocument/2006/relationships/hyperlink" Target="https://mentor.ieee.org/802.11/dcn/18/11-18-0900-00-0ngv-overview-of-cv2x-requirements.pptx" TargetMode="External"/><Relationship Id="rId3" Type="http://schemas.openxmlformats.org/officeDocument/2006/relationships/hyperlink" Target="https://mentor.ieee.org/802.11/dcn/18/11-18-0933-00-0ngv-high-level-requirements-of-ngv.pptx" TargetMode="External"/><Relationship Id="rId7" Type="http://schemas.openxmlformats.org/officeDocument/2006/relationships/hyperlink" Target="https://mentor.ieee.org/802.11/dcn/18/11-18-0859-00-0ngv-ngv-sg-par-discussions.pptx" TargetMode="External"/><Relationship Id="rId12" Type="http://schemas.openxmlformats.org/officeDocument/2006/relationships/hyperlink" Target="https://mentor.ieee.org/802.11/dcn/18/11-18-0924-00-0ngv-time-variant-non-stationary-v2v-channel-model.pptx" TargetMode="External"/><Relationship Id="rId2" Type="http://schemas.openxmlformats.org/officeDocument/2006/relationships/hyperlink" Target="https://mentor.ieee.org/802.11/dcn/18/11-18-0690-00-0000-2018-04-13-liaison-statement-from-etsi-tc-it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860-00-0ngv-ngv-phy-feasibility-discussions.pptx" TargetMode="External"/><Relationship Id="rId11" Type="http://schemas.openxmlformats.org/officeDocument/2006/relationships/hyperlink" Target="https://mentor.ieee.org/802.11/dcn/18/11-18-0821-00-0ngv-ngv-channel-models.pptx" TargetMode="External"/><Relationship Id="rId5" Type="http://schemas.openxmlformats.org/officeDocument/2006/relationships/hyperlink" Target="https://mentor.ieee.org/802.11/dcn/18/11-18-0917-00-0ngv-an-automaker-perspective-on-next-gen-v2x.pptx" TargetMode="External"/><Relationship Id="rId10" Type="http://schemas.openxmlformats.org/officeDocument/2006/relationships/hyperlink" Target="https://mentor.ieee.org/802.11/dcn/18/11-18-0858-00-0ngv-c2c-channel-model-overview.pptx" TargetMode="External"/><Relationship Id="rId4" Type="http://schemas.openxmlformats.org/officeDocument/2006/relationships/hyperlink" Target="https://mentor.ieee.org/802.11/dcn/18/11-18-0907-00-0ngv-ngv-background-and-some-problems-to-solve.pptx" TargetMode="External"/><Relationship Id="rId9" Type="http://schemas.openxmlformats.org/officeDocument/2006/relationships/hyperlink" Target="https://mentor.ieee.org/802.11/dcn/18/11-18-0923-00-0ngv-the-c-roads-platform.pptx" TargetMode="External"/><Relationship Id="rId14" Type="http://schemas.openxmlformats.org/officeDocument/2006/relationships/hyperlink" Target="https://mentor.ieee.org/802.11/dcn/18/11-18-0918-00-0ngv-its-dsrc-regulatory-update.pptx"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4.emf"/><Relationship Id="rId4" Type="http://schemas.openxmlformats.org/officeDocument/2006/relationships/oleObject" Target="../embeddings/oleObject7.bin"/></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 Id="rId6" Type="http://schemas.openxmlformats.org/officeDocument/2006/relationships/hyperlink" Target="http://tools.ietf.org/dailydose/" TargetMode="Externa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 Id="rId6" Type="http://schemas.openxmlformats.org/officeDocument/2006/relationships/hyperlink" Target="https://datatracker.ietf.org/wg/ipwave/charter/" TargetMode="External"/><Relationship Id="rId5" Type="http://schemas.openxmlformats.org/officeDocument/2006/relationships/hyperlink" Target="https://datatracker.ietf.org/doc/rfc8350/" TargetMode="External"/><Relationship Id="rId4" Type="http://schemas.openxmlformats.org/officeDocument/2006/relationships/hyperlink" Target="https://datatracker.ietf.org/doc/draft-ietf-opsawg-capwap-alt-tunnel/" TargetMode="Externa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18/11-18-0354-00-000m-qos-mapping-comment.pptx" TargetMode="External"/><Relationship Id="rId3" Type="http://schemas.openxmlformats.org/officeDocument/2006/relationships/hyperlink" Target="https://www.ietf.org/blog/blind-men-and-elephant/" TargetMode="External"/><Relationship Id="rId7" Type="http://schemas.openxmlformats.org/officeDocument/2006/relationships/hyperlink" Target="https://tools.ietf.org/html/rfc8325" TargetMode="External"/><Relationship Id="rId2" Type="http://schemas.openxmlformats.org/officeDocument/2006/relationships/notesSlide" Target="../notesSlides/notesSlide58.xml"/><Relationship Id="rId1" Type="http://schemas.openxmlformats.org/officeDocument/2006/relationships/slideLayout" Target="../slideLayouts/slideLayout2.xml"/><Relationship Id="rId6" Type="http://schemas.openxmlformats.org/officeDocument/2006/relationships/hyperlink" Target="https://tools.ietf.org/html/draft-deconinck-multipath-quic-00" TargetMode="External"/><Relationship Id="rId5" Type="http://schemas.openxmlformats.org/officeDocument/2006/relationships/hyperlink" Target="https://www.usenix.org/system/files/conference/atc17/atc17-hoiland-jorgensen.pdf" TargetMode="External"/><Relationship Id="rId4" Type="http://schemas.openxmlformats.org/officeDocument/2006/relationships/hyperlink" Target="https://tools.ietf.org/html/rfc8290" TargetMode="External"/></Relationships>
</file>

<file path=ppt/slides/_rels/slide87.xml.rels><?xml version="1.0" encoding="UTF-8" standalone="yes"?>
<Relationships xmlns="http://schemas.openxmlformats.org/package/2006/relationships"><Relationship Id="rId3" Type="http://schemas.openxmlformats.org/officeDocument/2006/relationships/hyperlink" Target="https://datatracker.ietf.org/wg/bofs/"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 Id="rId5" Type="http://schemas.openxmlformats.org/officeDocument/2006/relationships/hyperlink" Target="https://datatracker.ietf.org/wg/ila/about/" TargetMode="External"/><Relationship Id="rId4" Type="http://schemas.openxmlformats.org/officeDocument/2006/relationships/hyperlink" Target="https://datatracker.ietf.org/wg/coms/about/"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s://datatracker.ietf.org/group/chartering/" TargetMode="External"/><Relationship Id="rId7" Type="http://schemas.openxmlformats.org/officeDocument/2006/relationships/hyperlink" Target="https://datatracker.ietf.org/wg/mls/about/"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 Id="rId6" Type="http://schemas.openxmlformats.org/officeDocument/2006/relationships/hyperlink" Target="https://datatracker.ietf.org/doc/charter-ietf-ipsecme/" TargetMode="External"/><Relationship Id="rId5" Type="http://schemas.openxmlformats.org/officeDocument/2006/relationships/hyperlink" Target="https://datatracker.ietf.org/doc/charter-ietf-iasa2/" TargetMode="External"/><Relationship Id="rId4" Type="http://schemas.openxmlformats.org/officeDocument/2006/relationships/hyperlink" Target="https://datatracker.ietf.org/doc/charter-ietf-bmwg/" TargetMode="External"/></Relationships>
</file>

<file path=ppt/slides/_rels/slide89.xml.rels><?xml version="1.0" encoding="UTF-8" standalone="yes"?>
<Relationships xmlns="http://schemas.openxmlformats.org/package/2006/relationships"><Relationship Id="rId3" Type="http://schemas.openxmlformats.org/officeDocument/2006/relationships/hyperlink" Target="https://www.ietf.org/blog/2017/04/yang-catalog-latest-development-ietf-98-hackathon/Insights"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openxmlformats.org/officeDocument/2006/relationships/hyperlink" Target="https://yangcatalog.or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15/11-15-1261-02-0arc-mulicast-performance-optimization-features-overview-for-ietf-nov-2015.ppt" TargetMode="External"/><Relationship Id="rId7" Type="http://schemas.openxmlformats.org/officeDocument/2006/relationships/hyperlink" Target="https://www.ietf.org/proceedings/98/slides/slides-98-intarea-80211-multicast-testbed-and-results-00.pdf"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 Id="rId6" Type="http://schemas.openxmlformats.org/officeDocument/2006/relationships/hyperlink" Target="https://www.ietf.org/id/draft-mcbride-mboned-wifi-mcast-problem-statement-01.txt" TargetMode="External"/><Relationship Id="rId5" Type="http://schemas.openxmlformats.org/officeDocument/2006/relationships/hyperlink" Target="https://tools.ietf.org/html/draft-perkins-intarea-multicast-ieee802-03" TargetMode="External"/><Relationship Id="rId4" Type="http://schemas.openxmlformats.org/officeDocument/2006/relationships/hyperlink" Target="http://www.ieee802.org/11/email/stds-802-11/msg01838.html" TargetMode="External"/></Relationships>
</file>

<file path=ppt/slides/_rels/slide91.xml.rels><?xml version="1.0" encoding="UTF-8" standalone="yes"?>
<Relationships xmlns="http://schemas.openxmlformats.org/package/2006/relationships"><Relationship Id="rId8" Type="http://schemas.openxmlformats.org/officeDocument/2006/relationships/hyperlink" Target="https://tools.ietf.org/html/draft-ietf-6lo-ethertype-request-01" TargetMode="External"/><Relationship Id="rId3" Type="http://schemas.openxmlformats.org/officeDocument/2006/relationships/hyperlink" Target="http://datatracker.ietf.org/wg/6lo/charter/" TargetMode="External"/><Relationship Id="rId7" Type="http://schemas.openxmlformats.org/officeDocument/2006/relationships/hyperlink" Target="http://datatracker.ietf.org/wg/roll/"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 Id="rId6" Type="http://schemas.openxmlformats.org/officeDocument/2006/relationships/hyperlink" Target="https://tools.ietf.org/html/draft-jjmb-v6ops-unique-ipv6-prefix-per-host-00" TargetMode="External"/><Relationship Id="rId5" Type="http://schemas.openxmlformats.org/officeDocument/2006/relationships/hyperlink" Target="https://mentor.ieee.org/802.11/dcn/15/11-15-1085-00-0wng-6lowpan-over-802-11.pptx" TargetMode="External"/><Relationship Id="rId4" Type="http://schemas.openxmlformats.org/officeDocument/2006/relationships/hyperlink" Target="https://tools.ietf.org/html/draft-ietf-6lo-rfc6775-update-19" TargetMode="External"/><Relationship Id="rId9" Type="http://schemas.openxmlformats.org/officeDocument/2006/relationships/hyperlink" Target="http://datatracker.ietf.org/wg/core/"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datatracker.ietf.org/wg/capport/charter/"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 Id="rId5" Type="http://schemas.openxmlformats.org/officeDocument/2006/relationships/hyperlink" Target="https://datatracker.ietf.org/doc/draft-ietf-capport-architecture/" TargetMode="External"/><Relationship Id="rId4" Type="http://schemas.openxmlformats.org/officeDocument/2006/relationships/hyperlink" Target="https://datatracker.ietf.org/doc/draft-ietf-capport-api/"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2" Type="http://schemas.openxmlformats.org/officeDocument/2006/relationships/notesSlide" Target="../notesSlides/notesSlide65.xml"/><Relationship Id="rId1" Type="http://schemas.openxmlformats.org/officeDocument/2006/relationships/slideLayout" Target="../slideLayouts/slideLayout2.xml"/><Relationship Id="rId4" Type="http://schemas.openxmlformats.org/officeDocument/2006/relationships/hyperlink" Target="https://datatracker.ietf.org/doc/draft-ietf-radext-coa-proxy/"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datatracker.ietf.org/doc/draft-ietf-opsawg-mud/" TargetMode="External"/><Relationship Id="rId3" Type="http://schemas.openxmlformats.org/officeDocument/2006/relationships/hyperlink" Target="http://datatracker.ietf.org/wg/opsawg/" TargetMode="External"/><Relationship Id="rId7" Type="http://schemas.openxmlformats.org/officeDocument/2006/relationships/hyperlink" Target="https://www.ietf.org/topics/netmgmt/" TargetMode="External"/><Relationship Id="rId2" Type="http://schemas.openxmlformats.org/officeDocument/2006/relationships/notesSlide" Target="../notesSlides/notesSlide66.xml"/><Relationship Id="rId1" Type="http://schemas.openxmlformats.org/officeDocument/2006/relationships/slideLayout" Target="../slideLayouts/slideLayout2.xml"/><Relationship Id="rId6" Type="http://schemas.openxmlformats.org/officeDocument/2006/relationships/hyperlink" Target="https://datatracker.ietf.org/doc/rfc7548/" TargetMode="External"/><Relationship Id="rId5" Type="http://schemas.openxmlformats.org/officeDocument/2006/relationships/hyperlink" Target="https://tools.ietf.org/html/rfc6632" TargetMode="External"/><Relationship Id="rId4" Type="http://schemas.openxmlformats.org/officeDocument/2006/relationships/hyperlink" Target="https://datatracker.ietf.org/doc/draft-ietf-opsawg-capwap-alt-tunnel/"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datatracker.ietf.org/wg/tls/charter/" TargetMode="External"/><Relationship Id="rId2" Type="http://schemas.openxmlformats.org/officeDocument/2006/relationships/notesSlide" Target="../notesSlides/notesSlide67.xml"/><Relationship Id="rId1" Type="http://schemas.openxmlformats.org/officeDocument/2006/relationships/slideLayout" Target="../slideLayouts/slideLayout2.xml"/><Relationship Id="rId6" Type="http://schemas.openxmlformats.org/officeDocument/2006/relationships/hyperlink" Target="https://datatracker.ietf.org/doc/draft-ietf-tls-tls13-vectors/" TargetMode="External"/><Relationship Id="rId5" Type="http://schemas.openxmlformats.org/officeDocument/2006/relationships/hyperlink" Target="https://datatracker.ietf.org/doc/draft-ietf-tls-dtls13/" TargetMode="External"/><Relationship Id="rId4" Type="http://schemas.openxmlformats.org/officeDocument/2006/relationships/hyperlink" Target="https://datatracker.ietf.org/doc/draft-ietf-tls-tls13/" TargetMode="External"/></Relationships>
</file>

<file path=ppt/slides/_rels/slide96.xml.rels><?xml version="1.0" encoding="UTF-8" standalone="yes"?>
<Relationships xmlns="http://schemas.openxmlformats.org/package/2006/relationships"><Relationship Id="rId3" Type="http://schemas.openxmlformats.org/officeDocument/2006/relationships/hyperlink" Target="https://datatracker.ietf.org/wg/detnet/charter/" TargetMode="External"/><Relationship Id="rId7" Type="http://schemas.openxmlformats.org/officeDocument/2006/relationships/hyperlink" Target="https://datatracker.ietf.org/doc/draft-ietf-detnet-problem-statement/" TargetMode="External"/><Relationship Id="rId2" Type="http://schemas.openxmlformats.org/officeDocument/2006/relationships/notesSlide" Target="../notesSlides/notesSlide68.xml"/><Relationship Id="rId1" Type="http://schemas.openxmlformats.org/officeDocument/2006/relationships/slideLayout" Target="../slideLayouts/slideLayout2.xml"/><Relationship Id="rId6" Type="http://schemas.openxmlformats.org/officeDocument/2006/relationships/hyperlink" Target="https://datatracker.ietf.org/doc/draft-ietf-detnet-use-cases/" TargetMode="External"/><Relationship Id="rId5" Type="http://schemas.openxmlformats.org/officeDocument/2006/relationships/hyperlink" Target="https://datatracker.ietf.org/doc/draft-ietf-detnet-architecture/" TargetMode="External"/><Relationship Id="rId4" Type="http://schemas.openxmlformats.org/officeDocument/2006/relationships/hyperlink" Target="https://datatracker.ietf.org/doc/draft-ietf-detnet-security/" TargetMode="External"/></Relationships>
</file>

<file path=ppt/slides/_rels/slide97.xml.rels><?xml version="1.0" encoding="UTF-8" standalone="yes"?>
<Relationships xmlns="http://schemas.openxmlformats.org/package/2006/relationships"><Relationship Id="rId3" Type="http://schemas.openxmlformats.org/officeDocument/2006/relationships/hyperlink" Target="https://datatracker.ietf.org/group/ipwave/about/" TargetMode="External"/><Relationship Id="rId2" Type="http://schemas.openxmlformats.org/officeDocument/2006/relationships/notesSlide" Target="../notesSlides/notesSlide69.xml"/><Relationship Id="rId1" Type="http://schemas.openxmlformats.org/officeDocument/2006/relationships/slideLayout" Target="../slideLayouts/slideLayout2.xml"/><Relationship Id="rId5" Type="http://schemas.openxmlformats.org/officeDocument/2006/relationships/hyperlink" Target="https://datatracker.ietf.org/doc/draft-ietf-ipwave-ipv6-over-80211ocb/" TargetMode="External"/><Relationship Id="rId4" Type="http://schemas.openxmlformats.org/officeDocument/2006/relationships/hyperlink" Target="https://datatracker.ietf.org/doc/draft-ietf-ipwave-vehicular-networking/" TargetMode="External"/></Relationships>
</file>

<file path=ppt/slides/_rels/slide98.xml.rels><?xml version="1.0" encoding="UTF-8" standalone="yes"?>
<Relationships xmlns="http://schemas.openxmlformats.org/package/2006/relationships"><Relationship Id="rId3" Type="http://schemas.openxmlformats.org/officeDocument/2006/relationships/hyperlink" Target="https://datatracker.ietf.org/doc/rfc7241/" TargetMode="External"/><Relationship Id="rId2" Type="http://schemas.openxmlformats.org/officeDocument/2006/relationships/notesSlide" Target="../notesSlides/notesSlide70.xml"/><Relationship Id="rId1" Type="http://schemas.openxmlformats.org/officeDocument/2006/relationships/slideLayout" Target="../slideLayouts/slideLayout2.xml"/><Relationship Id="rId4" Type="http://schemas.openxmlformats.org/officeDocument/2006/relationships/hyperlink" Target="http://ieee-sa.centraldesktop.com/802liaisondb/FrontPage" TargetMode="External"/></Relationships>
</file>

<file path=ppt/slides/_rels/slide99.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5.emf"/><Relationship Id="rId4" Type="http://schemas.openxmlformats.org/officeDocument/2006/relationships/oleObject" Target="../embeddings/Microsoft_Word_97_-_2003_Document8.doc"/></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May 2018 Closing Reports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2018-05-11</a:t>
            </a:r>
            <a:endParaRPr lang="en-GB" sz="2000" b="0" dirty="0"/>
          </a:p>
        </p:txBody>
      </p:sp>
      <p:sp>
        <p:nvSpPr>
          <p:cNvPr id="6" name="Date Placeholder 3"/>
          <p:cNvSpPr>
            <a:spLocks noGrp="1"/>
          </p:cNvSpPr>
          <p:nvPr>
            <p:ph type="dt" idx="10"/>
          </p:nvPr>
        </p:nvSpPr>
        <p:spPr/>
        <p:txBody>
          <a:bodyPr/>
          <a:lstStyle/>
          <a:p>
            <a:r>
              <a:rPr lang="en-US" smtClean="0"/>
              <a:t>May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3099" name="Document" r:id="rId4" imgW="10512000" imgH="2539535" progId="Word.Document.8">
                  <p:embed/>
                </p:oleObj>
              </mc:Choice>
              <mc:Fallback>
                <p:oleObj name="Document" r:id="rId4" imgW="10512000" imgH="2539535" progId="Word.Document.8">
                  <p:embed/>
                  <p:pic>
                    <p:nvPicPr>
                      <p:cNvPr id="0" name="Picture 3"/>
                      <p:cNvPicPr>
                        <a:picLocks noChangeAspect="1" noChangeArrowheads="1"/>
                      </p:cNvPicPr>
                      <p:nvPr/>
                    </p:nvPicPr>
                    <p:blipFill>
                      <a:blip r:embed="rId5"/>
                      <a:srcRect/>
                      <a:stretch>
                        <a:fillRect/>
                      </a:stretch>
                    </p:blipFill>
                    <p:spPr bwMode="auto">
                      <a:xfrm>
                        <a:off x="989013" y="2411413"/>
                        <a:ext cx="10039350" cy="2428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237" y="603763"/>
            <a:ext cx="10361084" cy="1065213"/>
          </a:xfrm>
        </p:spPr>
        <p:txBody>
          <a:bodyPr/>
          <a:lstStyle/>
          <a:p>
            <a:r>
              <a:rPr lang="en-US" dirty="0" smtClean="0"/>
              <a:t>Draft Development Snapshot</a:t>
            </a:r>
            <a:endParaRPr lang="en-US" dirty="0"/>
          </a:p>
        </p:txBody>
      </p:sp>
      <p:graphicFrame>
        <p:nvGraphicFramePr>
          <p:cNvPr id="10" name="Content Placeholder 9"/>
          <p:cNvGraphicFramePr>
            <a:graphicFrameLocks noGrp="1"/>
          </p:cNvGraphicFramePr>
          <p:nvPr>
            <p:ph idx="1"/>
            <p:extLst/>
          </p:nvPr>
        </p:nvGraphicFramePr>
        <p:xfrm>
          <a:off x="835168" y="1550547"/>
          <a:ext cx="10518632" cy="4292600"/>
        </p:xfrm>
        <a:graphic>
          <a:graphicData uri="http://schemas.openxmlformats.org/drawingml/2006/table">
            <a:tbl>
              <a:tblPr firstRow="1">
                <a:tableStyleId>{073A0DAA-6AF3-43AB-8588-CEC1D06C72B9}</a:tableStyleId>
              </a:tblPr>
              <a:tblGrid>
                <a:gridCol w="647601">
                  <a:extLst>
                    <a:ext uri="{9D8B030D-6E8A-4147-A177-3AD203B41FA5}">
                      <a16:colId xmlns:a16="http://schemas.microsoft.com/office/drawing/2014/main" xmlns="" val="4261970102"/>
                    </a:ext>
                  </a:extLst>
                </a:gridCol>
                <a:gridCol w="422231">
                  <a:extLst>
                    <a:ext uri="{9D8B030D-6E8A-4147-A177-3AD203B41FA5}">
                      <a16:colId xmlns:a16="http://schemas.microsoft.com/office/drawing/2014/main" xmlns="" val="78877518"/>
                    </a:ext>
                  </a:extLst>
                </a:gridCol>
                <a:gridCol w="457200">
                  <a:extLst>
                    <a:ext uri="{9D8B030D-6E8A-4147-A177-3AD203B41FA5}">
                      <a16:colId xmlns:a16="http://schemas.microsoft.com/office/drawing/2014/main" xmlns="" val="145119986"/>
                    </a:ext>
                  </a:extLst>
                </a:gridCol>
                <a:gridCol w="609600">
                  <a:extLst>
                    <a:ext uri="{9D8B030D-6E8A-4147-A177-3AD203B41FA5}">
                      <a16:colId xmlns:a16="http://schemas.microsoft.com/office/drawing/2014/main" xmlns="" val="3029749347"/>
                    </a:ext>
                  </a:extLst>
                </a:gridCol>
                <a:gridCol w="609600">
                  <a:extLst>
                    <a:ext uri="{9D8B030D-6E8A-4147-A177-3AD203B41FA5}">
                      <a16:colId xmlns:a16="http://schemas.microsoft.com/office/drawing/2014/main" xmlns="" val="948022760"/>
                    </a:ext>
                  </a:extLst>
                </a:gridCol>
                <a:gridCol w="381000">
                  <a:extLst>
                    <a:ext uri="{9D8B030D-6E8A-4147-A177-3AD203B41FA5}">
                      <a16:colId xmlns:a16="http://schemas.microsoft.com/office/drawing/2014/main" xmlns="" val="1543342895"/>
                    </a:ext>
                  </a:extLst>
                </a:gridCol>
                <a:gridCol w="533400">
                  <a:extLst>
                    <a:ext uri="{9D8B030D-6E8A-4147-A177-3AD203B41FA5}">
                      <a16:colId xmlns:a16="http://schemas.microsoft.com/office/drawing/2014/main" xmlns="" val="3821760127"/>
                    </a:ext>
                  </a:extLst>
                </a:gridCol>
                <a:gridCol w="533400">
                  <a:extLst>
                    <a:ext uri="{9D8B030D-6E8A-4147-A177-3AD203B41FA5}">
                      <a16:colId xmlns:a16="http://schemas.microsoft.com/office/drawing/2014/main" xmlns="" val="1625024730"/>
                    </a:ext>
                  </a:extLst>
                </a:gridCol>
                <a:gridCol w="457200">
                  <a:extLst>
                    <a:ext uri="{9D8B030D-6E8A-4147-A177-3AD203B41FA5}">
                      <a16:colId xmlns:a16="http://schemas.microsoft.com/office/drawing/2014/main" xmlns="" val="2849464904"/>
                    </a:ext>
                  </a:extLst>
                </a:gridCol>
                <a:gridCol w="457200">
                  <a:extLst>
                    <a:ext uri="{9D8B030D-6E8A-4147-A177-3AD203B41FA5}">
                      <a16:colId xmlns:a16="http://schemas.microsoft.com/office/drawing/2014/main" xmlns="" val="3784159027"/>
                    </a:ext>
                  </a:extLst>
                </a:gridCol>
                <a:gridCol w="1143000">
                  <a:extLst>
                    <a:ext uri="{9D8B030D-6E8A-4147-A177-3AD203B41FA5}">
                      <a16:colId xmlns:a16="http://schemas.microsoft.com/office/drawing/2014/main" xmlns="" val="309422106"/>
                    </a:ext>
                  </a:extLst>
                </a:gridCol>
                <a:gridCol w="457200">
                  <a:extLst>
                    <a:ext uri="{9D8B030D-6E8A-4147-A177-3AD203B41FA5}">
                      <a16:colId xmlns:a16="http://schemas.microsoft.com/office/drawing/2014/main" xmlns="" val="2746800865"/>
                    </a:ext>
                  </a:extLst>
                </a:gridCol>
                <a:gridCol w="685800">
                  <a:extLst>
                    <a:ext uri="{9D8B030D-6E8A-4147-A177-3AD203B41FA5}">
                      <a16:colId xmlns:a16="http://schemas.microsoft.com/office/drawing/2014/main" xmlns="" val="3917323349"/>
                    </a:ext>
                  </a:extLst>
                </a:gridCol>
                <a:gridCol w="1938583">
                  <a:extLst>
                    <a:ext uri="{9D8B030D-6E8A-4147-A177-3AD203B41FA5}">
                      <a16:colId xmlns:a16="http://schemas.microsoft.com/office/drawing/2014/main" xmlns="" val="664609411"/>
                    </a:ext>
                  </a:extLst>
                </a:gridCol>
                <a:gridCol w="1185617">
                  <a:extLst>
                    <a:ext uri="{9D8B030D-6E8A-4147-A177-3AD203B41FA5}">
                      <a16:colId xmlns:a16="http://schemas.microsoft.com/office/drawing/2014/main" xmlns=""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effectLst/>
                        </a:rPr>
                        <a:t>Published or Draft Baseline Documents</a:t>
                      </a:r>
                      <a:endParaRPr kumimoji="0" lang="en-US" sz="1800" b="1"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aj</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ak</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aq</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xmlns="" val="1841105578"/>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aj</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9.0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 </a:t>
                      </a:r>
                      <a:r>
                        <a:rPr kumimoji="0" lang="en-US" sz="1600" b="0" i="0" u="none" strike="noStrike" cap="none" normalizeH="0" baseline="0" dirty="0" smtClean="0">
                          <a:ln>
                            <a:noFill/>
                          </a:ln>
                          <a:solidFill>
                            <a:schemeClr val="tx1"/>
                          </a:solidFill>
                          <a:effectLst/>
                          <a:latin typeface="Times New Roman" pitchFamily="18" charset="0"/>
                        </a:rPr>
                        <a:t>10.0</a:t>
                      </a:r>
                      <a:endParaRPr kumimoji="0" lang="en-US"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err="1" smtClean="0">
                          <a:ln>
                            <a:noFill/>
                          </a:ln>
                          <a:solidFill>
                            <a:schemeClr val="tx1"/>
                          </a:solidFill>
                          <a:effectLst/>
                          <a:latin typeface="Times New Roman" pitchFamily="18" charset="0"/>
                        </a:rPr>
                        <a:t>Jiamin</a:t>
                      </a:r>
                      <a:r>
                        <a:rPr kumimoji="0" lang="en-US" sz="18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err="1" smtClean="0">
                          <a:ln>
                            <a:noFill/>
                          </a:ln>
                          <a:solidFill>
                            <a:schemeClr val="tx1"/>
                          </a:solidFill>
                          <a:effectLst/>
                          <a:latin typeface="Times New Roman" pitchFamily="18" charset="0"/>
                        </a:rPr>
                        <a:t>Shiwen</a:t>
                      </a:r>
                      <a:r>
                        <a:rPr kumimoji="0" lang="en-US" sz="1800" b="0" i="0" u="none" strike="noStrike" cap="none" normalizeH="0" baseline="0" dirty="0" smtClean="0">
                          <a:ln>
                            <a:noFill/>
                          </a:ln>
                          <a:solidFill>
                            <a:schemeClr val="tx1"/>
                          </a:solidFill>
                          <a:effectLst/>
                          <a:latin typeface="Times New Roman" pitchFamily="18" charset="0"/>
                        </a:rPr>
                        <a:t> He</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Times New Roman" pitchFamily="18" charset="0"/>
                        </a:rPr>
                        <a:t>Published</a:t>
                      </a:r>
                      <a:endParaRPr kumimoji="0" lang="en-US"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0221799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ak</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9.0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6.0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600" kern="1200" dirty="0" smtClean="0">
                          <a:solidFill>
                            <a:schemeClr val="tx1"/>
                          </a:solidFill>
                          <a:latin typeface="+mn-lt"/>
                          <a:ea typeface="+mn-ea"/>
                          <a:cs typeface="+mn-cs"/>
                        </a:rPr>
                        <a:t>Word</a:t>
                      </a:r>
                      <a:endParaRPr kumimoji="0" lang="en-US"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Donald Eastlake</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chemeClr val="tx1"/>
                          </a:solidFill>
                          <a:effectLst/>
                          <a:latin typeface="Times New Roman" pitchFamily="18" charset="0"/>
                        </a:rPr>
                        <a:t>29-Oct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aq</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B050"/>
                          </a:solidFill>
                          <a:effectLst/>
                          <a:latin typeface="Times New Roman" pitchFamily="18" charset="0"/>
                        </a:rPr>
                        <a:t>Y</a:t>
                      </a: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8.0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5.0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14.0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imes New Roman" pitchFamily="18" charset="0"/>
                        </a:rPr>
                        <a:t>Frame 12.0</a:t>
                      </a:r>
                      <a:endParaRPr kumimoji="0" lang="en-US"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rPr>
                        <a:t>Lee Armstrong</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Times New Roman" pitchFamily="18" charset="0"/>
                        </a:rPr>
                        <a:t>29-Apr</a:t>
                      </a:r>
                      <a:endParaRPr kumimoji="0" lang="en-US"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md</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Y</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3.0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7.2</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1.0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Frame</a:t>
                      </a:r>
                      <a:endParaRPr kumimoji="0" lang="en-US"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No</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2012</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Edward Au</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Times New Roman" pitchFamily="18" charset="0"/>
                        </a:rPr>
                        <a:t>18-Jan</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B050"/>
                          </a:solidFill>
                          <a:effectLst/>
                          <a:latin typeface="Times New Roman" pitchFamily="18" charset="0"/>
                        </a:rPr>
                        <a:t>Y</a:t>
                      </a: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9.0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5.0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13.0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mn-lt"/>
                        </a:rPr>
                        <a:t>2.3</a:t>
                      </a: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imes New Roman" pitchFamily="18" charset="0"/>
                        </a:rPr>
                        <a:t>Frame 12.0</a:t>
                      </a: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No</a:t>
                      </a: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imes New Roman" pitchFamily="18" charset="0"/>
                        </a:rPr>
                        <a:t>2012</a:t>
                      </a: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FF0000"/>
                          </a:solidFill>
                          <a:effectLst/>
                          <a:latin typeface="Times New Roman" pitchFamily="18" charset="0"/>
                        </a:rPr>
                        <a:t>07-May</a:t>
                      </a: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rgbClr val="002060"/>
                          </a:solidFill>
                          <a:effectLst/>
                          <a:latin typeface="+mn-lt"/>
                        </a:rPr>
                        <a:t>9.0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rgbClr val="FF0000"/>
                          </a:solidFill>
                          <a:effectLst/>
                          <a:latin typeface="+mn-lt"/>
                        </a:rPr>
                        <a:t>14.0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cap="none" normalizeH="0" baseline="0" dirty="0" smtClean="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2060"/>
                          </a:solidFill>
                          <a:effectLst/>
                          <a:latin typeface="+mn-lt"/>
                        </a:rPr>
                        <a:t>2.2</a:t>
                      </a: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imes New Roman" pitchFamily="18" charset="0"/>
                        </a:rPr>
                        <a:t>Word</a:t>
                      </a: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rPr>
                        <a:t>Carlos </a:t>
                      </a:r>
                      <a:r>
                        <a:rPr kumimoji="0" lang="en-US" sz="1800" b="0" i="0" u="none" strike="noStrike" cap="none" normalizeH="0" baseline="0" dirty="0" err="1" smtClean="0">
                          <a:ln>
                            <a:noFill/>
                          </a:ln>
                          <a:solidFill>
                            <a:schemeClr val="tx1"/>
                          </a:solidFill>
                          <a:effectLst/>
                          <a:latin typeface="Times New Roman" pitchFamily="18" charset="0"/>
                        </a:rPr>
                        <a:t>Cordeiro</a:t>
                      </a:r>
                      <a:endParaRPr kumimoji="0" lang="en-US" sz="18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FF0000"/>
                          </a:solidFill>
                          <a:effectLst/>
                          <a:latin typeface="Times New Roman" pitchFamily="18" charset="0"/>
                        </a:rPr>
                        <a:t>27-Apr</a:t>
                      </a: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8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smtClean="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smtClean="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FF0000"/>
                          </a:solidFill>
                          <a:effectLst/>
                          <a:latin typeface="+mn-lt"/>
                        </a:rPr>
                        <a:t>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Chao Chun Wang</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FF0000"/>
                          </a:solidFill>
                          <a:effectLst/>
                          <a:latin typeface="Times New Roman" pitchFamily="18" charset="0"/>
                        </a:rPr>
                        <a:t>08-May</a:t>
                      </a: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11138465"/>
                  </a:ext>
                </a:extLst>
              </a:tr>
              <a:tr h="370840">
                <a:tc>
                  <a:txBody>
                    <a:bodyPr/>
                    <a:lstStyle/>
                    <a:p>
                      <a:pPr algn="ctr"/>
                      <a:r>
                        <a:rPr lang="en-US" dirty="0" err="1" smtClean="0">
                          <a:solidFill>
                            <a:schemeClr val="tx1"/>
                          </a:solidFill>
                        </a:rPr>
                        <a:t>ba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rgbClr val="00B050"/>
                          </a:solidFill>
                        </a:rPr>
                        <a:t>Y</a:t>
                      </a: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smtClean="0">
                          <a:solidFill>
                            <a:srgbClr val="002060"/>
                          </a:solidFill>
                          <a:latin typeface="+mn-lt"/>
                        </a:rPr>
                        <a:t>9.0</a:t>
                      </a:r>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smtClean="0">
                          <a:solidFill>
                            <a:srgbClr val="002060"/>
                          </a:solidFill>
                          <a:latin typeface="+mn-lt"/>
                        </a:rPr>
                        <a:t>6.0</a:t>
                      </a:r>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smtClean="0">
                          <a:solidFill>
                            <a:srgbClr val="002060"/>
                          </a:solidFill>
                          <a:latin typeface="+mn-lt"/>
                        </a:rPr>
                        <a:t>14.0</a:t>
                      </a:r>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smtClean="0">
                          <a:solidFill>
                            <a:srgbClr val="002060"/>
                          </a:solidFill>
                          <a:latin typeface="+mn-lt"/>
                        </a:rPr>
                        <a:t>2.1</a:t>
                      </a:r>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smtClean="0">
                          <a:solidFill>
                            <a:srgbClr val="002060"/>
                          </a:solidFill>
                          <a:latin typeface="+mn-lt"/>
                        </a:rPr>
                        <a:t>1.0</a:t>
                      </a:r>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smtClean="0">
                          <a:solidFill>
                            <a:srgbClr val="002060"/>
                          </a:solidFill>
                          <a:latin typeface="+mn-lt"/>
                        </a:rPr>
                        <a:t>0.0</a:t>
                      </a:r>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smtClean="0">
                          <a:solidFill>
                            <a:srgbClr val="FF0000"/>
                          </a:solidFill>
                          <a:latin typeface="+mn-lt"/>
                        </a:rPr>
                        <a:t>0.2</a:t>
                      </a:r>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kern="1200" dirty="0" err="1" smtClean="0">
                          <a:solidFill>
                            <a:schemeClr val="tx1"/>
                          </a:solidFill>
                          <a:effectLst/>
                          <a:latin typeface="+mn-lt"/>
                          <a:ea typeface="+mn-ea"/>
                          <a:cs typeface="+mn-cs"/>
                        </a:rPr>
                        <a:t>Framemaker</a:t>
                      </a:r>
                      <a:r>
                        <a:rPr lang="en-US" sz="1400" kern="1200" dirty="0" smtClean="0">
                          <a:solidFill>
                            <a:schemeClr val="tx1"/>
                          </a:solidFill>
                          <a:effectLst/>
                          <a:latin typeface="+mn-lt"/>
                          <a:ea typeface="+mn-ea"/>
                          <a:cs typeface="+mn-cs"/>
                        </a:rPr>
                        <a:t> 2017 release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No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2012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Po-Kai Wang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rgbClr val="FF0000"/>
                          </a:solidFill>
                        </a:rPr>
                        <a:t>08-May</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85866631"/>
                  </a:ext>
                </a:extLst>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ext Box 116"/>
          <p:cNvSpPr txBox="1">
            <a:spLocks noChangeArrowheads="1"/>
          </p:cNvSpPr>
          <p:nvPr/>
        </p:nvSpPr>
        <p:spPr bwMode="auto">
          <a:xfrm>
            <a:off x="9753600" y="855592"/>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5800" y="603763"/>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May 2018</a:t>
            </a:r>
            <a:endParaRPr lang="en-US" sz="1800" dirty="0">
              <a:solidFill>
                <a:srgbClr val="FF0000"/>
              </a:solidFill>
              <a:latin typeface="Arial" charset="0"/>
            </a:endParaRPr>
          </a:p>
        </p:txBody>
      </p:sp>
      <p:sp>
        <p:nvSpPr>
          <p:cNvPr id="9" name="Text Box 116"/>
          <p:cNvSpPr txBox="1">
            <a:spLocks noChangeArrowheads="1"/>
          </p:cNvSpPr>
          <p:nvPr/>
        </p:nvSpPr>
        <p:spPr bwMode="auto">
          <a:xfrm>
            <a:off x="685800" y="833738"/>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277660919"/>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GB" sz="2800" dirty="0"/>
              <a:t>Items Reviewed/Discussed in the RR-TAG </a:t>
            </a:r>
            <a:r>
              <a:rPr lang="en-GB" sz="2800" dirty="0"/>
              <a:t>(1/3)</a:t>
            </a:r>
            <a:endParaRPr lang="en-US" sz="2800" dirty="0"/>
          </a:p>
        </p:txBody>
      </p:sp>
      <p:sp>
        <p:nvSpPr>
          <p:cNvPr id="8" name="Content Placeholder 2"/>
          <p:cNvSpPr>
            <a:spLocks noGrp="1"/>
          </p:cNvSpPr>
          <p:nvPr>
            <p:ph idx="1"/>
          </p:nvPr>
        </p:nvSpPr>
        <p:spPr/>
        <p:txBody>
          <a:bodyPr>
            <a:normAutofit/>
          </a:bodyPr>
          <a:lstStyle/>
          <a:p>
            <a:pPr>
              <a:buFont typeface="Arial" panose="020B0604020202020204" pitchFamily="34" charset="0"/>
              <a:buChar char="•"/>
            </a:pPr>
            <a:r>
              <a:rPr lang="en-US" b="0" dirty="0"/>
              <a:t>NPRM Revision of Section 7 on expediting access for new technologies, due 21 May</a:t>
            </a:r>
          </a:p>
          <a:p>
            <a:pPr lvl="1">
              <a:buFont typeface="Arial" panose="020B0604020202020204" pitchFamily="34" charset="0"/>
              <a:buChar char="•"/>
            </a:pPr>
            <a:r>
              <a:rPr lang="en-US" dirty="0"/>
              <a:t>The FCC wants to implement guidelines for expediting new rules for new technologies and services. </a:t>
            </a:r>
          </a:p>
          <a:p>
            <a:pPr lvl="1">
              <a:buFont typeface="Arial" panose="020B0604020202020204" pitchFamily="34" charset="0"/>
              <a:buChar char="•"/>
            </a:pPr>
            <a:r>
              <a:rPr lang="en-US" dirty="0"/>
              <a:t>The RR-TAG approved a few comments Thursday and the .18 Chair will work the EC Ballot and uploading to the FCC. </a:t>
            </a:r>
            <a:endParaRPr lang="en-US" b="0" dirty="0"/>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FCC NOI/PN – Expanding flexible use of the 3.7 GHz to 4.2 GHz band, due 31 May</a:t>
            </a:r>
          </a:p>
          <a:p>
            <a:pPr lvl="1">
              <a:buFont typeface="Arial" panose="020B0604020202020204" pitchFamily="34" charset="0"/>
              <a:buChar char="•"/>
            </a:pPr>
            <a:r>
              <a:rPr lang="en-US" altLang="en-US" dirty="0" smtClean="0"/>
              <a:t>The </a:t>
            </a:r>
            <a:r>
              <a:rPr lang="en-US" altLang="en-US" dirty="0"/>
              <a:t>RR-TAG decided to hold on comments, till reply comments, the NPRM, etc.  and will monitor this preceding as it progresses through the process. </a:t>
            </a:r>
            <a:endParaRPr lang="en-US" altLang="en-US" sz="1400" dirty="0"/>
          </a:p>
        </p:txBody>
      </p:sp>
      <p:sp>
        <p:nvSpPr>
          <p:cNvPr id="6" name="Slide Number Placeholder 5"/>
          <p:cNvSpPr>
            <a:spLocks noGrp="1"/>
          </p:cNvSpPr>
          <p:nvPr>
            <p:ph type="sldNum" idx="12"/>
          </p:nvPr>
        </p:nvSpPr>
        <p:spPr/>
        <p:txBody>
          <a:bodyPr/>
          <a:lstStyle/>
          <a:p>
            <a:r>
              <a:rPr lang="en-US"/>
              <a:t>Slide </a:t>
            </a:r>
            <a:fld id="{AA8A01DF-F7FD-444B-8432-819BBAFADCAE}" type="slidenum">
              <a:rPr lang="en-US" smtClean="0"/>
              <a:pPr/>
              <a:t>100</a:t>
            </a:fld>
            <a:endParaRPr lang="en-US"/>
          </a:p>
        </p:txBody>
      </p:sp>
      <p:sp>
        <p:nvSpPr>
          <p:cNvPr id="9" name="Footer Placeholder 4"/>
          <p:cNvSpPr>
            <a:spLocks noGrp="1"/>
          </p:cNvSpPr>
          <p:nvPr>
            <p:ph type="ftr" idx="14"/>
          </p:nvPr>
        </p:nvSpPr>
        <p:spPr>
          <a:prstGeom prst="rect">
            <a:avLst/>
          </a:prstGeom>
        </p:spPr>
        <p:txBody>
          <a:bodyPr/>
          <a:lstStyle/>
          <a:p>
            <a:r>
              <a:rPr lang="en-US" dirty="0" smtClean="0"/>
              <a:t>Allan Zhu, Huawei Technologies</a:t>
            </a:r>
            <a:endParaRPr lang="en-US" dirty="0"/>
          </a:p>
        </p:txBody>
      </p:sp>
      <p:sp>
        <p:nvSpPr>
          <p:cNvPr id="4" name="Date Placeholder 3"/>
          <p:cNvSpPr>
            <a:spLocks noGrp="1"/>
          </p:cNvSpPr>
          <p:nvPr>
            <p:ph type="dt" idx="15"/>
          </p:nvPr>
        </p:nvSpPr>
        <p:spPr>
          <a:prstGeom prst="rect">
            <a:avLst/>
          </a:prstGeom>
        </p:spPr>
        <p:txBody>
          <a:bodyPr/>
          <a:lstStyle/>
          <a:p>
            <a:r>
              <a:rPr lang="en-US"/>
              <a:t>May 2018 Interim</a:t>
            </a:r>
            <a:endParaRPr lang="en-US" dirty="0"/>
          </a:p>
        </p:txBody>
      </p:sp>
    </p:spTree>
    <p:extLst>
      <p:ext uri="{BB962C8B-B14F-4D97-AF65-F5344CB8AC3E}">
        <p14:creationId xmlns:p14="http://schemas.microsoft.com/office/powerpoint/2010/main" val="169593739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GB" sz="2800" dirty="0"/>
              <a:t>Items Reviewed/Discussed in the RR-TAG </a:t>
            </a:r>
            <a:r>
              <a:rPr lang="en-GB" sz="2800" dirty="0"/>
              <a:t>(2/3</a:t>
            </a:r>
            <a:r>
              <a:rPr lang="en-GB" sz="2800" dirty="0"/>
              <a:t>)</a:t>
            </a:r>
            <a:endParaRPr lang="en-US" sz="2800" dirty="0"/>
          </a:p>
        </p:txBody>
      </p:sp>
      <p:sp>
        <p:nvSpPr>
          <p:cNvPr id="8" name="Content Placeholder 2"/>
          <p:cNvSpPr>
            <a:spLocks noGrp="1"/>
          </p:cNvSpPr>
          <p:nvPr>
            <p:ph idx="1"/>
          </p:nvPr>
        </p:nvSpPr>
        <p:spPr/>
        <p:txBody>
          <a:bodyPr>
            <a:normAutofit fontScale="92500" lnSpcReduction="10000"/>
          </a:bodyPr>
          <a:lstStyle/>
          <a:p>
            <a:pPr>
              <a:buFont typeface="Arial" panose="020B0604020202020204" pitchFamily="34" charset="0"/>
              <a:buChar char="•"/>
            </a:pPr>
            <a:r>
              <a:rPr lang="en-US" b="0" dirty="0"/>
              <a:t>EU Items, what is the latest from members. Anything we should respond to?  Not at this time. </a:t>
            </a:r>
          </a:p>
          <a:p>
            <a:pPr lvl="1">
              <a:buFont typeface="Arial" panose="020B0604020202020204" pitchFamily="34" charset="0"/>
              <a:buChar char="•"/>
            </a:pPr>
            <a:r>
              <a:rPr lang="en-US" dirty="0"/>
              <a:t>We discussed what is going on for 6 and 60GHz with CEPT, etc. </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altLang="en-US" b="0" dirty="0"/>
              <a:t>WiFi / UWB coexistence – IEEE 802 single voice</a:t>
            </a:r>
          </a:p>
          <a:p>
            <a:pPr lvl="1">
              <a:buFont typeface="Arial" panose="020B0604020202020204" pitchFamily="34" charset="0"/>
              <a:buChar char="•"/>
            </a:pPr>
            <a:r>
              <a:rPr lang="en-US" altLang="en-US" b="0" dirty="0"/>
              <a:t>This is primarily with 802.19 (and then EC). </a:t>
            </a:r>
          </a:p>
          <a:p>
            <a:pPr lvl="1">
              <a:buFont typeface="Arial" panose="020B0604020202020204" pitchFamily="34" charset="0"/>
              <a:buChar char="•"/>
            </a:pPr>
            <a:r>
              <a:rPr lang="en-US" altLang="en-US" b="0" dirty="0"/>
              <a:t>One action is to review in detail the 802.11ax coexistence document </a:t>
            </a:r>
          </a:p>
          <a:p>
            <a:pPr lvl="1">
              <a:buFont typeface="Arial" panose="020B0604020202020204" pitchFamily="34" charset="0"/>
              <a:buChar char="•"/>
            </a:pPr>
            <a:r>
              <a:rPr lang="en-US" altLang="en-US" dirty="0"/>
              <a:t>The RR-TAG did add to the lists of criteria and use cases that maybe considered in coming up with one voice for all of IEEE 802.   </a:t>
            </a:r>
          </a:p>
          <a:p>
            <a:pPr lvl="1">
              <a:buFont typeface="Arial" panose="020B0604020202020204" pitchFamily="34" charset="0"/>
              <a:buChar char="•"/>
            </a:pPr>
            <a:r>
              <a:rPr lang="en-US" altLang="en-US" b="0" dirty="0"/>
              <a:t>802.15.4z </a:t>
            </a:r>
            <a:r>
              <a:rPr lang="en-US" altLang="en-US" dirty="0"/>
              <a:t>is also addressing this. </a:t>
            </a:r>
          </a:p>
          <a:p>
            <a:pPr lvl="1">
              <a:buFont typeface="Arial" panose="020B0604020202020204" pitchFamily="34" charset="0"/>
              <a:buChar char="•"/>
            </a:pPr>
            <a:r>
              <a:rPr lang="en-US" altLang="en-US" dirty="0"/>
              <a:t>From a regulatory point of view, there are regulations already in affect for UWB at 4 and 6 GHz, while there are not any WiFi regulations in effect today. </a:t>
            </a:r>
            <a:endParaRPr lang="en-US" altLang="en-US" b="0" dirty="0"/>
          </a:p>
          <a:p>
            <a:pPr>
              <a:buFont typeface="Arial" panose="020B0604020202020204" pitchFamily="34" charset="0"/>
              <a:buChar char="•"/>
            </a:pPr>
            <a:endParaRPr lang="en-US" altLang="en-US" b="0" dirty="0"/>
          </a:p>
          <a:p>
            <a:endParaRPr lang="en-US" altLang="en-US" sz="1400" dirty="0"/>
          </a:p>
        </p:txBody>
      </p:sp>
      <p:sp>
        <p:nvSpPr>
          <p:cNvPr id="6" name="Slide Number Placeholder 5"/>
          <p:cNvSpPr>
            <a:spLocks noGrp="1"/>
          </p:cNvSpPr>
          <p:nvPr>
            <p:ph type="sldNum" idx="12"/>
          </p:nvPr>
        </p:nvSpPr>
        <p:spPr/>
        <p:txBody>
          <a:bodyPr/>
          <a:lstStyle/>
          <a:p>
            <a:r>
              <a:rPr lang="en-US"/>
              <a:t>Slide </a:t>
            </a:r>
            <a:fld id="{AA8A01DF-F7FD-444B-8432-819BBAFADCAE}" type="slidenum">
              <a:rPr lang="en-US" smtClean="0"/>
              <a:pPr/>
              <a:t>101</a:t>
            </a:fld>
            <a:endParaRPr lang="en-US"/>
          </a:p>
        </p:txBody>
      </p:sp>
      <p:sp>
        <p:nvSpPr>
          <p:cNvPr id="9" name="Footer Placeholder 4"/>
          <p:cNvSpPr>
            <a:spLocks noGrp="1"/>
          </p:cNvSpPr>
          <p:nvPr>
            <p:ph type="ftr" idx="14"/>
          </p:nvPr>
        </p:nvSpPr>
        <p:spPr>
          <a:prstGeom prst="rect">
            <a:avLst/>
          </a:prstGeom>
        </p:spPr>
        <p:txBody>
          <a:bodyPr/>
          <a:lstStyle/>
          <a:p>
            <a:r>
              <a:rPr lang="en-US" dirty="0" smtClean="0"/>
              <a:t>Allan Zhu, Huawei Technologies</a:t>
            </a:r>
            <a:endParaRPr lang="en-US" dirty="0"/>
          </a:p>
        </p:txBody>
      </p:sp>
      <p:sp>
        <p:nvSpPr>
          <p:cNvPr id="4" name="Date Placeholder 3"/>
          <p:cNvSpPr>
            <a:spLocks noGrp="1"/>
          </p:cNvSpPr>
          <p:nvPr>
            <p:ph type="dt" idx="15"/>
          </p:nvPr>
        </p:nvSpPr>
        <p:spPr>
          <a:prstGeom prst="rect">
            <a:avLst/>
          </a:prstGeom>
        </p:spPr>
        <p:txBody>
          <a:bodyPr/>
          <a:lstStyle/>
          <a:p>
            <a:r>
              <a:rPr lang="en-US"/>
              <a:t>May 2018 Interim</a:t>
            </a:r>
            <a:endParaRPr lang="en-US" dirty="0"/>
          </a:p>
        </p:txBody>
      </p:sp>
    </p:spTree>
    <p:extLst>
      <p:ext uri="{BB962C8B-B14F-4D97-AF65-F5344CB8AC3E}">
        <p14:creationId xmlns:p14="http://schemas.microsoft.com/office/powerpoint/2010/main" val="20027145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GB" sz="2800" dirty="0"/>
              <a:t>Items Reviewed/Discussed in the RR-TAG </a:t>
            </a:r>
            <a:r>
              <a:rPr lang="en-GB" sz="2800" dirty="0"/>
              <a:t>(3/3)</a:t>
            </a:r>
            <a:endParaRPr lang="en-US" sz="2800" dirty="0"/>
          </a:p>
        </p:txBody>
      </p:sp>
      <p:sp>
        <p:nvSpPr>
          <p:cNvPr id="8" name="Content Placeholder 2"/>
          <p:cNvSpPr>
            <a:spLocks noGrp="1"/>
          </p:cNvSpPr>
          <p:nvPr>
            <p:ph idx="1"/>
          </p:nvPr>
        </p:nvSpPr>
        <p:spPr/>
        <p:txBody>
          <a:bodyPr/>
          <a:lstStyle/>
          <a:p>
            <a:pPr>
              <a:buFont typeface="Arial" panose="020B0604020202020204" pitchFamily="34" charset="0"/>
              <a:buChar char="•"/>
            </a:pPr>
            <a:r>
              <a:rPr lang="en-US" b="0" dirty="0"/>
              <a:t>IEEE European Position Statement on Spectrum Management, IEEE 802 inputs</a:t>
            </a:r>
          </a:p>
          <a:p>
            <a:pPr lvl="1">
              <a:buFont typeface="Arial" panose="020B0604020202020204" pitchFamily="34" charset="0"/>
              <a:buChar char="•"/>
            </a:pPr>
            <a:r>
              <a:rPr lang="en-US" dirty="0"/>
              <a:t>The RR_TAG made the last pass through this statement.</a:t>
            </a:r>
          </a:p>
          <a:p>
            <a:pPr lvl="1">
              <a:buFont typeface="Arial" panose="020B0604020202020204" pitchFamily="34" charset="0"/>
              <a:buChar char="•"/>
            </a:pPr>
            <a:r>
              <a:rPr lang="en-US" b="0" dirty="0"/>
              <a:t>It </a:t>
            </a:r>
            <a:r>
              <a:rPr lang="en-US" dirty="0"/>
              <a:t>appears to be based on older premise of spectrum use, and needs further review to bring up to date. </a:t>
            </a:r>
            <a:endParaRPr lang="en-US" sz="1800" dirty="0"/>
          </a:p>
          <a:p>
            <a:pPr>
              <a:buFont typeface="Arial" panose="020B0604020202020204" pitchFamily="34" charset="0"/>
              <a:buChar char="•"/>
            </a:pPr>
            <a:endParaRPr lang="en-US" b="0" dirty="0"/>
          </a:p>
          <a:p>
            <a:pPr>
              <a:buFont typeface="Arial" panose="020B0604020202020204" pitchFamily="34" charset="0"/>
              <a:buChar char="•"/>
            </a:pPr>
            <a:r>
              <a:rPr lang="en-US" b="0" dirty="0"/>
              <a:t>IEEE 802 Fellowship request on Enhancing Collaboration between IEEE 802 and World Regulators on unlicensed spectrum regulations </a:t>
            </a:r>
          </a:p>
          <a:p>
            <a:pPr lvl="1">
              <a:buFont typeface="Arial" panose="020B0604020202020204" pitchFamily="34" charset="0"/>
              <a:buChar char="•"/>
            </a:pPr>
            <a:r>
              <a:rPr lang="en-US" dirty="0"/>
              <a:t>We reviewed this document from Zambia regulator.</a:t>
            </a:r>
          </a:p>
          <a:p>
            <a:pPr lvl="1">
              <a:buFont typeface="Arial" panose="020B0604020202020204" pitchFamily="34" charset="0"/>
              <a:buChar char="•"/>
            </a:pPr>
            <a:r>
              <a:rPr lang="en-US" dirty="0"/>
              <a:t>And discussed a few things about connecting to more regulators. </a:t>
            </a:r>
            <a:endParaRPr lang="en-US" b="0" dirty="0"/>
          </a:p>
          <a:p>
            <a:pPr>
              <a:buFont typeface="Arial" panose="020B0604020202020204" pitchFamily="34" charset="0"/>
              <a:buChar char="•"/>
            </a:pPr>
            <a:endParaRPr lang="en-US" b="0" dirty="0"/>
          </a:p>
        </p:txBody>
      </p:sp>
      <p:sp>
        <p:nvSpPr>
          <p:cNvPr id="6" name="Slide Number Placeholder 5"/>
          <p:cNvSpPr>
            <a:spLocks noGrp="1"/>
          </p:cNvSpPr>
          <p:nvPr>
            <p:ph type="sldNum" idx="12"/>
          </p:nvPr>
        </p:nvSpPr>
        <p:spPr/>
        <p:txBody>
          <a:bodyPr/>
          <a:lstStyle/>
          <a:p>
            <a:r>
              <a:rPr lang="en-US"/>
              <a:t>Slide </a:t>
            </a:r>
            <a:fld id="{AA8A01DF-F7FD-444B-8432-819BBAFADCAE}" type="slidenum">
              <a:rPr lang="en-US" smtClean="0"/>
              <a:pPr/>
              <a:t>102</a:t>
            </a:fld>
            <a:endParaRPr lang="en-US"/>
          </a:p>
        </p:txBody>
      </p:sp>
      <p:sp>
        <p:nvSpPr>
          <p:cNvPr id="9" name="Footer Placeholder 4"/>
          <p:cNvSpPr>
            <a:spLocks noGrp="1"/>
          </p:cNvSpPr>
          <p:nvPr>
            <p:ph type="ftr" idx="14"/>
          </p:nvPr>
        </p:nvSpPr>
        <p:spPr>
          <a:prstGeom prst="rect">
            <a:avLst/>
          </a:prstGeom>
        </p:spPr>
        <p:txBody>
          <a:bodyPr/>
          <a:lstStyle/>
          <a:p>
            <a:r>
              <a:rPr lang="en-US" dirty="0" smtClean="0"/>
              <a:t>Allan Zhu, Huawei Technologies</a:t>
            </a:r>
            <a:endParaRPr lang="en-US" dirty="0"/>
          </a:p>
        </p:txBody>
      </p:sp>
      <p:sp>
        <p:nvSpPr>
          <p:cNvPr id="4" name="Date Placeholder 3"/>
          <p:cNvSpPr>
            <a:spLocks noGrp="1"/>
          </p:cNvSpPr>
          <p:nvPr>
            <p:ph type="dt" idx="15"/>
          </p:nvPr>
        </p:nvSpPr>
        <p:spPr>
          <a:prstGeom prst="rect">
            <a:avLst/>
          </a:prstGeom>
        </p:spPr>
        <p:txBody>
          <a:bodyPr/>
          <a:lstStyle/>
          <a:p>
            <a:r>
              <a:rPr lang="en-US"/>
              <a:t>May 2018 Interim</a:t>
            </a:r>
            <a:endParaRPr lang="en-US" dirty="0"/>
          </a:p>
        </p:txBody>
      </p:sp>
    </p:spTree>
    <p:extLst>
      <p:ext uri="{BB962C8B-B14F-4D97-AF65-F5344CB8AC3E}">
        <p14:creationId xmlns:p14="http://schemas.microsoft.com/office/powerpoint/2010/main" val="271829051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altLang="en-US" sz="2800" dirty="0"/>
              <a:t>Approved</a:t>
            </a:r>
          </a:p>
        </p:txBody>
      </p:sp>
      <p:sp>
        <p:nvSpPr>
          <p:cNvPr id="8" name="Content Placeholder 2"/>
          <p:cNvSpPr>
            <a:spLocks noGrp="1"/>
          </p:cNvSpPr>
          <p:nvPr>
            <p:ph idx="1"/>
          </p:nvPr>
        </p:nvSpPr>
        <p:spPr/>
        <p:txBody>
          <a:bodyPr/>
          <a:lstStyle/>
          <a:p>
            <a:r>
              <a:rPr lang="en-US" altLang="en-US" sz="2000" dirty="0"/>
              <a:t>Documents Approved this week</a:t>
            </a:r>
            <a:endParaRPr lang="en-US" altLang="en-US" sz="1800" dirty="0"/>
          </a:p>
          <a:p>
            <a:pPr lvl="1"/>
            <a:r>
              <a:rPr lang="en-US" altLang="en-US" sz="1800" dirty="0"/>
              <a:t>Agenda for the week</a:t>
            </a:r>
          </a:p>
          <a:p>
            <a:pPr lvl="2"/>
            <a:r>
              <a:rPr lang="en-US" altLang="en-US" sz="1600" dirty="0">
                <a:hlinkClick r:id="rId2"/>
              </a:rPr>
              <a:t>https://mentor.ieee.org/802.18/dcn/18/18-18-0050-01-0000-agenda-warsaw-interim-8-10-may-2018-rr-tag.pptx</a:t>
            </a:r>
            <a:endParaRPr lang="en-US" altLang="en-US" sz="1600" dirty="0"/>
          </a:p>
          <a:p>
            <a:pPr lvl="1"/>
            <a:r>
              <a:rPr lang="en-US" altLang="en-US" sz="1800" dirty="0"/>
              <a:t>Chicago (Rosemont) minutes</a:t>
            </a:r>
            <a:endParaRPr lang="en-US" altLang="en-US" sz="1100" dirty="0">
              <a:hlinkClick r:id="rId3"/>
            </a:endParaRPr>
          </a:p>
          <a:p>
            <a:pPr lvl="2"/>
            <a:r>
              <a:rPr lang="en-US" altLang="en-US" sz="1600" dirty="0">
                <a:hlinkClick r:id="rId4"/>
              </a:rPr>
              <a:t>https://mentor.ieee.org/802.18/dcn/18/18-18-0024-00-0000-meeting-minutes-march-2018-o-hare.docx</a:t>
            </a:r>
            <a:endParaRPr lang="en-US" altLang="en-US" sz="1600" dirty="0"/>
          </a:p>
          <a:p>
            <a:pPr lvl="1"/>
            <a:r>
              <a:rPr lang="en-US" altLang="en-US" sz="1800" dirty="0"/>
              <a:t>FCC NPRM comments on Section 7</a:t>
            </a:r>
          </a:p>
          <a:p>
            <a:pPr lvl="2"/>
            <a:r>
              <a:rPr lang="en-US" altLang="en-US" sz="1600" dirty="0">
                <a:hlinkClick r:id="rId5"/>
              </a:rPr>
              <a:t>https://mentor.ieee.org/802.18/dcn/18/18-18-0054-02-0000-ieee-802-comments-fcc-nprm-et-18-22-expedite-rules-section-7.docx</a:t>
            </a:r>
            <a:endParaRPr lang="en-US" altLang="en-US" sz="1600" dirty="0"/>
          </a:p>
          <a:p>
            <a:pPr lvl="1"/>
            <a:r>
              <a:rPr lang="en-US" altLang="en-US" sz="1800" dirty="0"/>
              <a:t>Approved </a:t>
            </a:r>
            <a:r>
              <a:rPr lang="en-US" altLang="en-US" sz="1800" dirty="0"/>
              <a:t>docs since March plenary  </a:t>
            </a:r>
          </a:p>
          <a:p>
            <a:pPr lvl="2"/>
            <a:r>
              <a:rPr lang="en-US" sz="1600" u="sng" dirty="0">
                <a:hlinkClick r:id="rId6"/>
              </a:rPr>
              <a:t>https://mentor.ieee.org/802.18/dcn/18/18-18-0032-05-0000-google-s-waiver-request-ieee-802-comments-motion-sensing-57-64-ghz.pdf</a:t>
            </a:r>
            <a:endParaRPr lang="en-US" sz="1600" u="sng" dirty="0"/>
          </a:p>
          <a:p>
            <a:pPr lvl="2"/>
            <a:r>
              <a:rPr lang="en-US" altLang="en-US" sz="1600" dirty="0">
                <a:hlinkClick r:id="rId7"/>
              </a:rPr>
              <a:t>https://mentor.ieee.org/802.18/dcn/17/18-17-0073-07-0000-ieee-802-viewpoints-on-wrc-19-agenda-items.pptx</a:t>
            </a:r>
            <a:endParaRPr lang="en-US" altLang="en-US" sz="1600" dirty="0"/>
          </a:p>
          <a:p>
            <a:pPr lvl="2"/>
            <a:r>
              <a:rPr lang="en-US" altLang="en-US" sz="1600" dirty="0">
                <a:hlinkClick r:id="rId8"/>
              </a:rPr>
              <a:t>https://mentor.ieee.org/802.18/dcn/18/18-18-0039-04-0000-ieee-802-comments-fcc-et-18-21-spectrum-horizons-to-3-thz.pdf</a:t>
            </a:r>
            <a:r>
              <a:rPr lang="en-US" altLang="en-US" sz="1600" dirty="0"/>
              <a:t> </a:t>
            </a:r>
          </a:p>
          <a:p>
            <a:pPr marL="857250" lvl="2" indent="0"/>
            <a:endParaRPr lang="en-US" altLang="en-US" sz="1600" dirty="0"/>
          </a:p>
        </p:txBody>
      </p:sp>
      <p:sp>
        <p:nvSpPr>
          <p:cNvPr id="6" name="Slide Number Placeholder 5"/>
          <p:cNvSpPr>
            <a:spLocks noGrp="1"/>
          </p:cNvSpPr>
          <p:nvPr>
            <p:ph type="sldNum" idx="12"/>
          </p:nvPr>
        </p:nvSpPr>
        <p:spPr/>
        <p:txBody>
          <a:bodyPr/>
          <a:lstStyle/>
          <a:p>
            <a:r>
              <a:rPr lang="en-US"/>
              <a:t>Slide </a:t>
            </a:r>
            <a:fld id="{AA8A01DF-F7FD-444B-8432-819BBAFADCAE}" type="slidenum">
              <a:rPr lang="en-US" smtClean="0"/>
              <a:pPr/>
              <a:t>103</a:t>
            </a:fld>
            <a:endParaRPr lang="en-US"/>
          </a:p>
        </p:txBody>
      </p:sp>
      <p:sp>
        <p:nvSpPr>
          <p:cNvPr id="9" name="Footer Placeholder 4"/>
          <p:cNvSpPr>
            <a:spLocks noGrp="1"/>
          </p:cNvSpPr>
          <p:nvPr>
            <p:ph type="ftr" idx="14"/>
          </p:nvPr>
        </p:nvSpPr>
        <p:spPr>
          <a:prstGeom prst="rect">
            <a:avLst/>
          </a:prstGeom>
        </p:spPr>
        <p:txBody>
          <a:bodyPr/>
          <a:lstStyle/>
          <a:p>
            <a:r>
              <a:rPr lang="en-US" dirty="0" smtClean="0"/>
              <a:t>Allan Zhu, Huawei Technologies</a:t>
            </a:r>
            <a:endParaRPr lang="en-US" dirty="0"/>
          </a:p>
        </p:txBody>
      </p:sp>
      <p:sp>
        <p:nvSpPr>
          <p:cNvPr id="4" name="Date Placeholder 3"/>
          <p:cNvSpPr>
            <a:spLocks noGrp="1"/>
          </p:cNvSpPr>
          <p:nvPr>
            <p:ph type="dt" idx="15"/>
          </p:nvPr>
        </p:nvSpPr>
        <p:spPr>
          <a:prstGeom prst="rect">
            <a:avLst/>
          </a:prstGeom>
        </p:spPr>
        <p:txBody>
          <a:bodyPr/>
          <a:lstStyle/>
          <a:p>
            <a:r>
              <a:rPr lang="en-US"/>
              <a:t>May 2018 Interim</a:t>
            </a:r>
            <a:endParaRPr lang="en-US" dirty="0"/>
          </a:p>
        </p:txBody>
      </p:sp>
    </p:spTree>
    <p:extLst>
      <p:ext uri="{BB962C8B-B14F-4D97-AF65-F5344CB8AC3E}">
        <p14:creationId xmlns:p14="http://schemas.microsoft.com/office/powerpoint/2010/main" val="34621345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GB" sz="2800" dirty="0"/>
              <a:t>Next</a:t>
            </a:r>
            <a:endParaRPr lang="en-US" sz="2800" dirty="0"/>
          </a:p>
        </p:txBody>
      </p:sp>
      <p:sp>
        <p:nvSpPr>
          <p:cNvPr id="8" name="Content Placeholder 2"/>
          <p:cNvSpPr>
            <a:spLocks noGrp="1"/>
          </p:cNvSpPr>
          <p:nvPr>
            <p:ph idx="1"/>
          </p:nvPr>
        </p:nvSpPr>
        <p:spPr/>
        <p:txBody>
          <a:bodyPr/>
          <a:lstStyle/>
          <a:p>
            <a:r>
              <a:rPr lang="en-US" sz="2000" dirty="0"/>
              <a:t>Americas</a:t>
            </a:r>
          </a:p>
          <a:p>
            <a:pPr marL="457200" lvl="1" indent="0"/>
            <a:r>
              <a:rPr lang="en-US" altLang="en-US" dirty="0"/>
              <a:t>-    NPRMs / NP mentioned</a:t>
            </a:r>
            <a:endParaRPr lang="en-US" dirty="0"/>
          </a:p>
          <a:p>
            <a:endParaRPr lang="en-US" sz="2000" dirty="0"/>
          </a:p>
          <a:p>
            <a:r>
              <a:rPr lang="en-US" sz="2000" dirty="0"/>
              <a:t>EMEA </a:t>
            </a:r>
          </a:p>
          <a:p>
            <a:pPr lvl="1"/>
            <a:r>
              <a:rPr lang="en-US" dirty="0"/>
              <a:t>Need to pick up effort here, too many NAM things the past months</a:t>
            </a:r>
          </a:p>
          <a:p>
            <a:pPr marL="457200" lvl="1" indent="0"/>
            <a:endParaRPr lang="en-US" altLang="en-US" dirty="0"/>
          </a:p>
          <a:p>
            <a:r>
              <a:rPr lang="en-US" altLang="en-US" sz="2000" dirty="0"/>
              <a:t>APAC</a:t>
            </a:r>
          </a:p>
          <a:p>
            <a:pPr lvl="1"/>
            <a:r>
              <a:rPr lang="en-US" dirty="0"/>
              <a:t>Anything new that comes up. </a:t>
            </a:r>
          </a:p>
          <a:p>
            <a:pPr lvl="1"/>
            <a:endParaRPr lang="en-US" dirty="0"/>
          </a:p>
          <a:p>
            <a:r>
              <a:rPr lang="en-US" sz="2000" dirty="0"/>
              <a:t>Ongoing:</a:t>
            </a:r>
          </a:p>
          <a:p>
            <a:pPr lvl="1"/>
            <a:r>
              <a:rPr lang="en-US" dirty="0"/>
              <a:t>Monitor / support ITU contributions, FCC activities, etc. </a:t>
            </a:r>
          </a:p>
          <a:p>
            <a:endParaRPr lang="en-US" dirty="0"/>
          </a:p>
        </p:txBody>
      </p:sp>
      <p:sp>
        <p:nvSpPr>
          <p:cNvPr id="6" name="Slide Number Placeholder 5"/>
          <p:cNvSpPr>
            <a:spLocks noGrp="1"/>
          </p:cNvSpPr>
          <p:nvPr>
            <p:ph type="sldNum" idx="12"/>
          </p:nvPr>
        </p:nvSpPr>
        <p:spPr/>
        <p:txBody>
          <a:bodyPr/>
          <a:lstStyle/>
          <a:p>
            <a:r>
              <a:rPr lang="en-US"/>
              <a:t>Slide </a:t>
            </a:r>
            <a:fld id="{AA8A01DF-F7FD-444B-8432-819BBAFADCAE}" type="slidenum">
              <a:rPr lang="en-US" smtClean="0"/>
              <a:pPr/>
              <a:t>104</a:t>
            </a:fld>
            <a:endParaRPr lang="en-US"/>
          </a:p>
        </p:txBody>
      </p:sp>
      <p:sp>
        <p:nvSpPr>
          <p:cNvPr id="9" name="Footer Placeholder 4"/>
          <p:cNvSpPr>
            <a:spLocks noGrp="1"/>
          </p:cNvSpPr>
          <p:nvPr>
            <p:ph type="ftr" idx="14"/>
          </p:nvPr>
        </p:nvSpPr>
        <p:spPr>
          <a:prstGeom prst="rect">
            <a:avLst/>
          </a:prstGeom>
        </p:spPr>
        <p:txBody>
          <a:bodyPr/>
          <a:lstStyle/>
          <a:p>
            <a:r>
              <a:rPr lang="en-US" dirty="0" smtClean="0"/>
              <a:t>Allan Zhu, Huawei Technologies</a:t>
            </a:r>
            <a:endParaRPr lang="en-US" dirty="0"/>
          </a:p>
        </p:txBody>
      </p:sp>
      <p:sp>
        <p:nvSpPr>
          <p:cNvPr id="4" name="Date Placeholder 3"/>
          <p:cNvSpPr>
            <a:spLocks noGrp="1"/>
          </p:cNvSpPr>
          <p:nvPr>
            <p:ph type="dt" idx="15"/>
          </p:nvPr>
        </p:nvSpPr>
        <p:spPr>
          <a:prstGeom prst="rect">
            <a:avLst/>
          </a:prstGeom>
        </p:spPr>
        <p:txBody>
          <a:bodyPr/>
          <a:lstStyle/>
          <a:p>
            <a:r>
              <a:rPr lang="en-US"/>
              <a:t>May 2018 Interim</a:t>
            </a:r>
            <a:endParaRPr lang="en-US" dirty="0"/>
          </a:p>
        </p:txBody>
      </p:sp>
    </p:spTree>
    <p:extLst>
      <p:ext uri="{BB962C8B-B14F-4D97-AF65-F5344CB8AC3E}">
        <p14:creationId xmlns:p14="http://schemas.microsoft.com/office/powerpoint/2010/main" val="235339499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GB" sz="2800" dirty="0"/>
              <a:t>802.18 Meeting Close</a:t>
            </a:r>
            <a:endParaRPr lang="en-US" sz="2800" dirty="0"/>
          </a:p>
        </p:txBody>
      </p:sp>
      <p:sp>
        <p:nvSpPr>
          <p:cNvPr id="8" name="Content Placeholder 2"/>
          <p:cNvSpPr>
            <a:spLocks noGrp="1"/>
          </p:cNvSpPr>
          <p:nvPr>
            <p:ph idx="1"/>
          </p:nvPr>
        </p:nvSpPr>
        <p:spPr/>
        <p:txBody>
          <a:bodyPr>
            <a:normAutofit fontScale="92500" lnSpcReduction="20000"/>
          </a:bodyPr>
          <a:lstStyle/>
          <a:p>
            <a:r>
              <a:rPr lang="en-US" sz="2000" dirty="0"/>
              <a:t>The RR-TAG adjourned AM1 Thursday this week. </a:t>
            </a:r>
          </a:p>
          <a:p>
            <a:endParaRPr lang="en-US" sz="2000" b="0" dirty="0"/>
          </a:p>
          <a:p>
            <a:r>
              <a:rPr lang="en-US" sz="2000" dirty="0"/>
              <a:t>Will hold weekly, as needed, teleconferences, 14:30 ET Thursdays.</a:t>
            </a:r>
          </a:p>
          <a:p>
            <a:pPr lvl="1"/>
            <a:r>
              <a:rPr lang="en-US" dirty="0"/>
              <a:t>Scheduled through  30 August 2018</a:t>
            </a:r>
          </a:p>
          <a:p>
            <a:pPr lvl="1"/>
            <a:r>
              <a:rPr lang="en-US" dirty="0"/>
              <a:t>Watch for updates.</a:t>
            </a:r>
          </a:p>
          <a:p>
            <a:pPr lvl="1"/>
            <a:endParaRPr lang="en-US" dirty="0"/>
          </a:p>
          <a:p>
            <a:pPr lvl="1"/>
            <a:r>
              <a:rPr lang="en-US" b="1" dirty="0"/>
              <a:t>Next teleconference planed for 17 May 2018, </a:t>
            </a:r>
            <a:r>
              <a:rPr lang="en-US" dirty="0" smtClean="0"/>
              <a:t>1430ET/1130PT</a:t>
            </a:r>
            <a:endParaRPr lang="en-US" dirty="0"/>
          </a:p>
          <a:p>
            <a:pPr lvl="2"/>
            <a:r>
              <a:rPr lang="en-US" sz="2000" dirty="0"/>
              <a:t>Call in information: </a:t>
            </a:r>
            <a:r>
              <a:rPr lang="en-US" altLang="en-US" sz="2000" dirty="0"/>
              <a:t>18-16/0038-09 </a:t>
            </a:r>
            <a:r>
              <a:rPr lang="en-US" altLang="en-US" sz="2000" b="1" dirty="0"/>
              <a:t>(</a:t>
            </a:r>
            <a:r>
              <a:rPr lang="en-US" altLang="en-US" sz="2000" b="1" i="1" u="sng" dirty="0"/>
              <a:t>or latest</a:t>
            </a:r>
            <a:r>
              <a:rPr lang="en-US" altLang="en-US" sz="2000" b="1" dirty="0"/>
              <a:t>)</a:t>
            </a:r>
            <a:endParaRPr lang="en-US" sz="2000" b="1" dirty="0"/>
          </a:p>
          <a:p>
            <a:pPr lvl="2"/>
            <a:r>
              <a:rPr lang="en-US" sz="2000" dirty="0"/>
              <a:t>All notices are sent through the 802.18 list server reflector. </a:t>
            </a:r>
          </a:p>
          <a:p>
            <a:pPr lvl="2"/>
            <a:r>
              <a:rPr lang="en-US" sz="2000" dirty="0"/>
              <a:t>Note: No teleconference on 24 May. </a:t>
            </a:r>
          </a:p>
          <a:p>
            <a:endParaRPr lang="en-US" sz="2000" b="0" dirty="0"/>
          </a:p>
          <a:p>
            <a:pPr algn="just"/>
            <a:r>
              <a:rPr lang="en-US" sz="2000" dirty="0"/>
              <a:t>The next face to face meeting of the 802.18 RR-TAG will be at the IEEE 802 Plenary 10-12 July 2018 at the Manchester Grand Hyatt, San Diego, CA, USA</a:t>
            </a:r>
          </a:p>
        </p:txBody>
      </p:sp>
      <p:sp>
        <p:nvSpPr>
          <p:cNvPr id="6" name="Slide Number Placeholder 5"/>
          <p:cNvSpPr>
            <a:spLocks noGrp="1"/>
          </p:cNvSpPr>
          <p:nvPr>
            <p:ph type="sldNum" idx="12"/>
          </p:nvPr>
        </p:nvSpPr>
        <p:spPr/>
        <p:txBody>
          <a:bodyPr/>
          <a:lstStyle/>
          <a:p>
            <a:r>
              <a:rPr lang="en-US"/>
              <a:t>Slide </a:t>
            </a:r>
            <a:fld id="{AA8A01DF-F7FD-444B-8432-819BBAFADCAE}" type="slidenum">
              <a:rPr lang="en-US" smtClean="0"/>
              <a:pPr/>
              <a:t>105</a:t>
            </a:fld>
            <a:endParaRPr lang="en-US"/>
          </a:p>
        </p:txBody>
      </p:sp>
      <p:sp>
        <p:nvSpPr>
          <p:cNvPr id="9" name="Footer Placeholder 4"/>
          <p:cNvSpPr>
            <a:spLocks noGrp="1"/>
          </p:cNvSpPr>
          <p:nvPr>
            <p:ph type="ftr" idx="14"/>
          </p:nvPr>
        </p:nvSpPr>
        <p:spPr>
          <a:prstGeom prst="rect">
            <a:avLst/>
          </a:prstGeom>
        </p:spPr>
        <p:txBody>
          <a:bodyPr/>
          <a:lstStyle/>
          <a:p>
            <a:r>
              <a:rPr lang="en-US" dirty="0" smtClean="0"/>
              <a:t>Allan Zhu, Huawei Technologies</a:t>
            </a:r>
            <a:endParaRPr lang="en-US" dirty="0"/>
          </a:p>
        </p:txBody>
      </p:sp>
      <p:sp>
        <p:nvSpPr>
          <p:cNvPr id="4" name="Date Placeholder 3"/>
          <p:cNvSpPr>
            <a:spLocks noGrp="1"/>
          </p:cNvSpPr>
          <p:nvPr>
            <p:ph type="dt" idx="15"/>
          </p:nvPr>
        </p:nvSpPr>
        <p:spPr>
          <a:prstGeom prst="rect">
            <a:avLst/>
          </a:prstGeom>
        </p:spPr>
        <p:txBody>
          <a:bodyPr/>
          <a:lstStyle/>
          <a:p>
            <a:r>
              <a:rPr lang="en-US"/>
              <a:t>May 2018 Interim</a:t>
            </a:r>
            <a:endParaRPr lang="en-US" dirty="0"/>
          </a:p>
        </p:txBody>
      </p:sp>
    </p:spTree>
    <p:extLst>
      <p:ext uri="{BB962C8B-B14F-4D97-AF65-F5344CB8AC3E}">
        <p14:creationId xmlns:p14="http://schemas.microsoft.com/office/powerpoint/2010/main" val="76159443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2" y="333376"/>
            <a:ext cx="2303452" cy="273051"/>
          </a:xfrm>
        </p:spPr>
        <p:txBody>
          <a:bodyPr/>
          <a:lstStyle/>
          <a:p>
            <a:r>
              <a:rPr lang="en-US" smtClean="0"/>
              <a:t>May 2018</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106</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3375" dirty="0"/>
              <a:t>May 2018 </a:t>
            </a:r>
            <a:r>
              <a:rPr lang="en-GB" sz="3375" dirty="0"/>
              <a:t>802.19 Liaison Report</a:t>
            </a:r>
            <a:endParaRPr lang="en-GB" sz="3375" dirty="0"/>
          </a:p>
        </p:txBody>
      </p:sp>
      <p:sp>
        <p:nvSpPr>
          <p:cNvPr id="3074" name="Rectangle 2"/>
          <p:cNvSpPr>
            <a:spLocks noGrp="1" noChangeArrowheads="1"/>
          </p:cNvSpPr>
          <p:nvPr>
            <p:ph type="body" idx="1"/>
          </p:nvPr>
        </p:nvSpPr>
        <p:spPr>
          <a:xfrm>
            <a:off x="2209800" y="1524000"/>
            <a:ext cx="7772400" cy="396876"/>
          </a:xfrm>
          <a:ln/>
        </p:spPr>
        <p:txBody>
          <a:bodyPr/>
          <a:lstStyle/>
          <a:p>
            <a:pPr marL="0" indent="0" algn="ctr">
              <a:spcBef>
                <a:spcPts val="500"/>
              </a:spcBef>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00" dirty="0"/>
              <a:t>Date:</a:t>
            </a:r>
            <a:r>
              <a:rPr lang="en-GB" sz="2000" b="0" dirty="0"/>
              <a:t> </a:t>
            </a:r>
            <a:r>
              <a:rPr lang="en-GB" sz="2000" b="0" dirty="0"/>
              <a:t>2018-05-11</a:t>
            </a:r>
            <a:endParaRPr lang="en-GB" sz="2000" b="0" dirty="0"/>
          </a:p>
        </p:txBody>
      </p:sp>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00" dirty="0">
                <a:solidFill>
                  <a:srgbClr val="000000"/>
                </a:solidFill>
                <a:latin typeface="Calibri" panose="020F0502020204030204" pitchFamily="34" charset="0"/>
              </a:rPr>
              <a:t>Authors:</a:t>
            </a:r>
          </a:p>
        </p:txBody>
      </p:sp>
      <p:grpSp>
        <p:nvGrpSpPr>
          <p:cNvPr id="12" name="Group 11"/>
          <p:cNvGrpSpPr/>
          <p:nvPr/>
        </p:nvGrpSpPr>
        <p:grpSpPr>
          <a:xfrm>
            <a:off x="2095500" y="5754469"/>
            <a:ext cx="8001000" cy="646331"/>
            <a:chOff x="571500" y="5449669"/>
            <a:chExt cx="8001000" cy="646331"/>
          </a:xfrm>
        </p:grpSpPr>
        <p:sp>
          <p:nvSpPr>
            <p:cNvPr id="4" name="TextBox 3"/>
            <p:cNvSpPr txBox="1"/>
            <p:nvPr/>
          </p:nvSpPr>
          <p:spPr>
            <a:xfrm>
              <a:off x="571500" y="5449669"/>
              <a:ext cx="8001000" cy="646331"/>
            </a:xfrm>
            <a:prstGeom prst="rect">
              <a:avLst/>
            </a:prstGeom>
            <a:noFill/>
          </p:spPr>
          <p:txBody>
            <a:bodyPr wrap="square" rtlCol="0">
              <a:spAutoFit/>
            </a:bodyPr>
            <a:lstStyle/>
            <a:p>
              <a:r>
                <a:rPr lang="en-US" sz="120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74"/>
              <a:endParaRPr lang="en-US" dirty="0"/>
            </a:p>
          </p:txBody>
        </p:sp>
      </p:grpSp>
      <p:graphicFrame>
        <p:nvGraphicFramePr>
          <p:cNvPr id="15" name="Object 3"/>
          <p:cNvGraphicFramePr>
            <a:graphicFrameLocks noChangeAspect="1"/>
          </p:cNvGraphicFramePr>
          <p:nvPr>
            <p:extLst/>
          </p:nvPr>
        </p:nvGraphicFramePr>
        <p:xfrm>
          <a:off x="1946672" y="3801071"/>
          <a:ext cx="8627567" cy="1474887"/>
        </p:xfrm>
        <a:graphic>
          <a:graphicData uri="http://schemas.openxmlformats.org/presentationml/2006/ole">
            <mc:AlternateContent xmlns:mc="http://schemas.openxmlformats.org/markup-compatibility/2006">
              <mc:Choice xmlns:v="urn:schemas-microsoft-com:vml" Requires="v">
                <p:oleObj spid="_x0000_s18438" name="Document" r:id="rId4" imgW="8851900" imgH="1612900" progId="Word.Document.8">
                  <p:embed/>
                </p:oleObj>
              </mc:Choice>
              <mc:Fallback>
                <p:oleObj name="Document" r:id="rId4" imgW="8851900" imgH="1612900" progId="Word.Document.8">
                  <p:embed/>
                  <p:pic>
                    <p:nvPicPr>
                      <p:cNvPr id="0" name=""/>
                      <p:cNvPicPr>
                        <a:picLocks noChangeAspect="1" noChangeArrowheads="1"/>
                      </p:cNvPicPr>
                      <p:nvPr/>
                    </p:nvPicPr>
                    <p:blipFill>
                      <a:blip r:embed="rId5"/>
                      <a:srcRect/>
                      <a:stretch>
                        <a:fillRect/>
                      </a:stretch>
                    </p:blipFill>
                    <p:spPr bwMode="auto">
                      <a:xfrm>
                        <a:off x="1946672" y="3801071"/>
                        <a:ext cx="8627567" cy="1474887"/>
                      </a:xfrm>
                      <a:prstGeom prst="rect">
                        <a:avLst/>
                      </a:prstGeom>
                      <a:noFill/>
                      <a:extLst/>
                    </p:spPr>
                  </p:pic>
                </p:oleObj>
              </mc:Fallback>
            </mc:AlternateContent>
          </a:graphicData>
        </a:graphic>
      </p:graphicFrame>
      <p:sp>
        <p:nvSpPr>
          <p:cNvPr id="13" name="Footer Placeholder 4"/>
          <p:cNvSpPr>
            <a:spLocks noGrp="1"/>
          </p:cNvSpPr>
          <p:nvPr>
            <p:ph type="ftr" idx="14"/>
          </p:nvPr>
        </p:nvSpPr>
        <p:spPr>
          <a:xfrm>
            <a:off x="6881818" y="6475415"/>
            <a:ext cx="3184520" cy="230187"/>
          </a:xfrm>
        </p:spPr>
        <p:txBody>
          <a:bodyPr/>
          <a:lstStyle/>
          <a:p>
            <a:r>
              <a:rPr lang="en-GB" dirty="0" smtClean="0"/>
              <a:t>Tuncer Baykas (IMU)</a:t>
            </a:r>
            <a:endParaRPr lang="en-GB" dirty="0"/>
          </a:p>
        </p:txBody>
      </p:sp>
    </p:spTree>
    <p:extLst>
      <p:ext uri="{BB962C8B-B14F-4D97-AF65-F5344CB8AC3E}">
        <p14:creationId xmlns:p14="http://schemas.microsoft.com/office/powerpoint/2010/main" val="2721916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a:xfrm>
            <a:off x="2166937" y="3500438"/>
            <a:ext cx="7770814" cy="1065213"/>
          </a:xfrm>
        </p:spPr>
        <p:txBody>
          <a:bodyPr/>
          <a:lstStyle/>
          <a:p>
            <a:r>
              <a:rPr lang="en-US" sz="3375" dirty="0"/>
              <a:t>Sub-1GHz Coexistence Interest Group</a:t>
            </a:r>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2209800" y="4643438"/>
            <a:ext cx="7770814" cy="1450977"/>
          </a:xfrm>
        </p:spPr>
        <p:txBody>
          <a:bodyPr/>
          <a:lstStyle/>
          <a:p>
            <a:r>
              <a:rPr lang="en-US" sz="2250" dirty="0"/>
              <a:t>At the March Plenary interest was shown in forming an Interest Group on Coexistence in the sub-1GHz frequency bands</a:t>
            </a:r>
          </a:p>
          <a:p>
            <a:r>
              <a:rPr lang="en-US" sz="2250" dirty="0"/>
              <a:t>IG </a:t>
            </a:r>
            <a:r>
              <a:rPr lang="en-US" sz="2250" dirty="0"/>
              <a:t>Chair: Benjamin Rolfe, </a:t>
            </a:r>
            <a:r>
              <a:rPr lang="en-US" sz="2250" dirty="0"/>
              <a:t>BCA, </a:t>
            </a:r>
            <a:r>
              <a:rPr lang="en-US" sz="2250" dirty="0"/>
              <a:t>MERL</a:t>
            </a:r>
          </a:p>
          <a:p>
            <a:endParaRPr lang="en-US" sz="2250"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May 2018</a:t>
            </a:r>
            <a:endParaRPr lang="en-GB" dirty="0"/>
          </a:p>
        </p:txBody>
      </p:sp>
      <p:sp>
        <p:nvSpPr>
          <p:cNvPr id="7" name="Footer Placeholder 4"/>
          <p:cNvSpPr>
            <a:spLocks noGrp="1"/>
          </p:cNvSpPr>
          <p:nvPr>
            <p:ph type="ftr" idx="14"/>
          </p:nvPr>
        </p:nvSpPr>
        <p:spPr>
          <a:xfrm>
            <a:off x="6881818" y="6475415"/>
            <a:ext cx="3184520" cy="230187"/>
          </a:xfrm>
        </p:spPr>
        <p:txBody>
          <a:bodyPr/>
          <a:lstStyle/>
          <a:p>
            <a:r>
              <a:rPr lang="en-GB" dirty="0" smtClean="0"/>
              <a:t>Tuncer Baykas (IMU)</a:t>
            </a:r>
            <a:endParaRPr lang="en-GB" dirty="0"/>
          </a:p>
        </p:txBody>
      </p:sp>
      <p:sp>
        <p:nvSpPr>
          <p:cNvPr id="8" name="Title 1">
            <a:extLst>
              <a:ext uri="{FF2B5EF4-FFF2-40B4-BE49-F238E27FC236}">
                <a16:creationId xmlns:a16="http://schemas.microsoft.com/office/drawing/2014/main" xmlns="" id="{08BA519C-DE1F-4573-B83E-8DF786518135}"/>
              </a:ext>
            </a:extLst>
          </p:cNvPr>
          <p:cNvSpPr txBox="1">
            <a:spLocks/>
          </p:cNvSpPr>
          <p:nvPr/>
        </p:nvSpPr>
        <p:spPr bwMode="auto">
          <a:xfrm>
            <a:off x="2238375" y="714375"/>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sz="3375" dirty="0"/>
              <a:t>802.19.1 Sponsor Ballot</a:t>
            </a:r>
            <a:endParaRPr lang="en-US" sz="3375" dirty="0"/>
          </a:p>
        </p:txBody>
      </p:sp>
      <p:sp>
        <p:nvSpPr>
          <p:cNvPr id="10" name="Content Placeholder 2">
            <a:extLst>
              <a:ext uri="{FF2B5EF4-FFF2-40B4-BE49-F238E27FC236}">
                <a16:creationId xmlns:a16="http://schemas.microsoft.com/office/drawing/2014/main" xmlns="" id="{77D41C8B-B134-4FD3-BDEE-B93E12984B67}"/>
              </a:ext>
            </a:extLst>
          </p:cNvPr>
          <p:cNvSpPr txBox="1">
            <a:spLocks/>
          </p:cNvSpPr>
          <p:nvPr/>
        </p:nvSpPr>
        <p:spPr bwMode="auto">
          <a:xfrm>
            <a:off x="2352675" y="1692273"/>
            <a:ext cx="7770814" cy="1450977"/>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50" dirty="0"/>
              <a:t>The group established BRC for comment resolution.</a:t>
            </a:r>
            <a:endParaRPr lang="en-US" sz="2250" dirty="0"/>
          </a:p>
        </p:txBody>
      </p:sp>
    </p:spTree>
    <p:extLst>
      <p:ext uri="{BB962C8B-B14F-4D97-AF65-F5344CB8AC3E}">
        <p14:creationId xmlns:p14="http://schemas.microsoft.com/office/powerpoint/2010/main" val="73078017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234CD-F7FE-4209-AB5C-722DE4C2D9A9}"/>
              </a:ext>
            </a:extLst>
          </p:cNvPr>
          <p:cNvSpPr>
            <a:spLocks noGrp="1"/>
          </p:cNvSpPr>
          <p:nvPr>
            <p:ph type="title"/>
          </p:nvPr>
        </p:nvSpPr>
        <p:spPr/>
        <p:txBody>
          <a:bodyPr/>
          <a:lstStyle/>
          <a:p>
            <a:r>
              <a:rPr lang="en-US" sz="3375" dirty="0"/>
              <a:t>Objectives of the IG</a:t>
            </a:r>
            <a:endParaRPr lang="en-US" sz="3375" dirty="0"/>
          </a:p>
        </p:txBody>
      </p:sp>
      <p:sp>
        <p:nvSpPr>
          <p:cNvPr id="3" name="Content Placeholder 2">
            <a:extLst>
              <a:ext uri="{FF2B5EF4-FFF2-40B4-BE49-F238E27FC236}">
                <a16:creationId xmlns:a16="http://schemas.microsoft.com/office/drawing/2014/main" xmlns="" id="{E681A7BA-E28D-4313-9904-D4EEC5ED2F20}"/>
              </a:ext>
            </a:extLst>
          </p:cNvPr>
          <p:cNvSpPr>
            <a:spLocks noGrp="1"/>
          </p:cNvSpPr>
          <p:nvPr>
            <p:ph idx="1"/>
          </p:nvPr>
        </p:nvSpPr>
        <p:spPr/>
        <p:txBody>
          <a:bodyPr/>
          <a:lstStyle/>
          <a:p>
            <a:r>
              <a:rPr lang="en-US" sz="2250" dirty="0"/>
              <a:t>Examine coexistence situation with respect to 802.15.4 and 802.11 based systems operating in Sub-1GHz frequency bands</a:t>
            </a:r>
            <a:endParaRPr lang="en-US" sz="2250" dirty="0"/>
          </a:p>
          <a:p>
            <a:r>
              <a:rPr lang="en-US" sz="2250" dirty="0"/>
              <a:t>Evaluate possible actions in 802 to improve coexistence characteristics</a:t>
            </a:r>
          </a:p>
          <a:p>
            <a:pPr lvl="1"/>
            <a:r>
              <a:rPr lang="en-US" sz="2250" dirty="0"/>
              <a:t>Review and discuss coexistence results</a:t>
            </a:r>
          </a:p>
          <a:p>
            <a:pPr lvl="1"/>
            <a:r>
              <a:rPr lang="en-US" sz="2250" dirty="0"/>
              <a:t>Review possible mitigation techniques</a:t>
            </a:r>
            <a:r>
              <a:rPr lang="en-US" sz="2250" dirty="0"/>
              <a:t> </a:t>
            </a:r>
            <a:r>
              <a:rPr lang="en-US" sz="2250" dirty="0"/>
              <a:t>and strategies</a:t>
            </a:r>
          </a:p>
          <a:p>
            <a:pPr lvl="2"/>
            <a:r>
              <a:rPr lang="en-US" sz="1938" dirty="0"/>
              <a:t>Standard changes?</a:t>
            </a:r>
          </a:p>
          <a:p>
            <a:pPr lvl="2"/>
            <a:r>
              <a:rPr lang="en-US" sz="1938" dirty="0"/>
              <a:t>Implementation Strategies?</a:t>
            </a:r>
          </a:p>
          <a:p>
            <a:pPr lvl="2"/>
            <a:r>
              <a:rPr lang="en-US" sz="1938" dirty="0"/>
              <a:t>Operational/deployment guidance?</a:t>
            </a:r>
          </a:p>
          <a:p>
            <a:pPr lvl="2"/>
            <a:r>
              <a:rPr lang="en-US" sz="1938" dirty="0"/>
              <a:t>Other options?</a:t>
            </a:r>
          </a:p>
          <a:p>
            <a:r>
              <a:rPr lang="en-US" sz="2650" dirty="0"/>
              <a:t>Make recommendation(s) to the Working Group(s)</a:t>
            </a:r>
            <a:endParaRPr lang="en-US" sz="2650" dirty="0"/>
          </a:p>
        </p:txBody>
      </p:sp>
      <p:sp>
        <p:nvSpPr>
          <p:cNvPr id="4" name="Slide Number Placeholder 3">
            <a:extLst>
              <a:ext uri="{FF2B5EF4-FFF2-40B4-BE49-F238E27FC236}">
                <a16:creationId xmlns:a16="http://schemas.microsoft.com/office/drawing/2014/main" xmlns="" id="{C711973C-B85C-4B31-BECE-D7BBF6B41D4A}"/>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7" name="Footer Placeholder 4"/>
          <p:cNvSpPr>
            <a:spLocks noGrp="1"/>
          </p:cNvSpPr>
          <p:nvPr>
            <p:ph type="ftr" idx="14"/>
          </p:nvPr>
        </p:nvSpPr>
        <p:spPr/>
        <p:txBody>
          <a:bodyPr/>
          <a:lstStyle/>
          <a:p>
            <a:r>
              <a:rPr lang="en-GB" dirty="0" smtClean="0"/>
              <a:t>Tuncer Baykas (IMU)</a:t>
            </a:r>
            <a:endParaRPr lang="en-GB" dirty="0"/>
          </a:p>
        </p:txBody>
      </p:sp>
      <p:sp>
        <p:nvSpPr>
          <p:cNvPr id="6" name="Date Placeholder 5">
            <a:extLst>
              <a:ext uri="{FF2B5EF4-FFF2-40B4-BE49-F238E27FC236}">
                <a16:creationId xmlns:a16="http://schemas.microsoft.com/office/drawing/2014/main" xmlns="" id="{B13FE938-6519-4958-91C6-A195F9378531}"/>
              </a:ext>
            </a:extLst>
          </p:cNvPr>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655352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Received specific suggestions for new scenarios</a:t>
            </a:r>
          </a:p>
          <a:p>
            <a:pPr lvl="1"/>
            <a:r>
              <a:rPr lang="en-US" dirty="0" smtClean="0"/>
              <a:t>Will prepare for July</a:t>
            </a:r>
          </a:p>
          <a:p>
            <a:r>
              <a:rPr lang="en-US" dirty="0" smtClean="0"/>
              <a:t>Continue interest group</a:t>
            </a:r>
          </a:p>
          <a:p>
            <a:pPr lvl="1"/>
            <a:r>
              <a:rPr lang="en-US" dirty="0" smtClean="0"/>
              <a:t>2 meetings in July</a:t>
            </a:r>
          </a:p>
          <a:p>
            <a:r>
              <a:rPr lang="en-US" dirty="0" smtClean="0"/>
              <a:t>Schedule telecom</a:t>
            </a:r>
          </a:p>
          <a:p>
            <a:pPr lvl="1"/>
            <a:r>
              <a:rPr lang="en-US" dirty="0"/>
              <a:t>Circulate call times </a:t>
            </a:r>
            <a:r>
              <a:rPr lang="en-US" dirty="0" smtClean="0"/>
              <a:t>candidates Wed </a:t>
            </a:r>
            <a:r>
              <a:rPr lang="en-US" dirty="0"/>
              <a:t>am PST</a:t>
            </a:r>
          </a:p>
          <a:p>
            <a:r>
              <a:rPr lang="en-US" dirty="0"/>
              <a:t>Broadcast to WG lists that we'll be announcing on the 19 list so </a:t>
            </a:r>
            <a:r>
              <a:rPr lang="en-US" dirty="0" smtClean="0"/>
              <a:t>subscribe</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dirty="0" smtClean="0"/>
              <a:t>Tuncer Baykas (IMU)</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17721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Joseph LEVY (Interdigital)</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5" name="Rectangle 2"/>
          <p:cNvSpPr txBox="1">
            <a:spLocks noChangeArrowheads="1"/>
          </p:cNvSpPr>
          <p:nvPr/>
        </p:nvSpPr>
        <p:spPr>
          <a:xfrm>
            <a:off x="1714500" y="646113"/>
            <a:ext cx="8724900" cy="1066800"/>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May 2018</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2018-05-11</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39938" y="2359025"/>
          <a:ext cx="8037512" cy="2463800"/>
        </p:xfrm>
        <a:graphic>
          <a:graphicData uri="http://schemas.openxmlformats.org/presentationml/2006/ole">
            <mc:AlternateContent xmlns:mc="http://schemas.openxmlformats.org/markup-compatibility/2006">
              <mc:Choice xmlns:v="urn:schemas-microsoft-com:vml" Requires="v">
                <p:oleObj spid="_x0000_s6161" name="Document" r:id="rId3" imgW="8253286" imgH="2534496" progId="Word.Document.8">
                  <p:embed/>
                </p:oleObj>
              </mc:Choice>
              <mc:Fallback>
                <p:oleObj name="Document" r:id="rId3" imgW="8253286" imgH="2534496" progId="Word.Document.8">
                  <p:embed/>
                  <p:pic>
                    <p:nvPicPr>
                      <p:cNvPr id="0" name=""/>
                      <p:cNvPicPr>
                        <a:picLocks noChangeAspect="1" noChangeArrowheads="1"/>
                      </p:cNvPicPr>
                      <p:nvPr/>
                    </p:nvPicPr>
                    <p:blipFill>
                      <a:blip r:embed="rId4"/>
                      <a:srcRect/>
                      <a:stretch>
                        <a:fillRect/>
                      </a:stretch>
                    </p:blipFill>
                    <p:spPr bwMode="auto">
                      <a:xfrm>
                        <a:off x="2039938" y="2359025"/>
                        <a:ext cx="8037512" cy="24638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5894489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914401" y="990600"/>
            <a:ext cx="10361084" cy="1065213"/>
          </a:xfrm>
          <a:noFill/>
        </p:spPr>
        <p:txBody>
          <a:bodyPr/>
          <a:lstStyle/>
          <a:p>
            <a:r>
              <a:rPr lang="en-GB" dirty="0"/>
              <a:t>802.24 Vertical Applications </a:t>
            </a:r>
            <a:br>
              <a:rPr lang="en-GB" dirty="0"/>
            </a:br>
            <a:r>
              <a:rPr lang="en-GB" dirty="0"/>
              <a:t>Technical Advisory Group</a:t>
            </a:r>
            <a:br>
              <a:rPr lang="en-GB" dirty="0"/>
            </a:br>
            <a:r>
              <a:rPr lang="en-GB" dirty="0"/>
              <a:t>Liaison Report</a:t>
            </a:r>
          </a:p>
        </p:txBody>
      </p:sp>
      <p:sp>
        <p:nvSpPr>
          <p:cNvPr id="1031" name="Rectangle 4"/>
          <p:cNvSpPr>
            <a:spLocks noGrp="1" noChangeArrowheads="1"/>
          </p:cNvSpPr>
          <p:nvPr>
            <p:ph idx="1"/>
          </p:nvPr>
        </p:nvSpPr>
        <p:spPr>
          <a:xfrm>
            <a:off x="914401" y="2590800"/>
            <a:ext cx="10361084" cy="3503614"/>
          </a:xfrm>
          <a:noFill/>
        </p:spPr>
        <p:txBody>
          <a:bodyPr/>
          <a:lstStyle/>
          <a:p>
            <a:pPr algn="ctr">
              <a:buFontTx/>
              <a:buNone/>
            </a:pPr>
            <a:r>
              <a:rPr lang="en-GB" sz="2000" dirty="0"/>
              <a:t>Date:</a:t>
            </a:r>
            <a:r>
              <a:rPr lang="en-GB" sz="2000" b="0" dirty="0"/>
              <a:t> 2018-03-08</a:t>
            </a:r>
          </a:p>
        </p:txBody>
      </p:sp>
      <p:sp>
        <p:nvSpPr>
          <p:cNvPr id="1029" name="Slide Number Placeholder 5"/>
          <p:cNvSpPr>
            <a:spLocks noGrp="1"/>
          </p:cNvSpPr>
          <p:nvPr>
            <p:ph type="sldNum" idx="12"/>
          </p:nvPr>
        </p:nvSpPr>
        <p:spPr>
          <a:noFill/>
        </p:spPr>
        <p:txBody>
          <a:bodyPr/>
          <a:lstStyle/>
          <a:p>
            <a:r>
              <a:rPr lang="en-GB" dirty="0"/>
              <a:t>Slide </a:t>
            </a:r>
            <a:fld id="{5C54AB6B-C76C-43C0-8CF9-4AA7315BEFF1}" type="slidenum">
              <a:rPr lang="en-GB" smtClean="0"/>
              <a:pPr/>
              <a:t>110</a:t>
            </a:fld>
            <a:endParaRPr lang="en-GB" dirty="0"/>
          </a:p>
        </p:txBody>
      </p:sp>
      <p:sp>
        <p:nvSpPr>
          <p:cNvPr id="2" name="Footer Placeholder 1"/>
          <p:cNvSpPr>
            <a:spLocks noGrp="1"/>
          </p:cNvSpPr>
          <p:nvPr>
            <p:ph type="ftr" idx="14"/>
          </p:nvPr>
        </p:nvSpPr>
        <p:spPr>
          <a:prstGeom prst="rect">
            <a:avLst/>
          </a:prstGeom>
        </p:spPr>
        <p:txBody>
          <a:bodyPr/>
          <a:lstStyle/>
          <a:p>
            <a:pPr>
              <a:defRPr/>
            </a:pPr>
            <a:r>
              <a:rPr lang="en-GB" dirty="0"/>
              <a:t>Tim Godfrey, EPRI</a:t>
            </a:r>
          </a:p>
        </p:txBody>
      </p:sp>
      <p:graphicFrame>
        <p:nvGraphicFramePr>
          <p:cNvPr id="1026" name="Object 5"/>
          <p:cNvGraphicFramePr>
            <a:graphicFrameLocks noChangeAspect="1"/>
          </p:cNvGraphicFramePr>
          <p:nvPr>
            <p:extLst>
              <p:ext uri="{D42A27DB-BD31-4B8C-83A1-F6EECF244321}">
                <p14:modId xmlns:p14="http://schemas.microsoft.com/office/powerpoint/2010/main" val="1209219907"/>
              </p:ext>
            </p:extLst>
          </p:nvPr>
        </p:nvGraphicFramePr>
        <p:xfrm>
          <a:off x="3037343" y="3896825"/>
          <a:ext cx="8237537" cy="2324100"/>
        </p:xfrm>
        <a:graphic>
          <a:graphicData uri="http://schemas.openxmlformats.org/presentationml/2006/ole">
            <mc:AlternateContent xmlns:mc="http://schemas.openxmlformats.org/markup-compatibility/2006">
              <mc:Choice xmlns:v="urn:schemas-microsoft-com:vml" Requires="v">
                <p:oleObj spid="_x0000_s19463" name="Document" r:id="rId4" imgW="8152664" imgH="2297815" progId="Word.Document.8">
                  <p:embed/>
                </p:oleObj>
              </mc:Choice>
              <mc:Fallback>
                <p:oleObj name="Document" r:id="rId4" imgW="8152664" imgH="2297815"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37343" y="3896825"/>
                        <a:ext cx="8237537" cy="2324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6"/>
          <p:cNvSpPr>
            <a:spLocks noChangeArrowheads="1"/>
          </p:cNvSpPr>
          <p:nvPr/>
        </p:nvSpPr>
        <p:spPr bwMode="auto">
          <a:xfrm>
            <a:off x="2279576" y="3573016"/>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b="1" dirty="0"/>
              <a:t>Author:</a:t>
            </a:r>
            <a:endParaRPr lang="en-GB" sz="2000" dirty="0"/>
          </a:p>
        </p:txBody>
      </p:sp>
    </p:spTree>
    <p:extLst>
      <p:ext uri="{BB962C8B-B14F-4D97-AF65-F5344CB8AC3E}">
        <p14:creationId xmlns:p14="http://schemas.microsoft.com/office/powerpoint/2010/main" val="282673452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802.24 TAG Contribution</a:t>
            </a:r>
          </a:p>
          <a:p>
            <a:pPr lvl="1"/>
            <a:r>
              <a:rPr lang="en-US" dirty="0"/>
              <a:t>Presentation of “Omniran-18-0027r0-P802.1CF for vertical applications”</a:t>
            </a:r>
          </a:p>
          <a:p>
            <a:r>
              <a:rPr lang="en-US" dirty="0"/>
              <a:t>802.24.1 Smart Grid Task Group</a:t>
            </a:r>
          </a:p>
          <a:p>
            <a:pPr lvl="1"/>
            <a:r>
              <a:rPr lang="en-US" dirty="0"/>
              <a:t>Updated </a:t>
            </a:r>
            <a:r>
              <a:rPr lang="en-US" dirty="0">
                <a:hlinkClick r:id="rId3"/>
              </a:rPr>
              <a:t>TSN for Utility Applications</a:t>
            </a:r>
            <a:r>
              <a:rPr lang="en-US" dirty="0"/>
              <a:t> white paper to r11 – comment collection</a:t>
            </a:r>
          </a:p>
          <a:p>
            <a:pPr lvl="1"/>
            <a:r>
              <a:rPr lang="en-US" dirty="0"/>
              <a:t>Editing of Liaison Response to IEEE PES Power Systems Communications and Cyber-Security Committee Task Force S6: "Standards for integrating Home Automation IoT to Power Utilities Communication Systems”</a:t>
            </a:r>
          </a:p>
          <a:p>
            <a:pPr lvl="2"/>
            <a:r>
              <a:rPr lang="en-US" dirty="0"/>
              <a:t>Updated response saved in 802.24 private area – To be forwarded back to S6 in April</a:t>
            </a:r>
          </a:p>
          <a:p>
            <a:r>
              <a:rPr lang="en-US" dirty="0"/>
              <a:t>802.24.2 IoT Task Group</a:t>
            </a:r>
          </a:p>
          <a:p>
            <a:pPr lvl="1"/>
            <a:r>
              <a:rPr lang="en-US" dirty="0"/>
              <a:t>Presentation of “24-18-0011r0-IoT-SPE-applications-white-paper” on Single Pair Ethernet</a:t>
            </a:r>
          </a:p>
          <a:p>
            <a:pPr lvl="1"/>
            <a:endParaRPr lang="en-US" dirty="0"/>
          </a:p>
          <a:p>
            <a:pPr algn="just"/>
            <a:r>
              <a:rPr lang="en-US" dirty="0"/>
              <a:t>March 2018 Agenda: 	</a:t>
            </a:r>
            <a:r>
              <a:rPr lang="en-US" dirty="0" smtClean="0">
                <a:solidFill>
                  <a:srgbClr val="002060"/>
                </a:solidFill>
                <a:hlinkClick r:id="rId4"/>
              </a:rPr>
              <a:t>24-18-0006r2</a:t>
            </a:r>
            <a:endParaRPr lang="en-US" dirty="0">
              <a:solidFill>
                <a:srgbClr val="002060"/>
              </a:solidFill>
            </a:endParaRPr>
          </a:p>
          <a:p>
            <a:r>
              <a:rPr lang="en-US" dirty="0"/>
              <a:t>Closing Report 		</a:t>
            </a:r>
            <a:r>
              <a:rPr lang="en-US" dirty="0" smtClean="0"/>
              <a:t>	</a:t>
            </a:r>
            <a:r>
              <a:rPr lang="en-US" dirty="0" smtClean="0">
                <a:hlinkClick r:id="rId5"/>
              </a:rPr>
              <a:t>24-18-0007r1</a:t>
            </a:r>
            <a:endParaRPr lang="en-US" dirty="0"/>
          </a:p>
          <a:p>
            <a:r>
              <a:rPr lang="en-US" dirty="0"/>
              <a:t>Minutes			</a:t>
            </a:r>
            <a:r>
              <a:rPr lang="en-US" dirty="0" smtClean="0"/>
              <a:t>		24-18-0010r0</a:t>
            </a:r>
            <a:endParaRPr lang="en-US" dirty="0"/>
          </a:p>
        </p:txBody>
      </p:sp>
      <p:sp>
        <p:nvSpPr>
          <p:cNvPr id="6" name="Slide Number Placeholder 5"/>
          <p:cNvSpPr>
            <a:spLocks noGrp="1"/>
          </p:cNvSpPr>
          <p:nvPr>
            <p:ph type="sldNum" idx="12"/>
          </p:nvPr>
        </p:nvSpPr>
        <p:spPr/>
        <p:txBody>
          <a:bodyPr/>
          <a:lstStyle/>
          <a:p>
            <a:pPr>
              <a:defRPr/>
            </a:pPr>
            <a:r>
              <a:rPr lang="en-GB" dirty="0"/>
              <a:t>Slide </a:t>
            </a:r>
            <a:fld id="{43190CD6-18F2-44F1-A379-0C51A15702FA}" type="slidenum">
              <a:rPr lang="en-GB" smtClean="0"/>
              <a:pPr>
                <a:defRPr/>
              </a:pPr>
              <a:t>111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GB" dirty="0"/>
              <a:t>Tim Godfrey, EPRI</a:t>
            </a:r>
          </a:p>
        </p:txBody>
      </p:sp>
      <p:grpSp>
        <p:nvGrpSpPr>
          <p:cNvPr id="13" name="Group 12">
            <a:extLst>
              <a:ext uri="{FF2B5EF4-FFF2-40B4-BE49-F238E27FC236}">
                <a16:creationId xmlns="" xmlns:a16="http://schemas.microsoft.com/office/drawing/2014/main" id="{6D063D36-5E48-4AA4-ACDF-2E0C987640A1}"/>
              </a:ext>
            </a:extLst>
          </p:cNvPr>
          <p:cNvGrpSpPr/>
          <p:nvPr/>
        </p:nvGrpSpPr>
        <p:grpSpPr>
          <a:xfrm>
            <a:off x="3287688" y="764704"/>
            <a:ext cx="5398368" cy="936104"/>
            <a:chOff x="827584" y="1412776"/>
            <a:chExt cx="7704856" cy="1440160"/>
          </a:xfrm>
          <a:solidFill>
            <a:srgbClr val="92D050"/>
          </a:solidFill>
        </p:grpSpPr>
        <p:sp>
          <p:nvSpPr>
            <p:cNvPr id="4" name="Rectangle 3"/>
            <p:cNvSpPr/>
            <p:nvPr/>
          </p:nvSpPr>
          <p:spPr bwMode="auto">
            <a:xfrm>
              <a:off x="2051720" y="1412776"/>
              <a:ext cx="5184576" cy="504056"/>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r>
                <a:rPr lang="en-US" sz="1800" b="1" dirty="0"/>
                <a:t>802.24 Vertical Applications TAG</a:t>
              </a:r>
              <a:endParaRPr lang="en-US" sz="1800" b="1" dirty="0">
                <a:solidFill>
                  <a:schemeClr val="tx1"/>
                </a:solidFill>
              </a:endParaRPr>
            </a:p>
          </p:txBody>
        </p:sp>
        <p:sp>
          <p:nvSpPr>
            <p:cNvPr id="7" name="Rectangle 6"/>
            <p:cNvSpPr/>
            <p:nvPr/>
          </p:nvSpPr>
          <p:spPr bwMode="auto">
            <a:xfrm>
              <a:off x="827584" y="2348880"/>
              <a:ext cx="3744416" cy="504056"/>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r>
                <a:rPr lang="en-US" sz="1400" dirty="0"/>
                <a:t>802.24.1 Smart Grid TG</a:t>
              </a:r>
              <a:endParaRPr lang="en-US" sz="1400" dirty="0">
                <a:solidFill>
                  <a:schemeClr val="tx1"/>
                </a:solidFill>
              </a:endParaRPr>
            </a:p>
          </p:txBody>
        </p:sp>
        <p:sp>
          <p:nvSpPr>
            <p:cNvPr id="8" name="Rectangle 7"/>
            <p:cNvSpPr/>
            <p:nvPr/>
          </p:nvSpPr>
          <p:spPr bwMode="auto">
            <a:xfrm>
              <a:off x="4788024" y="2348880"/>
              <a:ext cx="3744416" cy="504056"/>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1400" dirty="0"/>
                <a:t>802.24.2 IoT TG</a:t>
              </a:r>
            </a:p>
          </p:txBody>
        </p:sp>
        <p:cxnSp>
          <p:nvCxnSpPr>
            <p:cNvPr id="10" name="Elbow Connector 9"/>
            <p:cNvCxnSpPr>
              <a:stCxn id="4" idx="2"/>
              <a:endCxn id="7" idx="0"/>
            </p:cNvCxnSpPr>
            <p:nvPr/>
          </p:nvCxnSpPr>
          <p:spPr bwMode="auto">
            <a:xfrm rot="5400000">
              <a:off x="3455876" y="1160748"/>
              <a:ext cx="432048" cy="1944216"/>
            </a:xfrm>
            <a:prstGeom prst="bentConnector3">
              <a:avLst/>
            </a:prstGeom>
            <a:grpFill/>
            <a:ln w="12700" cap="flat" cmpd="sng" algn="ctr">
              <a:solidFill>
                <a:schemeClr val="tx1"/>
              </a:solidFill>
              <a:prstDash val="solid"/>
              <a:round/>
              <a:headEnd type="none" w="sm" len="sm"/>
              <a:tailEnd type="triangle"/>
            </a:ln>
            <a:effectLst/>
          </p:spPr>
        </p:cxnSp>
        <p:cxnSp>
          <p:nvCxnSpPr>
            <p:cNvPr id="12" name="Elbow Connector 11"/>
            <p:cNvCxnSpPr>
              <a:stCxn id="4" idx="2"/>
              <a:endCxn id="8" idx="0"/>
            </p:cNvCxnSpPr>
            <p:nvPr/>
          </p:nvCxnSpPr>
          <p:spPr bwMode="auto">
            <a:xfrm rot="16200000" flipH="1">
              <a:off x="5436096" y="1124744"/>
              <a:ext cx="432048" cy="2016224"/>
            </a:xfrm>
            <a:prstGeom prst="bentConnector3">
              <a:avLst/>
            </a:prstGeom>
            <a:grpFill/>
            <a:ln w="12700" cap="flat" cmpd="sng" algn="ctr">
              <a:solidFill>
                <a:schemeClr val="tx1"/>
              </a:solidFill>
              <a:prstDash val="solid"/>
              <a:round/>
              <a:headEnd type="none" w="sm" len="sm"/>
              <a:tailEnd type="triangle"/>
            </a:ln>
            <a:effectLst/>
          </p:spPr>
        </p:cxnSp>
      </p:grpSp>
    </p:spTree>
    <p:extLst>
      <p:ext uri="{BB962C8B-B14F-4D97-AF65-F5344CB8AC3E}">
        <p14:creationId xmlns:p14="http://schemas.microsoft.com/office/powerpoint/2010/main" val="621324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Joseph LEVY (Interdigital)</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12</a:t>
            </a:fld>
            <a:endParaRPr lang="en-GB" dirty="0"/>
          </a:p>
        </p:txBody>
      </p:sp>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2349501" y="2132807"/>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kern="0" dirty="0"/>
              <a:t>This Document is the closing report for AANI SC, </a:t>
            </a:r>
          </a:p>
          <a:p>
            <a:pPr>
              <a:buFontTx/>
              <a:buNone/>
            </a:pPr>
            <a:r>
              <a:rPr lang="en-US" dirty="0"/>
              <a:t>May </a:t>
            </a:r>
            <a:r>
              <a:rPr lang="en-US" kern="0" dirty="0"/>
              <a:t>2018 Meeting in Warsaw, Poland</a:t>
            </a:r>
          </a:p>
        </p:txBody>
      </p:sp>
    </p:spTree>
    <p:extLst>
      <p:ext uri="{BB962C8B-B14F-4D97-AF65-F5344CB8AC3E}">
        <p14:creationId xmlns:p14="http://schemas.microsoft.com/office/powerpoint/2010/main" val="723707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May 2018</a:t>
            </a:r>
          </a:p>
        </p:txBody>
      </p:sp>
      <p:sp>
        <p:nvSpPr>
          <p:cNvPr id="3" name="Content Placeholder 2"/>
          <p:cNvSpPr>
            <a:spLocks noGrp="1"/>
          </p:cNvSpPr>
          <p:nvPr>
            <p:ph idx="1"/>
          </p:nvPr>
        </p:nvSpPr>
        <p:spPr>
          <a:xfrm>
            <a:off x="870412" y="1066800"/>
            <a:ext cx="10449587" cy="5194628"/>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Continue Discussion on: AANI SC status/activity, NENDICA activity,  </a:t>
            </a:r>
            <a:br>
              <a:rPr lang="en-US" altLang="en-US" dirty="0"/>
            </a:br>
            <a:r>
              <a:rPr lang="en-US" altLang="en-US" dirty="0"/>
              <a:t>802.11 Technical performance relative to IMT-2020 requirements</a:t>
            </a:r>
          </a:p>
          <a:p>
            <a:pPr marL="971550" lvl="1" indent="-457200">
              <a:buFont typeface="+mj-lt"/>
              <a:buAutoNum type="arabicPeriod"/>
            </a:pPr>
            <a:r>
              <a:rPr lang="en-US" dirty="0"/>
              <a:t>Elect a Vice-Chair</a:t>
            </a:r>
          </a:p>
          <a:p>
            <a:pPr marL="971550" lvl="1" indent="-457200">
              <a:buFont typeface="+mj-lt"/>
              <a:buAutoNum type="arabicPeriod"/>
            </a:pPr>
            <a:r>
              <a:rPr lang="en-US" altLang="en-US" dirty="0"/>
              <a:t>Future section planning </a:t>
            </a:r>
          </a:p>
          <a:p>
            <a:pPr marL="400050">
              <a:buFont typeface="Arial" panose="020B0604020202020204" pitchFamily="34" charset="0"/>
              <a:buChar char="•"/>
            </a:pPr>
            <a:r>
              <a:rPr lang="en-US" altLang="en-US" sz="2000" dirty="0"/>
              <a:t>Agenda:</a:t>
            </a:r>
            <a:r>
              <a:rPr lang="en-US" altLang="en-US" sz="2000" b="0" dirty="0"/>
              <a:t> </a:t>
            </a:r>
            <a:r>
              <a:rPr lang="en-US" altLang="en-US" sz="2000" b="0" dirty="0">
                <a:hlinkClick r:id="rId2"/>
              </a:rPr>
              <a:t>11-18/0632r3</a:t>
            </a:r>
            <a:r>
              <a:rPr lang="en-US" altLang="en-US" sz="2000" b="0" dirty="0"/>
              <a:t>, met for 2 1/2 hours over two sessions  </a:t>
            </a:r>
            <a:r>
              <a:rPr lang="en-US" altLang="en-US" sz="2000" dirty="0"/>
              <a:t>Minutes: </a:t>
            </a:r>
            <a:r>
              <a:rPr lang="en-US" altLang="en-US" sz="2000" b="0" dirty="0">
                <a:hlinkClick r:id="rId3"/>
              </a:rPr>
              <a:t>11-18/0913r1</a:t>
            </a:r>
            <a:r>
              <a:rPr lang="en-US" altLang="en-US" sz="2000" b="0" dirty="0"/>
              <a:t>  </a:t>
            </a:r>
          </a:p>
          <a:p>
            <a:pPr marL="400050">
              <a:buFont typeface="Arial" panose="020B0604020202020204" pitchFamily="34" charset="0"/>
              <a:buChar char="•"/>
            </a:pPr>
            <a:r>
              <a:rPr lang="en-US" altLang="en-US" sz="2000" dirty="0"/>
              <a:t>Meeting Activity:</a:t>
            </a:r>
          </a:p>
          <a:p>
            <a:pPr marL="800100" lvl="1">
              <a:buFont typeface="Arial" panose="020B0604020202020204" pitchFamily="34" charset="0"/>
              <a:buChar char="•"/>
            </a:pPr>
            <a:r>
              <a:rPr lang="en-US" altLang="en-US" sz="2400" dirty="0"/>
              <a:t>Reviewed AANI SC Status/Background</a:t>
            </a:r>
          </a:p>
          <a:p>
            <a:pPr marL="800100" lvl="1">
              <a:buFont typeface="Arial" panose="020B0604020202020204" pitchFamily="34" charset="0"/>
              <a:buChar char="•"/>
            </a:pPr>
            <a:r>
              <a:rPr lang="en-US" altLang="en-US" sz="2400" dirty="0"/>
              <a:t>No Vice-Chair was elected – No nominations</a:t>
            </a:r>
          </a:p>
          <a:p>
            <a:pPr marL="800100" lvl="1">
              <a:buFont typeface="Arial" panose="020B0604020202020204" pitchFamily="34" charset="0"/>
              <a:buChar char="•"/>
            </a:pPr>
            <a:r>
              <a:rPr lang="en-US" altLang="en-US" sz="2400" dirty="0"/>
              <a:t>Contribution:  </a:t>
            </a:r>
            <a:r>
              <a:rPr lang="en-US" sz="2800" dirty="0">
                <a:hlinkClick r:id="rId4"/>
              </a:rPr>
              <a:t>11-18/0915r0</a:t>
            </a:r>
            <a:r>
              <a:rPr lang="en-US" sz="2800" dirty="0"/>
              <a:t> – “Benchmarking of 802.11ax against </a:t>
            </a:r>
            <a:r>
              <a:rPr lang="en-US" sz="2800" dirty="0" err="1"/>
              <a:t>eMBB</a:t>
            </a:r>
            <a:r>
              <a:rPr lang="en-US" sz="2800" dirty="0"/>
              <a:t> Indoor Hotspot requirements using IMT-2020 simulation methodology”</a:t>
            </a:r>
          </a:p>
          <a:p>
            <a:pPr marL="800100" lvl="1">
              <a:buFont typeface="Arial" panose="020B0604020202020204" pitchFamily="34" charset="0"/>
              <a:buChar char="•"/>
            </a:pPr>
            <a:r>
              <a:rPr lang="en-US" altLang="en-US" sz="2400" dirty="0"/>
              <a:t>Discussed future potential useful outputs for the AANI SC</a:t>
            </a:r>
          </a:p>
          <a:p>
            <a:pPr marL="857250" lvl="1" indent="-457200">
              <a:buFont typeface="Arial" panose="020B0604020202020204" pitchFamily="34" charset="0"/>
              <a:buChar char="•"/>
            </a:pPr>
            <a:endParaRPr lang="en-US" sz="2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92552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2018</a:t>
            </a:r>
            <a:endParaRPr lang="en-GB" dirty="0"/>
          </a:p>
        </p:txBody>
      </p:sp>
      <p:sp>
        <p:nvSpPr>
          <p:cNvPr id="3" name="Footer Placeholder 2"/>
          <p:cNvSpPr>
            <a:spLocks noGrp="1"/>
          </p:cNvSpPr>
          <p:nvPr>
            <p:ph type="ftr" idx="11"/>
          </p:nvPr>
        </p:nvSpPr>
        <p:spPr/>
        <p:txBody>
          <a:bodyPr/>
          <a:lstStyle/>
          <a:p>
            <a:r>
              <a:rPr lang="en-GB"/>
              <a:t>Joseph LEVY (Interdigital)</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7" name="Title 1"/>
          <p:cNvSpPr txBox="1">
            <a:spLocks/>
          </p:cNvSpPr>
          <p:nvPr/>
        </p:nvSpPr>
        <p:spPr>
          <a:xfrm>
            <a:off x="2209800" y="685800"/>
            <a:ext cx="7772400" cy="609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Future Session Planning</a:t>
            </a:r>
          </a:p>
        </p:txBody>
      </p:sp>
      <p:sp>
        <p:nvSpPr>
          <p:cNvPr id="8" name="Content Placeholder 2"/>
          <p:cNvSpPr txBox="1">
            <a:spLocks/>
          </p:cNvSpPr>
          <p:nvPr/>
        </p:nvSpPr>
        <p:spPr>
          <a:xfrm>
            <a:off x="610658" y="1389063"/>
            <a:ext cx="11070167" cy="5100638"/>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dirty="0"/>
              <a:t>Teleconference: </a:t>
            </a:r>
          </a:p>
          <a:p>
            <a:r>
              <a:rPr lang="en-US" altLang="en-US" sz="2000" dirty="0"/>
              <a:t>	</a:t>
            </a:r>
            <a:r>
              <a:rPr lang="en-US" altLang="en-US" sz="2000" b="0" dirty="0"/>
              <a:t>As required with 10 days’ notification</a:t>
            </a:r>
          </a:p>
          <a:p>
            <a:endParaRPr lang="en-US" altLang="en-US" b="0" dirty="0"/>
          </a:p>
          <a:p>
            <a:r>
              <a:rPr lang="en-US" altLang="en-US" dirty="0"/>
              <a:t>8-14 July 2018 F2F, </a:t>
            </a:r>
            <a:r>
              <a:rPr lang="en-GB" dirty="0"/>
              <a:t>Manchester Grand Hyatt, San Diego, CA, USA:</a:t>
            </a:r>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 </a:t>
            </a:r>
            <a:r>
              <a:rPr lang="en-US" i="1" dirty="0"/>
              <a:t> Note: IMT-2020 proposals are not due till June 2019</a:t>
            </a:r>
            <a:endParaRPr lang="en-US" dirty="0"/>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 IC activity</a:t>
            </a:r>
          </a:p>
          <a:p>
            <a:pPr marL="400050" lvl="1" indent="0"/>
            <a:r>
              <a:rPr lang="en-US" sz="2400" b="1" dirty="0"/>
              <a:t>Elect a AANI SC Vice Chair</a:t>
            </a:r>
          </a:p>
          <a:p>
            <a:pPr marL="400050" lvl="1" indent="0"/>
            <a:endParaRPr lang="en-US" altLang="en-US" sz="1100" i="1" dirty="0"/>
          </a:p>
          <a:p>
            <a:pPr marL="400050" lvl="1" indent="0"/>
            <a:r>
              <a:rPr lang="en-US" altLang="en-US" dirty="0"/>
              <a:t>Meeting time requested: 1 sessions – Monday PM2 – TBC</a:t>
            </a:r>
          </a:p>
          <a:p>
            <a:endParaRPr lang="en-US" altLang="en-US" dirty="0"/>
          </a:p>
        </p:txBody>
      </p:sp>
    </p:spTree>
    <p:extLst>
      <p:ext uri="{BB962C8B-B14F-4D97-AF65-F5344CB8AC3E}">
        <p14:creationId xmlns:p14="http://schemas.microsoft.com/office/powerpoint/2010/main" val="3545634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2018-05-10</a:t>
            </a:r>
          </a:p>
        </p:txBody>
      </p:sp>
      <p:graphicFrame>
        <p:nvGraphicFramePr>
          <p:cNvPr id="1026" name="Object 11"/>
          <p:cNvGraphicFramePr>
            <a:graphicFrameLocks noChangeAspect="1"/>
          </p:cNvGraphicFramePr>
          <p:nvPr>
            <p:extLst/>
          </p:nvPr>
        </p:nvGraphicFramePr>
        <p:xfrm>
          <a:off x="2043113" y="2286001"/>
          <a:ext cx="7613650" cy="2646363"/>
        </p:xfrm>
        <a:graphic>
          <a:graphicData uri="http://schemas.openxmlformats.org/presentationml/2006/ole">
            <mc:AlternateContent xmlns:mc="http://schemas.openxmlformats.org/markup-compatibility/2006">
              <mc:Choice xmlns:v="urn:schemas-microsoft-com:vml" Requires="v">
                <p:oleObj spid="_x0000_s16400" name="Document" r:id="rId4" imgW="8267030" imgH="2874253" progId="Word.Document.8">
                  <p:embed/>
                </p:oleObj>
              </mc:Choice>
              <mc:Fallback>
                <p:oleObj name="Document" r:id="rId4" imgW="8267030" imgH="2874253" progId="Word.Document.8">
                  <p:embed/>
                  <p:pic>
                    <p:nvPicPr>
                      <p:cNvPr id="0" name=""/>
                      <p:cNvPicPr>
                        <a:picLocks noChangeAspect="1" noChangeArrowheads="1"/>
                      </p:cNvPicPr>
                      <p:nvPr/>
                    </p:nvPicPr>
                    <p:blipFill>
                      <a:blip r:embed="rId5"/>
                      <a:srcRect/>
                      <a:stretch>
                        <a:fillRect/>
                      </a:stretch>
                    </p:blipFill>
                    <p:spPr bwMode="auto">
                      <a:xfrm>
                        <a:off x="2043113" y="2286001"/>
                        <a:ext cx="7613650" cy="2646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Date Placeholder 1"/>
          <p:cNvSpPr>
            <a:spLocks noGrp="1"/>
          </p:cNvSpPr>
          <p:nvPr>
            <p:ph type="dt" idx="15"/>
          </p:nvPr>
        </p:nvSpPr>
        <p:spPr/>
        <p:txBody>
          <a:bodyPr/>
          <a:lstStyle/>
          <a:p>
            <a:r>
              <a:rPr lang="en-US" smtClean="0"/>
              <a:t>May 2018</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4026835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May 2018 Meeting in Warsaw, </a:t>
            </a:r>
            <a:r>
              <a:rPr lang="en-US" dirty="0" smtClean="0"/>
              <a:t>Poland</a:t>
            </a:r>
            <a:endParaRPr lang="en-US" dirty="0"/>
          </a:p>
        </p:txBody>
      </p:sp>
      <p:sp>
        <p:nvSpPr>
          <p:cNvPr id="2" name="Date Placeholder 1"/>
          <p:cNvSpPr>
            <a:spLocks noGrp="1"/>
          </p:cNvSpPr>
          <p:nvPr>
            <p:ph type="dt" idx="15"/>
          </p:nvPr>
        </p:nvSpPr>
        <p:spPr/>
        <p:txBody>
          <a:bodyPr/>
          <a:lstStyle/>
          <a:p>
            <a:r>
              <a:rPr lang="en-US" smtClean="0"/>
              <a:t>May 2018</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148424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143000"/>
            <a:ext cx="8382000" cy="5029200"/>
          </a:xfrm>
        </p:spPr>
        <p:txBody>
          <a:bodyPr/>
          <a:lstStyle/>
          <a:p>
            <a:pPr>
              <a:spcBef>
                <a:spcPts val="0"/>
              </a:spcBef>
            </a:pPr>
            <a:r>
              <a:rPr lang="en-US" dirty="0"/>
              <a:t>Agenda is here: </a:t>
            </a:r>
            <a:r>
              <a:rPr lang="en-US" dirty="0">
                <a:hlinkClick r:id="rId3"/>
              </a:rPr>
              <a:t>11-18/0644r3</a:t>
            </a:r>
            <a:r>
              <a:rPr lang="en-US" dirty="0"/>
              <a:t>   </a:t>
            </a:r>
            <a:endParaRPr lang="en-US" b="0" dirty="0"/>
          </a:p>
          <a:p>
            <a:pPr marL="0" indent="0">
              <a:spcBef>
                <a:spcPts val="0"/>
              </a:spcBef>
            </a:pPr>
            <a:endParaRPr lang="en-US" dirty="0"/>
          </a:p>
          <a:p>
            <a:pPr>
              <a:spcBef>
                <a:spcPts val="0"/>
              </a:spcBef>
            </a:pPr>
            <a:r>
              <a:rPr lang="en-US" dirty="0"/>
              <a:t>YANG/NETCONF</a:t>
            </a:r>
          </a:p>
          <a:p>
            <a:pPr lvl="1">
              <a:spcBef>
                <a:spcPts val="0"/>
              </a:spcBef>
            </a:pPr>
            <a:r>
              <a:rPr lang="en-US" dirty="0"/>
              <a:t>Recommend starting TIG.</a:t>
            </a:r>
          </a:p>
          <a:p>
            <a:pPr lvl="1">
              <a:spcBef>
                <a:spcPts val="0"/>
              </a:spcBef>
            </a:pPr>
            <a:r>
              <a:rPr lang="en-US" b="1" u="sng" dirty="0">
                <a:solidFill>
                  <a:srgbClr val="FF0000"/>
                </a:solidFill>
              </a:rPr>
              <a:t>Several members with interest, no one volunteering for leadership!</a:t>
            </a:r>
          </a:p>
          <a:p>
            <a:pPr marL="0" indent="0">
              <a:spcBef>
                <a:spcPts val="0"/>
              </a:spcBef>
            </a:pPr>
            <a:endParaRPr lang="en-US" dirty="0"/>
          </a:p>
          <a:p>
            <a:pPr>
              <a:spcBef>
                <a:spcPts val="0"/>
              </a:spcBef>
            </a:pPr>
            <a:r>
              <a:rPr lang="en-US" dirty="0"/>
              <a:t>11ba architecture implications</a:t>
            </a:r>
          </a:p>
          <a:p>
            <a:pPr lvl="1">
              <a:spcBef>
                <a:spcPts val="0"/>
              </a:spcBef>
            </a:pPr>
            <a:r>
              <a:rPr lang="en-US" dirty="0"/>
              <a:t>Excellent joint discussion this session – thank you to </a:t>
            </a:r>
            <a:r>
              <a:rPr lang="en-US" dirty="0" err="1"/>
              <a:t>TGba</a:t>
            </a:r>
            <a:r>
              <a:rPr lang="en-US" dirty="0"/>
              <a:t>!</a:t>
            </a:r>
          </a:p>
          <a:p>
            <a:pPr lvl="1">
              <a:spcBef>
                <a:spcPts val="0"/>
              </a:spcBef>
            </a:pPr>
            <a:r>
              <a:rPr lang="en-US" dirty="0"/>
              <a:t>Sorted out several questions and misconceptions within ARC</a:t>
            </a:r>
          </a:p>
          <a:p>
            <a:pPr lvl="1">
              <a:spcBef>
                <a:spcPts val="0"/>
              </a:spcBef>
            </a:pPr>
            <a:r>
              <a:rPr lang="en-US" dirty="0"/>
              <a:t>Raised a few questions for </a:t>
            </a:r>
            <a:r>
              <a:rPr lang="en-US" dirty="0" err="1"/>
              <a:t>TGba</a:t>
            </a:r>
            <a:r>
              <a:rPr lang="en-US" dirty="0"/>
              <a:t> to consider further</a:t>
            </a:r>
          </a:p>
          <a:p>
            <a:pPr lvl="1">
              <a:spcBef>
                <a:spcPts val="0"/>
              </a:spcBef>
            </a:pPr>
            <a:r>
              <a:rPr lang="en-US" dirty="0"/>
              <a:t>Agreed to another joint meeting in July.</a:t>
            </a:r>
          </a:p>
          <a:p>
            <a:pPr lvl="1">
              <a:spcBef>
                <a:spcPts val="0"/>
              </a:spcBef>
            </a:pPr>
            <a:r>
              <a:rPr lang="en-US" dirty="0"/>
              <a:t>Will hold two teleconferences to prepare for July.</a:t>
            </a:r>
          </a:p>
          <a:p>
            <a:pPr>
              <a:spcBef>
                <a:spcPts val="0"/>
              </a:spcBef>
            </a:pPr>
            <a:endParaRPr lang="en-US" dirty="0"/>
          </a:p>
          <a:p>
            <a:pPr>
              <a:spcBef>
                <a:spcPts val="0"/>
              </a:spcBef>
            </a:pPr>
            <a:r>
              <a:rPr lang="en-US" dirty="0"/>
              <a:t>IETF/802 coordination</a:t>
            </a:r>
          </a:p>
          <a:p>
            <a:pPr lvl="1">
              <a:spcBef>
                <a:spcPts val="0"/>
              </a:spcBef>
            </a:pPr>
            <a:r>
              <a:rPr lang="en-US" dirty="0"/>
              <a:t>Nothing new this time.</a:t>
            </a:r>
          </a:p>
          <a:p>
            <a:pPr lvl="1">
              <a:spcBef>
                <a:spcPts val="0"/>
              </a:spcBef>
            </a:pPr>
            <a:r>
              <a:rPr lang="en-US" dirty="0"/>
              <a:t>Synching-up with new liaison (Peter Yee) for tracking in the future</a:t>
            </a:r>
          </a:p>
          <a:p>
            <a:pPr>
              <a:spcBef>
                <a:spcPts val="0"/>
              </a:spcBef>
            </a:pPr>
            <a:endParaRPr lang="en-US" u="sng" dirty="0"/>
          </a:p>
        </p:txBody>
      </p:sp>
      <p:sp>
        <p:nvSpPr>
          <p:cNvPr id="2" name="Date Placeholder 1"/>
          <p:cNvSpPr>
            <a:spLocks noGrp="1"/>
          </p:cNvSpPr>
          <p:nvPr>
            <p:ph type="dt" idx="15"/>
          </p:nvPr>
        </p:nvSpPr>
        <p:spPr/>
        <p:txBody>
          <a:bodyPr/>
          <a:lstStyle/>
          <a:p>
            <a:r>
              <a:rPr lang="en-US" smtClean="0"/>
              <a:t>May 2018</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932352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 – or not …</a:t>
            </a:r>
          </a:p>
        </p:txBody>
      </p:sp>
      <p:sp>
        <p:nvSpPr>
          <p:cNvPr id="15366" name="Rectangle 3"/>
          <p:cNvSpPr>
            <a:spLocks noGrp="1" noChangeArrowheads="1"/>
          </p:cNvSpPr>
          <p:nvPr>
            <p:ph type="body" idx="1"/>
          </p:nvPr>
        </p:nvSpPr>
        <p:spPr>
          <a:xfrm>
            <a:off x="1905000" y="1219200"/>
            <a:ext cx="8382000" cy="5029200"/>
          </a:xfrm>
        </p:spPr>
        <p:txBody>
          <a:bodyPr/>
          <a:lstStyle/>
          <a:p>
            <a:pPr>
              <a:spcBef>
                <a:spcPts val="0"/>
              </a:spcBef>
            </a:pPr>
            <a:r>
              <a:rPr lang="en-US" dirty="0" err="1"/>
              <a:t>TGax</a:t>
            </a:r>
            <a:r>
              <a:rPr lang="en-US" dirty="0"/>
              <a:t> ballot comments and proposed resolution on subclause 10.2 and Figure 10-1</a:t>
            </a:r>
          </a:p>
          <a:p>
            <a:pPr lvl="1">
              <a:spcBef>
                <a:spcPts val="0"/>
              </a:spcBef>
            </a:pPr>
            <a:r>
              <a:rPr lang="en-US" dirty="0"/>
              <a:t>Noted materials.  Agreed to review off-line, for discussion in July</a:t>
            </a:r>
          </a:p>
          <a:p>
            <a:pPr lvl="1">
              <a:spcBef>
                <a:spcPts val="0"/>
              </a:spcBef>
            </a:pPr>
            <a:endParaRPr lang="en-US" dirty="0"/>
          </a:p>
          <a:p>
            <a:pPr>
              <a:spcBef>
                <a:spcPts val="0"/>
              </a:spcBef>
            </a:pPr>
            <a:r>
              <a:rPr lang="en-US" dirty="0"/>
              <a:t>“What is an ESS?”</a:t>
            </a:r>
          </a:p>
          <a:p>
            <a:pPr lvl="1">
              <a:spcBef>
                <a:spcPts val="0"/>
              </a:spcBef>
            </a:pPr>
            <a:r>
              <a:rPr lang="en-US" dirty="0"/>
              <a:t>Continued our effort to start with what we think these concepts are _</a:t>
            </a:r>
            <a:r>
              <a:rPr lang="en-US" i="1" dirty="0"/>
              <a:t>supposed</a:t>
            </a:r>
            <a:r>
              <a:rPr lang="en-US" dirty="0"/>
              <a:t>_ to accomplish, and after building up that model, compare to the actual document(s).  Didn’t finish.</a:t>
            </a:r>
          </a:p>
          <a:p>
            <a:pPr lvl="1">
              <a:spcBef>
                <a:spcPts val="0"/>
              </a:spcBef>
            </a:pPr>
            <a:r>
              <a:rPr lang="en-US" dirty="0"/>
              <a:t>This is ongoing…</a:t>
            </a:r>
          </a:p>
          <a:p>
            <a:pPr>
              <a:spcBef>
                <a:spcPts val="0"/>
              </a:spcBef>
            </a:pPr>
            <a:endParaRPr lang="en-US" dirty="0"/>
          </a:p>
          <a:p>
            <a:pPr>
              <a:spcBef>
                <a:spcPts val="0"/>
              </a:spcBef>
            </a:pPr>
            <a:r>
              <a:rPr lang="en-US" dirty="0"/>
              <a:t>MLME-RESET, versus MLME-JOIN and MLME-START</a:t>
            </a:r>
          </a:p>
          <a:p>
            <a:pPr lvl="1">
              <a:spcBef>
                <a:spcPts val="0"/>
              </a:spcBef>
            </a:pPr>
            <a:r>
              <a:rPr lang="en-US" dirty="0"/>
              <a:t>Didn’t have time.  Will carry over to July session.</a:t>
            </a:r>
          </a:p>
        </p:txBody>
      </p:sp>
      <p:sp>
        <p:nvSpPr>
          <p:cNvPr id="2" name="Date Placeholder 1"/>
          <p:cNvSpPr>
            <a:spLocks noGrp="1"/>
          </p:cNvSpPr>
          <p:nvPr>
            <p:ph type="dt" idx="15"/>
          </p:nvPr>
        </p:nvSpPr>
        <p:spPr/>
        <p:txBody>
          <a:bodyPr/>
          <a:lstStyle/>
          <a:p>
            <a:r>
              <a:rPr lang="en-US" smtClean="0"/>
              <a:t>May 2018</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0342502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447800"/>
            <a:ext cx="8382000" cy="5029200"/>
          </a:xfrm>
        </p:spPr>
        <p:txBody>
          <a:bodyPr/>
          <a:lstStyle/>
          <a:p>
            <a:pPr>
              <a:spcBef>
                <a:spcPts val="0"/>
              </a:spcBef>
            </a:pPr>
            <a:r>
              <a:rPr lang="en-US" dirty="0"/>
              <a:t>802.1AS-rev use of Fine Timing Measurement</a:t>
            </a:r>
          </a:p>
          <a:p>
            <a:pPr lvl="1">
              <a:spcBef>
                <a:spcPts val="0"/>
              </a:spcBef>
            </a:pPr>
            <a:r>
              <a:rPr lang="en-US" dirty="0"/>
              <a:t>Our previous inputs have been incorporated.  Continue to monitor.</a:t>
            </a:r>
          </a:p>
          <a:p>
            <a:pPr lvl="1">
              <a:spcBef>
                <a:spcPts val="0"/>
              </a:spcBef>
            </a:pPr>
            <a:r>
              <a:rPr lang="en-US" dirty="0"/>
              <a:t>Being worked directly by 802.11 experts, with 802.1AS</a:t>
            </a:r>
          </a:p>
          <a:p>
            <a:pPr>
              <a:spcBef>
                <a:spcPts val="0"/>
              </a:spcBef>
            </a:pPr>
            <a:endParaRPr lang="en-US" dirty="0"/>
          </a:p>
          <a:p>
            <a:pPr>
              <a:spcBef>
                <a:spcPts val="0"/>
              </a:spcBef>
            </a:pPr>
            <a:r>
              <a:rPr lang="en-US" dirty="0"/>
              <a:t>AP/DS/Portal architecture, 802/802.1 mappings</a:t>
            </a:r>
          </a:p>
          <a:p>
            <a:pPr lvl="1">
              <a:spcBef>
                <a:spcPts val="0"/>
              </a:spcBef>
            </a:pPr>
            <a:r>
              <a:rPr lang="en-US" dirty="0"/>
              <a:t>No progress this session.</a:t>
            </a:r>
          </a:p>
          <a:p>
            <a:pPr lvl="1">
              <a:spcBef>
                <a:spcPts val="0"/>
              </a:spcBef>
            </a:pPr>
            <a:r>
              <a:rPr lang="en-US" dirty="0"/>
              <a:t>Need to consolidate agreements, and provide input to </a:t>
            </a:r>
            <a:r>
              <a:rPr lang="en-US" dirty="0" err="1"/>
              <a:t>REVmd</a:t>
            </a:r>
            <a:r>
              <a:rPr lang="en-US" dirty="0"/>
              <a:t>.</a:t>
            </a:r>
          </a:p>
          <a:p>
            <a:pPr>
              <a:spcBef>
                <a:spcPts val="0"/>
              </a:spcBef>
            </a:pPr>
            <a:endParaRPr lang="en-US" dirty="0"/>
          </a:p>
          <a:p>
            <a:pPr>
              <a:spcBef>
                <a:spcPts val="0"/>
              </a:spcBef>
            </a:pPr>
            <a:r>
              <a:rPr lang="en-US" dirty="0"/>
              <a:t>Noted status of IEEE 1588 mapping to IEEE 802.11</a:t>
            </a:r>
          </a:p>
          <a:p>
            <a:pPr lvl="1">
              <a:spcBef>
                <a:spcPts val="0"/>
              </a:spcBef>
            </a:pPr>
            <a:r>
              <a:rPr lang="en-US" dirty="0"/>
              <a:t>No changes.  Ongoing balloting.  No action needed.</a:t>
            </a:r>
          </a:p>
          <a:p>
            <a:pPr lvl="1">
              <a:spcBef>
                <a:spcPts val="0"/>
              </a:spcBef>
            </a:pPr>
            <a:r>
              <a:rPr lang="en-US" dirty="0"/>
              <a:t>Related activity: 802.1AS </a:t>
            </a:r>
            <a:r>
              <a:rPr lang="en-US" dirty="0" err="1"/>
              <a:t>REVision</a:t>
            </a:r>
            <a:r>
              <a:rPr lang="en-US" dirty="0"/>
              <a:t> use of FTM</a:t>
            </a:r>
          </a:p>
          <a:p>
            <a:pPr>
              <a:spcBef>
                <a:spcPts val="0"/>
              </a:spcBef>
            </a:pPr>
            <a:endParaRPr lang="en-US" dirty="0"/>
          </a:p>
          <a:p>
            <a:pPr>
              <a:spcBef>
                <a:spcPts val="0"/>
              </a:spcBef>
            </a:pPr>
            <a:r>
              <a:rPr lang="en-US" dirty="0"/>
              <a:t>Noted IEEE 802 activities relevant to 802.11/ARC</a:t>
            </a:r>
          </a:p>
          <a:p>
            <a:pPr lvl="1"/>
            <a:r>
              <a:rPr lang="en-US" altLang="en-US" dirty="0"/>
              <a:t>No change: 802.1AC is now published, 802.1Q approved by </a:t>
            </a:r>
            <a:r>
              <a:rPr lang="en-US" altLang="en-US" dirty="0" err="1"/>
              <a:t>RevCom</a:t>
            </a:r>
            <a:r>
              <a:rPr lang="en-US" altLang="en-US" dirty="0"/>
              <a:t>.</a:t>
            </a:r>
          </a:p>
          <a:p>
            <a:pPr>
              <a:spcBef>
                <a:spcPts val="0"/>
              </a:spcBef>
            </a:pPr>
            <a:endParaRPr lang="en-US" dirty="0"/>
          </a:p>
          <a:p>
            <a:pPr>
              <a:spcBef>
                <a:spcPts val="0"/>
              </a:spcBef>
            </a:pPr>
            <a:endParaRPr lang="en-US" dirty="0"/>
          </a:p>
        </p:txBody>
      </p:sp>
      <p:sp>
        <p:nvSpPr>
          <p:cNvPr id="2" name="Date Placeholder 1"/>
          <p:cNvSpPr>
            <a:spLocks noGrp="1"/>
          </p:cNvSpPr>
          <p:nvPr>
            <p:ph type="dt" idx="15"/>
          </p:nvPr>
        </p:nvSpPr>
        <p:spPr/>
        <p:txBody>
          <a:bodyPr/>
          <a:lstStyle/>
          <a:p>
            <a:r>
              <a:rPr lang="en-US" smtClean="0"/>
              <a:t>May 2018</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120017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is a digest of the closing reports of all 802.11 sub-groups for presentation at the </a:t>
            </a:r>
            <a:r>
              <a:rPr lang="en-US" dirty="0" smtClean="0"/>
              <a:t>May 2018 </a:t>
            </a:r>
            <a:r>
              <a:rPr lang="en-US" dirty="0"/>
              <a:t>closing plenary meeting. Attendance information and liaison 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Two, to work on 11ba architecture concepts, and questions/suggestions for July joint session</a:t>
            </a:r>
          </a:p>
          <a:p>
            <a:pPr lvl="1">
              <a:lnSpc>
                <a:spcPct val="90000"/>
              </a:lnSpc>
            </a:pPr>
            <a:r>
              <a:rPr lang="en-US" sz="2800" dirty="0"/>
              <a:t>May 24, June 21, 12 noon PT, 1.5 hours</a:t>
            </a:r>
          </a:p>
        </p:txBody>
      </p:sp>
      <p:sp>
        <p:nvSpPr>
          <p:cNvPr id="2" name="Date Placeholder 1"/>
          <p:cNvSpPr>
            <a:spLocks noGrp="1"/>
          </p:cNvSpPr>
          <p:nvPr>
            <p:ph type="dt" idx="15"/>
          </p:nvPr>
        </p:nvSpPr>
        <p:spPr/>
        <p:txBody>
          <a:bodyPr/>
          <a:lstStyle/>
          <a:p>
            <a:r>
              <a:rPr lang="en-US" smtClean="0"/>
              <a:t>May 2018</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8152897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July 2018 Plans</a:t>
            </a:r>
          </a:p>
        </p:txBody>
      </p:sp>
      <p:sp>
        <p:nvSpPr>
          <p:cNvPr id="17414" name="Rectangle 3"/>
          <p:cNvSpPr>
            <a:spLocks noGrp="1" noChangeArrowheads="1"/>
          </p:cNvSpPr>
          <p:nvPr>
            <p:ph type="body" idx="1"/>
          </p:nvPr>
        </p:nvSpPr>
        <p:spPr>
          <a:xfrm>
            <a:off x="1866900" y="1293689"/>
            <a:ext cx="8458200" cy="4953000"/>
          </a:xfrm>
          <a:ln>
            <a:solidFill>
              <a:schemeClr val="bg1"/>
            </a:solidFill>
          </a:ln>
        </p:spPr>
        <p:txBody>
          <a:bodyPr/>
          <a:lstStyle/>
          <a:p>
            <a:pPr lvl="0">
              <a:lnSpc>
                <a:spcPct val="90000"/>
              </a:lnSpc>
            </a:pPr>
            <a:r>
              <a:rPr lang="en-US" sz="3200" dirty="0"/>
              <a:t>One joint meeting slot with </a:t>
            </a:r>
            <a:r>
              <a:rPr lang="en-US" sz="3200" dirty="0" err="1"/>
              <a:t>TGba</a:t>
            </a:r>
            <a:r>
              <a:rPr lang="en-US" sz="3200" dirty="0"/>
              <a:t>:</a:t>
            </a:r>
          </a:p>
          <a:p>
            <a:pPr marL="684213">
              <a:lnSpc>
                <a:spcPct val="90000"/>
              </a:lnSpc>
            </a:pPr>
            <a:r>
              <a:rPr lang="en-US" dirty="0">
                <a:solidFill>
                  <a:srgbClr val="000000"/>
                </a:solidFill>
              </a:rPr>
              <a:t>Discussion of 11ba architecture modeling and implications</a:t>
            </a:r>
          </a:p>
          <a:p>
            <a:pPr>
              <a:lnSpc>
                <a:spcPct val="90000"/>
              </a:lnSpc>
            </a:pPr>
            <a:r>
              <a:rPr lang="en-US" sz="3200" dirty="0"/>
              <a:t>Three standalone meeting slots planned:</a:t>
            </a:r>
          </a:p>
          <a:p>
            <a:pPr marL="684213">
              <a:lnSpc>
                <a:spcPct val="90000"/>
              </a:lnSpc>
            </a:pPr>
            <a:r>
              <a:rPr lang="en-US" dirty="0"/>
              <a:t>Consider other “split” PHYs (?), depending on direction of discussion on </a:t>
            </a:r>
            <a:r>
              <a:rPr lang="en-US" dirty="0" err="1"/>
              <a:t>TGba</a:t>
            </a:r>
            <a:r>
              <a:rPr lang="en-US" dirty="0"/>
              <a:t> – perhaps LC, 28 GHz</a:t>
            </a:r>
          </a:p>
          <a:p>
            <a:pPr marL="684213">
              <a:lnSpc>
                <a:spcPct val="90000"/>
              </a:lnSpc>
            </a:pPr>
            <a:r>
              <a:rPr lang="en-US" dirty="0"/>
              <a:t>Continue review of 11ax proposed comment resolutions on subclause 10.2 and Figure 10-1</a:t>
            </a:r>
          </a:p>
          <a:p>
            <a:pPr marL="684213">
              <a:lnSpc>
                <a:spcPct val="90000"/>
              </a:lnSpc>
            </a:pPr>
            <a:r>
              <a:rPr lang="en-US" dirty="0"/>
              <a:t>Consider IETF </a:t>
            </a:r>
            <a:r>
              <a:rPr lang="en-US" dirty="0" err="1"/>
              <a:t>DetNet</a:t>
            </a:r>
            <a:r>
              <a:rPr lang="en-US" dirty="0"/>
              <a:t>/time-sensitive networking input</a:t>
            </a:r>
          </a:p>
          <a:p>
            <a:pPr marL="684213">
              <a:lnSpc>
                <a:spcPct val="90000"/>
              </a:lnSpc>
            </a:pPr>
            <a:r>
              <a:rPr lang="en-US" dirty="0"/>
              <a:t>“What is an ESS?” and DS/AP/Portal architecture discussions</a:t>
            </a:r>
          </a:p>
          <a:p>
            <a:pPr marL="684213">
              <a:lnSpc>
                <a:spcPct val="90000"/>
              </a:lnSpc>
            </a:pPr>
            <a:r>
              <a:rPr lang="en-US" dirty="0"/>
              <a:t>MLME-RESET, versus MLME-JOIN and MLME-START</a:t>
            </a:r>
          </a:p>
          <a:p>
            <a:pPr marL="684213">
              <a:lnSpc>
                <a:spcPct val="90000"/>
              </a:lnSpc>
            </a:pPr>
            <a:r>
              <a:rPr lang="en-US" dirty="0"/>
              <a:t>Status updates on other IETF work, IEEE 1588 work</a:t>
            </a:r>
          </a:p>
        </p:txBody>
      </p:sp>
      <p:sp>
        <p:nvSpPr>
          <p:cNvPr id="2" name="Date Placeholder 1"/>
          <p:cNvSpPr>
            <a:spLocks noGrp="1"/>
          </p:cNvSpPr>
          <p:nvPr>
            <p:ph type="dt" idx="15"/>
          </p:nvPr>
        </p:nvSpPr>
        <p:spPr/>
        <p:txBody>
          <a:bodyPr/>
          <a:lstStyle/>
          <a:p>
            <a:r>
              <a:rPr lang="en-US" smtClean="0"/>
              <a:t>May 2018</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06723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nchor="ctr"/>
          <a:lstStyle/>
          <a:p>
            <a:pPr algn="ctr">
              <a:defRPr/>
            </a:pPr>
            <a:r>
              <a:rPr lang="en-US" i="1" dirty="0" smtClean="0">
                <a:solidFill>
                  <a:schemeClr val="tx1"/>
                </a:solidFill>
              </a:rPr>
              <a:t>IEEE 802.11 Coexistence SC </a:t>
            </a:r>
            <a:r>
              <a:rPr lang="en-US" dirty="0" smtClean="0">
                <a:solidFill>
                  <a:schemeClr val="tx1"/>
                </a:solidFill>
              </a:rPr>
              <a:t>closing report</a:t>
            </a:r>
            <a:br>
              <a:rPr lang="en-US" dirty="0" smtClean="0">
                <a:solidFill>
                  <a:schemeClr val="tx1"/>
                </a:solidFill>
              </a:rPr>
            </a:br>
            <a:r>
              <a:rPr lang="en-US" dirty="0" smtClean="0">
                <a:solidFill>
                  <a:schemeClr val="tx1"/>
                </a:solidFill>
              </a:rPr>
              <a:t>in Warsaw in May 2018</a:t>
            </a:r>
          </a:p>
        </p:txBody>
      </p:sp>
      <p:sp>
        <p:nvSpPr>
          <p:cNvPr id="1030" name="Rectangle 6"/>
          <p:cNvSpPr>
            <a:spLocks noGrp="1" noChangeArrowheads="1"/>
          </p:cNvSpPr>
          <p:nvPr>
            <p:ph idx="1"/>
          </p:nvPr>
        </p:nvSpPr>
        <p:spPr/>
        <p:txBody>
          <a:bodyPr/>
          <a:lstStyle/>
          <a:p>
            <a:pPr marL="0" indent="0" algn="ctr">
              <a:defRPr/>
            </a:pPr>
            <a:r>
              <a:rPr lang="en-US" b="0" dirty="0" smtClean="0">
                <a:solidFill>
                  <a:schemeClr val="accent2">
                    <a:lumMod val="50000"/>
                  </a:schemeClr>
                </a:solidFill>
              </a:rPr>
              <a:t>10 May 2018</a:t>
            </a:r>
          </a:p>
        </p:txBody>
      </p:sp>
      <p:sp>
        <p:nvSpPr>
          <p:cNvPr id="8" name="Slide Number Placeholder 5"/>
          <p:cNvSpPr>
            <a:spLocks noGrp="1"/>
          </p:cNvSpPr>
          <p:nvPr>
            <p:ph type="sldNum" idx="12"/>
          </p:nvPr>
        </p:nvSpPr>
        <p:spPr>
          <a:prstGeom prst="rect">
            <a:avLst/>
          </a:prstGeom>
        </p:spPr>
        <p:txBody>
          <a:bodyPr/>
          <a:lstStyle/>
          <a:p>
            <a:pPr>
              <a:defRPr/>
            </a:pPr>
            <a:r>
              <a:rPr lang="en-US" smtClean="0"/>
              <a:t>Slide </a:t>
            </a:r>
            <a:fld id="{C81347C9-C12F-43D2-B3D1-D523E0829A79}" type="slidenum">
              <a:rPr lang="en-US" smtClean="0"/>
              <a:pPr>
                <a:defRPr/>
              </a:pPr>
              <a:t>22</a:t>
            </a:fld>
            <a:endParaRPr lang="en-US"/>
          </a:p>
        </p:txBody>
      </p:sp>
      <p:sp>
        <p:nvSpPr>
          <p:cNvPr id="7" name="Footer Placeholder 4"/>
          <p:cNvSpPr>
            <a:spLocks noGrp="1"/>
          </p:cNvSpPr>
          <p:nvPr>
            <p:ph type="ftr" idx="14"/>
          </p:nvPr>
        </p:nvSpPr>
        <p:spPr>
          <a:prstGeom prst="rect">
            <a:avLst/>
          </a:prstGeom>
        </p:spPr>
        <p:txBody>
          <a:bodyPr/>
          <a:lstStyle/>
          <a:p>
            <a:pPr>
              <a:defRPr/>
            </a:pPr>
            <a:r>
              <a:rPr lang="en-US" smtClean="0"/>
              <a:t>Andrew Myles, Cisco</a:t>
            </a:r>
            <a:endParaRPr lang="en-US"/>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nvPr>
        </p:nvGraphicFramePr>
        <p:xfrm>
          <a:off x="2209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 xmlns:a16="http://schemas.microsoft.com/office/drawing/2014/main" val="20000"/>
                    </a:ext>
                  </a:extLst>
                </a:gridCol>
                <a:gridCol w="1924050">
                  <a:extLst>
                    <a:ext uri="{9D8B030D-6E8A-4147-A177-3AD203B41FA5}">
                      <a16:colId xmlns="" xmlns:a16="http://schemas.microsoft.com/office/drawing/2014/main" val="20001"/>
                    </a:ext>
                  </a:extLst>
                </a:gridCol>
                <a:gridCol w="1924050">
                  <a:extLst>
                    <a:ext uri="{9D8B030D-6E8A-4147-A177-3AD203B41FA5}">
                      <a16:colId xmlns="" xmlns:a16="http://schemas.microsoft.com/office/drawing/2014/main" val="20002"/>
                    </a:ext>
                  </a:extLst>
                </a:gridCol>
                <a:gridCol w="1924050">
                  <a:extLst>
                    <a:ext uri="{9D8B030D-6E8A-4147-A177-3AD203B41FA5}">
                      <a16:colId xmlns=""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0391855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Coexistence SC achieved its goals as an effective discussion forum for coexistence issues</a:t>
            </a:r>
            <a:endParaRPr lang="en-AU" dirty="0"/>
          </a:p>
        </p:txBody>
      </p:sp>
      <p:sp>
        <p:nvSpPr>
          <p:cNvPr id="3" name="Content Placeholder 2"/>
          <p:cNvSpPr>
            <a:spLocks noGrp="1"/>
          </p:cNvSpPr>
          <p:nvPr>
            <p:ph idx="1"/>
          </p:nvPr>
        </p:nvSpPr>
        <p:spPr/>
        <p:txBody>
          <a:bodyPr/>
          <a:lstStyle/>
          <a:p>
            <a:r>
              <a:rPr lang="en-AU" dirty="0" smtClean="0"/>
              <a:t>IEEE 802.11 </a:t>
            </a:r>
            <a:r>
              <a:rPr lang="en-AU" dirty="0" err="1" smtClean="0"/>
              <a:t>Coex</a:t>
            </a:r>
            <a:r>
              <a:rPr lang="en-AU" dirty="0" smtClean="0"/>
              <a:t> SC achievements in Warsaw in May 2018 (</a:t>
            </a:r>
            <a:r>
              <a:rPr lang="en-AU" dirty="0">
                <a:hlinkClick r:id="rId2"/>
              </a:rPr>
              <a:t>agenda</a:t>
            </a:r>
            <a:r>
              <a:rPr lang="en-AU" dirty="0" smtClean="0"/>
              <a:t>)</a:t>
            </a:r>
          </a:p>
          <a:p>
            <a:pPr lvl="1"/>
            <a:r>
              <a:rPr lang="en-AU" dirty="0" smtClean="0"/>
              <a:t>Discussed adaptivity clause in EN 301 893</a:t>
            </a:r>
          </a:p>
          <a:p>
            <a:pPr lvl="2"/>
            <a:r>
              <a:rPr lang="en-AU" dirty="0" smtClean="0"/>
              <a:t>Agreed (11/0/10) to </a:t>
            </a:r>
            <a:r>
              <a:rPr lang="en-AU" dirty="0"/>
              <a:t>endorse a </a:t>
            </a:r>
            <a:r>
              <a:rPr lang="en-AU" dirty="0" smtClean="0"/>
              <a:t>submission to ETSI BRAN </a:t>
            </a:r>
            <a:r>
              <a:rPr lang="en-AU" dirty="0"/>
              <a:t>related to adaptivity</a:t>
            </a:r>
            <a:endParaRPr lang="en-AU" dirty="0" smtClean="0"/>
          </a:p>
          <a:p>
            <a:pPr lvl="1"/>
            <a:r>
              <a:rPr lang="en-AU" dirty="0" smtClean="0"/>
              <a:t>Reviewed results of recent 3GPP RAN1 meeting  </a:t>
            </a:r>
          </a:p>
          <a:p>
            <a:pPr lvl="2"/>
            <a:r>
              <a:rPr lang="en-AU" dirty="0" smtClean="0"/>
              <a:t>Key message 802.11 stakeholders need to get more involved in NR-U/802.11 coexistence discussion, particularly related to </a:t>
            </a:r>
            <a:r>
              <a:rPr lang="en-AU" dirty="0" err="1" smtClean="0"/>
              <a:t>coex</a:t>
            </a:r>
            <a:r>
              <a:rPr lang="en-AU" dirty="0" smtClean="0"/>
              <a:t> simulations</a:t>
            </a:r>
            <a:endParaRPr lang="en-AU" dirty="0"/>
          </a:p>
          <a:p>
            <a:pPr lvl="2"/>
            <a:r>
              <a:rPr lang="en-AU" dirty="0" smtClean="0"/>
              <a:t>Noted 3GPP RAN1 consider 6GHz to be greenfield, and so 802.11 will not have any coexistence benefits based on incumbency; there are proposals that suggest 3GPP believe 802.11 may not have access to some of 6GHz</a:t>
            </a:r>
          </a:p>
          <a:p>
            <a:pPr lvl="1"/>
            <a:r>
              <a:rPr lang="en-AU" dirty="0" smtClean="0"/>
              <a:t>Discussed possibility of better communications with 3GPP; possibly using workshop (in Sept?) </a:t>
            </a:r>
          </a:p>
          <a:p>
            <a:pPr lvl="2"/>
            <a:r>
              <a:rPr lang="en-AU" dirty="0" smtClean="0"/>
              <a:t>Action for </a:t>
            </a:r>
            <a:r>
              <a:rPr lang="en-AU" dirty="0" err="1"/>
              <a:t>C</a:t>
            </a:r>
            <a:r>
              <a:rPr lang="en-AU" dirty="0" err="1" smtClean="0"/>
              <a:t>oex</a:t>
            </a:r>
            <a:r>
              <a:rPr lang="en-AU" dirty="0" smtClean="0"/>
              <a:t> SC participants to suggest when, what and how!</a:t>
            </a:r>
            <a:endParaRPr lang="en-AU" dirty="0"/>
          </a:p>
          <a:p>
            <a:pPr lvl="1"/>
            <a:r>
              <a:rPr lang="en-AU" dirty="0" smtClean="0"/>
              <a:t>Did not address a variety of other agenda items</a:t>
            </a:r>
          </a:p>
          <a:p>
            <a:pPr lvl="2"/>
            <a:r>
              <a:rPr lang="en-AU" dirty="0" smtClean="0"/>
              <a:t>Ran out of time!</a:t>
            </a:r>
          </a:p>
        </p:txBody>
      </p:sp>
      <p:sp>
        <p:nvSpPr>
          <p:cNvPr id="5" name="Slide Number Placeholder 4"/>
          <p:cNvSpPr>
            <a:spLocks noGrp="1"/>
          </p:cNvSpPr>
          <p:nvPr>
            <p:ph type="sldNum" idx="12"/>
          </p:nvPr>
        </p:nvSpPr>
        <p:spPr>
          <a:prstGeom prst="rect">
            <a:avLst/>
          </a:prstGeom>
        </p:spPr>
        <p:txBody>
          <a:bodyPr/>
          <a:lstStyle/>
          <a:p>
            <a:r>
              <a:rPr lang="en-US" smtClean="0"/>
              <a:t>Slide </a:t>
            </a:r>
            <a:fld id="{EF4002E7-DB4D-4CC3-8382-1939D19420D8}" type="slidenum">
              <a:rPr lang="en-US" smtClean="0"/>
              <a:pPr/>
              <a:t>23</a:t>
            </a:fld>
            <a:endParaRPr lang="en-US"/>
          </a:p>
        </p:txBody>
      </p:sp>
      <p:sp>
        <p:nvSpPr>
          <p:cNvPr id="4" name="Footer Placeholder 3"/>
          <p:cNvSpPr>
            <a:spLocks noGrp="1"/>
          </p:cNvSpPr>
          <p:nvPr>
            <p:ph type="ftr" idx="14"/>
          </p:nvPr>
        </p:nvSpPr>
        <p:spPr>
          <a:prstGeom prst="rect">
            <a:avLst/>
          </a:prstGeom>
        </p:spPr>
        <p:txBody>
          <a:bodyPr/>
          <a:lstStyle/>
          <a:p>
            <a:r>
              <a:rPr lang="en-US" smtClean="0"/>
              <a:t>Andrew Myles, Cisco</a:t>
            </a:r>
            <a:endParaRPr lang="en-US" dirty="0"/>
          </a:p>
        </p:txBody>
      </p:sp>
    </p:spTree>
    <p:extLst>
      <p:ext uri="{BB962C8B-B14F-4D97-AF65-F5344CB8AC3E}">
        <p14:creationId xmlns:p14="http://schemas.microsoft.com/office/powerpoint/2010/main" val="22666929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is proposing a motion to endorse adaptivity refinements to EN 301 893</a:t>
            </a:r>
            <a:endParaRPr lang="en-AU" dirty="0"/>
          </a:p>
        </p:txBody>
      </p:sp>
      <p:sp>
        <p:nvSpPr>
          <p:cNvPr id="3" name="Content Placeholder 2"/>
          <p:cNvSpPr>
            <a:spLocks noGrp="1"/>
          </p:cNvSpPr>
          <p:nvPr>
            <p:ph idx="1"/>
          </p:nvPr>
        </p:nvSpPr>
        <p:spPr/>
        <p:txBody>
          <a:bodyPr/>
          <a:lstStyle/>
          <a:p>
            <a:pPr marL="1588" lvl="1" indent="0"/>
            <a:r>
              <a:rPr lang="en-AU" b="1" dirty="0" smtClean="0"/>
              <a:t>Motion in SC </a:t>
            </a:r>
          </a:p>
          <a:p>
            <a:pPr lvl="1"/>
            <a:r>
              <a:rPr lang="en-AU" i="1" dirty="0"/>
              <a:t>The IEEE 802.11 </a:t>
            </a:r>
            <a:r>
              <a:rPr lang="en-AU" i="1" dirty="0" err="1"/>
              <a:t>Coex</a:t>
            </a:r>
            <a:r>
              <a:rPr lang="en-AU" i="1" dirty="0"/>
              <a:t> SC recommends that the material in </a:t>
            </a:r>
            <a:r>
              <a:rPr lang="en-AU" i="1" dirty="0">
                <a:hlinkClick r:id="rId2"/>
              </a:rPr>
              <a:t>11-18-0708-03</a:t>
            </a:r>
            <a:r>
              <a:rPr lang="en-AU" i="1" dirty="0"/>
              <a:t> be sent to ETSI BRAN, expressing support for a refinement to the adaptivity clause in EN 301 893</a:t>
            </a:r>
          </a:p>
          <a:p>
            <a:pPr lvl="2"/>
            <a:r>
              <a:rPr lang="en-AU" dirty="0" smtClean="0"/>
              <a:t>Result: Passed 11/0</a:t>
            </a:r>
            <a:r>
              <a:rPr lang="en-AU" dirty="0"/>
              <a:t>//10</a:t>
            </a:r>
          </a:p>
          <a:p>
            <a:r>
              <a:rPr lang="en-AU" dirty="0" smtClean="0"/>
              <a:t>Proposed motion for WG</a:t>
            </a:r>
          </a:p>
          <a:p>
            <a:pPr lvl="1"/>
            <a:r>
              <a:rPr lang="en-AU" i="1" dirty="0"/>
              <a:t>The </a:t>
            </a:r>
            <a:r>
              <a:rPr lang="en-AU" i="1" dirty="0" smtClean="0"/>
              <a:t>IEEE </a:t>
            </a:r>
            <a:r>
              <a:rPr lang="en-AU" i="1" dirty="0"/>
              <a:t>802.11 WG </a:t>
            </a:r>
            <a:r>
              <a:rPr lang="en-AU" i="1" dirty="0" smtClean="0"/>
              <a:t>approves the material </a:t>
            </a:r>
            <a:r>
              <a:rPr lang="en-AU" i="1" dirty="0"/>
              <a:t>in </a:t>
            </a:r>
            <a:r>
              <a:rPr lang="en-AU" i="1" dirty="0" smtClean="0">
                <a:hlinkClick r:id="rId3"/>
              </a:rPr>
              <a:t>11-18-0708-04</a:t>
            </a:r>
            <a:r>
              <a:rPr lang="en-AU" i="1" dirty="0" smtClean="0"/>
              <a:t>  as a LS to ETSI BRAN that endorses adaptivity refinements in EN 301 893</a:t>
            </a:r>
          </a:p>
          <a:p>
            <a:pPr lvl="1"/>
            <a:r>
              <a:rPr lang="en-AU" dirty="0" smtClean="0"/>
              <a:t>Moved: Andrew Myles</a:t>
            </a:r>
          </a:p>
          <a:p>
            <a:pPr lvl="1"/>
            <a:r>
              <a:rPr lang="en-AU" dirty="0" smtClean="0"/>
              <a:t>Seconded:</a:t>
            </a:r>
          </a:p>
          <a:p>
            <a:pPr lvl="1"/>
            <a:r>
              <a:rPr lang="en-AU" dirty="0"/>
              <a:t>Note: the text in </a:t>
            </a:r>
            <a:r>
              <a:rPr lang="en-AU" dirty="0">
                <a:hlinkClick r:id="rId3"/>
              </a:rPr>
              <a:t>11-18-0708-04 </a:t>
            </a:r>
            <a:r>
              <a:rPr lang="en-AU" dirty="0" smtClean="0"/>
              <a:t>is </a:t>
            </a:r>
            <a:r>
              <a:rPr lang="en-AU" dirty="0"/>
              <a:t>the same as approved by the SC with </a:t>
            </a:r>
            <a:r>
              <a:rPr lang="en-AU" dirty="0" smtClean="0"/>
              <a:t>a reference added </a:t>
            </a:r>
            <a:r>
              <a:rPr lang="en-AU" dirty="0"/>
              <a:t>to TR </a:t>
            </a:r>
            <a:r>
              <a:rPr lang="en-AU" dirty="0" smtClean="0"/>
              <a:t>36.889 as directed by the SC</a:t>
            </a:r>
            <a:endParaRPr lang="en-AU" dirty="0"/>
          </a:p>
        </p:txBody>
      </p:sp>
      <p:sp>
        <p:nvSpPr>
          <p:cNvPr id="5" name="Slide Number Placeholder 4"/>
          <p:cNvSpPr>
            <a:spLocks noGrp="1"/>
          </p:cNvSpPr>
          <p:nvPr>
            <p:ph type="sldNum" idx="12"/>
          </p:nvPr>
        </p:nvSpPr>
        <p:spPr>
          <a:prstGeom prst="rect">
            <a:avLst/>
          </a:prstGeom>
        </p:spPr>
        <p:txBody>
          <a:bodyPr/>
          <a:lstStyle/>
          <a:p>
            <a:pPr>
              <a:defRPr/>
            </a:pPr>
            <a:r>
              <a:rPr lang="en-US" smtClean="0"/>
              <a:t>Slide </a:t>
            </a:r>
            <a:fld id="{EF4002E7-DB4D-4CC3-8382-1939D19420D8}" type="slidenum">
              <a:rPr lang="en-US" smtClean="0"/>
              <a:pPr>
                <a:defRPr/>
              </a:pPr>
              <a:t>24</a:t>
            </a:fld>
            <a:endParaRPr lang="en-US"/>
          </a:p>
        </p:txBody>
      </p:sp>
      <p:sp>
        <p:nvSpPr>
          <p:cNvPr id="4" name="Footer Placeholder 3"/>
          <p:cNvSpPr>
            <a:spLocks noGrp="1"/>
          </p:cNvSpPr>
          <p:nvPr>
            <p:ph type="ftr" idx="14"/>
          </p:nvPr>
        </p:nvSpPr>
        <p:spPr>
          <a:prstGeom prst="rect">
            <a:avLst/>
          </a:prstGeom>
        </p:spPr>
        <p:txBody>
          <a:bodyPr/>
          <a:lstStyle/>
          <a:p>
            <a:pPr>
              <a:defRPr/>
            </a:pPr>
            <a:r>
              <a:rPr lang="en-US" smtClean="0"/>
              <a:t>Andrew Myles, Cisco</a:t>
            </a:r>
            <a:endParaRPr lang="en-US" dirty="0"/>
          </a:p>
        </p:txBody>
      </p:sp>
    </p:spTree>
    <p:extLst>
      <p:ext uri="{BB962C8B-B14F-4D97-AF65-F5344CB8AC3E}">
        <p14:creationId xmlns:p14="http://schemas.microsoft.com/office/powerpoint/2010/main" val="26110582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IEEE 802.11 Coexistence SC </a:t>
            </a:r>
            <a:r>
              <a:rPr lang="en-AU" dirty="0" smtClean="0"/>
              <a:t>will continue its work in  San Diego after ETSI BRAN </a:t>
            </a:r>
            <a:r>
              <a:rPr lang="en-AU" dirty="0"/>
              <a:t>meeting in </a:t>
            </a:r>
            <a:r>
              <a:rPr lang="en-AU" dirty="0" smtClean="0"/>
              <a:t>June 2018 </a:t>
            </a:r>
            <a:endParaRPr lang="en-AU" dirty="0"/>
          </a:p>
        </p:txBody>
      </p:sp>
      <p:sp>
        <p:nvSpPr>
          <p:cNvPr id="3" name="Content Placeholder 2"/>
          <p:cNvSpPr>
            <a:spLocks noGrp="1"/>
          </p:cNvSpPr>
          <p:nvPr>
            <p:ph idx="1"/>
          </p:nvPr>
        </p:nvSpPr>
        <p:spPr/>
        <p:txBody>
          <a:bodyPr/>
          <a:lstStyle/>
          <a:p>
            <a:r>
              <a:rPr lang="en-AU" i="1" dirty="0" smtClean="0"/>
              <a:t>IEEE </a:t>
            </a:r>
            <a:r>
              <a:rPr lang="en-AU" i="1" dirty="0"/>
              <a:t>802.11 Coexistence SC</a:t>
            </a:r>
            <a:r>
              <a:rPr lang="en-AU" dirty="0"/>
              <a:t> </a:t>
            </a:r>
            <a:r>
              <a:rPr lang="en-AU" dirty="0" smtClean="0"/>
              <a:t>will meet in San Diego in July 2018</a:t>
            </a:r>
          </a:p>
          <a:p>
            <a:pPr lvl="1"/>
            <a:r>
              <a:rPr lang="en-AU" dirty="0" smtClean="0"/>
              <a:t>Continue to act as a forum for discussion of coexistence issues between IEEE 802.11 and non-IEEE 802 technologies</a:t>
            </a:r>
          </a:p>
          <a:p>
            <a:pPr lvl="2"/>
            <a:r>
              <a:rPr lang="en-AU" dirty="0" smtClean="0"/>
              <a:t>Review results of ETSI BRAN meeting in June wrt coexistence</a:t>
            </a:r>
          </a:p>
          <a:p>
            <a:pPr lvl="2"/>
            <a:r>
              <a:rPr lang="en-AU" dirty="0" smtClean="0"/>
              <a:t>Review results of most recent 3GPP </a:t>
            </a:r>
            <a:r>
              <a:rPr lang="en-AU" dirty="0"/>
              <a:t>RAN1 meeting wrt coexistence</a:t>
            </a:r>
            <a:endParaRPr lang="en-AU" dirty="0" smtClean="0"/>
          </a:p>
          <a:p>
            <a:pPr lvl="2"/>
            <a:r>
              <a:rPr lang="en-AU" dirty="0" smtClean="0"/>
              <a:t>Consider organising 6GHz </a:t>
            </a:r>
            <a:r>
              <a:rPr lang="en-AU" dirty="0" err="1"/>
              <a:t>C</a:t>
            </a:r>
            <a:r>
              <a:rPr lang="en-AU" dirty="0" err="1" smtClean="0"/>
              <a:t>oex</a:t>
            </a:r>
            <a:r>
              <a:rPr lang="en-AU" dirty="0" smtClean="0"/>
              <a:t> Workshop</a:t>
            </a:r>
          </a:p>
          <a:p>
            <a:pPr lvl="1"/>
            <a:r>
              <a:rPr lang="en-AU" b="1" dirty="0" smtClean="0">
                <a:solidFill>
                  <a:srgbClr val="FF0000"/>
                </a:solidFill>
              </a:rPr>
              <a:t>Call to action</a:t>
            </a:r>
          </a:p>
          <a:p>
            <a:pPr lvl="2"/>
            <a:r>
              <a:rPr lang="en-AU" dirty="0" smtClean="0"/>
              <a:t>Coexistence with unlicensed LTE and NR-U is vital for future success of 802.11, in both 5GHz band (where 802.11 is incumbent) &amp; 6GHz band (where the rules might be quite different)</a:t>
            </a:r>
          </a:p>
          <a:p>
            <a:pPr lvl="2"/>
            <a:r>
              <a:rPr lang="en-AU" dirty="0" smtClean="0"/>
              <a:t>If you care then you need to get involved; leaving it to a few individuals or a few companies may lead to an undesirable result!</a:t>
            </a:r>
          </a:p>
          <a:p>
            <a:pPr lvl="2"/>
            <a:endParaRPr lang="en-AU" dirty="0" smtClean="0"/>
          </a:p>
        </p:txBody>
      </p:sp>
      <p:sp>
        <p:nvSpPr>
          <p:cNvPr id="5" name="Slide Number Placeholder 4"/>
          <p:cNvSpPr>
            <a:spLocks noGrp="1"/>
          </p:cNvSpPr>
          <p:nvPr>
            <p:ph type="sldNum" idx="12"/>
          </p:nvPr>
        </p:nvSpPr>
        <p:spPr>
          <a:prstGeom prst="rect">
            <a:avLst/>
          </a:prstGeom>
        </p:spPr>
        <p:txBody>
          <a:bodyPr/>
          <a:lstStyle/>
          <a:p>
            <a:r>
              <a:rPr lang="en-US" smtClean="0"/>
              <a:t>Slide </a:t>
            </a:r>
            <a:fld id="{EF4002E7-DB4D-4CC3-8382-1939D19420D8}" type="slidenum">
              <a:rPr lang="en-US" smtClean="0"/>
              <a:pPr/>
              <a:t>25</a:t>
            </a:fld>
            <a:endParaRPr lang="en-US"/>
          </a:p>
        </p:txBody>
      </p:sp>
      <p:sp>
        <p:nvSpPr>
          <p:cNvPr id="4" name="Footer Placeholder 3"/>
          <p:cNvSpPr>
            <a:spLocks noGrp="1"/>
          </p:cNvSpPr>
          <p:nvPr>
            <p:ph type="ftr" idx="14"/>
          </p:nvPr>
        </p:nvSpPr>
        <p:spPr>
          <a:prstGeom prst="rect">
            <a:avLst/>
          </a:prstGeom>
        </p:spPr>
        <p:txBody>
          <a:bodyPr/>
          <a:lstStyle/>
          <a:p>
            <a:r>
              <a:rPr lang="en-US" smtClean="0"/>
              <a:t>Andrew Myles, Cisco</a:t>
            </a:r>
            <a:endParaRPr lang="en-US" dirty="0"/>
          </a:p>
        </p:txBody>
      </p:sp>
    </p:spTree>
    <p:extLst>
      <p:ext uri="{BB962C8B-B14F-4D97-AF65-F5344CB8AC3E}">
        <p14:creationId xmlns:p14="http://schemas.microsoft.com/office/powerpoint/2010/main" val="8920610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idx="1"/>
          </p:nvPr>
        </p:nvSpPr>
        <p:spPr>
          <a:noFill/>
        </p:spPr>
        <p:txBody>
          <a:bodyPr/>
          <a:lstStyle/>
          <a:p>
            <a:pPr algn="ctr">
              <a:buFontTx/>
              <a:buNone/>
            </a:pPr>
            <a:r>
              <a:rPr lang="en-GB" altLang="en-US" sz="2000" dirty="0"/>
              <a:t>Date:</a:t>
            </a:r>
            <a:r>
              <a:rPr lang="en-GB" altLang="en-US" sz="2000" b="0" dirty="0"/>
              <a:t> 2018-05-11</a:t>
            </a:r>
          </a:p>
        </p:txBody>
      </p:sp>
      <p:sp>
        <p:nvSpPr>
          <p:cNvPr id="13316" name="Slide Number Placeholder 5"/>
          <p:cNvSpPr>
            <a:spLocks noGrp="1"/>
          </p:cNvSpPr>
          <p:nvPr>
            <p:ph type="sldNum"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5DD9A7A-ED0C-43AC-A30B-9DAF42DACF76}" type="slidenum">
              <a:rPr lang="en-GB" altLang="en-US" sz="1200" b="0"/>
              <a:pPr>
                <a:spcBef>
                  <a:spcPct val="0"/>
                </a:spcBef>
                <a:buFontTx/>
                <a:buNone/>
              </a:pPr>
              <a:t>26</a:t>
            </a:fld>
            <a:endParaRPr lang="en-GB" altLang="en-US" sz="1200" b="0"/>
          </a:p>
        </p:txBody>
      </p:sp>
      <p:sp>
        <p:nvSpPr>
          <p:cNvPr id="13315" name="Footer Placeholder 4"/>
          <p:cNvSpPr>
            <a:spLocks noGrp="1"/>
          </p:cNvSpPr>
          <p:nvPr>
            <p:ph type="ftr" idx="14"/>
          </p:nvPr>
        </p:nvSpPr>
        <p:spPr>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3314" name="Date Placeholder 3"/>
          <p:cNvSpPr>
            <a:spLocks noGrp="1"/>
          </p:cNvSpPr>
          <p:nvPr>
            <p:ph type="dt" idx="15"/>
          </p:nvPr>
        </p:nvSpPr>
        <p:spPr>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2018</a:t>
            </a:r>
            <a:endParaRPr lang="en-GB" altLang="en-US" sz="1800" dirty="0"/>
          </a:p>
        </p:txBody>
      </p:sp>
      <p:graphicFrame>
        <p:nvGraphicFramePr>
          <p:cNvPr id="13319" name="Object 5"/>
          <p:cNvGraphicFramePr>
            <a:graphicFrameLocks noChangeAspect="1"/>
          </p:cNvGraphicFramePr>
          <p:nvPr>
            <p:extLst/>
          </p:nvPr>
        </p:nvGraphicFramePr>
        <p:xfrm>
          <a:off x="2200951" y="2387600"/>
          <a:ext cx="7366000" cy="2082800"/>
        </p:xfrm>
        <a:graphic>
          <a:graphicData uri="http://schemas.openxmlformats.org/presentationml/2006/ole">
            <mc:AlternateContent xmlns:mc="http://schemas.openxmlformats.org/markup-compatibility/2006">
              <mc:Choice xmlns:v="urn:schemas-microsoft-com:vml" Requires="v">
                <p:oleObj spid="_x0000_s13329" name="Document" r:id="rId4" imgW="8142570" imgH="2309192" progId="Word.Document.8">
                  <p:embed/>
                </p:oleObj>
              </mc:Choice>
              <mc:Fallback>
                <p:oleObj name="Document" r:id="rId4" imgW="8142570" imgH="2309192" progId="Word.Document.8">
                  <p:embed/>
                  <p:pic>
                    <p:nvPicPr>
                      <p:cNvPr id="0" name=""/>
                      <p:cNvPicPr>
                        <a:picLocks noChangeAspect="1" noChangeArrowheads="1"/>
                      </p:cNvPicPr>
                      <p:nvPr/>
                    </p:nvPicPr>
                    <p:blipFill>
                      <a:blip r:embed="rId5"/>
                      <a:srcRect/>
                      <a:stretch>
                        <a:fillRect/>
                      </a:stretch>
                    </p:blipFill>
                    <p:spPr bwMode="auto">
                      <a:xfrm>
                        <a:off x="2200951" y="2387600"/>
                        <a:ext cx="7366000" cy="2082800"/>
                      </a:xfrm>
                      <a:prstGeom prst="rect">
                        <a:avLst/>
                      </a:prstGeom>
                      <a:noFill/>
                      <a:ln>
                        <a:noFill/>
                      </a:ln>
                      <a:effectLst/>
                      <a:ex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Tree>
    <p:extLst>
      <p:ext uri="{BB962C8B-B14F-4D97-AF65-F5344CB8AC3E}">
        <p14:creationId xmlns:p14="http://schemas.microsoft.com/office/powerpoint/2010/main" val="1692490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idx="1"/>
          </p:nvPr>
        </p:nvSpPr>
        <p:spPr>
          <a:noFill/>
        </p:spPr>
        <p:txBody>
          <a:bodyPr/>
          <a:lstStyle/>
          <a:p>
            <a:pPr algn="ctr">
              <a:buFontTx/>
              <a:buNone/>
            </a:pPr>
            <a:r>
              <a:rPr lang="en-GB" altLang="en-US" sz="3200" dirty="0"/>
              <a:t> Closing report for WNG SC for May 2018 in Warsaw (Poland)</a:t>
            </a:r>
          </a:p>
        </p:txBody>
      </p:sp>
      <p:sp>
        <p:nvSpPr>
          <p:cNvPr id="14340" name="Slide Number Placeholder 5"/>
          <p:cNvSpPr>
            <a:spLocks noGrp="1"/>
          </p:cNvSpPr>
          <p:nvPr>
            <p:ph type="sldNum"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49436526-2E2D-4112-A1A2-07C822E07195}" type="slidenum">
              <a:rPr lang="en-GB" altLang="en-US" sz="1200" b="0"/>
              <a:pPr>
                <a:spcBef>
                  <a:spcPct val="0"/>
                </a:spcBef>
                <a:buFontTx/>
                <a:buNone/>
              </a:pPr>
              <a:t>27</a:t>
            </a:fld>
            <a:endParaRPr lang="en-GB" altLang="en-US" sz="1200" b="0"/>
          </a:p>
        </p:txBody>
      </p:sp>
      <p:sp>
        <p:nvSpPr>
          <p:cNvPr id="14339" name="Footer Placeholder 4"/>
          <p:cNvSpPr>
            <a:spLocks noGrp="1"/>
          </p:cNvSpPr>
          <p:nvPr>
            <p:ph type="ftr" idx="14"/>
          </p:nvPr>
        </p:nvSpPr>
        <p:spPr>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4338" name="Date Placeholder 3"/>
          <p:cNvSpPr>
            <a:spLocks noGrp="1"/>
          </p:cNvSpPr>
          <p:nvPr>
            <p:ph type="dt" idx="15"/>
          </p:nvPr>
        </p:nvSpPr>
        <p:spPr>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2018</a:t>
            </a:r>
            <a:endParaRPr lang="en-GB" altLang="en-US" sz="1800" dirty="0"/>
          </a:p>
        </p:txBody>
      </p:sp>
    </p:spTree>
    <p:extLst>
      <p:ext uri="{BB962C8B-B14F-4D97-AF65-F5344CB8AC3E}">
        <p14:creationId xmlns:p14="http://schemas.microsoft.com/office/powerpoint/2010/main" val="22154164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Summary (1/2</a:t>
            </a:r>
            <a:r>
              <a:rPr lang="en-US" dirty="0" smtClean="0"/>
              <a:t>)</a:t>
            </a:r>
            <a:endParaRPr lang="en-US" dirty="0"/>
          </a:p>
        </p:txBody>
      </p:sp>
      <p:sp>
        <p:nvSpPr>
          <p:cNvPr id="15365" name="Rectangle 2"/>
          <p:cNvSpPr>
            <a:spLocks noGrp="1" noChangeArrowheads="1"/>
          </p:cNvSpPr>
          <p:nvPr>
            <p:ph idx="1"/>
          </p:nvPr>
        </p:nvSpPr>
        <p:spPr>
          <a:xfrm>
            <a:off x="914401" y="1830390"/>
            <a:ext cx="10361084" cy="4570409"/>
          </a:xfrm>
        </p:spPr>
        <p:txBody>
          <a:bodyPr/>
          <a:lstStyle/>
          <a:p>
            <a:pPr marL="0" indent="0">
              <a:spcBef>
                <a:spcPts val="0"/>
              </a:spcBef>
            </a:pPr>
            <a:r>
              <a:rPr lang="en-US" altLang="en-US" dirty="0" smtClean="0"/>
              <a:t>Final </a:t>
            </a:r>
            <a:r>
              <a:rPr lang="en-US" altLang="en-US" dirty="0"/>
              <a:t>Agenda</a:t>
            </a:r>
          </a:p>
          <a:p>
            <a:pPr marL="0" indent="0">
              <a:spcBef>
                <a:spcPts val="0"/>
              </a:spcBef>
            </a:pPr>
            <a:r>
              <a:rPr lang="en-US" altLang="en-US" sz="1400" b="0" dirty="0"/>
              <a:t>	</a:t>
            </a:r>
            <a:r>
              <a:rPr lang="en-US" altLang="en-US" sz="1400" b="0" dirty="0">
                <a:hlinkClick r:id="rId3"/>
              </a:rPr>
              <a:t>https://mentor.ieee.org/802.11/dcn/18/11-18-0642-03-0wng-agenda-for-wng-2018-may.ppt</a:t>
            </a:r>
            <a:r>
              <a:rPr lang="en-US" altLang="en-US" sz="1400" b="0" dirty="0"/>
              <a:t> </a:t>
            </a:r>
          </a:p>
          <a:p>
            <a:pPr lvl="1">
              <a:spcBef>
                <a:spcPts val="0"/>
              </a:spcBef>
            </a:pPr>
            <a:r>
              <a:rPr lang="en-US" altLang="en-US" sz="1600" dirty="0"/>
              <a:t>Lei Wang elected Vice-chair</a:t>
            </a:r>
          </a:p>
          <a:p>
            <a:pPr marL="0" indent="0">
              <a:spcBef>
                <a:spcPts val="0"/>
              </a:spcBef>
            </a:pPr>
            <a:r>
              <a:rPr lang="en-US" altLang="en-US" sz="2000" dirty="0"/>
              <a:t>Presentations at May 2018 meeting</a:t>
            </a:r>
            <a:endParaRPr lang="en-GB" altLang="en-US" sz="1800" dirty="0"/>
          </a:p>
          <a:p>
            <a:pPr marL="457200" indent="-457200">
              <a:spcBef>
                <a:spcPts val="0"/>
              </a:spcBef>
              <a:defRPr/>
            </a:pPr>
            <a:r>
              <a:rPr lang="en-GB" altLang="en-US" sz="2000" dirty="0"/>
              <a:t>First session (Tuesday AM1)</a:t>
            </a:r>
          </a:p>
          <a:p>
            <a:pPr lvl="2" eaLnBrk="1" hangingPunct="1">
              <a:spcBef>
                <a:spcPct val="0"/>
              </a:spcBef>
            </a:pPr>
            <a:r>
              <a:rPr lang="en-US" altLang="en-US" dirty="0"/>
              <a:t>“16 Spatial Stream Support in Next Generation WLAN” - Sameer Vermani (Qualcomm)</a:t>
            </a:r>
          </a:p>
          <a:p>
            <a:pPr lvl="3">
              <a:spcBef>
                <a:spcPts val="0"/>
              </a:spcBef>
              <a:defRPr/>
            </a:pPr>
            <a:r>
              <a:rPr lang="en-US" altLang="en-US" dirty="0">
                <a:hlinkClick r:id="rId4"/>
              </a:rPr>
              <a:t>https://mentor.ieee.org/802.11/dcn/18/11-18-0818-03-0wng-16-spatial-stream-support-in-next-generation-wlan.pptx</a:t>
            </a:r>
            <a:r>
              <a:rPr lang="en-US" altLang="en-US" dirty="0"/>
              <a:t>  </a:t>
            </a:r>
          </a:p>
          <a:p>
            <a:pPr lvl="3">
              <a:spcBef>
                <a:spcPts val="0"/>
              </a:spcBef>
              <a:defRPr/>
            </a:pPr>
            <a:r>
              <a:rPr lang="en-US" altLang="en-US" dirty="0"/>
              <a:t>No  motions, no straw polls</a:t>
            </a:r>
          </a:p>
          <a:p>
            <a:pPr lvl="2" eaLnBrk="1" hangingPunct="1">
              <a:spcBef>
                <a:spcPct val="0"/>
              </a:spcBef>
            </a:pPr>
            <a:r>
              <a:rPr lang="en-US" altLang="en-US" dirty="0"/>
              <a:t>“</a:t>
            </a:r>
            <a:r>
              <a:rPr lang="en-US" altLang="en-US" dirty="0" err="1"/>
              <a:t>eXtreme</a:t>
            </a:r>
            <a:r>
              <a:rPr lang="en-US" altLang="en-US" dirty="0"/>
              <a:t> Throughput (XT) 802.11” – Laurent </a:t>
            </a:r>
            <a:r>
              <a:rPr lang="en-US" altLang="en-US" dirty="0" err="1"/>
              <a:t>Cariou</a:t>
            </a:r>
            <a:r>
              <a:rPr lang="en-US" altLang="en-US" dirty="0"/>
              <a:t> (Intel)</a:t>
            </a:r>
          </a:p>
          <a:p>
            <a:pPr lvl="3">
              <a:spcBef>
                <a:spcPts val="0"/>
              </a:spcBef>
              <a:defRPr/>
            </a:pPr>
            <a:r>
              <a:rPr lang="en-US" altLang="en-US" dirty="0">
                <a:hlinkClick r:id="rId5"/>
              </a:rPr>
              <a:t>https://mentor.ieee.org/802.11/dcn/18/11-18-0789-10-0wng-extreme-throughput-802-11.pptx</a:t>
            </a:r>
            <a:r>
              <a:rPr lang="en-US" altLang="en-US" dirty="0"/>
              <a:t> </a:t>
            </a:r>
          </a:p>
          <a:p>
            <a:pPr lvl="3">
              <a:spcBef>
                <a:spcPts val="0"/>
              </a:spcBef>
              <a:defRPr/>
            </a:pPr>
            <a:r>
              <a:rPr lang="en-US" altLang="en-US" dirty="0"/>
              <a:t>No motions, no straw polls</a:t>
            </a:r>
          </a:p>
          <a:p>
            <a:pPr lvl="2" eaLnBrk="1" hangingPunct="1">
              <a:spcBef>
                <a:spcPct val="0"/>
              </a:spcBef>
            </a:pPr>
            <a:r>
              <a:rPr lang="en-US" altLang="en-US" dirty="0"/>
              <a:t>“Beyond 802.11ax - Throughput Enhancement Utilizing Multi-bands across 2.4 5 6GHz Bands” – </a:t>
            </a:r>
            <a:r>
              <a:rPr lang="en-US" altLang="en-US" dirty="0" err="1"/>
              <a:t>Minyoung</a:t>
            </a:r>
            <a:r>
              <a:rPr lang="en-US" altLang="en-US" dirty="0"/>
              <a:t> Park (Samsung)</a:t>
            </a:r>
          </a:p>
          <a:p>
            <a:pPr lvl="3">
              <a:spcBef>
                <a:spcPts val="0"/>
              </a:spcBef>
              <a:defRPr/>
            </a:pPr>
            <a:r>
              <a:rPr lang="en-US" altLang="en-US" dirty="0">
                <a:hlinkClick r:id="rId6"/>
              </a:rPr>
              <a:t>https://mentor.ieee.org/802.11/dcn/18/11-18-0857-00-0wng-beyond-802-11ax-throughput-enhancement-utilizing-multi-bands-across-2-4-5-6ghz-bands.pptx</a:t>
            </a:r>
            <a:r>
              <a:rPr lang="en-US" altLang="en-US" dirty="0"/>
              <a:t> </a:t>
            </a:r>
          </a:p>
          <a:p>
            <a:pPr lvl="3">
              <a:spcBef>
                <a:spcPts val="0"/>
              </a:spcBef>
              <a:defRPr/>
            </a:pPr>
            <a:r>
              <a:rPr lang="en-US" dirty="0"/>
              <a:t>No motions, no straw polls</a:t>
            </a:r>
          </a:p>
        </p:txBody>
      </p:sp>
      <p:sp>
        <p:nvSpPr>
          <p:cNvPr id="15364" name="Slide Number Placeholder 5"/>
          <p:cNvSpPr>
            <a:spLocks noGrp="1"/>
          </p:cNvSpPr>
          <p:nvPr>
            <p:ph type="sldNum"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28</a:t>
            </a:fld>
            <a:endParaRPr lang="en-GB" altLang="en-US" sz="1200" b="0"/>
          </a:p>
        </p:txBody>
      </p:sp>
      <p:sp>
        <p:nvSpPr>
          <p:cNvPr id="15363" name="Footer Placeholder 4"/>
          <p:cNvSpPr>
            <a:spLocks noGrp="1"/>
          </p:cNvSpPr>
          <p:nvPr>
            <p:ph type="ftr" idx="14"/>
          </p:nvPr>
        </p:nvSpPr>
        <p:spPr>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5362" name="Date Placeholder 3"/>
          <p:cNvSpPr>
            <a:spLocks noGrp="1"/>
          </p:cNvSpPr>
          <p:nvPr>
            <p:ph type="dt" idx="15"/>
          </p:nvPr>
        </p:nvSpPr>
        <p:spPr>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2018</a:t>
            </a:r>
            <a:endParaRPr lang="en-GB" altLang="en-US" sz="1800" dirty="0"/>
          </a:p>
        </p:txBody>
      </p:sp>
    </p:spTree>
    <p:extLst>
      <p:ext uri="{BB962C8B-B14F-4D97-AF65-F5344CB8AC3E}">
        <p14:creationId xmlns:p14="http://schemas.microsoft.com/office/powerpoint/2010/main" val="33422403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2AD1FA-B9E4-4215-B8E8-A491C201D4B6}"/>
              </a:ext>
            </a:extLst>
          </p:cNvPr>
          <p:cNvSpPr>
            <a:spLocks noGrp="1"/>
          </p:cNvSpPr>
          <p:nvPr>
            <p:ph type="title"/>
          </p:nvPr>
        </p:nvSpPr>
        <p:spPr/>
        <p:txBody>
          <a:bodyPr/>
          <a:lstStyle/>
          <a:p>
            <a:r>
              <a:rPr lang="en-US" altLang="en-US" dirty="0"/>
              <a:t>Summary (2/2)</a:t>
            </a:r>
            <a:endParaRPr lang="en-US" dirty="0"/>
          </a:p>
        </p:txBody>
      </p:sp>
      <p:sp>
        <p:nvSpPr>
          <p:cNvPr id="3" name="Content Placeholder 2">
            <a:extLst>
              <a:ext uri="{FF2B5EF4-FFF2-40B4-BE49-F238E27FC236}">
                <a16:creationId xmlns="" xmlns:a16="http://schemas.microsoft.com/office/drawing/2014/main" id="{01244A30-847B-43C4-BF30-BC0BFFAE61A4}"/>
              </a:ext>
            </a:extLst>
          </p:cNvPr>
          <p:cNvSpPr>
            <a:spLocks noGrp="1"/>
          </p:cNvSpPr>
          <p:nvPr>
            <p:ph idx="1"/>
          </p:nvPr>
        </p:nvSpPr>
        <p:spPr/>
        <p:txBody>
          <a:bodyPr/>
          <a:lstStyle/>
          <a:p>
            <a:pPr>
              <a:spcBef>
                <a:spcPts val="0"/>
              </a:spcBef>
              <a:defRPr/>
            </a:pPr>
            <a:r>
              <a:rPr lang="en-US" altLang="en-US" sz="2600" dirty="0"/>
              <a:t>Second session (Thursday AM2)</a:t>
            </a:r>
          </a:p>
          <a:p>
            <a:pPr lvl="2" eaLnBrk="1" hangingPunct="1">
              <a:spcBef>
                <a:spcPct val="0"/>
              </a:spcBef>
            </a:pPr>
            <a:r>
              <a:rPr lang="en-US" altLang="en-US" sz="2000" dirty="0"/>
              <a:t>“Next Generation PHY/MAC in Sub-7GHz” – David </a:t>
            </a:r>
            <a:r>
              <a:rPr lang="en-US" altLang="en-US" sz="2000" dirty="0" err="1"/>
              <a:t>Yangxun</a:t>
            </a:r>
            <a:r>
              <a:rPr lang="en-US" altLang="en-US" sz="2000" dirty="0"/>
              <a:t> (Huawei)</a:t>
            </a:r>
          </a:p>
          <a:p>
            <a:pPr lvl="3">
              <a:spcBef>
                <a:spcPts val="0"/>
              </a:spcBef>
              <a:defRPr/>
            </a:pPr>
            <a:r>
              <a:rPr lang="en-US" altLang="en-US" dirty="0">
                <a:hlinkClick r:id="rId2"/>
              </a:rPr>
              <a:t>https://mentor.ieee.org/802.11/dcn/18/11-18-0846-02-0wng-next-generation-phy-mac-in-sub-7ghz.pptx</a:t>
            </a:r>
            <a:r>
              <a:rPr lang="en-US" altLang="en-US" dirty="0"/>
              <a:t> </a:t>
            </a:r>
          </a:p>
          <a:p>
            <a:pPr lvl="3">
              <a:spcBef>
                <a:spcPts val="0"/>
              </a:spcBef>
              <a:defRPr/>
            </a:pPr>
            <a:r>
              <a:rPr lang="en-US" altLang="en-US" sz="1800" dirty="0"/>
              <a:t>No motions, one straw poll</a:t>
            </a:r>
          </a:p>
          <a:p>
            <a:pPr lvl="2">
              <a:spcBef>
                <a:spcPts val="0"/>
              </a:spcBef>
              <a:defRPr/>
            </a:pPr>
            <a:r>
              <a:rPr lang="en-US" altLang="en-US" sz="2000" dirty="0"/>
              <a:t>“Next Generation Home Use Case” – Yuichi Morioka (Sony)</a:t>
            </a:r>
          </a:p>
          <a:p>
            <a:pPr lvl="3">
              <a:spcBef>
                <a:spcPts val="0"/>
              </a:spcBef>
              <a:defRPr/>
            </a:pPr>
            <a:r>
              <a:rPr lang="en-US" altLang="en-US" dirty="0">
                <a:hlinkClick r:id="rId3"/>
              </a:rPr>
              <a:t>https://mentor.ieee.org/802.11/dcn/18/11-18-0903-01-0wng-next-generation-home-use-case.pptx</a:t>
            </a:r>
            <a:r>
              <a:rPr lang="en-US" altLang="en-US" dirty="0"/>
              <a:t> </a:t>
            </a:r>
          </a:p>
          <a:p>
            <a:pPr lvl="3">
              <a:spcBef>
                <a:spcPts val="0"/>
              </a:spcBef>
              <a:defRPr/>
            </a:pPr>
            <a:r>
              <a:rPr lang="en-US" altLang="en-US" sz="1800" dirty="0"/>
              <a:t>No motions, no straw polls</a:t>
            </a:r>
          </a:p>
          <a:p>
            <a:pPr lvl="2">
              <a:spcBef>
                <a:spcPts val="0"/>
              </a:spcBef>
              <a:defRPr/>
            </a:pPr>
            <a:r>
              <a:rPr lang="en-US" altLang="en-US" sz="2000" dirty="0"/>
              <a:t>Straw poll – Laurent </a:t>
            </a:r>
            <a:r>
              <a:rPr lang="en-US" altLang="en-US" sz="2000" dirty="0" err="1"/>
              <a:t>Cariou</a:t>
            </a:r>
            <a:r>
              <a:rPr lang="en-US" altLang="en-US" sz="2000" dirty="0"/>
              <a:t> (Intel)</a:t>
            </a:r>
          </a:p>
          <a:p>
            <a:pPr lvl="3">
              <a:spcBef>
                <a:spcPts val="0"/>
              </a:spcBef>
              <a:defRPr/>
            </a:pPr>
            <a:r>
              <a:rPr lang="en-US" altLang="en-US" sz="1800" dirty="0"/>
              <a:t>No motions, 1 straw poll</a:t>
            </a:r>
          </a:p>
          <a:p>
            <a:pPr marL="457200" indent="-457200">
              <a:spcBef>
                <a:spcPts val="0"/>
              </a:spcBef>
            </a:pPr>
            <a:r>
              <a:rPr lang="en-GB" altLang="en-US" dirty="0"/>
              <a:t>Minutes</a:t>
            </a:r>
          </a:p>
          <a:p>
            <a:pPr lvl="1">
              <a:spcBef>
                <a:spcPts val="0"/>
              </a:spcBef>
            </a:pPr>
            <a:r>
              <a:rPr lang="en-GB" altLang="en-US" sz="1800" dirty="0"/>
              <a:t>  18/0956r0</a:t>
            </a:r>
          </a:p>
          <a:p>
            <a:pPr>
              <a:spcBef>
                <a:spcPts val="0"/>
              </a:spcBef>
            </a:pPr>
            <a:r>
              <a:rPr lang="en-GB" altLang="ko-KR" dirty="0">
                <a:ea typeface="Gulim" pitchFamily="34" charset="-127"/>
              </a:rPr>
              <a:t>Plans for July 2018</a:t>
            </a:r>
            <a:endParaRPr lang="en-US" altLang="en-US" dirty="0"/>
          </a:p>
          <a:p>
            <a:pPr lvl="1">
              <a:spcBef>
                <a:spcPts val="0"/>
              </a:spcBef>
              <a:defRPr/>
            </a:pPr>
            <a:r>
              <a:rPr lang="en-US" altLang="en-US" dirty="0"/>
              <a:t>TBD</a:t>
            </a:r>
          </a:p>
          <a:p>
            <a:pPr>
              <a:spcBef>
                <a:spcPts val="0"/>
              </a:spcBef>
              <a:defRPr/>
            </a:pPr>
            <a:r>
              <a:rPr lang="en-US" altLang="en-US" dirty="0"/>
              <a:t>No motions in the SG, no conference calls</a:t>
            </a:r>
            <a:endParaRPr lang="en-GB" altLang="en-US" dirty="0"/>
          </a:p>
        </p:txBody>
      </p:sp>
      <p:sp>
        <p:nvSpPr>
          <p:cNvPr id="6" name="Slide Number Placeholder 5">
            <a:extLst>
              <a:ext uri="{FF2B5EF4-FFF2-40B4-BE49-F238E27FC236}">
                <a16:creationId xmlns="" xmlns:a16="http://schemas.microsoft.com/office/drawing/2014/main" id="{A9E89AF3-0E36-4636-BDEF-62A8B6C5FED5}"/>
              </a:ext>
            </a:extLst>
          </p:cNvPr>
          <p:cNvSpPr>
            <a:spLocks noGrp="1"/>
          </p:cNvSpPr>
          <p:nvPr>
            <p:ph type="sldNum" idx="12"/>
          </p:nvPr>
        </p:nvSpPr>
        <p:spPr/>
        <p:txBody>
          <a:bodyPr/>
          <a:lstStyle/>
          <a:p>
            <a:pPr>
              <a:defRPr/>
            </a:pPr>
            <a:r>
              <a:rPr lang="en-GB" altLang="en-US"/>
              <a:t>Slide </a:t>
            </a:r>
            <a:fld id="{312366C1-4726-4453-8DE9-4CAACBB0E481}" type="slidenum">
              <a:rPr lang="en-GB" altLang="en-US" smtClean="0"/>
              <a:pPr>
                <a:defRPr/>
              </a:pPr>
              <a:t>29</a:t>
            </a:fld>
            <a:endParaRPr lang="en-GB" altLang="en-US"/>
          </a:p>
        </p:txBody>
      </p:sp>
      <p:sp>
        <p:nvSpPr>
          <p:cNvPr id="5" name="Footer Placeholder 4">
            <a:extLst>
              <a:ext uri="{FF2B5EF4-FFF2-40B4-BE49-F238E27FC236}">
                <a16:creationId xmlns="" xmlns:a16="http://schemas.microsoft.com/office/drawing/2014/main" id="{73BC0D70-034A-41F0-82A8-337584BEC4B1}"/>
              </a:ext>
            </a:extLst>
          </p:cNvPr>
          <p:cNvSpPr>
            <a:spLocks noGrp="1"/>
          </p:cNvSpPr>
          <p:nvPr>
            <p:ph type="ftr" idx="14"/>
          </p:nvPr>
        </p:nvSpPr>
        <p:spPr>
          <a:prstGeom prst="rect">
            <a:avLst/>
          </a:prstGeom>
        </p:spPr>
        <p:txBody>
          <a:bodyPr/>
          <a:lstStyle/>
          <a:p>
            <a:pPr>
              <a:defRPr/>
            </a:pPr>
            <a:r>
              <a:rPr lang="en-GB"/>
              <a:t>Jim Lansford, Chair (Qualcomm)</a:t>
            </a:r>
            <a:endParaRPr lang="en-GB" dirty="0"/>
          </a:p>
        </p:txBody>
      </p:sp>
      <p:sp>
        <p:nvSpPr>
          <p:cNvPr id="4" name="Date Placeholder 3">
            <a:extLst>
              <a:ext uri="{FF2B5EF4-FFF2-40B4-BE49-F238E27FC236}">
                <a16:creationId xmlns="" xmlns:a16="http://schemas.microsoft.com/office/drawing/2014/main" id="{07C159EB-2110-48D5-81C4-85064E84D2F0}"/>
              </a:ext>
            </a:extLst>
          </p:cNvPr>
          <p:cNvSpPr>
            <a:spLocks noGrp="1"/>
          </p:cNvSpPr>
          <p:nvPr>
            <p:ph type="dt" idx="15"/>
          </p:nvPr>
        </p:nvSpPr>
        <p:spPr>
          <a:prstGeom prst="rect">
            <a:avLst/>
          </a:prstGeom>
        </p:spPr>
        <p:txBody>
          <a:bodyPr/>
          <a:lstStyle/>
          <a:p>
            <a:pPr>
              <a:defRPr/>
            </a:pPr>
            <a:r>
              <a:rPr lang="en-US" altLang="en-US" dirty="0"/>
              <a:t>May 2018</a:t>
            </a:r>
            <a:endParaRPr lang="en-GB" altLang="en-US" dirty="0"/>
          </a:p>
        </p:txBody>
      </p:sp>
    </p:spTree>
    <p:extLst>
      <p:ext uri="{BB962C8B-B14F-4D97-AF65-F5344CB8AC3E}">
        <p14:creationId xmlns:p14="http://schemas.microsoft.com/office/powerpoint/2010/main" val="3260325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Attendance</a:t>
            </a:r>
            <a:br>
              <a:rPr lang="en-US" dirty="0" smtClean="0"/>
            </a:br>
            <a:r>
              <a:rPr lang="en-US" dirty="0" smtClean="0"/>
              <a:t>(as of 2018-05-10 18:13)</a:t>
            </a:r>
            <a:endParaRPr lang="en-US" dirty="0"/>
          </a:p>
        </p:txBody>
      </p:sp>
      <p:graphicFrame>
        <p:nvGraphicFramePr>
          <p:cNvPr id="10" name="Content Placeholder 9"/>
          <p:cNvGraphicFramePr>
            <a:graphicFrameLocks noGrp="1"/>
          </p:cNvGraphicFramePr>
          <p:nvPr>
            <p:ph sz="half" idx="1"/>
            <p:extLst>
              <p:ext uri="{D42A27DB-BD31-4B8C-83A1-F6EECF244321}">
                <p14:modId xmlns:p14="http://schemas.microsoft.com/office/powerpoint/2010/main" val="530002595"/>
              </p:ext>
            </p:extLst>
          </p:nvPr>
        </p:nvGraphicFramePr>
        <p:xfrm>
          <a:off x="636588" y="1981200"/>
          <a:ext cx="5078412" cy="4267208"/>
        </p:xfrm>
        <a:graphic>
          <a:graphicData uri="http://schemas.openxmlformats.org/drawingml/2006/table">
            <a:tbl>
              <a:tblPr>
                <a:tableStyleId>{5C22544A-7EE6-4342-B048-85BDC9FD1C3A}</a:tableStyleId>
              </a:tblPr>
              <a:tblGrid>
                <a:gridCol w="2097605"/>
                <a:gridCol w="794882"/>
                <a:gridCol w="507841"/>
                <a:gridCol w="618242"/>
                <a:gridCol w="507841"/>
                <a:gridCol w="552001"/>
              </a:tblGrid>
              <a:tr h="193964">
                <a:tc>
                  <a:txBody>
                    <a:bodyPr/>
                    <a:lstStyle/>
                    <a:p>
                      <a:pPr algn="l" fontAlgn="b"/>
                      <a:r>
                        <a:rPr lang="en-US" sz="1200" u="none" strike="noStrike" dirty="0">
                          <a:effectLst/>
                        </a:rPr>
                        <a:t>Group</a:t>
                      </a:r>
                      <a:endParaRPr lang="en-US" sz="1200" b="1" i="0" u="none" strike="noStrike" dirty="0">
                        <a:solidFill>
                          <a:srgbClr val="FFFFFF"/>
                        </a:solidFill>
                        <a:effectLst/>
                        <a:latin typeface="Calibri" panose="020F0502020204030204" pitchFamily="34" charset="0"/>
                      </a:endParaRPr>
                    </a:p>
                  </a:txBody>
                  <a:tcPr marL="13248" marR="13248" marT="7620" marB="0" anchor="b">
                    <a:solidFill>
                      <a:srgbClr val="FFFF00"/>
                    </a:solidFill>
                  </a:tcPr>
                </a:tc>
                <a:tc>
                  <a:txBody>
                    <a:bodyPr/>
                    <a:lstStyle/>
                    <a:p>
                      <a:pPr algn="l" fontAlgn="b"/>
                      <a:r>
                        <a:rPr lang="en-US" sz="1200" u="none" strike="noStrike" dirty="0">
                          <a:effectLst/>
                        </a:rPr>
                        <a:t># </a:t>
                      </a:r>
                      <a:r>
                        <a:rPr lang="en-US" sz="1200" u="none" strike="noStrike" dirty="0" err="1">
                          <a:effectLst/>
                        </a:rPr>
                        <a:t>Mtgs</a:t>
                      </a:r>
                      <a:endParaRPr lang="en-US" sz="1200" b="1" i="0" u="none" strike="noStrike" dirty="0">
                        <a:solidFill>
                          <a:srgbClr val="FFFFFF"/>
                        </a:solidFill>
                        <a:effectLst/>
                        <a:latin typeface="Calibri" panose="020F0502020204030204" pitchFamily="34" charset="0"/>
                      </a:endParaRPr>
                    </a:p>
                  </a:txBody>
                  <a:tcPr marL="13248" marR="13248" marT="7620" marB="0" anchor="b">
                    <a:solidFill>
                      <a:srgbClr val="FFFF00"/>
                    </a:solidFill>
                  </a:tcPr>
                </a:tc>
                <a:tc>
                  <a:txBody>
                    <a:bodyPr/>
                    <a:lstStyle/>
                    <a:p>
                      <a:pPr algn="l" fontAlgn="b"/>
                      <a:r>
                        <a:rPr lang="en-US" sz="1200" u="none" strike="noStrike" dirty="0" err="1">
                          <a:effectLst/>
                        </a:rPr>
                        <a:t>Avg</a:t>
                      </a:r>
                      <a:endParaRPr lang="en-US" sz="1200" b="1" i="0" u="none" strike="noStrike" dirty="0">
                        <a:solidFill>
                          <a:srgbClr val="FFFFFF"/>
                        </a:solidFill>
                        <a:effectLst/>
                        <a:latin typeface="Calibri" panose="020F0502020204030204" pitchFamily="34" charset="0"/>
                      </a:endParaRPr>
                    </a:p>
                  </a:txBody>
                  <a:tcPr marL="13248" marR="13248" marT="7620" marB="0" anchor="b">
                    <a:solidFill>
                      <a:srgbClr val="FFFF00"/>
                    </a:solidFill>
                  </a:tcPr>
                </a:tc>
                <a:tc>
                  <a:txBody>
                    <a:bodyPr/>
                    <a:lstStyle/>
                    <a:p>
                      <a:pPr algn="l" fontAlgn="b"/>
                      <a:r>
                        <a:rPr lang="en-US" sz="1200" u="none" strike="noStrike" dirty="0">
                          <a:effectLst/>
                        </a:rPr>
                        <a:t>Total</a:t>
                      </a:r>
                      <a:endParaRPr lang="en-US" sz="1200" b="1" i="0" u="none" strike="noStrike" dirty="0">
                        <a:solidFill>
                          <a:srgbClr val="FFFFFF"/>
                        </a:solidFill>
                        <a:effectLst/>
                        <a:latin typeface="Calibri" panose="020F0502020204030204" pitchFamily="34" charset="0"/>
                      </a:endParaRPr>
                    </a:p>
                  </a:txBody>
                  <a:tcPr marL="13248" marR="13248" marT="7620" marB="0" anchor="b">
                    <a:solidFill>
                      <a:srgbClr val="FFFF00"/>
                    </a:solidFill>
                  </a:tcPr>
                </a:tc>
                <a:tc>
                  <a:txBody>
                    <a:bodyPr/>
                    <a:lstStyle/>
                    <a:p>
                      <a:pPr algn="l" fontAlgn="b"/>
                      <a:r>
                        <a:rPr lang="en-US" sz="1200" u="none" strike="noStrike" dirty="0">
                          <a:effectLst/>
                        </a:rPr>
                        <a:t>Min</a:t>
                      </a:r>
                      <a:endParaRPr lang="en-US" sz="1200" b="1" i="0" u="none" strike="noStrike" dirty="0">
                        <a:solidFill>
                          <a:srgbClr val="FFFFFF"/>
                        </a:solidFill>
                        <a:effectLst/>
                        <a:latin typeface="Calibri" panose="020F0502020204030204" pitchFamily="34" charset="0"/>
                      </a:endParaRPr>
                    </a:p>
                  </a:txBody>
                  <a:tcPr marL="13248" marR="13248" marT="7620" marB="0" anchor="b">
                    <a:solidFill>
                      <a:srgbClr val="FFFF00"/>
                    </a:solidFill>
                  </a:tcPr>
                </a:tc>
                <a:tc>
                  <a:txBody>
                    <a:bodyPr/>
                    <a:lstStyle/>
                    <a:p>
                      <a:pPr algn="l" fontAlgn="b"/>
                      <a:r>
                        <a:rPr lang="en-US" sz="1200" u="none" strike="noStrike" dirty="0">
                          <a:effectLst/>
                        </a:rPr>
                        <a:t>Max</a:t>
                      </a:r>
                      <a:endParaRPr lang="en-US" sz="1200" b="1" i="0" u="none" strike="noStrike" dirty="0">
                        <a:solidFill>
                          <a:srgbClr val="FFFFFF"/>
                        </a:solidFill>
                        <a:effectLst/>
                        <a:latin typeface="Calibri" panose="020F0502020204030204" pitchFamily="34" charset="0"/>
                      </a:endParaRPr>
                    </a:p>
                  </a:txBody>
                  <a:tcPr marL="13248" marR="13248" marT="7620" marB="0" anchor="b">
                    <a:solidFill>
                      <a:srgbClr val="FFFF00"/>
                    </a:solidFill>
                  </a:tcPr>
                </a:tc>
              </a:tr>
              <a:tr h="193964">
                <a:tc>
                  <a:txBody>
                    <a:bodyPr/>
                    <a:lstStyle/>
                    <a:p>
                      <a:pPr algn="l" fontAlgn="b"/>
                      <a:r>
                        <a:rPr lang="en-US" sz="1200" u="none" strike="noStrike">
                          <a:effectLst/>
                        </a:rPr>
                        <a:t>802 JTC1 SC</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4</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4</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AANI SC</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16</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33</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24</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ARC</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33</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15</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BCS SG</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23</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46</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15</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31</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CAC</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Coex SC</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23</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47</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26</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EDITOR</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Exec</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FD TIG</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37</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75</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25</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50</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LC SG</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66</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28</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NENDICA</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18</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18</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NGV SG</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61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183</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47</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76</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NM</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8</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8</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dirty="0">
                          <a:effectLst/>
                        </a:rPr>
                        <a:t>Plenary</a:t>
                      </a:r>
                      <a:endParaRPr lang="en-US" sz="1200" b="0" i="0" u="none" strike="noStrike" dirty="0">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171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342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148</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194</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REVmd</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5</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20</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100</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14</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25</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TGax</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78</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710</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56</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113</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TGay</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40</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449</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48</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TGaz</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5</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18</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93</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30</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TGba</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54</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493</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29</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89</a:t>
                      </a:r>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TGba/ARC Joint Mtg</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38</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38</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13248" marR="13248" marT="7620" marB="0" anchor="b"/>
                </a:tc>
              </a:tr>
              <a:tr h="193964">
                <a:tc>
                  <a:txBody>
                    <a:bodyPr/>
                    <a:lstStyle/>
                    <a:p>
                      <a:pPr algn="l" fontAlgn="b"/>
                      <a:r>
                        <a:rPr lang="en-US" sz="1200" u="none" strike="noStrike">
                          <a:effectLst/>
                        </a:rPr>
                        <a:t>WNG</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140</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281</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a:effectLst/>
                        </a:rPr>
                        <a:t>127</a:t>
                      </a:r>
                      <a:endParaRPr lang="en-US" sz="1200" b="0" i="0" u="none" strike="noStrike">
                        <a:solidFill>
                          <a:srgbClr val="000000"/>
                        </a:solidFill>
                        <a:effectLst/>
                        <a:latin typeface="Calibri" panose="020F0502020204030204" pitchFamily="34" charset="0"/>
                      </a:endParaRPr>
                    </a:p>
                  </a:txBody>
                  <a:tcPr marL="13248" marR="13248" marT="7620" marB="0" anchor="b"/>
                </a:tc>
                <a:tc>
                  <a:txBody>
                    <a:bodyPr/>
                    <a:lstStyle/>
                    <a:p>
                      <a:pPr algn="r" fontAlgn="b"/>
                      <a:r>
                        <a:rPr lang="en-US" sz="1200" u="none" strike="noStrike" dirty="0">
                          <a:effectLst/>
                        </a:rPr>
                        <a:t>154</a:t>
                      </a:r>
                      <a:endParaRPr lang="en-US" sz="1200" b="0" i="0" u="none" strike="noStrike" dirty="0">
                        <a:solidFill>
                          <a:srgbClr val="000000"/>
                        </a:solidFill>
                        <a:effectLst/>
                        <a:latin typeface="Calibri" panose="020F0502020204030204" pitchFamily="34" charset="0"/>
                      </a:endParaRPr>
                    </a:p>
                  </a:txBody>
                  <a:tcPr marL="13248" marR="13248" marT="7620" marB="0" anchor="b"/>
                </a:tc>
              </a:tr>
            </a:tbl>
          </a:graphicData>
        </a:graphic>
      </p:graphicFrame>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graphicFrame>
        <p:nvGraphicFramePr>
          <p:cNvPr id="20" name="Content Placeholder 19"/>
          <p:cNvGraphicFramePr>
            <a:graphicFrameLocks noGrp="1"/>
          </p:cNvGraphicFramePr>
          <p:nvPr>
            <p:ph sz="half" idx="2"/>
            <p:extLst>
              <p:ext uri="{D42A27DB-BD31-4B8C-83A1-F6EECF244321}">
                <p14:modId xmlns:p14="http://schemas.microsoft.com/office/powerpoint/2010/main" val="1374101447"/>
              </p:ext>
            </p:extLst>
          </p:nvPr>
        </p:nvGraphicFramePr>
        <p:xfrm>
          <a:off x="5943600" y="1751014"/>
          <a:ext cx="6019800" cy="47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0552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nchor="ctr"/>
          <a:lstStyle/>
          <a:p>
            <a:pPr algn="ctr">
              <a:defRPr/>
            </a:pPr>
            <a:r>
              <a:rPr lang="en-US" dirty="0" smtClean="0">
                <a:solidFill>
                  <a:schemeClr val="tx1"/>
                </a:solidFill>
              </a:rPr>
              <a:t>IEEE 802 JTC1 Standing Committee</a:t>
            </a:r>
            <a:br>
              <a:rPr lang="en-US" dirty="0" smtClean="0">
                <a:solidFill>
                  <a:schemeClr val="tx1"/>
                </a:solidFill>
              </a:rPr>
            </a:br>
            <a:r>
              <a:rPr lang="en-US" dirty="0" smtClean="0">
                <a:solidFill>
                  <a:schemeClr val="tx1"/>
                </a:solidFill>
              </a:rPr>
              <a:t>May 2018 (Warsaw) closing report</a:t>
            </a:r>
          </a:p>
        </p:txBody>
      </p:sp>
      <p:sp>
        <p:nvSpPr>
          <p:cNvPr id="1030" name="Rectangle 6"/>
          <p:cNvSpPr>
            <a:spLocks noGrp="1" noChangeArrowheads="1"/>
          </p:cNvSpPr>
          <p:nvPr>
            <p:ph idx="1"/>
          </p:nvPr>
        </p:nvSpPr>
        <p:spPr/>
        <p:txBody>
          <a:bodyPr/>
          <a:lstStyle/>
          <a:p>
            <a:pPr marL="0" indent="0" algn="ctr">
              <a:defRPr/>
            </a:pPr>
            <a:r>
              <a:rPr lang="en-US" b="0" dirty="0" smtClean="0">
                <a:solidFill>
                  <a:schemeClr val="tx1"/>
                </a:solidFill>
              </a:rPr>
              <a:t>11 May 2018</a:t>
            </a:r>
          </a:p>
        </p:txBody>
      </p:sp>
      <p:sp>
        <p:nvSpPr>
          <p:cNvPr id="8" name="Slide Number Placeholder 5"/>
          <p:cNvSpPr>
            <a:spLocks noGrp="1"/>
          </p:cNvSpPr>
          <p:nvPr>
            <p:ph type="sldNum" idx="12"/>
          </p:nvPr>
        </p:nvSpPr>
        <p:spPr>
          <a:prstGeom prst="rect">
            <a:avLst/>
          </a:prstGeom>
        </p:spPr>
        <p:txBody>
          <a:bodyPr/>
          <a:lstStyle/>
          <a:p>
            <a:pPr>
              <a:defRPr/>
            </a:pPr>
            <a:r>
              <a:rPr lang="en-US" smtClean="0"/>
              <a:t>Slide </a:t>
            </a:r>
            <a:fld id="{C81347C9-C12F-43D2-B3D1-D523E0829A79}" type="slidenum">
              <a:rPr lang="en-US" smtClean="0"/>
              <a:pPr>
                <a:defRPr/>
              </a:pPr>
              <a:t>30</a:t>
            </a:fld>
            <a:endParaRPr lang="en-US" dirty="0"/>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 xmlns:a16="http://schemas.microsoft.com/office/drawing/2014/main" val="20000"/>
                    </a:ext>
                  </a:extLst>
                </a:gridCol>
                <a:gridCol w="1924050">
                  <a:extLst>
                    <a:ext uri="{9D8B030D-6E8A-4147-A177-3AD203B41FA5}">
                      <a16:colId xmlns="" xmlns:a16="http://schemas.microsoft.com/office/drawing/2014/main" val="20001"/>
                    </a:ext>
                  </a:extLst>
                </a:gridCol>
                <a:gridCol w="1924050">
                  <a:extLst>
                    <a:ext uri="{9D8B030D-6E8A-4147-A177-3AD203B41FA5}">
                      <a16:colId xmlns="" xmlns:a16="http://schemas.microsoft.com/office/drawing/2014/main" val="20002"/>
                    </a:ext>
                  </a:extLst>
                </a:gridCol>
                <a:gridCol w="1924050">
                  <a:extLst>
                    <a:ext uri="{9D8B030D-6E8A-4147-A177-3AD203B41FA5}">
                      <a16:colId xmlns=""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0339015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focused on executing PSDO process &amp; reviewing progress of SC6 Security ad hoc</a:t>
            </a:r>
            <a:endParaRPr lang="en-AU" dirty="0"/>
          </a:p>
        </p:txBody>
      </p:sp>
      <p:sp>
        <p:nvSpPr>
          <p:cNvPr id="3" name="Content Placeholder 2"/>
          <p:cNvSpPr>
            <a:spLocks noGrp="1"/>
          </p:cNvSpPr>
          <p:nvPr>
            <p:ph idx="1"/>
          </p:nvPr>
        </p:nvSpPr>
        <p:spPr/>
        <p:txBody>
          <a:bodyPr/>
          <a:lstStyle/>
          <a:p>
            <a:r>
              <a:rPr lang="en-AU" dirty="0" smtClean="0"/>
              <a:t>IEEE 802 JTC1 SC achievements in Warsaw in May 2018</a:t>
            </a:r>
          </a:p>
          <a:p>
            <a:pPr lvl="1"/>
            <a:r>
              <a:rPr lang="en-AU" dirty="0" smtClean="0"/>
              <a:t>Processed PSDO submissions</a:t>
            </a:r>
          </a:p>
          <a:p>
            <a:pPr lvl="2"/>
            <a:r>
              <a:rPr lang="en-AU" dirty="0" smtClean="0"/>
              <a:t>Noted status of 43 standards in the PSDO pipeline from all WGs</a:t>
            </a:r>
          </a:p>
          <a:p>
            <a:pPr lvl="2"/>
            <a:r>
              <a:rPr lang="en-AU" dirty="0" smtClean="0"/>
              <a:t>Reviewed responses to security comments from China NB on 802.11-2016</a:t>
            </a:r>
          </a:p>
          <a:p>
            <a:pPr lvl="1"/>
            <a:r>
              <a:rPr lang="en-AU" dirty="0" smtClean="0"/>
              <a:t>…</a:t>
            </a:r>
          </a:p>
        </p:txBody>
      </p:sp>
      <p:sp>
        <p:nvSpPr>
          <p:cNvPr id="5" name="Slide Number Placeholder 4"/>
          <p:cNvSpPr>
            <a:spLocks noGrp="1"/>
          </p:cNvSpPr>
          <p:nvPr>
            <p:ph type="sldNum" idx="12"/>
          </p:nvPr>
        </p:nvSpPr>
        <p:spPr>
          <a:prstGeom prst="rect">
            <a:avLst/>
          </a:prstGeom>
        </p:spPr>
        <p:txBody>
          <a:bodyPr/>
          <a:lstStyle/>
          <a:p>
            <a:r>
              <a:rPr lang="en-US" smtClean="0"/>
              <a:t>Slide </a:t>
            </a:r>
            <a:fld id="{EF4002E7-DB4D-4CC3-8382-1939D19420D8}" type="slidenum">
              <a:rPr lang="en-US" smtClean="0"/>
              <a:pPr/>
              <a:t>31</a:t>
            </a:fld>
            <a:endParaRPr lang="en-US"/>
          </a:p>
        </p:txBody>
      </p:sp>
      <p:sp>
        <p:nvSpPr>
          <p:cNvPr id="4" name="Footer Placeholder 3"/>
          <p:cNvSpPr>
            <a:spLocks noGrp="1"/>
          </p:cNvSpPr>
          <p:nvPr>
            <p:ph type="ftr" idx="14"/>
          </p:nvPr>
        </p:nvSpPr>
        <p:spPr>
          <a:prstGeom prst="rect">
            <a:avLst/>
          </a:prstGeom>
        </p:spPr>
        <p:txBody>
          <a:bodyPr/>
          <a:lstStyle/>
          <a:p>
            <a:r>
              <a:rPr lang="en-US" smtClean="0"/>
              <a:t>Andrew Myles, Cisco</a:t>
            </a:r>
            <a:endParaRPr lang="en-US" dirty="0"/>
          </a:p>
        </p:txBody>
      </p:sp>
      <p:graphicFrame>
        <p:nvGraphicFramePr>
          <p:cNvPr id="10" name="Content Placeholder 5"/>
          <p:cNvGraphicFramePr>
            <a:graphicFrameLocks/>
          </p:cNvGraphicFramePr>
          <p:nvPr>
            <p:extLst/>
          </p:nvPr>
        </p:nvGraphicFramePr>
        <p:xfrm>
          <a:off x="3124200" y="3429000"/>
          <a:ext cx="5791200" cy="3017520"/>
        </p:xfrm>
        <a:graphic>
          <a:graphicData uri="http://schemas.openxmlformats.org/drawingml/2006/table">
            <a:tbl>
              <a:tblPr firstRow="1" bandRow="1">
                <a:tableStyleId>{21E4AEA4-8DFA-4A89-87EB-49C32662AFE0}</a:tableStyleId>
              </a:tblPr>
              <a:tblGrid>
                <a:gridCol w="1930400">
                  <a:extLst>
                    <a:ext uri="{9D8B030D-6E8A-4147-A177-3AD203B41FA5}">
                      <a16:colId xmlns="" xmlns:a16="http://schemas.microsoft.com/office/drawing/2014/main" val="4026387333"/>
                    </a:ext>
                  </a:extLst>
                </a:gridCol>
                <a:gridCol w="1930400">
                  <a:extLst>
                    <a:ext uri="{9D8B030D-6E8A-4147-A177-3AD203B41FA5}">
                      <a16:colId xmlns="" xmlns:a16="http://schemas.microsoft.com/office/drawing/2014/main" val="1749157900"/>
                    </a:ext>
                  </a:extLst>
                </a:gridCol>
                <a:gridCol w="1930400">
                  <a:extLst>
                    <a:ext uri="{9D8B030D-6E8A-4147-A177-3AD203B41FA5}">
                      <a16:colId xmlns="" xmlns:a16="http://schemas.microsoft.com/office/drawing/2014/main" val="3686578755"/>
                    </a:ext>
                  </a:extLst>
                </a:gridCol>
              </a:tblGrid>
              <a:tr h="211014">
                <a:tc>
                  <a:txBody>
                    <a:bodyPr/>
                    <a:lstStyle/>
                    <a:p>
                      <a:pPr algn="ctr"/>
                      <a:r>
                        <a:rPr lang="en-AU" sz="1600" dirty="0" smtClean="0"/>
                        <a:t>WG</a:t>
                      </a:r>
                      <a:endParaRPr lang="en-AU" sz="1600" dirty="0"/>
                    </a:p>
                  </a:txBody>
                  <a:tcPr/>
                </a:tc>
                <a:tc>
                  <a:txBody>
                    <a:bodyPr/>
                    <a:lstStyle/>
                    <a:p>
                      <a:pPr algn="ctr"/>
                      <a:r>
                        <a:rPr lang="en-AU" sz="1600" dirty="0" smtClean="0"/>
                        <a:t>Competed</a:t>
                      </a:r>
                      <a:endParaRPr lang="en-AU" sz="1600" dirty="0"/>
                    </a:p>
                  </a:txBody>
                  <a:tcPr/>
                </a:tc>
                <a:tc>
                  <a:txBody>
                    <a:bodyPr/>
                    <a:lstStyle/>
                    <a:p>
                      <a:pPr algn="ctr"/>
                      <a:r>
                        <a:rPr lang="en-AU" sz="1600" dirty="0" smtClean="0"/>
                        <a:t>In-process</a:t>
                      </a:r>
                      <a:endParaRPr lang="en-AU" sz="1600" dirty="0"/>
                    </a:p>
                  </a:txBody>
                  <a:tcPr/>
                </a:tc>
                <a:extLst>
                  <a:ext uri="{0D108BD9-81ED-4DB2-BD59-A6C34878D82A}">
                    <a16:rowId xmlns="" xmlns:a16="http://schemas.microsoft.com/office/drawing/2014/main" val="2218623818"/>
                  </a:ext>
                </a:extLst>
              </a:tr>
              <a:tr h="211014">
                <a:tc>
                  <a:txBody>
                    <a:bodyPr/>
                    <a:lstStyle/>
                    <a:p>
                      <a:pPr algn="ctr"/>
                      <a:r>
                        <a:rPr lang="en-AU" sz="1600" b="1" dirty="0" smtClean="0"/>
                        <a:t>802.1</a:t>
                      </a:r>
                      <a:endParaRPr lang="en-AU" sz="1600" b="1" dirty="0"/>
                    </a:p>
                  </a:txBody>
                  <a:tcPr/>
                </a:tc>
                <a:tc>
                  <a:txBody>
                    <a:bodyPr/>
                    <a:lstStyle/>
                    <a:p>
                      <a:pPr algn="ctr"/>
                      <a:r>
                        <a:rPr lang="en-AU" sz="1600" dirty="0" smtClean="0"/>
                        <a:t>20</a:t>
                      </a:r>
                      <a:endParaRPr lang="en-AU" sz="1600" dirty="0"/>
                    </a:p>
                  </a:txBody>
                  <a:tcPr/>
                </a:tc>
                <a:tc>
                  <a:txBody>
                    <a:bodyPr/>
                    <a:lstStyle/>
                    <a:p>
                      <a:pPr algn="ctr"/>
                      <a:r>
                        <a:rPr lang="en-AU" sz="1600" dirty="0" smtClean="0"/>
                        <a:t>17</a:t>
                      </a:r>
                      <a:endParaRPr lang="en-AU" sz="1600" dirty="0"/>
                    </a:p>
                  </a:txBody>
                  <a:tcPr/>
                </a:tc>
                <a:extLst>
                  <a:ext uri="{0D108BD9-81ED-4DB2-BD59-A6C34878D82A}">
                    <a16:rowId xmlns="" xmlns:a16="http://schemas.microsoft.com/office/drawing/2014/main" val="2541870238"/>
                  </a:ext>
                </a:extLst>
              </a:tr>
              <a:tr h="211014">
                <a:tc>
                  <a:txBody>
                    <a:bodyPr/>
                    <a:lstStyle/>
                    <a:p>
                      <a:pPr algn="ctr"/>
                      <a:r>
                        <a:rPr lang="en-AU" sz="1600" b="1" dirty="0" smtClean="0"/>
                        <a:t>802.3</a:t>
                      </a:r>
                    </a:p>
                  </a:txBody>
                  <a:tcPr/>
                </a:tc>
                <a:tc>
                  <a:txBody>
                    <a:bodyPr/>
                    <a:lstStyle/>
                    <a:p>
                      <a:pPr algn="ctr"/>
                      <a:r>
                        <a:rPr lang="en-AU" sz="1600" dirty="0" smtClean="0"/>
                        <a:t>9</a:t>
                      </a:r>
                      <a:endParaRPr lang="en-AU" sz="1600" dirty="0"/>
                    </a:p>
                  </a:txBody>
                  <a:tcPr/>
                </a:tc>
                <a:tc>
                  <a:txBody>
                    <a:bodyPr/>
                    <a:lstStyle/>
                    <a:p>
                      <a:pPr algn="ctr"/>
                      <a:r>
                        <a:rPr lang="en-AU" sz="1600" dirty="0" smtClean="0"/>
                        <a:t>10</a:t>
                      </a:r>
                      <a:endParaRPr lang="en-AU" sz="1600" dirty="0"/>
                    </a:p>
                  </a:txBody>
                  <a:tcPr/>
                </a:tc>
                <a:extLst>
                  <a:ext uri="{0D108BD9-81ED-4DB2-BD59-A6C34878D82A}">
                    <a16:rowId xmlns="" xmlns:a16="http://schemas.microsoft.com/office/drawing/2014/main" val="2616437558"/>
                  </a:ext>
                </a:extLst>
              </a:tr>
              <a:tr h="211014">
                <a:tc>
                  <a:txBody>
                    <a:bodyPr/>
                    <a:lstStyle/>
                    <a:p>
                      <a:pPr algn="ctr"/>
                      <a:r>
                        <a:rPr lang="en-AU" sz="1600" b="1" dirty="0" smtClean="0"/>
                        <a:t>802.11</a:t>
                      </a:r>
                      <a:endParaRPr lang="en-AU" sz="1600" b="1" dirty="0"/>
                    </a:p>
                  </a:txBody>
                  <a:tcPr/>
                </a:tc>
                <a:tc>
                  <a:txBody>
                    <a:bodyPr/>
                    <a:lstStyle/>
                    <a:p>
                      <a:pPr algn="ctr"/>
                      <a:r>
                        <a:rPr lang="en-AU" sz="1600" dirty="0" smtClean="0"/>
                        <a:t>6</a:t>
                      </a:r>
                      <a:endParaRPr lang="en-AU" sz="1600" dirty="0"/>
                    </a:p>
                  </a:txBody>
                  <a:tcPr/>
                </a:tc>
                <a:tc>
                  <a:txBody>
                    <a:bodyPr/>
                    <a:lstStyle/>
                    <a:p>
                      <a:pPr algn="ctr"/>
                      <a:r>
                        <a:rPr lang="en-AU" sz="1600" dirty="0" smtClean="0"/>
                        <a:t>10</a:t>
                      </a:r>
                      <a:endParaRPr lang="en-AU" sz="1600" dirty="0"/>
                    </a:p>
                  </a:txBody>
                  <a:tcPr/>
                </a:tc>
                <a:extLst>
                  <a:ext uri="{0D108BD9-81ED-4DB2-BD59-A6C34878D82A}">
                    <a16:rowId xmlns="" xmlns:a16="http://schemas.microsoft.com/office/drawing/2014/main" val="3943146548"/>
                  </a:ext>
                </a:extLst>
              </a:tr>
              <a:tr h="211014">
                <a:tc>
                  <a:txBody>
                    <a:bodyPr/>
                    <a:lstStyle/>
                    <a:p>
                      <a:pPr algn="ctr"/>
                      <a:r>
                        <a:rPr lang="en-AU" sz="1600" b="1" dirty="0" smtClean="0"/>
                        <a:t>802.15</a:t>
                      </a:r>
                    </a:p>
                  </a:txBody>
                  <a:tcPr/>
                </a:tc>
                <a:tc>
                  <a:txBody>
                    <a:bodyPr/>
                    <a:lstStyle/>
                    <a:p>
                      <a:pPr algn="ctr"/>
                      <a:r>
                        <a:rPr lang="en-AU" sz="1600" dirty="0" smtClean="0"/>
                        <a:t>2</a:t>
                      </a:r>
                      <a:endParaRPr lang="en-AU" sz="1600" dirty="0"/>
                    </a:p>
                  </a:txBody>
                  <a:tcPr/>
                </a:tc>
                <a:tc>
                  <a:txBody>
                    <a:bodyPr/>
                    <a:lstStyle/>
                    <a:p>
                      <a:pPr algn="ctr"/>
                      <a:r>
                        <a:rPr lang="en-AU" sz="1600" dirty="0" smtClean="0"/>
                        <a:t>1</a:t>
                      </a:r>
                      <a:endParaRPr lang="en-AU" sz="1600" dirty="0"/>
                    </a:p>
                  </a:txBody>
                  <a:tcPr/>
                </a:tc>
                <a:extLst>
                  <a:ext uri="{0D108BD9-81ED-4DB2-BD59-A6C34878D82A}">
                    <a16:rowId xmlns="" xmlns:a16="http://schemas.microsoft.com/office/drawing/2014/main" val="2187709932"/>
                  </a:ext>
                </a:extLst>
              </a:tr>
              <a:tr h="211014">
                <a:tc>
                  <a:txBody>
                    <a:bodyPr/>
                    <a:lstStyle/>
                    <a:p>
                      <a:pPr algn="ctr"/>
                      <a:r>
                        <a:rPr lang="en-AU" sz="1600" b="1" dirty="0" smtClean="0"/>
                        <a:t>802.16</a:t>
                      </a:r>
                      <a:endParaRPr lang="en-AU" sz="1600" b="1" dirty="0"/>
                    </a:p>
                  </a:txBody>
                  <a:tcPr/>
                </a:tc>
                <a:tc>
                  <a:txBody>
                    <a:bodyPr/>
                    <a:lstStyle/>
                    <a:p>
                      <a:pPr algn="ctr"/>
                      <a:r>
                        <a:rPr lang="en-AU" sz="1600" dirty="0" smtClean="0"/>
                        <a:t>0</a:t>
                      </a:r>
                      <a:endParaRPr lang="en-AU" sz="1600" dirty="0"/>
                    </a:p>
                  </a:txBody>
                  <a:tcPr/>
                </a:tc>
                <a:tc>
                  <a:txBody>
                    <a:bodyPr/>
                    <a:lstStyle/>
                    <a:p>
                      <a:pPr algn="ctr"/>
                      <a:r>
                        <a:rPr lang="en-AU" sz="1600" dirty="0" smtClean="0"/>
                        <a:t>1</a:t>
                      </a:r>
                      <a:endParaRPr lang="en-AU" sz="1600" dirty="0"/>
                    </a:p>
                  </a:txBody>
                  <a:tcPr/>
                </a:tc>
                <a:extLst>
                  <a:ext uri="{0D108BD9-81ED-4DB2-BD59-A6C34878D82A}">
                    <a16:rowId xmlns="" xmlns:a16="http://schemas.microsoft.com/office/drawing/2014/main" val="1930315798"/>
                  </a:ext>
                </a:extLst>
              </a:tr>
              <a:tr h="211014">
                <a:tc>
                  <a:txBody>
                    <a:bodyPr/>
                    <a:lstStyle/>
                    <a:p>
                      <a:pPr algn="ctr"/>
                      <a:r>
                        <a:rPr lang="en-AU" sz="1600" b="1" dirty="0" smtClean="0"/>
                        <a:t>802.21</a:t>
                      </a:r>
                      <a:endParaRPr lang="en-AU" sz="1600" b="1" dirty="0"/>
                    </a:p>
                  </a:txBody>
                  <a:tcPr/>
                </a:tc>
                <a:tc>
                  <a:txBody>
                    <a:bodyPr/>
                    <a:lstStyle/>
                    <a:p>
                      <a:pPr algn="ctr"/>
                      <a:r>
                        <a:rPr lang="en-AU" sz="1600" dirty="0" smtClean="0"/>
                        <a:t>0</a:t>
                      </a:r>
                      <a:endParaRPr lang="en-AU" sz="1600" dirty="0"/>
                    </a:p>
                  </a:txBody>
                  <a:tcPr/>
                </a:tc>
                <a:tc>
                  <a:txBody>
                    <a:bodyPr/>
                    <a:lstStyle/>
                    <a:p>
                      <a:pPr algn="ctr"/>
                      <a:r>
                        <a:rPr lang="en-AU" sz="1600" dirty="0" smtClean="0"/>
                        <a:t>3</a:t>
                      </a:r>
                      <a:endParaRPr lang="en-AU" sz="1600" dirty="0"/>
                    </a:p>
                  </a:txBody>
                  <a:tcPr/>
                </a:tc>
                <a:extLst>
                  <a:ext uri="{0D108BD9-81ED-4DB2-BD59-A6C34878D82A}">
                    <a16:rowId xmlns="" xmlns:a16="http://schemas.microsoft.com/office/drawing/2014/main" val="3179030079"/>
                  </a:ext>
                </a:extLst>
              </a:tr>
              <a:tr h="211014">
                <a:tc>
                  <a:txBody>
                    <a:bodyPr/>
                    <a:lstStyle/>
                    <a:p>
                      <a:pPr algn="ctr"/>
                      <a:r>
                        <a:rPr lang="en-AU" sz="1600" b="1" dirty="0" smtClean="0"/>
                        <a:t>802.22</a:t>
                      </a:r>
                      <a:endParaRPr lang="en-AU" sz="1600" b="1" dirty="0"/>
                    </a:p>
                  </a:txBody>
                  <a:tcPr/>
                </a:tc>
                <a:tc>
                  <a:txBody>
                    <a:bodyPr/>
                    <a:lstStyle/>
                    <a:p>
                      <a:pPr algn="ctr"/>
                      <a:r>
                        <a:rPr lang="en-AU" sz="1600" dirty="0" smtClean="0"/>
                        <a:t>2</a:t>
                      </a:r>
                      <a:endParaRPr lang="en-AU" sz="1600" dirty="0"/>
                    </a:p>
                  </a:txBody>
                  <a:tcPr>
                    <a:lnB w="12700" cap="flat" cmpd="sng" algn="ctr">
                      <a:solidFill>
                        <a:schemeClr val="tx1"/>
                      </a:solidFill>
                      <a:prstDash val="solid"/>
                      <a:round/>
                      <a:headEnd type="none" w="med" len="med"/>
                      <a:tailEnd type="none" w="med" len="med"/>
                    </a:lnB>
                  </a:tcPr>
                </a:tc>
                <a:tc>
                  <a:txBody>
                    <a:bodyPr/>
                    <a:lstStyle/>
                    <a:p>
                      <a:pPr algn="ctr"/>
                      <a:r>
                        <a:rPr lang="en-AU" sz="1600" dirty="0" smtClean="0"/>
                        <a:t>1</a:t>
                      </a:r>
                      <a:endParaRPr lang="en-AU" sz="1600" dirty="0"/>
                    </a:p>
                  </a:txBody>
                  <a:tcP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56360250"/>
                  </a:ext>
                </a:extLst>
              </a:tr>
              <a:tr h="211014">
                <a:tc>
                  <a:txBody>
                    <a:bodyPr/>
                    <a:lstStyle/>
                    <a:p>
                      <a:pPr algn="ctr"/>
                      <a:r>
                        <a:rPr lang="en-AU" sz="1600" b="1" dirty="0" smtClean="0"/>
                        <a:t>All</a:t>
                      </a:r>
                      <a:endParaRPr lang="en-AU" sz="1600" b="1" dirty="0"/>
                    </a:p>
                  </a:txBody>
                  <a:tcPr/>
                </a:tc>
                <a:tc>
                  <a:txBody>
                    <a:bodyPr/>
                    <a:lstStyle/>
                    <a:p>
                      <a:pPr algn="ctr"/>
                      <a:r>
                        <a:rPr lang="en-AU" sz="1600" b="1" dirty="0" smtClean="0"/>
                        <a:t>38</a:t>
                      </a:r>
                      <a:endParaRPr lang="en-AU" sz="1600" b="1" dirty="0"/>
                    </a:p>
                  </a:txBody>
                  <a:tcPr>
                    <a:lnT w="12700" cap="flat" cmpd="sng" algn="ctr">
                      <a:solidFill>
                        <a:schemeClr val="tx1"/>
                      </a:solidFill>
                      <a:prstDash val="solid"/>
                      <a:round/>
                      <a:headEnd type="none" w="med" len="med"/>
                      <a:tailEnd type="none" w="med" len="med"/>
                    </a:lnT>
                  </a:tcPr>
                </a:tc>
                <a:tc>
                  <a:txBody>
                    <a:bodyPr/>
                    <a:lstStyle/>
                    <a:p>
                      <a:pPr algn="ctr"/>
                      <a:r>
                        <a:rPr lang="en-AU" sz="1600" b="1" dirty="0" smtClean="0"/>
                        <a:t>43</a:t>
                      </a:r>
                      <a:endParaRPr lang="en-AU" sz="1600" b="1" dirty="0"/>
                    </a:p>
                  </a:txBody>
                  <a:tcP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024263602"/>
                  </a:ext>
                </a:extLst>
              </a:tr>
            </a:tbl>
          </a:graphicData>
        </a:graphic>
      </p:graphicFrame>
    </p:spTree>
    <p:extLst>
      <p:ext uri="{BB962C8B-B14F-4D97-AF65-F5344CB8AC3E}">
        <p14:creationId xmlns:p14="http://schemas.microsoft.com/office/powerpoint/2010/main" val="15753446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focused on executing PSDO process &amp; reviewing progress of SC6 Security ad hoc</a:t>
            </a:r>
            <a:endParaRPr lang="en-AU" dirty="0"/>
          </a:p>
        </p:txBody>
      </p:sp>
      <p:sp>
        <p:nvSpPr>
          <p:cNvPr id="3" name="Content Placeholder 2"/>
          <p:cNvSpPr>
            <a:spLocks noGrp="1"/>
          </p:cNvSpPr>
          <p:nvPr>
            <p:ph idx="1"/>
          </p:nvPr>
        </p:nvSpPr>
        <p:spPr/>
        <p:txBody>
          <a:bodyPr/>
          <a:lstStyle/>
          <a:p>
            <a:r>
              <a:rPr lang="en-AU" dirty="0" smtClean="0"/>
              <a:t>IEEE 802 JTC1 SC achievements in Warsaw in May 2018</a:t>
            </a:r>
          </a:p>
          <a:p>
            <a:pPr lvl="1"/>
            <a:r>
              <a:rPr lang="en-AU" dirty="0" smtClean="0"/>
              <a:t>…</a:t>
            </a:r>
          </a:p>
          <a:p>
            <a:pPr lvl="1"/>
            <a:r>
              <a:rPr lang="en-AU" dirty="0" smtClean="0"/>
              <a:t>Reviewed SC6 Security ad hoc progress</a:t>
            </a:r>
          </a:p>
          <a:p>
            <a:pPr lvl="2"/>
            <a:r>
              <a:rPr lang="en-AU" dirty="0" smtClean="0"/>
              <a:t>The Security ad hoc was proposed in SC6 primarily as a mechanism to attack 802.1 based security, consistent with many previous China NB comments</a:t>
            </a:r>
          </a:p>
          <a:p>
            <a:pPr lvl="2"/>
            <a:r>
              <a:rPr lang="en-AU" dirty="0" smtClean="0"/>
              <a:t>China reps are asserting 802.11 defines broken security</a:t>
            </a:r>
          </a:p>
          <a:p>
            <a:pPr lvl="3"/>
            <a:r>
              <a:rPr lang="en-AU" dirty="0" smtClean="0"/>
              <a:t>Claim that KRACK is a problem with standard, not understanding it is an implementation issue – they are unwilling to identify any clause with a problem</a:t>
            </a:r>
          </a:p>
          <a:p>
            <a:pPr lvl="3"/>
            <a:r>
              <a:rPr lang="en-AU" dirty="0" smtClean="0"/>
              <a:t>Demand removal of default cipher because of claim it is against Chinese regulations – they do not recognise potential damage to global </a:t>
            </a:r>
            <a:r>
              <a:rPr lang="en-AU" dirty="0" err="1" smtClean="0"/>
              <a:t>interoperablity</a:t>
            </a:r>
            <a:endParaRPr lang="en-AU" dirty="0" smtClean="0"/>
          </a:p>
          <a:p>
            <a:pPr lvl="2"/>
            <a:r>
              <a:rPr lang="en-AU" dirty="0" smtClean="0"/>
              <a:t>The next teleconference will attempt to resolve issues again by discussing 802.11 WG response to China NB’s comments on 802.11-2016</a:t>
            </a:r>
          </a:p>
        </p:txBody>
      </p:sp>
      <p:sp>
        <p:nvSpPr>
          <p:cNvPr id="5" name="Slide Number Placeholder 4"/>
          <p:cNvSpPr>
            <a:spLocks noGrp="1"/>
          </p:cNvSpPr>
          <p:nvPr>
            <p:ph type="sldNum" idx="12"/>
          </p:nvPr>
        </p:nvSpPr>
        <p:spPr>
          <a:prstGeom prst="rect">
            <a:avLst/>
          </a:prstGeom>
        </p:spPr>
        <p:txBody>
          <a:bodyPr/>
          <a:lstStyle/>
          <a:p>
            <a:r>
              <a:rPr lang="en-US" smtClean="0"/>
              <a:t>Slide </a:t>
            </a:r>
            <a:fld id="{EF4002E7-DB4D-4CC3-8382-1939D19420D8}" type="slidenum">
              <a:rPr lang="en-US" smtClean="0"/>
              <a:pPr/>
              <a:t>32</a:t>
            </a:fld>
            <a:endParaRPr lang="en-US"/>
          </a:p>
        </p:txBody>
      </p:sp>
      <p:sp>
        <p:nvSpPr>
          <p:cNvPr id="4" name="Footer Placeholder 3"/>
          <p:cNvSpPr>
            <a:spLocks noGrp="1"/>
          </p:cNvSpPr>
          <p:nvPr>
            <p:ph type="ftr" idx="14"/>
          </p:nvPr>
        </p:nvSpPr>
        <p:spPr>
          <a:prstGeom prst="rect">
            <a:avLst/>
          </a:prstGeom>
        </p:spPr>
        <p:txBody>
          <a:bodyPr/>
          <a:lstStyle/>
          <a:p>
            <a:r>
              <a:rPr lang="en-US" smtClean="0"/>
              <a:t>Andrew Myles, Cisco</a:t>
            </a:r>
            <a:endParaRPr lang="en-US" dirty="0"/>
          </a:p>
        </p:txBody>
      </p:sp>
    </p:spTree>
    <p:extLst>
      <p:ext uri="{BB962C8B-B14F-4D97-AF65-F5344CB8AC3E}">
        <p14:creationId xmlns:p14="http://schemas.microsoft.com/office/powerpoint/2010/main" val="20107580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will execute the PSDO process &amp; review security ad hoc activity in San Diego in July 2018</a:t>
            </a:r>
            <a:endParaRPr lang="en-AU" dirty="0"/>
          </a:p>
        </p:txBody>
      </p:sp>
      <p:sp>
        <p:nvSpPr>
          <p:cNvPr id="3" name="Content Placeholder 2"/>
          <p:cNvSpPr>
            <a:spLocks noGrp="1"/>
          </p:cNvSpPr>
          <p:nvPr>
            <p:ph idx="1"/>
          </p:nvPr>
        </p:nvSpPr>
        <p:spPr/>
        <p:txBody>
          <a:bodyPr/>
          <a:lstStyle/>
          <a:p>
            <a:r>
              <a:rPr lang="en-AU" dirty="0" smtClean="0"/>
              <a:t>IEEE 802 JTC1 SC plans for San Diego in July 2018</a:t>
            </a:r>
          </a:p>
          <a:p>
            <a:pPr lvl="1"/>
            <a:r>
              <a:rPr lang="en-AU" dirty="0" smtClean="0"/>
              <a:t>Execute PSDO process</a:t>
            </a:r>
          </a:p>
          <a:p>
            <a:pPr lvl="1"/>
            <a:r>
              <a:rPr lang="en-AU" dirty="0" smtClean="0"/>
              <a:t>Review SC6 </a:t>
            </a:r>
            <a:r>
              <a:rPr lang="en-AU" i="1" dirty="0" smtClean="0"/>
              <a:t>Security ad hoc </a:t>
            </a:r>
            <a:r>
              <a:rPr lang="en-AU" dirty="0" smtClean="0"/>
              <a:t>activities</a:t>
            </a:r>
          </a:p>
          <a:p>
            <a:pPr lvl="1"/>
            <a:r>
              <a:rPr lang="en-AU" dirty="0" smtClean="0"/>
              <a:t>Prepare for next SC6 meeting in August 2018</a:t>
            </a:r>
            <a:endParaRPr lang="en-AU" dirty="0"/>
          </a:p>
        </p:txBody>
      </p:sp>
      <p:sp>
        <p:nvSpPr>
          <p:cNvPr id="5" name="Slide Number Placeholder 4"/>
          <p:cNvSpPr>
            <a:spLocks noGrp="1"/>
          </p:cNvSpPr>
          <p:nvPr>
            <p:ph type="sldNum" idx="12"/>
          </p:nvPr>
        </p:nvSpPr>
        <p:spPr>
          <a:prstGeom prst="rect">
            <a:avLst/>
          </a:prstGeom>
        </p:spPr>
        <p:txBody>
          <a:bodyPr/>
          <a:lstStyle/>
          <a:p>
            <a:r>
              <a:rPr lang="en-US" smtClean="0"/>
              <a:t>Slide </a:t>
            </a:r>
            <a:fld id="{EF4002E7-DB4D-4CC3-8382-1939D19420D8}" type="slidenum">
              <a:rPr lang="en-US" smtClean="0"/>
              <a:pPr/>
              <a:t>33</a:t>
            </a:fld>
            <a:endParaRPr lang="en-US"/>
          </a:p>
        </p:txBody>
      </p:sp>
      <p:sp>
        <p:nvSpPr>
          <p:cNvPr id="4" name="Footer Placeholder 3"/>
          <p:cNvSpPr>
            <a:spLocks noGrp="1"/>
          </p:cNvSpPr>
          <p:nvPr>
            <p:ph type="ftr" idx="14"/>
          </p:nvPr>
        </p:nvSpPr>
        <p:spPr>
          <a:prstGeom prst="rect">
            <a:avLst/>
          </a:prstGeom>
        </p:spPr>
        <p:txBody>
          <a:bodyPr/>
          <a:lstStyle/>
          <a:p>
            <a:r>
              <a:rPr lang="en-US" dirty="0" smtClean="0"/>
              <a:t>Andrew Myles, Cisco</a:t>
            </a:r>
            <a:endParaRPr lang="en-US" dirty="0"/>
          </a:p>
        </p:txBody>
      </p:sp>
    </p:spTree>
    <p:extLst>
      <p:ext uri="{BB962C8B-B14F-4D97-AF65-F5344CB8AC3E}">
        <p14:creationId xmlns:p14="http://schemas.microsoft.com/office/powerpoint/2010/main" val="18656295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p:txBody>
          <a:bodyPr/>
          <a:lstStyle/>
          <a:p>
            <a:r>
              <a:rPr lang="en-US" altLang="en-US" dirty="0" err="1" smtClean="0"/>
              <a:t>TGmd</a:t>
            </a:r>
            <a:r>
              <a:rPr lang="en-US" altLang="en-US" dirty="0" smtClean="0"/>
              <a:t> May 2018 Closing Report</a:t>
            </a:r>
          </a:p>
        </p:txBody>
      </p:sp>
      <p:sp>
        <p:nvSpPr>
          <p:cNvPr id="2054" name="Rectangle 6"/>
          <p:cNvSpPr>
            <a:spLocks noGrp="1" noChangeArrowheads="1"/>
          </p:cNvSpPr>
          <p:nvPr>
            <p:ph idx="1"/>
          </p:nvPr>
        </p:nvSpPr>
        <p:spPr/>
        <p:txBody>
          <a:bodyPr/>
          <a:lstStyle/>
          <a:p>
            <a:pPr algn="ctr">
              <a:lnSpc>
                <a:spcPct val="90000"/>
              </a:lnSpc>
              <a:buFontTx/>
              <a:buNone/>
            </a:pPr>
            <a:r>
              <a:rPr lang="en-US" altLang="en-US" sz="2000" dirty="0"/>
              <a:t>Date:</a:t>
            </a:r>
            <a:r>
              <a:rPr lang="en-US" altLang="en-US" sz="2000" b="0" dirty="0"/>
              <a:t> 2018-05-10</a:t>
            </a:r>
          </a:p>
        </p:txBody>
      </p:sp>
      <p:sp>
        <p:nvSpPr>
          <p:cNvPr id="3076"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34</a:t>
            </a:fld>
            <a:endParaRPr lang="en-US" smtClean="0"/>
          </a:p>
        </p:txBody>
      </p:sp>
      <p:sp>
        <p:nvSpPr>
          <p:cNvPr id="3075" name="Footer Placeholder 4"/>
          <p:cNvSpPr>
            <a:spLocks noGrp="1"/>
          </p:cNvSpPr>
          <p:nvPr>
            <p:ph type="ftr" idx="14"/>
          </p:nvPr>
        </p:nvSpPr>
        <p:spPr>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4" name="Date Placeholder 3"/>
          <p:cNvSpPr>
            <a:spLocks noGrp="1"/>
          </p:cNvSpPr>
          <p:nvPr>
            <p:ph type="dt" idx="15"/>
          </p:nvPr>
        </p:nvSpPr>
        <p:spPr>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2018</a:t>
            </a:r>
            <a:endParaRPr lang="en-US" sz="1800" dirty="0"/>
          </a:p>
        </p:txBody>
      </p:sp>
      <p:graphicFrame>
        <p:nvGraphicFramePr>
          <p:cNvPr id="2055" name="Object 11"/>
          <p:cNvGraphicFramePr>
            <a:graphicFrameLocks noChangeAspect="1"/>
          </p:cNvGraphicFramePr>
          <p:nvPr>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12306" name="Document" r:id="rId4" imgW="8254447" imgH="2544858" progId="Word.Document.8">
                  <p:embed/>
                </p:oleObj>
              </mc:Choice>
              <mc:Fallback>
                <p:oleObj name="Document" r:id="rId4" imgW="8254447" imgH="2544858" progId="Word.Document.8">
                  <p:embed/>
                  <p:pic>
                    <p:nvPicPr>
                      <p:cNvPr id="0" name=""/>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37195545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closing report for the May 2018 session.</a:t>
            </a:r>
          </a:p>
        </p:txBody>
      </p:sp>
      <p:sp>
        <p:nvSpPr>
          <p:cNvPr id="4100"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35</a:t>
            </a:fld>
            <a:endParaRPr lang="en-US" smtClean="0"/>
          </a:p>
        </p:txBody>
      </p:sp>
      <p:sp>
        <p:nvSpPr>
          <p:cNvPr id="4099" name="Footer Placeholder 4"/>
          <p:cNvSpPr>
            <a:spLocks noGrp="1"/>
          </p:cNvSpPr>
          <p:nvPr>
            <p:ph type="ftr" idx="14"/>
          </p:nvPr>
        </p:nvSpPr>
        <p:spPr>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098" name="Date Placeholder 3"/>
          <p:cNvSpPr>
            <a:spLocks noGrp="1"/>
          </p:cNvSpPr>
          <p:nvPr>
            <p:ph type="dt" idx="15"/>
          </p:nvPr>
        </p:nvSpPr>
        <p:spPr>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2018</a:t>
            </a:r>
          </a:p>
        </p:txBody>
      </p:sp>
    </p:spTree>
    <p:extLst>
      <p:ext uri="{BB962C8B-B14F-4D97-AF65-F5344CB8AC3E}">
        <p14:creationId xmlns:p14="http://schemas.microsoft.com/office/powerpoint/2010/main" val="10285582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completed this week </a:t>
            </a:r>
            <a:r>
              <a:rPr lang="en-US" dirty="0"/>
              <a:t/>
            </a:r>
            <a:br>
              <a:rPr lang="en-US" dirty="0"/>
            </a:br>
            <a:endParaRPr lang="en-US" dirty="0"/>
          </a:p>
        </p:txBody>
      </p:sp>
      <p:sp>
        <p:nvSpPr>
          <p:cNvPr id="3" name="Content Placeholder 2"/>
          <p:cNvSpPr>
            <a:spLocks noGrp="1"/>
          </p:cNvSpPr>
          <p:nvPr>
            <p:ph idx="1"/>
          </p:nvPr>
        </p:nvSpPr>
        <p:spPr/>
        <p:txBody>
          <a:bodyPr/>
          <a:lstStyle/>
          <a:p>
            <a:pPr>
              <a:defRPr/>
            </a:pPr>
            <a:r>
              <a:rPr lang="en-US" altLang="ja-JP" dirty="0" smtClean="0"/>
              <a:t>Continued comment resolution</a:t>
            </a:r>
          </a:p>
          <a:p>
            <a:pPr lvl="1">
              <a:defRPr/>
            </a:pPr>
            <a:r>
              <a:rPr lang="en-US" altLang="ja-JP" dirty="0" smtClean="0"/>
              <a:t>Approximately 250 (of 623) comment resolutions approved/ready for motion</a:t>
            </a:r>
          </a:p>
          <a:p>
            <a:r>
              <a:rPr lang="en-US" dirty="0" smtClean="0"/>
              <a:t>Approved teleconferences and an ad-hoc meeting for the purpose of continued comment resolution: </a:t>
            </a:r>
          </a:p>
          <a:p>
            <a:pPr lvl="1"/>
            <a:r>
              <a:rPr lang="en-US" dirty="0" smtClean="0"/>
              <a:t>Teleconference July 31, August 1, August 2, 2018</a:t>
            </a:r>
          </a:p>
          <a:p>
            <a:pPr lvl="1"/>
            <a:r>
              <a:rPr lang="en-US" dirty="0" smtClean="0"/>
              <a:t>Portland, OR; teleconference bridge to be provided</a:t>
            </a:r>
          </a:p>
          <a:p>
            <a:r>
              <a:rPr lang="en-US" dirty="0" smtClean="0"/>
              <a:t>Agenda</a:t>
            </a:r>
            <a:endParaRPr lang="en-US" dirty="0"/>
          </a:p>
          <a:p>
            <a:pPr lvl="1"/>
            <a:r>
              <a:rPr lang="en-US" dirty="0">
                <a:hlinkClick r:id="rId3"/>
              </a:rPr>
              <a:t>https://</a:t>
            </a:r>
            <a:r>
              <a:rPr lang="en-US" dirty="0" smtClean="0">
                <a:hlinkClick r:id="rId3"/>
              </a:rPr>
              <a:t>mentor.ieee.org/802.11/dcn/18/11-18-0625-06-000m-2018-may-tgmd-agenda.pptx</a:t>
            </a:r>
            <a:r>
              <a:rPr lang="en-US" dirty="0" smtClean="0"/>
              <a:t> </a:t>
            </a:r>
          </a:p>
        </p:txBody>
      </p:sp>
      <p:sp>
        <p:nvSpPr>
          <p:cNvPr id="6" name="Slide Number Placeholder 5"/>
          <p:cNvSpPr>
            <a:spLocks noGrp="1"/>
          </p:cNvSpPr>
          <p:nvPr>
            <p:ph type="sldNum" idx="12"/>
          </p:nvPr>
        </p:nvSpPr>
        <p:spPr/>
        <p:txBody>
          <a:bodyPr/>
          <a:lstStyle/>
          <a:p>
            <a:pPr>
              <a:defRPr/>
            </a:pPr>
            <a:r>
              <a:rPr lang="en-US" smtClean="0"/>
              <a:t>Slide </a:t>
            </a:r>
            <a:fld id="{9F280238-5E03-4A90-BACD-D800220B2674}" type="slidenum">
              <a:rPr lang="en-US" smtClean="0"/>
              <a:pPr>
                <a:defRPr/>
              </a:pPr>
              <a:t>36</a:t>
            </a:fld>
            <a:endParaRPr lang="en-US"/>
          </a:p>
        </p:txBody>
      </p:sp>
      <p:sp>
        <p:nvSpPr>
          <p:cNvPr id="5" name="Footer Placeholder 4"/>
          <p:cNvSpPr>
            <a:spLocks noGrp="1"/>
          </p:cNvSpPr>
          <p:nvPr>
            <p:ph type="ftr" idx="14"/>
          </p:nvPr>
        </p:nvSpPr>
        <p:spPr>
          <a:prstGeom prst="rect">
            <a:avLst/>
          </a:prstGeom>
        </p:spPr>
        <p:txBody>
          <a:bodyPr/>
          <a:lstStyle/>
          <a:p>
            <a:pPr>
              <a:defRPr/>
            </a:pPr>
            <a:r>
              <a:rPr lang="en-US" smtClean="0"/>
              <a:t>Dorothy Stanley, HP Enterprise</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dirty="0"/>
          </a:p>
        </p:txBody>
      </p:sp>
    </p:spTree>
    <p:extLst>
      <p:ext uri="{BB962C8B-B14F-4D97-AF65-F5344CB8AC3E}">
        <p14:creationId xmlns:p14="http://schemas.microsoft.com/office/powerpoint/2010/main" val="36281196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schedule - unchanged</a:t>
            </a:r>
            <a:r>
              <a:rPr lang="en-US" dirty="0"/>
              <a:t/>
            </a:r>
            <a:br>
              <a:rPr lang="en-US" dirty="0"/>
            </a:br>
            <a:endParaRPr lang="en-US" dirty="0"/>
          </a:p>
        </p:txBody>
      </p:sp>
      <p:sp>
        <p:nvSpPr>
          <p:cNvPr id="3" name="Content Placeholder 2"/>
          <p:cNvSpPr>
            <a:spLocks noGrp="1"/>
          </p:cNvSpPr>
          <p:nvPr>
            <p:ph idx="1"/>
          </p:nvPr>
        </p:nvSpPr>
        <p:spPr/>
        <p:txBody>
          <a:bodyPr/>
          <a:lstStyle/>
          <a:p>
            <a:pPr>
              <a:lnSpc>
                <a:spcPct val="80000"/>
              </a:lnSpc>
            </a:pPr>
            <a:r>
              <a:rPr lang="en-US" altLang="en-US" dirty="0"/>
              <a:t>January 2018 – Initial WGLB</a:t>
            </a:r>
          </a:p>
          <a:p>
            <a:pPr>
              <a:lnSpc>
                <a:spcPct val="80000"/>
              </a:lnSpc>
            </a:pPr>
            <a:r>
              <a:rPr lang="en-US" altLang="en-US" dirty="0"/>
              <a:t>September 2018 –D2.0 WGLB Recirculation LB </a:t>
            </a:r>
          </a:p>
          <a:p>
            <a:pPr>
              <a:lnSpc>
                <a:spcPct val="80000"/>
              </a:lnSpc>
            </a:pPr>
            <a:r>
              <a:rPr lang="en-US" altLang="en-US" dirty="0"/>
              <a:t>February 2019 – Form SB Pool</a:t>
            </a:r>
          </a:p>
          <a:p>
            <a:pPr>
              <a:lnSpc>
                <a:spcPct val="80000"/>
              </a:lnSpc>
            </a:pPr>
            <a:r>
              <a:rPr lang="en-US" altLang="en-US" dirty="0"/>
              <a:t>March 2019 – MEC/MDR done</a:t>
            </a:r>
          </a:p>
          <a:p>
            <a:pPr>
              <a:lnSpc>
                <a:spcPct val="80000"/>
              </a:lnSpc>
            </a:pPr>
            <a:r>
              <a:rPr lang="en-US" altLang="en-US" dirty="0"/>
              <a:t>April 2019 – Initial SB </a:t>
            </a:r>
          </a:p>
          <a:p>
            <a:pPr>
              <a:lnSpc>
                <a:spcPct val="80000"/>
              </a:lnSpc>
            </a:pPr>
            <a:r>
              <a:rPr lang="en-US" altLang="en-US" dirty="0"/>
              <a:t>October 2019 – Recirculation SB</a:t>
            </a:r>
          </a:p>
          <a:p>
            <a:pPr>
              <a:lnSpc>
                <a:spcPct val="80000"/>
              </a:lnSpc>
            </a:pPr>
            <a:r>
              <a:rPr lang="en-US" altLang="en-US" dirty="0"/>
              <a:t>July 2020 – Final WG/EC approval</a:t>
            </a:r>
          </a:p>
          <a:p>
            <a:pPr>
              <a:lnSpc>
                <a:spcPct val="80000"/>
              </a:lnSpc>
            </a:pPr>
            <a:r>
              <a:rPr lang="en-US" altLang="en-US" dirty="0"/>
              <a:t>September 2020 – </a:t>
            </a:r>
            <a:r>
              <a:rPr lang="en-US" altLang="en-US" dirty="0" err="1"/>
              <a:t>Revcom</a:t>
            </a:r>
            <a:r>
              <a:rPr lang="en-US" altLang="en-US" dirty="0"/>
              <a:t>/SASB approval</a:t>
            </a:r>
          </a:p>
        </p:txBody>
      </p:sp>
      <p:sp>
        <p:nvSpPr>
          <p:cNvPr id="6" name="Slide Number Placeholder 5"/>
          <p:cNvSpPr>
            <a:spLocks noGrp="1"/>
          </p:cNvSpPr>
          <p:nvPr>
            <p:ph type="sldNum" idx="12"/>
          </p:nvPr>
        </p:nvSpPr>
        <p:spPr/>
        <p:txBody>
          <a:bodyPr/>
          <a:lstStyle/>
          <a:p>
            <a:pPr>
              <a:defRPr/>
            </a:pPr>
            <a:r>
              <a:rPr lang="en-US" smtClean="0"/>
              <a:t>Slide </a:t>
            </a:r>
            <a:fld id="{9F280238-5E03-4A90-BACD-D800220B2674}" type="slidenum">
              <a:rPr lang="en-US" smtClean="0"/>
              <a:pPr>
                <a:defRPr/>
              </a:pPr>
              <a:t>37</a:t>
            </a:fld>
            <a:endParaRPr lang="en-US"/>
          </a:p>
        </p:txBody>
      </p:sp>
      <p:sp>
        <p:nvSpPr>
          <p:cNvPr id="5" name="Footer Placeholder 4"/>
          <p:cNvSpPr>
            <a:spLocks noGrp="1"/>
          </p:cNvSpPr>
          <p:nvPr>
            <p:ph type="ftr" idx="14"/>
          </p:nvPr>
        </p:nvSpPr>
        <p:spPr>
          <a:prstGeom prst="rect">
            <a:avLst/>
          </a:prstGeom>
        </p:spPr>
        <p:txBody>
          <a:bodyPr/>
          <a:lstStyle/>
          <a:p>
            <a:pPr>
              <a:defRPr/>
            </a:pPr>
            <a:r>
              <a:rPr lang="en-US" smtClean="0"/>
              <a:t>Dorothy Stanley, HP Enterprise</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dirty="0"/>
          </a:p>
        </p:txBody>
      </p:sp>
    </p:spTree>
    <p:extLst>
      <p:ext uri="{BB962C8B-B14F-4D97-AF65-F5344CB8AC3E}">
        <p14:creationId xmlns:p14="http://schemas.microsoft.com/office/powerpoint/2010/main" val="33307060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idx="1"/>
          </p:nvPr>
        </p:nvSpPr>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Approved PARs: </a:t>
            </a:r>
            <a:r>
              <a:rPr lang="en-US" altLang="en-US" sz="2000" dirty="0">
                <a:hlinkClick r:id="rId4"/>
              </a:rPr>
              <a:t>https://standards.ieee.org/about/sba/index.html</a:t>
            </a:r>
            <a:r>
              <a:rPr lang="en-US" altLang="en-US" sz="2000" dirty="0"/>
              <a:t> </a:t>
            </a:r>
          </a:p>
        </p:txBody>
      </p:sp>
      <p:sp>
        <p:nvSpPr>
          <p:cNvPr id="15364"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38</a:t>
            </a:fld>
            <a:endParaRPr lang="en-US" smtClean="0"/>
          </a:p>
        </p:txBody>
      </p:sp>
      <p:sp>
        <p:nvSpPr>
          <p:cNvPr id="15363" name="Footer Placeholder 4"/>
          <p:cNvSpPr>
            <a:spLocks noGrp="1"/>
          </p:cNvSpPr>
          <p:nvPr>
            <p:ph type="ftr" idx="14"/>
          </p:nvPr>
        </p:nvSpPr>
        <p:spPr>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2" name="Date Placeholder 3"/>
          <p:cNvSpPr>
            <a:spLocks noGrp="1"/>
          </p:cNvSpPr>
          <p:nvPr>
            <p:ph type="dt" idx="15"/>
          </p:nvPr>
        </p:nvSpPr>
        <p:spPr>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2018</a:t>
            </a:r>
          </a:p>
        </p:txBody>
      </p:sp>
    </p:spTree>
    <p:extLst>
      <p:ext uri="{BB962C8B-B14F-4D97-AF65-F5344CB8AC3E}">
        <p14:creationId xmlns:p14="http://schemas.microsoft.com/office/powerpoint/2010/main" val="36933763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lstStyle/>
          <a:p>
            <a:r>
              <a:rPr lang="en-US" dirty="0" err="1" smtClean="0"/>
              <a:t>TGax</a:t>
            </a:r>
            <a:r>
              <a:rPr lang="en-US" dirty="0" smtClean="0"/>
              <a:t> May 2018 Closing Report</a:t>
            </a:r>
          </a:p>
        </p:txBody>
      </p:sp>
      <p:sp>
        <p:nvSpPr>
          <p:cNvPr id="1031" name="Rectangle 6"/>
          <p:cNvSpPr>
            <a:spLocks noGrp="1" noChangeArrowheads="1"/>
          </p:cNvSpPr>
          <p:nvPr>
            <p:ph idx="1"/>
          </p:nvPr>
        </p:nvSpPr>
        <p:spPr/>
        <p:txBody>
          <a:bodyPr/>
          <a:lstStyle/>
          <a:p>
            <a:pPr algn="ctr">
              <a:buFontTx/>
              <a:buNone/>
            </a:pPr>
            <a:r>
              <a:rPr lang="en-US" sz="2000" dirty="0"/>
              <a:t>Date:</a:t>
            </a:r>
            <a:r>
              <a:rPr lang="en-US" sz="2000" b="0" dirty="0"/>
              <a:t> 2018-05-10</a:t>
            </a:r>
          </a:p>
        </p:txBody>
      </p:sp>
      <p:sp>
        <p:nvSpPr>
          <p:cNvPr id="1029" name="Slide Number Placeholder 5"/>
          <p:cNvSpPr>
            <a:spLocks noGrp="1"/>
          </p:cNvSpPr>
          <p:nvPr>
            <p:ph type="sldNum" idx="12"/>
          </p:nvPr>
        </p:nvSpPr>
        <p:spPr>
          <a:noFill/>
        </p:spPr>
        <p:txBody>
          <a:bodyPr/>
          <a:lstStyle/>
          <a:p>
            <a:r>
              <a:rPr lang="en-US" smtClean="0"/>
              <a:t>Slide </a:t>
            </a:r>
            <a:fld id="{793F0BDF-8B5A-4F42-A460-6E03123FEBC0}" type="slidenum">
              <a:rPr lang="en-US" smtClean="0"/>
              <a:pPr/>
              <a:t>39</a:t>
            </a:fld>
            <a:endParaRPr lang="en-US" smtClean="0"/>
          </a:p>
        </p:txBody>
      </p:sp>
      <p:sp>
        <p:nvSpPr>
          <p:cNvPr id="1028" name="Footer Placeholder 4"/>
          <p:cNvSpPr>
            <a:spLocks noGrp="1"/>
          </p:cNvSpPr>
          <p:nvPr>
            <p:ph type="ftr" idx="14"/>
          </p:nvPr>
        </p:nvSpPr>
        <p:spPr>
          <a:prstGeom prst="rect">
            <a:avLst/>
          </a:prstGeom>
          <a:noFill/>
        </p:spPr>
        <p:txBody>
          <a:bodyPr/>
          <a:lstStyle/>
          <a:p>
            <a:r>
              <a:rPr lang="en-US" smtClean="0"/>
              <a:t>Osama Aboul-Magd (Huawei Technologies)</a:t>
            </a:r>
          </a:p>
        </p:txBody>
      </p:sp>
      <p:sp>
        <p:nvSpPr>
          <p:cNvPr id="1027" name="Date Placeholder 3"/>
          <p:cNvSpPr>
            <a:spLocks noGrp="1"/>
          </p:cNvSpPr>
          <p:nvPr>
            <p:ph type="dt" idx="15"/>
          </p:nvPr>
        </p:nvSpPr>
        <p:spPr>
          <a:prstGeom prst="rect">
            <a:avLst/>
          </a:prstGeom>
          <a:noFill/>
        </p:spPr>
        <p:txBody>
          <a:bodyPr/>
          <a:lstStyle/>
          <a:p>
            <a:r>
              <a:rPr lang="en-US" altLang="zh-CN" dirty="0" smtClean="0"/>
              <a:t>May 2018</a:t>
            </a:r>
            <a:endParaRPr lang="en-US" dirty="0" smtClean="0"/>
          </a:p>
        </p:txBody>
      </p:sp>
      <p:graphicFrame>
        <p:nvGraphicFramePr>
          <p:cNvPr id="1026" name="Object 11"/>
          <p:cNvGraphicFramePr>
            <a:graphicFrameLocks noChangeAspect="1"/>
          </p:cNvGraphicFramePr>
          <p:nvPr/>
        </p:nvGraphicFramePr>
        <p:xfrm>
          <a:off x="2590801" y="2590800"/>
          <a:ext cx="7535863" cy="2286000"/>
        </p:xfrm>
        <a:graphic>
          <a:graphicData uri="http://schemas.openxmlformats.org/presentationml/2006/ole">
            <mc:AlternateContent xmlns:mc="http://schemas.openxmlformats.org/markup-compatibility/2006">
              <mc:Choice xmlns:v="urn:schemas-microsoft-com:vml" Requires="v">
                <p:oleObj spid="_x0000_s8210" name="Document" r:id="rId4" imgW="8610834" imgH="2617202" progId="Word.Document.8">
                  <p:embed/>
                </p:oleObj>
              </mc:Choice>
              <mc:Fallback>
                <p:oleObj name="Document" r:id="rId4" imgW="8610834" imgH="261720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1" y="2590800"/>
                        <a:ext cx="7535863" cy="22860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extLst>
      <p:ext uri="{BB962C8B-B14F-4D97-AF65-F5344CB8AC3E}">
        <p14:creationId xmlns:p14="http://schemas.microsoft.com/office/powerpoint/2010/main" val="1053322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Attendance Histogram</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
        <p:nvSpPr>
          <p:cNvPr id="6" name="Footer Placeholder 5"/>
          <p:cNvSpPr>
            <a:spLocks noGrp="1"/>
          </p:cNvSpPr>
          <p:nvPr>
            <p:ph type="ftr" idx="14"/>
          </p:nvPr>
        </p:nvSpPr>
        <p:spPr/>
        <p:txBody>
          <a:bodyPr/>
          <a:lstStyle/>
          <a:p>
            <a:r>
              <a:rPr lang="en-GB" smtClean="0"/>
              <a:t>Robert Stacey, Intel</a:t>
            </a:r>
            <a:endParaRPr lang="en-GB"/>
          </a:p>
        </p:txBody>
      </p:sp>
      <p:sp>
        <p:nvSpPr>
          <p:cNvPr id="5" name="Date Placeholder 4"/>
          <p:cNvSpPr>
            <a:spLocks noGrp="1"/>
          </p:cNvSpPr>
          <p:nvPr>
            <p:ph type="dt" idx="15"/>
          </p:nvPr>
        </p:nvSpPr>
        <p:spPr/>
        <p:txBody>
          <a:bodyPr/>
          <a:lstStyle/>
          <a:p>
            <a:r>
              <a:rPr lang="en-US" smtClean="0"/>
              <a:t>May 2018</a:t>
            </a:r>
            <a:endParaRPr lang="en-GB"/>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139194735"/>
              </p:ext>
            </p:extLst>
          </p:nvPr>
        </p:nvGraphicFramePr>
        <p:xfrm>
          <a:off x="914400" y="1981200"/>
          <a:ext cx="10361613" cy="4113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4127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US" dirty="0" smtClean="0"/>
              <a:t>Abstract</a:t>
            </a:r>
          </a:p>
        </p:txBody>
      </p:sp>
      <p:sp>
        <p:nvSpPr>
          <p:cNvPr id="7174" name="Rectangle 3"/>
          <p:cNvSpPr>
            <a:spLocks noGrp="1" noChangeArrowheads="1"/>
          </p:cNvSpPr>
          <p:nvPr>
            <p:ph idx="1"/>
          </p:nvPr>
        </p:nvSpPr>
        <p:spPr/>
        <p:txBody>
          <a:bodyPr/>
          <a:lstStyle/>
          <a:p>
            <a:pPr>
              <a:buFontTx/>
              <a:buNone/>
            </a:pPr>
            <a:r>
              <a:rPr lang="en-US" dirty="0" smtClean="0"/>
              <a:t>This document is the closing report for the TGax for the May 2018 session.</a:t>
            </a:r>
          </a:p>
        </p:txBody>
      </p:sp>
      <p:sp>
        <p:nvSpPr>
          <p:cNvPr id="7172" name="Slide Number Placeholder 5"/>
          <p:cNvSpPr>
            <a:spLocks noGrp="1"/>
          </p:cNvSpPr>
          <p:nvPr>
            <p:ph type="sldNum" idx="12"/>
          </p:nvPr>
        </p:nvSpPr>
        <p:spPr>
          <a:noFill/>
        </p:spPr>
        <p:txBody>
          <a:bodyPr/>
          <a:lstStyle/>
          <a:p>
            <a:r>
              <a:rPr lang="en-US" smtClean="0"/>
              <a:t>Slide </a:t>
            </a:r>
            <a:fld id="{9BDFEE4B-8411-40A8-8639-87B3C757CCB2}" type="slidenum">
              <a:rPr lang="en-US" smtClean="0"/>
              <a:pPr/>
              <a:t>40</a:t>
            </a:fld>
            <a:endParaRPr lang="en-US" smtClean="0"/>
          </a:p>
        </p:txBody>
      </p:sp>
      <p:sp>
        <p:nvSpPr>
          <p:cNvPr id="7171" name="Footer Placeholder 4"/>
          <p:cNvSpPr>
            <a:spLocks noGrp="1"/>
          </p:cNvSpPr>
          <p:nvPr>
            <p:ph type="ftr" idx="14"/>
          </p:nvPr>
        </p:nvSpPr>
        <p:spPr>
          <a:prstGeom prst="rect">
            <a:avLst/>
          </a:prstGeom>
          <a:noFill/>
        </p:spPr>
        <p:txBody>
          <a:bodyPr/>
          <a:lstStyle/>
          <a:p>
            <a:r>
              <a:rPr lang="en-US" smtClean="0"/>
              <a:t>Osama Aboul-Magd (Huawei Technologies)</a:t>
            </a:r>
          </a:p>
        </p:txBody>
      </p:sp>
      <p:sp>
        <p:nvSpPr>
          <p:cNvPr id="7170" name="Date Placeholder 3"/>
          <p:cNvSpPr>
            <a:spLocks noGrp="1"/>
          </p:cNvSpPr>
          <p:nvPr>
            <p:ph type="dt" idx="15"/>
          </p:nvPr>
        </p:nvSpPr>
        <p:spPr>
          <a:prstGeom prst="rect">
            <a:avLst/>
          </a:prstGeom>
          <a:noFill/>
        </p:spPr>
        <p:txBody>
          <a:bodyPr/>
          <a:lstStyle/>
          <a:p>
            <a:r>
              <a:rPr lang="en-US" altLang="zh-CN" smtClean="0"/>
              <a:t>May 2018</a:t>
            </a:r>
            <a:endParaRPr lang="en-US" smtClean="0"/>
          </a:p>
        </p:txBody>
      </p:sp>
    </p:spTree>
    <p:extLst>
      <p:ext uri="{BB962C8B-B14F-4D97-AF65-F5344CB8AC3E}">
        <p14:creationId xmlns:p14="http://schemas.microsoft.com/office/powerpoint/2010/main" val="38699450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Work Completed</a:t>
            </a:r>
            <a:endParaRPr lang="en-CA" dirty="0"/>
          </a:p>
        </p:txBody>
      </p:sp>
      <p:sp>
        <p:nvSpPr>
          <p:cNvPr id="3" name="Content Placeholder 2"/>
          <p:cNvSpPr>
            <a:spLocks noGrp="1"/>
          </p:cNvSpPr>
          <p:nvPr>
            <p:ph idx="1"/>
          </p:nvPr>
        </p:nvSpPr>
        <p:spPr/>
        <p:txBody>
          <a:bodyPr/>
          <a:lstStyle/>
          <a:p>
            <a:r>
              <a:rPr lang="en-CA" dirty="0" smtClean="0"/>
              <a:t>The TG completed resolution of comments submitted on draft D2.0</a:t>
            </a:r>
          </a:p>
          <a:p>
            <a:r>
              <a:rPr lang="en-CA" dirty="0" smtClean="0"/>
              <a:t>The TG passed a motion to enable the TG Editor to prepare draft D3.0 and start a 30-day WG letter Ballot.</a:t>
            </a:r>
          </a:p>
          <a:p>
            <a:r>
              <a:rPr lang="en-CA" dirty="0" smtClean="0"/>
              <a:t>The TG approved the proposed PAR extension.</a:t>
            </a:r>
          </a:p>
          <a:p>
            <a:r>
              <a:rPr lang="en-CA" dirty="0" smtClean="0"/>
              <a:t>The TG approved the Coexistence Assurance documents 11-18/1348r3.</a:t>
            </a:r>
          </a:p>
          <a:p>
            <a:r>
              <a:rPr lang="en-CA" sz="2000" dirty="0"/>
              <a:t>The agenda is available at: </a:t>
            </a:r>
            <a:r>
              <a:rPr lang="en-CA" sz="2000" dirty="0">
                <a:hlinkClick r:id="rId3"/>
              </a:rPr>
              <a:t>https://mentor.ieee.org/802.11/dcn/18/11-18-0635-10-00ax-tgax-may-2018-meeting-agenda.pptx</a:t>
            </a:r>
            <a:r>
              <a:rPr lang="en-CA" sz="2000" dirty="0"/>
              <a:t> </a:t>
            </a:r>
            <a:endParaRPr lang="en-CA" dirty="0" smtClean="0"/>
          </a:p>
        </p:txBody>
      </p:sp>
      <p:sp>
        <p:nvSpPr>
          <p:cNvPr id="6" name="Slide Number Placeholder 5"/>
          <p:cNvSpPr>
            <a:spLocks noGrp="1"/>
          </p:cNvSpPr>
          <p:nvPr>
            <p:ph type="sldNum" idx="12"/>
          </p:nvPr>
        </p:nvSpPr>
        <p:spPr/>
        <p:txBody>
          <a:bodyPr/>
          <a:lstStyle/>
          <a:p>
            <a:pPr>
              <a:defRPr/>
            </a:pPr>
            <a:r>
              <a:rPr lang="en-US" smtClean="0"/>
              <a:t>Slide </a:t>
            </a:r>
            <a:fld id="{E7E6215C-0148-4EB1-A390-22B113FC486F}" type="slidenum">
              <a:rPr lang="en-US" smtClean="0"/>
              <a:pPr>
                <a:defRPr/>
              </a:pPr>
              <a:t>41</a:t>
            </a:fld>
            <a:endParaRPr lang="en-US"/>
          </a:p>
        </p:txBody>
      </p:sp>
      <p:sp>
        <p:nvSpPr>
          <p:cNvPr id="5" name="Footer Placeholder 4"/>
          <p:cNvSpPr>
            <a:spLocks noGrp="1"/>
          </p:cNvSpPr>
          <p:nvPr>
            <p:ph type="ftr" idx="14"/>
          </p:nvPr>
        </p:nvSpPr>
        <p:spPr>
          <a:prstGeom prst="rect">
            <a:avLst/>
          </a:prstGeom>
        </p:spPr>
        <p:txBody>
          <a:bodyPr/>
          <a:lstStyle/>
          <a:p>
            <a:pPr>
              <a:defRPr/>
            </a:pPr>
            <a:r>
              <a:rPr lang="en-US" smtClean="0"/>
              <a:t>Osama Aboul-Magd (Huawei Technologies)</a:t>
            </a:r>
            <a:endParaRPr lang="en-US"/>
          </a:p>
        </p:txBody>
      </p:sp>
      <p:sp>
        <p:nvSpPr>
          <p:cNvPr id="4" name="Date Placeholder 3"/>
          <p:cNvSpPr>
            <a:spLocks noGrp="1"/>
          </p:cNvSpPr>
          <p:nvPr>
            <p:ph type="dt" idx="15"/>
          </p:nvPr>
        </p:nvSpPr>
        <p:spPr>
          <a:prstGeom prst="rect">
            <a:avLst/>
          </a:prstGeom>
        </p:spPr>
        <p:txBody>
          <a:bodyPr/>
          <a:lstStyle/>
          <a:p>
            <a:pPr>
              <a:defRPr/>
            </a:pPr>
            <a:r>
              <a:rPr lang="en-US" altLang="zh-CN" smtClean="0"/>
              <a:t>May 2018</a:t>
            </a:r>
            <a:endParaRPr lang="en-US" dirty="0"/>
          </a:p>
        </p:txBody>
      </p:sp>
    </p:spTree>
    <p:extLst>
      <p:ext uri="{BB962C8B-B14F-4D97-AF65-F5344CB8AC3E}">
        <p14:creationId xmlns:p14="http://schemas.microsoft.com/office/powerpoint/2010/main" val="3938508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dirty="0" smtClean="0"/>
              <a:t>July 2018 Goals</a:t>
            </a:r>
          </a:p>
        </p:txBody>
      </p:sp>
      <p:sp>
        <p:nvSpPr>
          <p:cNvPr id="10246" name="Rectangle 3"/>
          <p:cNvSpPr>
            <a:spLocks noGrp="1" noChangeArrowheads="1"/>
          </p:cNvSpPr>
          <p:nvPr>
            <p:ph idx="1"/>
          </p:nvPr>
        </p:nvSpPr>
        <p:spPr/>
        <p:txBody>
          <a:bodyPr/>
          <a:lstStyle/>
          <a:p>
            <a:pPr>
              <a:buFont typeface="Arial" panose="020B0604020202020204" pitchFamily="34" charset="0"/>
              <a:buChar char="•"/>
            </a:pPr>
            <a:r>
              <a:rPr lang="en-US" sz="2800" dirty="0"/>
              <a:t>Start resolving comments received on draft D3.0</a:t>
            </a:r>
          </a:p>
          <a:p>
            <a:endParaRPr lang="en-US" sz="2800" dirty="0"/>
          </a:p>
          <a:p>
            <a:endParaRPr lang="en-US" sz="2800" dirty="0"/>
          </a:p>
        </p:txBody>
      </p:sp>
      <p:sp>
        <p:nvSpPr>
          <p:cNvPr id="10244" name="Slide Number Placeholder 5"/>
          <p:cNvSpPr>
            <a:spLocks noGrp="1"/>
          </p:cNvSpPr>
          <p:nvPr>
            <p:ph type="sldNum" idx="12"/>
          </p:nvPr>
        </p:nvSpPr>
        <p:spPr>
          <a:noFill/>
        </p:spPr>
        <p:txBody>
          <a:bodyPr/>
          <a:lstStyle/>
          <a:p>
            <a:r>
              <a:rPr lang="en-US" smtClean="0"/>
              <a:t>Slide </a:t>
            </a:r>
            <a:fld id="{049BA8DF-A3A2-4703-BC17-810D8C766354}" type="slidenum">
              <a:rPr lang="en-US" smtClean="0"/>
              <a:pPr/>
              <a:t>42</a:t>
            </a:fld>
            <a:endParaRPr lang="en-US" smtClean="0"/>
          </a:p>
        </p:txBody>
      </p:sp>
      <p:sp>
        <p:nvSpPr>
          <p:cNvPr id="10243" name="Footer Placeholder 4"/>
          <p:cNvSpPr>
            <a:spLocks noGrp="1"/>
          </p:cNvSpPr>
          <p:nvPr>
            <p:ph type="ftr" idx="14"/>
          </p:nvPr>
        </p:nvSpPr>
        <p:spPr>
          <a:prstGeom prst="rect">
            <a:avLst/>
          </a:prstGeom>
          <a:noFill/>
        </p:spPr>
        <p:txBody>
          <a:bodyPr/>
          <a:lstStyle/>
          <a:p>
            <a:r>
              <a:rPr lang="en-US" smtClean="0"/>
              <a:t>Osama Aboul-Magd (Huawei Technologies)</a:t>
            </a:r>
          </a:p>
        </p:txBody>
      </p:sp>
      <p:sp>
        <p:nvSpPr>
          <p:cNvPr id="10242" name="Date Placeholder 3"/>
          <p:cNvSpPr>
            <a:spLocks noGrp="1"/>
          </p:cNvSpPr>
          <p:nvPr>
            <p:ph type="dt" idx="15"/>
          </p:nvPr>
        </p:nvSpPr>
        <p:spPr>
          <a:prstGeom prst="rect">
            <a:avLst/>
          </a:prstGeom>
          <a:noFill/>
        </p:spPr>
        <p:txBody>
          <a:bodyPr/>
          <a:lstStyle/>
          <a:p>
            <a:r>
              <a:rPr lang="en-US" altLang="zh-CN" smtClean="0"/>
              <a:t>May 2018</a:t>
            </a:r>
            <a:endParaRPr lang="en-US" smtClean="0"/>
          </a:p>
        </p:txBody>
      </p:sp>
    </p:spTree>
    <p:extLst>
      <p:ext uri="{BB962C8B-B14F-4D97-AF65-F5344CB8AC3E}">
        <p14:creationId xmlns:p14="http://schemas.microsoft.com/office/powerpoint/2010/main" val="15847887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p:txBody>
          <a:bodyPr/>
          <a:lstStyle/>
          <a:p>
            <a:r>
              <a:rPr lang="en-US" dirty="0" smtClean="0"/>
              <a:t>Conference Call Times</a:t>
            </a:r>
          </a:p>
        </p:txBody>
      </p:sp>
      <p:sp>
        <p:nvSpPr>
          <p:cNvPr id="11270" name="Rectangle 3"/>
          <p:cNvSpPr>
            <a:spLocks noGrp="1" noChangeArrowheads="1"/>
          </p:cNvSpPr>
          <p:nvPr>
            <p:ph idx="1"/>
          </p:nvPr>
        </p:nvSpPr>
        <p:spPr/>
        <p:txBody>
          <a:bodyPr/>
          <a:lstStyle/>
          <a:p>
            <a:pPr>
              <a:buFont typeface="Arial" panose="020B0604020202020204" pitchFamily="34" charset="0"/>
              <a:buChar char="•"/>
            </a:pPr>
            <a:r>
              <a:rPr lang="en-US" dirty="0" smtClean="0">
                <a:solidFill>
                  <a:srgbClr val="FF0000"/>
                </a:solidFill>
                <a:ea typeface="MS Gothic"/>
              </a:rPr>
              <a:t>May </a:t>
            </a:r>
            <a:r>
              <a:rPr lang="en-US" dirty="0">
                <a:solidFill>
                  <a:srgbClr val="FF0000"/>
                </a:solidFill>
                <a:ea typeface="MS Gothic"/>
              </a:rPr>
              <a:t>17									10:00 – 12:00 ET</a:t>
            </a:r>
          </a:p>
          <a:p>
            <a:pPr>
              <a:buFont typeface="Arial" panose="020B0604020202020204" pitchFamily="34" charset="0"/>
              <a:buChar char="•"/>
            </a:pPr>
            <a:endParaRPr lang="en-US" dirty="0">
              <a:solidFill>
                <a:srgbClr val="000000"/>
              </a:solidFill>
              <a:ea typeface="MS Gothic"/>
            </a:endParaRPr>
          </a:p>
          <a:p>
            <a:pPr marL="0" indent="0"/>
            <a:r>
              <a:rPr lang="en-US" dirty="0" smtClean="0"/>
              <a:t>As needed on at least 10-day notice.</a:t>
            </a:r>
            <a:endParaRPr lang="en-US" dirty="0"/>
          </a:p>
        </p:txBody>
      </p:sp>
      <p:sp>
        <p:nvSpPr>
          <p:cNvPr id="11268" name="Slide Number Placeholder 5"/>
          <p:cNvSpPr>
            <a:spLocks noGrp="1"/>
          </p:cNvSpPr>
          <p:nvPr>
            <p:ph type="sldNum" idx="12"/>
          </p:nvPr>
        </p:nvSpPr>
        <p:spPr>
          <a:noFill/>
        </p:spPr>
        <p:txBody>
          <a:bodyPr/>
          <a:lstStyle/>
          <a:p>
            <a:r>
              <a:rPr lang="en-US" smtClean="0"/>
              <a:t>Slide </a:t>
            </a:r>
            <a:fld id="{551A2B01-A9EA-4D94-9D85-A4DD5FB05059}" type="slidenum">
              <a:rPr lang="en-US" smtClean="0"/>
              <a:pPr/>
              <a:t>43</a:t>
            </a:fld>
            <a:endParaRPr lang="en-US" smtClean="0"/>
          </a:p>
        </p:txBody>
      </p:sp>
      <p:sp>
        <p:nvSpPr>
          <p:cNvPr id="11267" name="Footer Placeholder 4"/>
          <p:cNvSpPr>
            <a:spLocks noGrp="1"/>
          </p:cNvSpPr>
          <p:nvPr>
            <p:ph type="ftr" idx="14"/>
          </p:nvPr>
        </p:nvSpPr>
        <p:spPr>
          <a:prstGeom prst="rect">
            <a:avLst/>
          </a:prstGeom>
          <a:noFill/>
        </p:spPr>
        <p:txBody>
          <a:bodyPr/>
          <a:lstStyle/>
          <a:p>
            <a:r>
              <a:rPr lang="en-US" smtClean="0"/>
              <a:t>Osama Aboul-Magd (Huawei Technologies)</a:t>
            </a:r>
          </a:p>
        </p:txBody>
      </p:sp>
      <p:sp>
        <p:nvSpPr>
          <p:cNvPr id="11266" name="Date Placeholder 3"/>
          <p:cNvSpPr>
            <a:spLocks noGrp="1"/>
          </p:cNvSpPr>
          <p:nvPr>
            <p:ph type="dt" idx="15"/>
          </p:nvPr>
        </p:nvSpPr>
        <p:spPr>
          <a:prstGeom prst="rect">
            <a:avLst/>
          </a:prstGeom>
          <a:noFill/>
        </p:spPr>
        <p:txBody>
          <a:bodyPr/>
          <a:lstStyle/>
          <a:p>
            <a:r>
              <a:rPr lang="en-US" altLang="zh-CN" smtClean="0"/>
              <a:t>May 2018</a:t>
            </a:r>
            <a:endParaRPr lang="en-US" smtClean="0"/>
          </a:p>
        </p:txBody>
      </p:sp>
    </p:spTree>
    <p:extLst>
      <p:ext uri="{BB962C8B-B14F-4D97-AF65-F5344CB8AC3E}">
        <p14:creationId xmlns:p14="http://schemas.microsoft.com/office/powerpoint/2010/main" val="21062787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p:txBody>
          <a:bodyPr/>
          <a:lstStyle/>
          <a:p>
            <a:r>
              <a:rPr lang="en-US" altLang="en-US" smtClean="0"/>
              <a:t>Task Group AY </a:t>
            </a:r>
            <a:br>
              <a:rPr lang="en-US" altLang="en-US" smtClean="0"/>
            </a:br>
            <a:r>
              <a:rPr lang="en-US" altLang="en-US" smtClean="0"/>
              <a:t>May 2018 Closing Report</a:t>
            </a:r>
          </a:p>
        </p:txBody>
      </p:sp>
      <p:sp>
        <p:nvSpPr>
          <p:cNvPr id="11270" name="Rectangle 6"/>
          <p:cNvSpPr>
            <a:spLocks noGrp="1" noChangeArrowheads="1"/>
          </p:cNvSpPr>
          <p:nvPr>
            <p:ph idx="1"/>
          </p:nvPr>
        </p:nvSpPr>
        <p:spPr/>
        <p:txBody>
          <a:bodyPr/>
          <a:lstStyle/>
          <a:p>
            <a:pPr algn="ctr">
              <a:buFontTx/>
              <a:buNone/>
            </a:pPr>
            <a:r>
              <a:rPr lang="en-US" altLang="en-US" sz="2000"/>
              <a:t>Date:</a:t>
            </a:r>
            <a:r>
              <a:rPr lang="en-US" altLang="en-US" sz="2000" b="0"/>
              <a:t> 2018-05-10</a:t>
            </a:r>
          </a:p>
        </p:txBody>
      </p:sp>
      <p:sp>
        <p:nvSpPr>
          <p:cNvPr id="11268"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59EC53C-A5D9-4254-AA77-0118E2982298}" type="slidenum">
              <a:rPr lang="en-US" altLang="en-US" sz="1200" b="0"/>
              <a:pPr>
                <a:spcBef>
                  <a:spcPct val="0"/>
                </a:spcBef>
                <a:buFontTx/>
                <a:buNone/>
              </a:pPr>
              <a:t>44</a:t>
            </a:fld>
            <a:endParaRPr lang="en-US" altLang="en-US" sz="1200" b="0"/>
          </a:p>
        </p:txBody>
      </p:sp>
      <p:sp>
        <p:nvSpPr>
          <p:cNvPr id="11267"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1266"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2018</a:t>
            </a:r>
          </a:p>
        </p:txBody>
      </p:sp>
      <p:graphicFrame>
        <p:nvGraphicFramePr>
          <p:cNvPr id="11271" name="Object 11"/>
          <p:cNvGraphicFramePr>
            <a:graphicFrameLocks noChangeAspect="1"/>
          </p:cNvGraphicFramePr>
          <p:nvPr/>
        </p:nvGraphicFramePr>
        <p:xfrm>
          <a:off x="2198688" y="2667000"/>
          <a:ext cx="7816850" cy="939800"/>
        </p:xfrm>
        <a:graphic>
          <a:graphicData uri="http://schemas.openxmlformats.org/presentationml/2006/ole">
            <mc:AlternateContent xmlns:mc="http://schemas.openxmlformats.org/markup-compatibility/2006">
              <mc:Choice xmlns:v="urn:schemas-microsoft-com:vml" Requires="v">
                <p:oleObj spid="_x0000_s9233"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8688" y="2667000"/>
                        <a:ext cx="781685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1272"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6685172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r>
              <a:rPr lang="en-US" altLang="en-US" smtClean="0"/>
              <a:t>Abstract</a:t>
            </a:r>
          </a:p>
        </p:txBody>
      </p:sp>
      <p:sp>
        <p:nvSpPr>
          <p:cNvPr id="13316" name="Rectangle 3"/>
          <p:cNvSpPr>
            <a:spLocks noGrp="1" noChangeArrowheads="1"/>
          </p:cNvSpPr>
          <p:nvPr>
            <p:ph idx="1"/>
          </p:nvPr>
        </p:nvSpPr>
        <p:spPr/>
        <p:txBody>
          <a:bodyPr/>
          <a:lstStyle/>
          <a:p>
            <a:pPr marL="0" algn="just"/>
            <a:r>
              <a:rPr lang="en-US" altLang="en-US" smtClean="0"/>
              <a:t>This document is the closing report for Task Group AY for the May 2018 session.</a:t>
            </a:r>
          </a:p>
        </p:txBody>
      </p:sp>
      <p:sp>
        <p:nvSpPr>
          <p:cNvPr id="13314"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074FB5F-7DC5-47D5-B180-A27D518665FC}" type="slidenum">
              <a:rPr lang="en-US" altLang="en-US" sz="1200" b="0"/>
              <a:pPr>
                <a:spcBef>
                  <a:spcPct val="0"/>
                </a:spcBef>
                <a:buFontTx/>
                <a:buNone/>
              </a:pPr>
              <a:t>45</a:t>
            </a:fld>
            <a:endParaRPr lang="en-US" altLang="en-US" sz="1200" b="0"/>
          </a:p>
        </p:txBody>
      </p:sp>
      <p:sp>
        <p:nvSpPr>
          <p:cNvPr id="7" name="Footer Placeholder 4"/>
          <p:cNvSpPr>
            <a:spLocks noGrp="1"/>
          </p:cNvSpPr>
          <p:nvPr>
            <p:ph type="ftr" idx="14"/>
          </p:nvPr>
        </p:nvSpPr>
        <p:spPr>
          <a:prstGeom prst="rect">
            <a:avLst/>
          </a:prstGeom>
        </p:spPr>
        <p:txBody>
          <a:bodyPr/>
          <a:lstStyle/>
          <a:p>
            <a:pPr>
              <a:defRPr/>
            </a:pPr>
            <a:r>
              <a:rPr lang="en-US"/>
              <a:t>Edward Au (Huawei Technologies)</a:t>
            </a:r>
          </a:p>
        </p:txBody>
      </p:sp>
      <p:sp>
        <p:nvSpPr>
          <p:cNvPr id="13318"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2018</a:t>
            </a:r>
          </a:p>
        </p:txBody>
      </p:sp>
    </p:spTree>
    <p:extLst>
      <p:ext uri="{BB962C8B-B14F-4D97-AF65-F5344CB8AC3E}">
        <p14:creationId xmlns:p14="http://schemas.microsoft.com/office/powerpoint/2010/main" val="2029396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rPr>
              <a:t>Work </a:t>
            </a:r>
            <a:r>
              <a:rPr lang="en-US" altLang="en-US" dirty="0" smtClean="0">
                <a:solidFill>
                  <a:schemeClr val="tx1"/>
                </a:solidFill>
              </a:rPr>
              <a:t>Completed</a:t>
            </a:r>
            <a:endParaRPr lang="en-US" dirty="0">
              <a:solidFill>
                <a:schemeClr val="tx1"/>
              </a:solidFill>
            </a:endParaRPr>
          </a:p>
        </p:txBody>
      </p:sp>
      <p:sp>
        <p:nvSpPr>
          <p:cNvPr id="15362"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EAB1C07-06A9-4415-BBC4-20A7F3A39A3E}" type="slidenum">
              <a:rPr lang="en-US" altLang="en-US" sz="1200" b="0"/>
              <a:pPr>
                <a:spcBef>
                  <a:spcPct val="0"/>
                </a:spcBef>
                <a:buFontTx/>
                <a:buNone/>
              </a:pPr>
              <a:t>46</a:t>
            </a:fld>
            <a:endParaRPr lang="en-US" altLang="en-US" sz="1200" b="0"/>
          </a:p>
        </p:txBody>
      </p:sp>
      <p:sp>
        <p:nvSpPr>
          <p:cNvPr id="15365"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5366"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2018</a:t>
            </a:r>
          </a:p>
        </p:txBody>
      </p:sp>
      <p:sp>
        <p:nvSpPr>
          <p:cNvPr id="15364" name="Rectangle 3"/>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00"/>
              </a:spcBef>
            </a:pPr>
            <a:r>
              <a:rPr lang="en-US" altLang="en-US" dirty="0"/>
              <a:t>50 submissions are covered during the meeting covering areas related to:</a:t>
            </a:r>
          </a:p>
          <a:p>
            <a:pPr lvl="1" algn="just">
              <a:spcBef>
                <a:spcPts val="575"/>
              </a:spcBef>
              <a:buFontTx/>
              <a:buChar char="•"/>
            </a:pPr>
            <a:r>
              <a:rPr lang="en-US" altLang="en-US" sz="1800" dirty="0"/>
              <a:t>Comment resolution on Letter Ballot 231 (Draft 1.0)</a:t>
            </a:r>
          </a:p>
          <a:p>
            <a:pPr lvl="1" algn="just">
              <a:spcBef>
                <a:spcPts val="575"/>
              </a:spcBef>
              <a:buFontTx/>
              <a:buChar char="•"/>
            </a:pPr>
            <a:r>
              <a:rPr lang="en-US" altLang="en-US" sz="1800" dirty="0"/>
              <a:t>Technical presentation</a:t>
            </a:r>
          </a:p>
          <a:p>
            <a:pPr algn="just">
              <a:spcBef>
                <a:spcPts val="1225"/>
              </a:spcBef>
            </a:pPr>
            <a:r>
              <a:rPr lang="en-CA" altLang="en-US" dirty="0"/>
              <a:t>Comment resolution for 391 CIDs are approved.</a:t>
            </a:r>
          </a:p>
          <a:p>
            <a:pPr algn="just">
              <a:spcBef>
                <a:spcPts val="1225"/>
              </a:spcBef>
            </a:pPr>
            <a:endParaRPr lang="en-CA" altLang="en-US" dirty="0"/>
          </a:p>
          <a:p>
            <a:pPr algn="just">
              <a:spcBef>
                <a:spcPts val="1225"/>
              </a:spcBef>
            </a:pPr>
            <a:endParaRPr lang="en-CA" altLang="en-US" dirty="0"/>
          </a:p>
          <a:p>
            <a:pPr algn="just">
              <a:spcBef>
                <a:spcPts val="1225"/>
              </a:spcBef>
            </a:pPr>
            <a:endParaRPr lang="en-US" altLang="en-US" dirty="0"/>
          </a:p>
          <a:p>
            <a:pPr lvl="1" algn="just">
              <a:spcBef>
                <a:spcPts val="1225"/>
              </a:spcBef>
            </a:pPr>
            <a:endParaRPr lang="en-US" altLang="en-US" dirty="0"/>
          </a:p>
          <a:p>
            <a:pPr lvl="1" algn="just"/>
            <a:endParaRPr lang="en-US" altLang="en-US" dirty="0"/>
          </a:p>
          <a:p>
            <a:pPr lvl="1"/>
            <a:endParaRPr lang="en-US" altLang="en-US" dirty="0"/>
          </a:p>
          <a:p>
            <a:pPr lvl="1"/>
            <a:endParaRPr lang="en-US" altLang="en-US" dirty="0"/>
          </a:p>
        </p:txBody>
      </p:sp>
    </p:spTree>
    <p:extLst>
      <p:ext uri="{BB962C8B-B14F-4D97-AF65-F5344CB8AC3E}">
        <p14:creationId xmlns:p14="http://schemas.microsoft.com/office/powerpoint/2010/main" val="27824554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EBAB25A-A8D2-4BFA-82EB-0200BEB184AA}" type="slidenum">
              <a:rPr lang="en-US" altLang="en-US" sz="1200" b="0"/>
              <a:pPr>
                <a:spcBef>
                  <a:spcPct val="0"/>
                </a:spcBef>
                <a:buFontTx/>
                <a:buNone/>
              </a:pPr>
              <a:t>47</a:t>
            </a:fld>
            <a:endParaRPr lang="en-US" altLang="en-US" sz="1200" b="0"/>
          </a:p>
        </p:txBody>
      </p:sp>
      <p:sp>
        <p:nvSpPr>
          <p:cNvPr id="1741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7414"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2018</a:t>
            </a:r>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Goals for July 2018 </a:t>
            </a:r>
            <a:r>
              <a:rPr lang="en-US" altLang="en-US" sz="3200" dirty="0" smtClean="0"/>
              <a:t>plenary</a:t>
            </a:r>
            <a:endParaRPr lang="en-US" altLang="en-US" sz="3200" dirty="0"/>
          </a:p>
        </p:txBody>
      </p:sp>
      <p:sp>
        <p:nvSpPr>
          <p:cNvPr id="17412"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dirty="0"/>
              <a:t>Comment resolution</a:t>
            </a:r>
          </a:p>
          <a:p>
            <a:pPr algn="just">
              <a:spcBef>
                <a:spcPts val="1225"/>
              </a:spcBef>
            </a:pPr>
            <a:r>
              <a:rPr lang="en-US" altLang="en-US" dirty="0"/>
              <a:t>Prepare for D2.0</a:t>
            </a:r>
          </a:p>
          <a:p>
            <a:pPr algn="just">
              <a:spcBef>
                <a:spcPts val="1225"/>
              </a:spcBef>
            </a:pPr>
            <a:r>
              <a:rPr lang="en-US" altLang="en-US" dirty="0"/>
              <a:t>Technical presentation</a:t>
            </a:r>
          </a:p>
          <a:p>
            <a:pPr algn="just">
              <a:spcBef>
                <a:spcPts val="1225"/>
              </a:spcBef>
            </a:pPr>
            <a:endParaRPr lang="en-US" altLang="en-US" dirty="0"/>
          </a:p>
          <a:p>
            <a:pPr algn="just">
              <a:spcBef>
                <a:spcPts val="1225"/>
              </a:spcBef>
            </a:pPr>
            <a:endParaRPr lang="en-US" altLang="en-US" dirty="0"/>
          </a:p>
          <a:p>
            <a:pPr lvl="1" algn="just"/>
            <a:endParaRPr lang="en-US" altLang="en-US" dirty="0"/>
          </a:p>
          <a:p>
            <a:pPr lvl="1"/>
            <a:endParaRPr lang="en-US" altLang="en-US" dirty="0"/>
          </a:p>
          <a:p>
            <a:pPr lvl="1"/>
            <a:endParaRPr lang="en-US" altLang="en-US" dirty="0"/>
          </a:p>
        </p:txBody>
      </p:sp>
    </p:spTree>
    <p:extLst>
      <p:ext uri="{BB962C8B-B14F-4D97-AF65-F5344CB8AC3E}">
        <p14:creationId xmlns:p14="http://schemas.microsoft.com/office/powerpoint/2010/main" val="40360431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6333760-89EB-4E3B-B8ED-69CA823BF6D5}" type="slidenum">
              <a:rPr lang="en-US" altLang="en-US" sz="1200" b="0"/>
              <a:pPr>
                <a:spcBef>
                  <a:spcPct val="0"/>
                </a:spcBef>
                <a:buFontTx/>
                <a:buNone/>
              </a:pPr>
              <a:t>48</a:t>
            </a:fld>
            <a:endParaRPr lang="en-US" altLang="en-US" sz="1200" b="0"/>
          </a:p>
        </p:txBody>
      </p:sp>
      <p:sp>
        <p:nvSpPr>
          <p:cNvPr id="19461"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946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2018</a:t>
            </a:r>
          </a:p>
        </p:txBody>
      </p:sp>
      <p:sp>
        <p:nvSpPr>
          <p:cNvPr id="19459"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Teleconference Schedule</a:t>
            </a:r>
          </a:p>
        </p:txBody>
      </p:sp>
      <p:sp>
        <p:nvSpPr>
          <p:cNvPr id="19460" name="Rectangle 3"/>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a:cs typeface="Times New Roman" panose="02020603050405020304" pitchFamily="18" charset="0"/>
              </a:rPr>
              <a:t>May 16 (Wednesday), 10:00am ET – 11:30am ET</a:t>
            </a:r>
          </a:p>
          <a:p>
            <a:pPr algn="just">
              <a:spcBef>
                <a:spcPts val="600"/>
              </a:spcBef>
            </a:pPr>
            <a:r>
              <a:rPr lang="en-US" altLang="en-US">
                <a:cs typeface="Times New Roman" panose="02020603050405020304" pitchFamily="18" charset="0"/>
              </a:rPr>
              <a:t>May 23 (Wednesday), 10:00am ET – 11:30am ET</a:t>
            </a:r>
          </a:p>
          <a:p>
            <a:pPr algn="just">
              <a:spcBef>
                <a:spcPts val="600"/>
              </a:spcBef>
            </a:pPr>
            <a:r>
              <a:rPr lang="en-US" altLang="en-US">
                <a:cs typeface="Times New Roman" panose="02020603050405020304" pitchFamily="18" charset="0"/>
              </a:rPr>
              <a:t>May 30 (Wednesday), 10:00am ET – 11:30am ET</a:t>
            </a:r>
          </a:p>
          <a:p>
            <a:pPr algn="just">
              <a:spcBef>
                <a:spcPts val="600"/>
              </a:spcBef>
            </a:pPr>
            <a:r>
              <a:rPr lang="en-US" altLang="en-US">
                <a:cs typeface="Times New Roman" panose="02020603050405020304" pitchFamily="18" charset="0"/>
              </a:rPr>
              <a:t>June 6 (Wednesday), 10:00am ET – 11:00am ET</a:t>
            </a:r>
          </a:p>
          <a:p>
            <a:pPr algn="just">
              <a:spcBef>
                <a:spcPts val="600"/>
              </a:spcBef>
            </a:pPr>
            <a:r>
              <a:rPr lang="en-US" altLang="en-US">
                <a:cs typeface="Times New Roman" panose="02020603050405020304" pitchFamily="18" charset="0"/>
              </a:rPr>
              <a:t>June 13 (Wednesday), 10:00am ET – 11:00am ET</a:t>
            </a:r>
          </a:p>
          <a:p>
            <a:pPr algn="just">
              <a:spcBef>
                <a:spcPts val="600"/>
              </a:spcBef>
            </a:pPr>
            <a:r>
              <a:rPr lang="en-US" altLang="en-US">
                <a:cs typeface="Times New Roman" panose="02020603050405020304" pitchFamily="18" charset="0"/>
              </a:rPr>
              <a:t>June 20 (Wednesday), 10:00am ET – 11:30am ET</a:t>
            </a:r>
          </a:p>
          <a:p>
            <a:pPr algn="just">
              <a:spcBef>
                <a:spcPts val="600"/>
              </a:spcBef>
            </a:pPr>
            <a:r>
              <a:rPr lang="en-US" altLang="en-US">
                <a:cs typeface="Times New Roman" panose="02020603050405020304" pitchFamily="18" charset="0"/>
              </a:rPr>
              <a:t>June 27 (Wednesday), 10:00am ET – 11:30am ET</a:t>
            </a: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lvl="1" algn="just"/>
            <a:endParaRPr lang="en-US" altLang="en-US">
              <a:cs typeface="Times New Roman" panose="02020603050405020304" pitchFamily="18" charset="0"/>
            </a:endParaRPr>
          </a:p>
          <a:p>
            <a:pPr lvl="1"/>
            <a:endParaRPr lang="en-US" altLang="en-US">
              <a:cs typeface="Times New Roman" panose="02020603050405020304" pitchFamily="18" charset="0"/>
            </a:endParaRPr>
          </a:p>
          <a:p>
            <a:pPr lvl="1"/>
            <a:endParaRPr lang="en-US" altLang="en-US">
              <a:cs typeface="Times New Roman" panose="02020603050405020304" pitchFamily="18" charset="0"/>
            </a:endParaRPr>
          </a:p>
        </p:txBody>
      </p:sp>
    </p:spTree>
    <p:extLst>
      <p:ext uri="{BB962C8B-B14F-4D97-AF65-F5344CB8AC3E}">
        <p14:creationId xmlns:p14="http://schemas.microsoft.com/office/powerpoint/2010/main" val="37015853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Closing </a:t>
            </a:r>
            <a:r>
              <a:rPr lang="en-US" altLang="en-US" dirty="0"/>
              <a:t>Report</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20118-05-10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49</a:t>
            </a:fld>
            <a:endParaRPr lang="en-GB" dirty="0"/>
          </a:p>
        </p:txBody>
      </p:sp>
      <p:sp>
        <p:nvSpPr>
          <p:cNvPr id="7"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3"/>
          <p:cNvSpPr>
            <a:spLocks noGrp="1"/>
          </p:cNvSpPr>
          <p:nvPr>
            <p:ph type="dt" idx="15"/>
          </p:nvPr>
        </p:nvSpPr>
        <p:spPr/>
        <p:txBody>
          <a:bodyPr/>
          <a:lstStyle/>
          <a:p>
            <a:r>
              <a:rPr lang="en-US" dirty="0" smtClean="0"/>
              <a:t>May 2018</a:t>
            </a:r>
            <a:endParaRPr lang="en-GB" dirty="0"/>
          </a:p>
        </p:txBody>
      </p:sp>
      <p:sp>
        <p:nvSpPr>
          <p:cNvPr id="3076" name="Rectangle 4"/>
          <p:cNvSpPr>
            <a:spLocks noChangeArrowheads="1"/>
          </p:cNvSpPr>
          <p:nvPr/>
        </p:nvSpPr>
        <p:spPr bwMode="auto">
          <a:xfrm>
            <a:off x="2057400" y="261595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nvPr>
        </p:nvGraphicFramePr>
        <p:xfrm>
          <a:off x="2057400" y="2996953"/>
          <a:ext cx="7999412" cy="2454275"/>
        </p:xfrm>
        <a:graphic>
          <a:graphicData uri="http://schemas.openxmlformats.org/presentationml/2006/ole">
            <mc:AlternateContent xmlns:mc="http://schemas.openxmlformats.org/markup-compatibility/2006">
              <mc:Choice xmlns:v="urn:schemas-microsoft-com:vml" Requires="v">
                <p:oleObj spid="_x0000_s1128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2057400" y="2996953"/>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3577013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by country</a:t>
            </a:r>
            <a:br>
              <a:rPr lang="en-US" dirty="0" smtClean="0"/>
            </a:br>
            <a:r>
              <a:rPr lang="en-US" dirty="0" smtClean="0"/>
              <a:t>(top 10)</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graphicFrame>
        <p:nvGraphicFramePr>
          <p:cNvPr id="14" name="Content Placeholder 13"/>
          <p:cNvGraphicFramePr>
            <a:graphicFrameLocks noGrp="1"/>
          </p:cNvGraphicFramePr>
          <p:nvPr>
            <p:ph sz="half" idx="2"/>
            <p:extLst>
              <p:ext uri="{D42A27DB-BD31-4B8C-83A1-F6EECF244321}">
                <p14:modId xmlns:p14="http://schemas.microsoft.com/office/powerpoint/2010/main" val="3925622469"/>
              </p:ext>
            </p:extLst>
          </p:nvPr>
        </p:nvGraphicFramePr>
        <p:xfrm>
          <a:off x="5867400" y="1371600"/>
          <a:ext cx="5867400" cy="5029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ontent Placeholder 14"/>
          <p:cNvGraphicFramePr>
            <a:graphicFrameLocks noGrp="1"/>
          </p:cNvGraphicFramePr>
          <p:nvPr>
            <p:ph sz="half" idx="1"/>
            <p:extLst>
              <p:ext uri="{D42A27DB-BD31-4B8C-83A1-F6EECF244321}">
                <p14:modId xmlns:p14="http://schemas.microsoft.com/office/powerpoint/2010/main" val="1358783202"/>
              </p:ext>
            </p:extLst>
          </p:nvPr>
        </p:nvGraphicFramePr>
        <p:xfrm>
          <a:off x="914400" y="1981200"/>
          <a:ext cx="5078413" cy="41132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245593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algn="just"/>
            <a:r>
              <a:rPr lang="en-US" dirty="0"/>
              <a:t>This document is the </a:t>
            </a:r>
            <a:r>
              <a:rPr lang="en-US" dirty="0" err="1"/>
              <a:t>TGaz</a:t>
            </a:r>
            <a:r>
              <a:rPr lang="en-US" dirty="0"/>
              <a:t> Next Generation Positioning closing report for the </a:t>
            </a:r>
            <a:r>
              <a:rPr lang="en-US" dirty="0" smtClean="0"/>
              <a:t>Warsaw, May 2018</a:t>
            </a:r>
            <a:r>
              <a:rPr lang="en-US" dirty="0"/>
              <a:t> </a:t>
            </a:r>
            <a:r>
              <a:rPr lang="en-US" dirty="0" smtClean="0"/>
              <a:t>meeting.</a:t>
            </a:r>
            <a:endParaRPr lang="en-US" dirty="0"/>
          </a:p>
          <a:p>
            <a:pPr marL="0" algn="just"/>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923204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TG Status And Work Completed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Published a </a:t>
            </a:r>
            <a:r>
              <a:rPr lang="en-US" b="0" dirty="0"/>
              <a:t>new draft, P802.11az D0.2.</a:t>
            </a:r>
          </a:p>
          <a:p>
            <a:pPr>
              <a:buFont typeface="Arial" panose="020B0604020202020204" pitchFamily="34" charset="0"/>
              <a:buChar char="•"/>
            </a:pPr>
            <a:r>
              <a:rPr lang="en-US" b="0" dirty="0"/>
              <a:t>Adopted roughly 30 additional pages of amendment text (PHY frame formats, pre-association security context establishment and MAC security signaling).</a:t>
            </a:r>
          </a:p>
          <a:p>
            <a:pPr>
              <a:buFont typeface="Arial" panose="020B0604020202020204" pitchFamily="34" charset="0"/>
              <a:buChar char="•"/>
            </a:pPr>
            <a:r>
              <a:rPr lang="en-US" b="0" dirty="0" smtClean="0"/>
              <a:t>Adopted roughly 10 additional SFD entries. </a:t>
            </a:r>
          </a:p>
          <a:p>
            <a:pPr>
              <a:buFont typeface="Arial" panose="020B0604020202020204" pitchFamily="34" charset="0"/>
              <a:buChar char="•"/>
            </a:pPr>
            <a:r>
              <a:rPr lang="en-US" b="0" dirty="0" smtClean="0"/>
              <a:t>Reviewed </a:t>
            </a:r>
            <a:r>
              <a:rPr lang="en-US" b="0" dirty="0"/>
              <a:t>16 submissions and met for 5 slots during the week.</a:t>
            </a:r>
          </a:p>
          <a:p>
            <a:pPr>
              <a:buFont typeface="Arial" panose="020B0604020202020204" pitchFamily="34" charset="0"/>
              <a:buChar char="•"/>
            </a:pPr>
            <a:r>
              <a:rPr lang="en-US" b="0" dirty="0"/>
              <a:t>Approved TG plans in between D0.2 and D1.0 that includes:</a:t>
            </a:r>
          </a:p>
          <a:p>
            <a:pPr lvl="1">
              <a:buFont typeface="Arial" panose="020B0604020202020204" pitchFamily="34" charset="0"/>
              <a:buChar char="•"/>
            </a:pPr>
            <a:r>
              <a:rPr lang="en-US" sz="2400" dirty="0"/>
              <a:t>Internal comment collection and resolution.</a:t>
            </a:r>
          </a:p>
          <a:p>
            <a:pPr lvl="1">
              <a:buFont typeface="Arial" panose="020B0604020202020204" pitchFamily="34" charset="0"/>
              <a:buChar char="•"/>
            </a:pPr>
            <a:r>
              <a:rPr lang="en-US" sz="2400" dirty="0"/>
              <a:t>SFD freeze.</a:t>
            </a:r>
          </a:p>
          <a:p>
            <a:pPr lvl="1">
              <a:buFont typeface="Arial" panose="020B0604020202020204" pitchFamily="34" charset="0"/>
              <a:buChar char="•"/>
            </a:pPr>
            <a:r>
              <a:rPr lang="en-US" sz="2400" dirty="0"/>
              <a:t>Timeline checkpoint</a:t>
            </a:r>
            <a:r>
              <a:rPr lang="en-US" dirty="0"/>
              <a:t>s</a:t>
            </a:r>
            <a:r>
              <a:rPr lang="en-US" dirty="0" smtClean="0"/>
              <a:t>.</a:t>
            </a:r>
          </a:p>
          <a:p>
            <a:pPr lvl="1">
              <a:buFont typeface="Arial" panose="020B0604020202020204" pitchFamily="34" charset="0"/>
              <a:buChar char="•"/>
            </a:pPr>
            <a:endParaRPr lang="en-US" sz="600" dirty="0"/>
          </a:p>
          <a:p>
            <a:pPr>
              <a:buFont typeface="Arial" panose="020B0604020202020204" pitchFamily="34" charset="0"/>
              <a:buChar char="•"/>
            </a:pPr>
            <a:r>
              <a:rPr lang="en-US" b="0" dirty="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500710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July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Continue Amendment text development.</a:t>
            </a:r>
          </a:p>
          <a:p>
            <a:pPr>
              <a:buFont typeface="Arial" panose="020B0604020202020204" pitchFamily="34" charset="0"/>
              <a:buChar char="•"/>
            </a:pPr>
            <a:r>
              <a:rPr lang="en-US" b="0" dirty="0"/>
              <a:t>Complete SFD development and reach SFD freeze status.</a:t>
            </a:r>
          </a:p>
          <a:p>
            <a:pPr>
              <a:buFont typeface="Arial" panose="020B0604020202020204" pitchFamily="34" charset="0"/>
              <a:buChar char="•"/>
            </a:pPr>
            <a:r>
              <a:rPr lang="en-US" b="0" dirty="0"/>
              <a:t>Initiate an internal comment collection coming out of the July meeting.</a:t>
            </a:r>
          </a:p>
          <a:p>
            <a:pPr>
              <a:buFont typeface="Arial" panose="020B0604020202020204" pitchFamily="34" charset="0"/>
              <a:buChar char="•"/>
            </a:pPr>
            <a:r>
              <a:rPr lang="en-US" b="0" dirty="0"/>
              <a:t>Continue review of </a:t>
            </a:r>
            <a:r>
              <a:rPr lang="en-US" b="0" dirty="0" smtClean="0"/>
              <a:t>supporting technical material.</a:t>
            </a: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77197960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a:t>June 13</a:t>
            </a:r>
            <a:r>
              <a:rPr lang="en-US" altLang="en-US" baseline="30000" dirty="0"/>
              <a:t>th</a:t>
            </a:r>
            <a:r>
              <a:rPr lang="en-US" altLang="en-US" dirty="0"/>
              <a:t> (Wed.) 11:00AM ET for 1hr.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037564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smtClean="0"/>
              <a:t>TGba</a:t>
            </a:r>
            <a:br>
              <a:rPr lang="en-US" altLang="en-US" smtClean="0"/>
            </a:br>
            <a:r>
              <a:rPr lang="en-US" altLang="en-US" smtClean="0"/>
              <a:t>May 2018 Closing Report</a:t>
            </a:r>
          </a:p>
        </p:txBody>
      </p:sp>
      <p:sp>
        <p:nvSpPr>
          <p:cNvPr id="4101"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6C1D439-1FFA-4A9B-B266-E6A4D2D04117}" type="slidenum">
              <a:rPr lang="en-US" altLang="en-US" sz="1200" b="0"/>
              <a:pPr>
                <a:spcBef>
                  <a:spcPct val="0"/>
                </a:spcBef>
                <a:buFontTx/>
                <a:buNone/>
              </a:pPr>
              <a:t>54</a:t>
            </a:fld>
            <a:endParaRPr lang="en-US" altLang="en-US" sz="1200" b="0"/>
          </a:p>
        </p:txBody>
      </p:sp>
      <p:sp>
        <p:nvSpPr>
          <p:cNvPr id="5" name="Footer Placeholder 4"/>
          <p:cNvSpPr>
            <a:spLocks noGrp="1"/>
          </p:cNvSpPr>
          <p:nvPr>
            <p:ph type="ftr" idx="14"/>
          </p:nvPr>
        </p:nvSpPr>
        <p:spPr/>
        <p:txBody>
          <a:bodyPr/>
          <a:lstStyle/>
          <a:p>
            <a:pPr>
              <a:defRPr/>
            </a:pPr>
            <a:r>
              <a:rPr lang="en-US"/>
              <a:t>Minyoung Park (Samsung)</a:t>
            </a:r>
            <a:endParaRPr lang="en-US" dirty="0"/>
          </a:p>
        </p:txBody>
      </p:sp>
      <p:sp>
        <p:nvSpPr>
          <p:cNvPr id="4" name="Date Placeholder 3"/>
          <p:cNvSpPr>
            <a:spLocks noGrp="1"/>
          </p:cNvSpPr>
          <p:nvPr>
            <p:ph type="dt" idx="15"/>
          </p:nvPr>
        </p:nvSpPr>
        <p:spPr/>
        <p:txBody>
          <a:bodyPr/>
          <a:lstStyle/>
          <a:p>
            <a:pPr>
              <a:defRPr/>
            </a:pPr>
            <a:r>
              <a:rPr lang="en-US"/>
              <a:t>May 2018</a:t>
            </a:r>
            <a:endParaRPr lang="en-US"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2018-05-10</a:t>
            </a:r>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8" y="3062289"/>
          <a:ext cx="7358062" cy="2689225"/>
        </p:xfrm>
        <a:graphic>
          <a:graphicData uri="http://schemas.openxmlformats.org/presentationml/2006/ole">
            <mc:AlternateContent xmlns:mc="http://schemas.openxmlformats.org/markup-compatibility/2006">
              <mc:Choice xmlns:v="urn:schemas-microsoft-com:vml" Requires="v">
                <p:oleObj spid="_x0000_s10257"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8" y="3062289"/>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6398808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Abstract</a:t>
            </a:r>
          </a:p>
        </p:txBody>
      </p:sp>
      <p:sp>
        <p:nvSpPr>
          <p:cNvPr id="6147" name="Content Placeholder 2"/>
          <p:cNvSpPr>
            <a:spLocks noGrp="1"/>
          </p:cNvSpPr>
          <p:nvPr>
            <p:ph idx="1"/>
          </p:nvPr>
        </p:nvSpPr>
        <p:spPr/>
        <p:txBody>
          <a:bodyPr/>
          <a:lstStyle/>
          <a:p>
            <a:r>
              <a:rPr lang="en-US" altLang="en-US" smtClean="0"/>
              <a:t>This document is the TGba closing report for May 2018</a:t>
            </a:r>
          </a:p>
        </p:txBody>
      </p:sp>
      <p:sp>
        <p:nvSpPr>
          <p:cNvPr id="6150"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A5C8AB4-E001-4A41-83AF-169BA243195B}" type="slidenum">
              <a:rPr lang="en-US" altLang="en-US" sz="1200" b="0"/>
              <a:pPr>
                <a:spcBef>
                  <a:spcPct val="0"/>
                </a:spcBef>
                <a:buFontTx/>
                <a:buNone/>
              </a:pPr>
              <a:t>55</a:t>
            </a:fld>
            <a:endParaRPr lang="en-US" altLang="en-US" sz="1200" b="0"/>
          </a:p>
        </p:txBody>
      </p:sp>
      <p:sp>
        <p:nvSpPr>
          <p:cNvPr id="5" name="Footer Placeholder 4"/>
          <p:cNvSpPr>
            <a:spLocks noGrp="1"/>
          </p:cNvSpPr>
          <p:nvPr>
            <p:ph type="ftr" idx="14"/>
          </p:nvPr>
        </p:nvSpPr>
        <p:spPr>
          <a:prstGeom prst="rect">
            <a:avLst/>
          </a:prstGeom>
        </p:spPr>
        <p:txBody>
          <a:bodyPr/>
          <a:lstStyle/>
          <a:p>
            <a:pPr>
              <a:defRPr/>
            </a:pPr>
            <a:r>
              <a:rPr lang="en-US"/>
              <a:t>Minyoung Park (Samsung)</a:t>
            </a:r>
          </a:p>
        </p:txBody>
      </p:sp>
      <p:sp>
        <p:nvSpPr>
          <p:cNvPr id="4" name="Date Placeholder 3"/>
          <p:cNvSpPr>
            <a:spLocks noGrp="1"/>
          </p:cNvSpPr>
          <p:nvPr>
            <p:ph type="dt" idx="15"/>
          </p:nvPr>
        </p:nvSpPr>
        <p:spPr>
          <a:prstGeom prst="rect">
            <a:avLst/>
          </a:prstGeom>
        </p:spPr>
        <p:txBody>
          <a:bodyPr/>
          <a:lstStyle/>
          <a:p>
            <a:pPr>
              <a:defRPr/>
            </a:pPr>
            <a:r>
              <a:rPr lang="en-US"/>
              <a:t>May 2018</a:t>
            </a:r>
          </a:p>
        </p:txBody>
      </p:sp>
    </p:spTree>
    <p:extLst>
      <p:ext uri="{BB962C8B-B14F-4D97-AF65-F5344CB8AC3E}">
        <p14:creationId xmlns:p14="http://schemas.microsoft.com/office/powerpoint/2010/main" val="32962399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Work Completed</a:t>
            </a:r>
          </a:p>
        </p:txBody>
      </p:sp>
      <p:sp>
        <p:nvSpPr>
          <p:cNvPr id="8195" name="Content Placeholder 2"/>
          <p:cNvSpPr>
            <a:spLocks noGrp="1"/>
          </p:cNvSpPr>
          <p:nvPr>
            <p:ph idx="1"/>
          </p:nvPr>
        </p:nvSpPr>
        <p:spPr/>
        <p:txBody>
          <a:bodyPr/>
          <a:lstStyle/>
          <a:p>
            <a:r>
              <a:rPr lang="en-US" altLang="en-US" smtClean="0"/>
              <a:t>Approved TGba SFD and TGba D0.2</a:t>
            </a:r>
          </a:p>
          <a:p>
            <a:r>
              <a:rPr lang="en-US" altLang="en-US" smtClean="0"/>
              <a:t>Closed TGba SFD (Final document is 11-18/575r11) </a:t>
            </a:r>
          </a:p>
          <a:p>
            <a:r>
              <a:rPr lang="en-US" altLang="en-US" smtClean="0"/>
              <a:t>Reviewed spec text documents for TGba D0.3</a:t>
            </a:r>
          </a:p>
          <a:p>
            <a:r>
              <a:rPr lang="en-US" altLang="en-US" smtClean="0"/>
              <a:t>Reviewed technical presentations</a:t>
            </a:r>
          </a:p>
          <a:p>
            <a:r>
              <a:rPr lang="en-US" altLang="en-US" smtClean="0"/>
              <a:t>TGba/ARC joint session – TGba architecture discussion</a:t>
            </a:r>
          </a:p>
          <a:p>
            <a:r>
              <a:rPr lang="en-US" altLang="en-US" smtClean="0"/>
              <a:t>Reviewed TG timeline</a:t>
            </a:r>
          </a:p>
          <a:p>
            <a:r>
              <a:rPr lang="en-US" altLang="en-US" smtClean="0"/>
              <a:t>Agenda: doc:11-18/647r11</a:t>
            </a:r>
          </a:p>
          <a:p>
            <a:endParaRPr lang="en-US" altLang="en-US" smtClean="0"/>
          </a:p>
          <a:p>
            <a:endParaRPr lang="en-US" altLang="en-US" smtClean="0"/>
          </a:p>
        </p:txBody>
      </p:sp>
      <p:sp>
        <p:nvSpPr>
          <p:cNvPr id="8198"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63AB2BD-7439-4619-9245-CAD49F014D59}" type="slidenum">
              <a:rPr lang="en-US" altLang="en-US" sz="1200" b="0"/>
              <a:pPr>
                <a:spcBef>
                  <a:spcPct val="0"/>
                </a:spcBef>
                <a:buFontTx/>
                <a:buNone/>
              </a:pPr>
              <a:t>56</a:t>
            </a:fld>
            <a:endParaRPr lang="en-US" altLang="en-US" sz="1200" b="0"/>
          </a:p>
        </p:txBody>
      </p:sp>
      <p:sp>
        <p:nvSpPr>
          <p:cNvPr id="5" name="Footer Placeholder 4"/>
          <p:cNvSpPr>
            <a:spLocks noGrp="1"/>
          </p:cNvSpPr>
          <p:nvPr>
            <p:ph type="ftr" idx="14"/>
          </p:nvPr>
        </p:nvSpPr>
        <p:spPr>
          <a:prstGeom prst="rect">
            <a:avLst/>
          </a:prstGeom>
        </p:spPr>
        <p:txBody>
          <a:bodyPr/>
          <a:lstStyle/>
          <a:p>
            <a:pPr>
              <a:defRPr/>
            </a:pPr>
            <a:r>
              <a:rPr lang="en-US"/>
              <a:t>Minyoung Park (Samsung)</a:t>
            </a:r>
          </a:p>
        </p:txBody>
      </p:sp>
      <p:sp>
        <p:nvSpPr>
          <p:cNvPr id="4" name="Date Placeholder 3"/>
          <p:cNvSpPr>
            <a:spLocks noGrp="1"/>
          </p:cNvSpPr>
          <p:nvPr>
            <p:ph type="dt" idx="15"/>
          </p:nvPr>
        </p:nvSpPr>
        <p:spPr>
          <a:prstGeom prst="rect">
            <a:avLst/>
          </a:prstGeom>
        </p:spPr>
        <p:txBody>
          <a:bodyPr/>
          <a:lstStyle/>
          <a:p>
            <a:pPr>
              <a:defRPr/>
            </a:pPr>
            <a:r>
              <a:rPr lang="en-US"/>
              <a:t>May 2018</a:t>
            </a:r>
          </a:p>
        </p:txBody>
      </p:sp>
    </p:spTree>
    <p:extLst>
      <p:ext uri="{BB962C8B-B14F-4D97-AF65-F5344CB8AC3E}">
        <p14:creationId xmlns:p14="http://schemas.microsoft.com/office/powerpoint/2010/main" val="61563888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p:txBody>
          <a:bodyPr/>
          <a:lstStyle/>
          <a:p>
            <a:pPr>
              <a:defRPr/>
            </a:pPr>
            <a:r>
              <a:rPr lang="en-US" altLang="en-US" dirty="0"/>
              <a:t>Review and approve </a:t>
            </a:r>
            <a:r>
              <a:rPr lang="en-US" altLang="en-US" dirty="0" err="1"/>
              <a:t>TGba</a:t>
            </a:r>
            <a:r>
              <a:rPr lang="en-US" altLang="en-US" dirty="0"/>
              <a:t> D0.3</a:t>
            </a:r>
          </a:p>
          <a:p>
            <a:pPr>
              <a:defRPr/>
            </a:pPr>
            <a:r>
              <a:rPr lang="en-US" altLang="en-US" dirty="0"/>
              <a:t>Review technical presentations that resolves TBDs of </a:t>
            </a:r>
            <a:r>
              <a:rPr lang="en-US" altLang="en-US" dirty="0" err="1"/>
              <a:t>TGba</a:t>
            </a:r>
            <a:r>
              <a:rPr lang="en-US" altLang="en-US" dirty="0"/>
              <a:t> D0.3</a:t>
            </a:r>
          </a:p>
          <a:p>
            <a:pPr>
              <a:defRPr/>
            </a:pPr>
            <a:r>
              <a:rPr lang="en-US" altLang="en-US" dirty="0"/>
              <a:t>Review spec text documents for </a:t>
            </a:r>
            <a:r>
              <a:rPr lang="en-US" altLang="en-US" dirty="0" err="1"/>
              <a:t>TGba</a:t>
            </a:r>
            <a:r>
              <a:rPr lang="en-US" altLang="en-US" dirty="0"/>
              <a:t> D1.0</a:t>
            </a:r>
          </a:p>
          <a:p>
            <a:pPr>
              <a:defRPr/>
            </a:pPr>
            <a:r>
              <a:rPr lang="en-US" altLang="en-US" dirty="0"/>
              <a:t>Review TG timeline</a:t>
            </a:r>
          </a:p>
          <a:p>
            <a:pPr>
              <a:defRPr/>
            </a:pPr>
            <a:endParaRPr lang="en-US" altLang="en-US" dirty="0" smtClean="0"/>
          </a:p>
          <a:p>
            <a:pPr marL="0" indent="0">
              <a:defRPr/>
            </a:pPr>
            <a:endParaRPr lang="en-US" altLang="en-US" dirty="0" smtClean="0"/>
          </a:p>
          <a:p>
            <a:pPr>
              <a:defRPr/>
            </a:pPr>
            <a:endParaRPr lang="en-US" altLang="en-US" dirty="0" smtClean="0"/>
          </a:p>
        </p:txBody>
      </p:sp>
      <p:sp>
        <p:nvSpPr>
          <p:cNvPr id="9222" name="Slide Number Placeholder 6"/>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C8406663-329F-4B59-AFC0-167A52819403}" type="slidenum">
              <a:rPr lang="en-US" altLang="en-US" sz="1200" b="0"/>
              <a:pPr>
                <a:spcBef>
                  <a:spcPct val="0"/>
                </a:spcBef>
                <a:buFontTx/>
                <a:buNone/>
              </a:pPr>
              <a:t>57</a:t>
            </a:fld>
            <a:endParaRPr lang="en-US" altLang="en-US" sz="1200" b="0"/>
          </a:p>
        </p:txBody>
      </p:sp>
      <p:sp>
        <p:nvSpPr>
          <p:cNvPr id="6" name="Footer Placeholder 5"/>
          <p:cNvSpPr>
            <a:spLocks noGrp="1"/>
          </p:cNvSpPr>
          <p:nvPr>
            <p:ph type="ftr" idx="14"/>
          </p:nvPr>
        </p:nvSpPr>
        <p:spPr>
          <a:prstGeom prst="rect">
            <a:avLst/>
          </a:prstGeom>
        </p:spPr>
        <p:txBody>
          <a:bodyPr/>
          <a:lstStyle/>
          <a:p>
            <a:pPr>
              <a:defRPr/>
            </a:pPr>
            <a:r>
              <a:rPr lang="en-US"/>
              <a:t>Minyoung Park (Samsung)</a:t>
            </a:r>
          </a:p>
        </p:txBody>
      </p:sp>
      <p:sp>
        <p:nvSpPr>
          <p:cNvPr id="5" name="Date Placeholder 4"/>
          <p:cNvSpPr>
            <a:spLocks noGrp="1"/>
          </p:cNvSpPr>
          <p:nvPr>
            <p:ph type="dt" idx="15"/>
          </p:nvPr>
        </p:nvSpPr>
        <p:spPr>
          <a:prstGeom prst="rect">
            <a:avLst/>
          </a:prstGeom>
        </p:spPr>
        <p:txBody>
          <a:bodyPr/>
          <a:lstStyle/>
          <a:p>
            <a:pPr>
              <a:defRPr/>
            </a:pPr>
            <a:r>
              <a:rPr lang="en-US"/>
              <a:t>May 2018</a:t>
            </a:r>
          </a:p>
        </p:txBody>
      </p:sp>
    </p:spTree>
    <p:extLst>
      <p:ext uri="{BB962C8B-B14F-4D97-AF65-F5344CB8AC3E}">
        <p14:creationId xmlns:p14="http://schemas.microsoft.com/office/powerpoint/2010/main" val="42700900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Teleconference Call Schedule</a:t>
            </a:r>
          </a:p>
        </p:txBody>
      </p:sp>
      <p:sp>
        <p:nvSpPr>
          <p:cNvPr id="10243" name="Content Placeholder 2"/>
          <p:cNvSpPr>
            <a:spLocks noGrp="1"/>
          </p:cNvSpPr>
          <p:nvPr>
            <p:ph idx="1"/>
          </p:nvPr>
        </p:nvSpPr>
        <p:spPr/>
        <p:txBody>
          <a:bodyPr/>
          <a:lstStyle/>
          <a:p>
            <a:pPr marL="342900" lvl="1" indent="-342900">
              <a:buFontTx/>
              <a:buChar char="•"/>
            </a:pPr>
            <a:r>
              <a:rPr lang="en-US" altLang="en-US" sz="2400" b="1"/>
              <a:t>Three teleconference calls (Mondays, each 1 hour)</a:t>
            </a:r>
          </a:p>
          <a:p>
            <a:pPr marL="685800" lvl="2" indent="-342900"/>
            <a:r>
              <a:rPr lang="en-US" altLang="en-US" sz="2400" b="1"/>
              <a:t>May 21 (10:00 ET)</a:t>
            </a:r>
          </a:p>
          <a:p>
            <a:pPr marL="685800" lvl="2" indent="-342900"/>
            <a:r>
              <a:rPr lang="en-US" altLang="en-US" sz="2400" b="1"/>
              <a:t>June 4 (17:00ET)</a:t>
            </a:r>
          </a:p>
          <a:p>
            <a:pPr marL="685800" lvl="2" indent="-342900"/>
            <a:r>
              <a:rPr lang="en-US" altLang="en-US" sz="2400" b="1"/>
              <a:t>June 18 (23:00ET)</a:t>
            </a:r>
          </a:p>
          <a:p>
            <a:pPr marL="342900" lvl="1" indent="-342900">
              <a:buFontTx/>
              <a:buChar char="•"/>
            </a:pPr>
            <a:endParaRPr lang="en-US" altLang="en-US" sz="2400" b="1"/>
          </a:p>
        </p:txBody>
      </p:sp>
      <p:sp>
        <p:nvSpPr>
          <p:cNvPr id="10246"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1C1CB5F-8D8A-499C-A636-ADD7C368BE05}" type="slidenum">
              <a:rPr lang="en-US" altLang="en-US" sz="1200" b="0"/>
              <a:pPr>
                <a:spcBef>
                  <a:spcPct val="0"/>
                </a:spcBef>
                <a:buFontTx/>
                <a:buNone/>
              </a:pPr>
              <a:t>58</a:t>
            </a:fld>
            <a:endParaRPr lang="en-US" altLang="en-US" sz="1200" b="0"/>
          </a:p>
        </p:txBody>
      </p:sp>
      <p:sp>
        <p:nvSpPr>
          <p:cNvPr id="5" name="Footer Placeholder 4"/>
          <p:cNvSpPr>
            <a:spLocks noGrp="1"/>
          </p:cNvSpPr>
          <p:nvPr>
            <p:ph type="ftr" idx="14"/>
          </p:nvPr>
        </p:nvSpPr>
        <p:spPr>
          <a:prstGeom prst="rect">
            <a:avLst/>
          </a:prstGeom>
        </p:spPr>
        <p:txBody>
          <a:bodyPr/>
          <a:lstStyle/>
          <a:p>
            <a:pPr>
              <a:defRPr/>
            </a:pPr>
            <a:r>
              <a:rPr lang="en-US"/>
              <a:t>Minyoung Park (Samsung)</a:t>
            </a:r>
          </a:p>
        </p:txBody>
      </p:sp>
      <p:sp>
        <p:nvSpPr>
          <p:cNvPr id="4" name="Date Placeholder 3"/>
          <p:cNvSpPr>
            <a:spLocks noGrp="1"/>
          </p:cNvSpPr>
          <p:nvPr>
            <p:ph type="dt" idx="15"/>
          </p:nvPr>
        </p:nvSpPr>
        <p:spPr>
          <a:prstGeom prst="rect">
            <a:avLst/>
          </a:prstGeom>
        </p:spPr>
        <p:txBody>
          <a:bodyPr/>
          <a:lstStyle/>
          <a:p>
            <a:pPr>
              <a:defRPr/>
            </a:pPr>
            <a:r>
              <a:rPr lang="en-US"/>
              <a:t>May 2018</a:t>
            </a:r>
          </a:p>
        </p:txBody>
      </p:sp>
    </p:spTree>
    <p:extLst>
      <p:ext uri="{BB962C8B-B14F-4D97-AF65-F5344CB8AC3E}">
        <p14:creationId xmlns:p14="http://schemas.microsoft.com/office/powerpoint/2010/main" val="6421824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BCS TIG/SG Closing Report</a:t>
            </a:r>
          </a:p>
        </p:txBody>
      </p:sp>
      <p:sp>
        <p:nvSpPr>
          <p:cNvPr id="3074" name="Rectangle 2"/>
          <p:cNvSpPr>
            <a:spLocks noGrp="1" noChangeArrowheads="1"/>
          </p:cNvSpPr>
          <p:nvPr>
            <p:ph idx="1"/>
          </p:nvPr>
        </p:nvSpPr>
        <p:spPr>
          <a:xfrm>
            <a:off x="914401" y="1830391"/>
            <a:ext cx="10361084" cy="4264024"/>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59</a:t>
            </a:fld>
            <a:endParaRPr lang="en-GB" dirty="0"/>
          </a:p>
        </p:txBody>
      </p:sp>
      <p:sp>
        <p:nvSpPr>
          <p:cNvPr id="7" name="Footer Placeholder 4"/>
          <p:cNvSpPr>
            <a:spLocks noGrp="1"/>
          </p:cNvSpPr>
          <p:nvPr>
            <p:ph type="ftr" idx="14"/>
          </p:nvPr>
        </p:nvSpPr>
        <p:spPr/>
        <p:txBody>
          <a:bodyPr/>
          <a:lstStyle/>
          <a:p>
            <a:r>
              <a:rPr lang="de-DE"/>
              <a:t>Marc Emmelmann (Koden-TI)</a:t>
            </a:r>
            <a:endParaRPr lang="en-GB" dirty="0"/>
          </a:p>
        </p:txBody>
      </p:sp>
      <p:sp>
        <p:nvSpPr>
          <p:cNvPr id="6" name="Date Placeholder 3"/>
          <p:cNvSpPr>
            <a:spLocks noGrp="1"/>
          </p:cNvSpPr>
          <p:nvPr>
            <p:ph type="dt" idx="15"/>
          </p:nvPr>
        </p:nvSpPr>
        <p:spPr/>
        <p:txBody>
          <a:bodyPr/>
          <a:lstStyle/>
          <a:p>
            <a:r>
              <a:rPr lang="en-GB"/>
              <a:t>May 2018</a:t>
            </a:r>
            <a:endParaRPr lang="en-GB" dirty="0"/>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7186" name="Dokument" r:id="rId4" imgW="8255000" imgH="2514600" progId="Word.Document.8">
                  <p:embed/>
                </p:oleObj>
              </mc:Choice>
              <mc:Fallback>
                <p:oleObj name="Dokument" r:id="rId4" imgW="8255000" imgH="25146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11910524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a:t>
            </a:r>
            <a:r>
              <a:rPr lang="en-US" dirty="0" smtClean="0"/>
              <a:t>(May 2018</a:t>
            </a:r>
            <a:r>
              <a:rPr lang="en-US" dirty="0"/>
              <a: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2018-05-08</a:t>
            </a:r>
            <a:endParaRPr lang="en-GB" sz="2000" b="0" dirty="0"/>
          </a:p>
        </p:txBody>
      </p:sp>
      <p:sp>
        <p:nvSpPr>
          <p:cNvPr id="6" name="Date Placeholder 3"/>
          <p:cNvSpPr>
            <a:spLocks noGrp="1"/>
          </p:cNvSpPr>
          <p:nvPr>
            <p:ph type="dt" idx="10"/>
          </p:nvPr>
        </p:nvSpPr>
        <p:spPr/>
        <p:txBody>
          <a:bodyPr/>
          <a:lstStyle/>
          <a:p>
            <a:r>
              <a:rPr lang="en-US" smtClean="0"/>
              <a:t>May 2018</a:t>
            </a:r>
            <a:endParaRPr lang="en-GB" dirty="0"/>
          </a:p>
        </p:txBody>
      </p:sp>
      <p:sp>
        <p:nvSpPr>
          <p:cNvPr id="7" name="Footer Placeholder 4"/>
          <p:cNvSpPr>
            <a:spLocks noGrp="1"/>
          </p:cNvSpPr>
          <p:nvPr>
            <p:ph type="ftr" idx="11"/>
          </p:nvPr>
        </p:nvSpPr>
        <p:spPr/>
        <p:txBody>
          <a:bodyPr/>
          <a:lstStyle/>
          <a:p>
            <a:r>
              <a:rPr lang="en-GB" dirty="0" smtClean="0"/>
              <a:t>Peter Ecclesine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graphicFrame>
        <p:nvGraphicFramePr>
          <p:cNvPr id="3075" name="Object 3"/>
          <p:cNvGraphicFramePr>
            <a:graphicFrameLocks noChangeAspect="1"/>
          </p:cNvGraphicFramePr>
          <p:nvPr>
            <p:extLst/>
          </p:nvPr>
        </p:nvGraphicFramePr>
        <p:xfrm>
          <a:off x="996950" y="2419350"/>
          <a:ext cx="10123488" cy="2457450"/>
        </p:xfrm>
        <a:graphic>
          <a:graphicData uri="http://schemas.openxmlformats.org/presentationml/2006/ole">
            <mc:AlternateContent xmlns:mc="http://schemas.openxmlformats.org/markup-compatibility/2006">
              <mc:Choice xmlns:v="urn:schemas-microsoft-com:vml" Requires="v">
                <p:oleObj spid="_x0000_s5138" name="Document" r:id="rId4" imgW="10439485" imgH="2543802" progId="Word.Document.8">
                  <p:embed/>
                </p:oleObj>
              </mc:Choice>
              <mc:Fallback>
                <p:oleObj name="Document" r:id="rId4" imgW="10439485" imgH="2543802" progId="Word.Document.8">
                  <p:embed/>
                  <p:pic>
                    <p:nvPicPr>
                      <p:cNvPr id="0" name=""/>
                      <p:cNvPicPr>
                        <a:picLocks noChangeAspect="1" noChangeArrowheads="1"/>
                      </p:cNvPicPr>
                      <p:nvPr/>
                    </p:nvPicPr>
                    <p:blipFill>
                      <a:blip r:embed="rId5"/>
                      <a:srcRect/>
                      <a:stretch>
                        <a:fillRect/>
                      </a:stretch>
                    </p:blipFill>
                    <p:spPr bwMode="auto">
                      <a:xfrm>
                        <a:off x="996950" y="2419350"/>
                        <a:ext cx="10123488"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3884097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Closing report for IEEE 802.11 BCS TIG/SG (Broadcast Services) for May 2018, Warsaw.</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60</a:t>
            </a:fld>
            <a:endParaRPr lang="en-GB"/>
          </a:p>
        </p:txBody>
      </p:sp>
      <p:sp>
        <p:nvSpPr>
          <p:cNvPr id="5" name="Footer Placeholder 4"/>
          <p:cNvSpPr>
            <a:spLocks noGrp="1"/>
          </p:cNvSpPr>
          <p:nvPr>
            <p:ph type="ftr" idx="14"/>
          </p:nvPr>
        </p:nvSpPr>
        <p:spPr/>
        <p:txBody>
          <a:bodyPr/>
          <a:lstStyle/>
          <a:p>
            <a:r>
              <a:rPr lang="de-DE"/>
              <a:t>Marc Emmelmann (Koden-TI)</a:t>
            </a:r>
            <a:endParaRPr lang="en-GB" dirty="0"/>
          </a:p>
        </p:txBody>
      </p:sp>
      <p:sp>
        <p:nvSpPr>
          <p:cNvPr id="4" name="Date Placeholder 3"/>
          <p:cNvSpPr>
            <a:spLocks noGrp="1"/>
          </p:cNvSpPr>
          <p:nvPr>
            <p:ph type="dt" idx="15"/>
          </p:nvPr>
        </p:nvSpPr>
        <p:spPr/>
        <p:txBody>
          <a:bodyPr/>
          <a:lstStyle/>
          <a:p>
            <a:r>
              <a:rPr lang="en-GB"/>
              <a:t>May 2018</a:t>
            </a:r>
            <a:endParaRPr lang="en-GB" dirty="0"/>
          </a:p>
        </p:txBody>
      </p:sp>
    </p:spTree>
    <p:extLst>
      <p:ext uri="{BB962C8B-B14F-4D97-AF65-F5344CB8AC3E}">
        <p14:creationId xmlns:p14="http://schemas.microsoft.com/office/powerpoint/2010/main" val="89962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Work Completed this week</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Group met twice during this week</a:t>
            </a:r>
          </a:p>
          <a:p>
            <a:pPr>
              <a:buFont typeface="Arial"/>
              <a:buChar char="•"/>
            </a:pPr>
            <a:r>
              <a:rPr lang="en-US" dirty="0"/>
              <a:t>Consolidate on Use Cases</a:t>
            </a:r>
          </a:p>
          <a:p>
            <a:pPr lvl="1">
              <a:buFont typeface="Arial"/>
              <a:buChar char="•"/>
            </a:pPr>
            <a:r>
              <a:rPr lang="en-US" dirty="0"/>
              <a:t>Potential ITS Use Cases for BCS</a:t>
            </a:r>
          </a:p>
          <a:p>
            <a:pPr lvl="1">
              <a:buFont typeface="Arial"/>
              <a:buChar char="•"/>
            </a:pPr>
            <a:r>
              <a:rPr lang="en-US" dirty="0"/>
              <a:t>Uplink Broadcast Service</a:t>
            </a:r>
          </a:p>
          <a:p>
            <a:pPr>
              <a:buFont typeface="Arial"/>
              <a:buChar char="•"/>
            </a:pPr>
            <a:r>
              <a:rPr lang="en-US" dirty="0"/>
              <a:t>Discussion of BCS problem statement</a:t>
            </a:r>
          </a:p>
          <a:p>
            <a:pPr>
              <a:buFont typeface="Arial"/>
              <a:buChar char="•"/>
            </a:pPr>
            <a:r>
              <a:rPr lang="en-US" dirty="0"/>
              <a:t>Review of initial draft PAR and initial draft CSD</a:t>
            </a:r>
          </a:p>
          <a:p>
            <a:pPr>
              <a:buFont typeface="Arial"/>
              <a:buChar char="•"/>
            </a:pPr>
            <a:r>
              <a:rPr lang="en-US" dirty="0"/>
              <a:t>Leadership Elections</a:t>
            </a:r>
          </a:p>
          <a:p>
            <a:pPr lvl="1">
              <a:buFont typeface="Arial"/>
              <a:buChar char="•"/>
            </a:pPr>
            <a:r>
              <a:rPr lang="en-US" dirty="0"/>
              <a:t>Vice Chairs: Hitoshi Morioka (SRC Software) &amp; Stephen McCann (Blackberry)</a:t>
            </a:r>
          </a:p>
          <a:p>
            <a:pPr lvl="1">
              <a:buFont typeface="Arial"/>
              <a:buChar char="•"/>
            </a:pPr>
            <a:r>
              <a:rPr lang="en-US" dirty="0"/>
              <a:t>Secretary: </a:t>
            </a:r>
            <a:r>
              <a:rPr lang="en-US" dirty="0" err="1"/>
              <a:t>Xiaofei</a:t>
            </a:r>
            <a:r>
              <a:rPr lang="en-US" dirty="0"/>
              <a:t> Wang (Interdigital)</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extLst>
      <p:ext uri="{BB962C8B-B14F-4D97-AF65-F5344CB8AC3E}">
        <p14:creationId xmlns:p14="http://schemas.microsoft.com/office/powerpoint/2010/main" val="131624692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dirty="0"/>
              <a:t>Plans for July 2018</a:t>
            </a:r>
          </a:p>
        </p:txBody>
      </p:sp>
      <p:sp>
        <p:nvSpPr>
          <p:cNvPr id="10242" name="Rectangle 2"/>
          <p:cNvSpPr>
            <a:spLocks noGrp="1" noChangeArrowheads="1"/>
          </p:cNvSpPr>
          <p:nvPr>
            <p:ph idx="1"/>
          </p:nvPr>
        </p:nvSpPr>
        <p:spPr>
          <a:ln/>
        </p:spPr>
        <p:txBody>
          <a:bodyPr/>
          <a:lstStyle/>
          <a:p>
            <a:pPr>
              <a:buFont typeface="Arial" panose="020B0604020202020204" pitchFamily="34" charset="0"/>
              <a:buChar char="•"/>
            </a:pPr>
            <a:r>
              <a:rPr lang="en-US" dirty="0"/>
              <a:t>Stabilize the BCS Problem statement</a:t>
            </a:r>
          </a:p>
          <a:p>
            <a:pPr>
              <a:buFont typeface="Arial" panose="020B0604020202020204" pitchFamily="34" charset="0"/>
              <a:buChar char="•"/>
            </a:pPr>
            <a:endParaRPr lang="en-US" dirty="0"/>
          </a:p>
          <a:p>
            <a:pPr>
              <a:buFont typeface="Arial" panose="020B0604020202020204" pitchFamily="34" charset="0"/>
              <a:buChar char="•"/>
            </a:pPr>
            <a:r>
              <a:rPr lang="en-US" dirty="0"/>
              <a:t>Consolidate the PAR and CSD based on the BCS Problem statements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62</a:t>
            </a:fld>
            <a:endParaRPr lang="en-GB"/>
          </a:p>
        </p:txBody>
      </p:sp>
      <p:sp>
        <p:nvSpPr>
          <p:cNvPr id="5" name="Footer Placeholder 4"/>
          <p:cNvSpPr>
            <a:spLocks noGrp="1"/>
          </p:cNvSpPr>
          <p:nvPr>
            <p:ph type="ftr" idx="14"/>
          </p:nvPr>
        </p:nvSpPr>
        <p:spPr/>
        <p:txBody>
          <a:bodyPr/>
          <a:lstStyle/>
          <a:p>
            <a:r>
              <a:rPr lang="de-DE"/>
              <a:t>Marc Emmelmann (Koden-TI)</a:t>
            </a:r>
            <a:endParaRPr lang="en-GB" dirty="0"/>
          </a:p>
        </p:txBody>
      </p:sp>
      <p:sp>
        <p:nvSpPr>
          <p:cNvPr id="4" name="Date Placeholder 3"/>
          <p:cNvSpPr>
            <a:spLocks noGrp="1"/>
          </p:cNvSpPr>
          <p:nvPr>
            <p:ph type="dt" idx="15"/>
          </p:nvPr>
        </p:nvSpPr>
        <p:spPr/>
        <p:txBody>
          <a:bodyPr/>
          <a:lstStyle/>
          <a:p>
            <a:r>
              <a:rPr lang="en-GB"/>
              <a:t>May 2018</a:t>
            </a:r>
          </a:p>
        </p:txBody>
      </p:sp>
    </p:spTree>
    <p:extLst>
      <p:ext uri="{BB962C8B-B14F-4D97-AF65-F5344CB8AC3E}">
        <p14:creationId xmlns:p14="http://schemas.microsoft.com/office/powerpoint/2010/main" val="32909892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Session Planning</a:t>
            </a:r>
          </a:p>
        </p:txBody>
      </p:sp>
      <p:sp>
        <p:nvSpPr>
          <p:cNvPr id="3" name="Inhaltsplatzhalter 2"/>
          <p:cNvSpPr>
            <a:spLocks noGrp="1"/>
          </p:cNvSpPr>
          <p:nvPr>
            <p:ph idx="1"/>
          </p:nvPr>
        </p:nvSpPr>
        <p:spPr/>
        <p:txBody>
          <a:bodyPr/>
          <a:lstStyle/>
          <a:p>
            <a:r>
              <a:rPr lang="en-US" dirty="0"/>
              <a:t>Teleconferences:</a:t>
            </a:r>
          </a:p>
          <a:p>
            <a:endParaRPr lang="en-US" dirty="0"/>
          </a:p>
          <a:p>
            <a:r>
              <a:rPr lang="en-US" dirty="0"/>
              <a:t>	</a:t>
            </a:r>
          </a:p>
          <a:p>
            <a:endParaRPr lang="en-US" dirty="0"/>
          </a:p>
          <a:p>
            <a:endParaRPr lang="en-US" dirty="0"/>
          </a:p>
          <a:p>
            <a:pPr lvl="2"/>
            <a:r>
              <a:rPr lang="en-US" dirty="0"/>
              <a:t>Note: </a:t>
            </a:r>
            <a:r>
              <a:rPr lang="en-US" dirty="0" err="1"/>
              <a:t>Telcos</a:t>
            </a:r>
            <a:r>
              <a:rPr lang="en-US" dirty="0"/>
              <a:t> on May 15 and 22 have been approved at the last meeting.</a:t>
            </a:r>
          </a:p>
          <a:p>
            <a:pPr lvl="2"/>
            <a:endParaRPr lang="en-US" dirty="0"/>
          </a:p>
          <a:p>
            <a:r>
              <a:rPr lang="en-US" dirty="0"/>
              <a:t>9-13 July 2018 F2F meeting, San Diego, CA, USA:</a:t>
            </a:r>
          </a:p>
          <a:p>
            <a:r>
              <a:rPr lang="en-US" dirty="0"/>
              <a:t>	Meeting time requested:  2 sessions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graphicFrame>
        <p:nvGraphicFramePr>
          <p:cNvPr id="7" name="Tabelle 6">
            <a:extLst>
              <a:ext uri="{FF2B5EF4-FFF2-40B4-BE49-F238E27FC236}">
                <a16:creationId xmlns="" xmlns:a16="http://schemas.microsoft.com/office/drawing/2014/main" id="{E2D96A87-EB76-9A4E-82FC-9C11BE57BB3A}"/>
              </a:ext>
            </a:extLst>
          </p:cNvPr>
          <p:cNvGraphicFramePr>
            <a:graphicFrameLocks noGrp="1"/>
          </p:cNvGraphicFramePr>
          <p:nvPr>
            <p:extLst/>
          </p:nvPr>
        </p:nvGraphicFramePr>
        <p:xfrm>
          <a:off x="2516832" y="2517756"/>
          <a:ext cx="7467600" cy="1559316"/>
        </p:xfrm>
        <a:graphic>
          <a:graphicData uri="http://schemas.openxmlformats.org/drawingml/2006/table">
            <a:tbl>
              <a:tblPr firstRow="1" bandRow="1">
                <a:tableStyleId>{5C22544A-7EE6-4342-B048-85BDC9FD1C3A}</a:tableStyleId>
              </a:tblPr>
              <a:tblGrid>
                <a:gridCol w="1065312">
                  <a:extLst>
                    <a:ext uri="{9D8B030D-6E8A-4147-A177-3AD203B41FA5}">
                      <a16:colId xmlns="" xmlns:a16="http://schemas.microsoft.com/office/drawing/2014/main" val="20000"/>
                    </a:ext>
                  </a:extLst>
                </a:gridCol>
                <a:gridCol w="2668488">
                  <a:extLst>
                    <a:ext uri="{9D8B030D-6E8A-4147-A177-3AD203B41FA5}">
                      <a16:colId xmlns="" xmlns:a16="http://schemas.microsoft.com/office/drawing/2014/main" val="20001"/>
                    </a:ext>
                  </a:extLst>
                </a:gridCol>
                <a:gridCol w="1866900">
                  <a:extLst>
                    <a:ext uri="{9D8B030D-6E8A-4147-A177-3AD203B41FA5}">
                      <a16:colId xmlns="" xmlns:a16="http://schemas.microsoft.com/office/drawing/2014/main" val="20002"/>
                    </a:ext>
                  </a:extLst>
                </a:gridCol>
                <a:gridCol w="1866900">
                  <a:extLst>
                    <a:ext uri="{9D8B030D-6E8A-4147-A177-3AD203B41FA5}">
                      <a16:colId xmlns="" xmlns:a16="http://schemas.microsoft.com/office/drawing/2014/main" val="20003"/>
                    </a:ext>
                  </a:extLst>
                </a:gridCol>
              </a:tblGrid>
              <a:tr h="310266">
                <a:tc>
                  <a:txBody>
                    <a:bodyPr/>
                    <a:lstStyle/>
                    <a:p>
                      <a:r>
                        <a:rPr lang="en-US" sz="1500"/>
                        <a:t>Group</a:t>
                      </a:r>
                    </a:p>
                  </a:txBody>
                  <a:tcPr marT="37785" marB="37785"/>
                </a:tc>
                <a:tc>
                  <a:txBody>
                    <a:bodyPr/>
                    <a:lstStyle/>
                    <a:p>
                      <a:r>
                        <a:rPr lang="en-US" sz="1500" dirty="0"/>
                        <a:t>Dates</a:t>
                      </a:r>
                    </a:p>
                  </a:txBody>
                  <a:tcPr marT="37785" marB="37785"/>
                </a:tc>
                <a:tc>
                  <a:txBody>
                    <a:bodyPr/>
                    <a:lstStyle/>
                    <a:p>
                      <a:r>
                        <a:rPr lang="en-US" sz="1500"/>
                        <a:t>Start Time</a:t>
                      </a:r>
                    </a:p>
                  </a:txBody>
                  <a:tcPr marT="37785" marB="37785"/>
                </a:tc>
                <a:tc>
                  <a:txBody>
                    <a:bodyPr/>
                    <a:lstStyle/>
                    <a:p>
                      <a:r>
                        <a:rPr lang="en-US" sz="1500"/>
                        <a:t>Duration</a:t>
                      </a:r>
                    </a:p>
                  </a:txBody>
                  <a:tcPr marT="37785" marB="37785"/>
                </a:tc>
                <a:extLst>
                  <a:ext uri="{0D108BD9-81ED-4DB2-BD59-A6C34878D82A}">
                    <a16:rowId xmlns="" xmlns:a16="http://schemas.microsoft.com/office/drawing/2014/main" val="10000"/>
                  </a:ext>
                </a:extLst>
              </a:tr>
              <a:tr h="1249050">
                <a:tc>
                  <a:txBody>
                    <a:bodyPr/>
                    <a:lstStyle/>
                    <a:p>
                      <a:r>
                        <a:rPr lang="en-US" sz="1500" dirty="0"/>
                        <a:t>BCS</a:t>
                      </a:r>
                    </a:p>
                  </a:txBody>
                  <a:tcPr marT="37785" marB="37785"/>
                </a:tc>
                <a:tc>
                  <a:txBody>
                    <a:bodyPr/>
                    <a:lstStyle/>
                    <a:p>
                      <a:r>
                        <a:rPr lang="en-US" sz="1500" dirty="0"/>
                        <a:t>Tuesdays:</a:t>
                      </a:r>
                    </a:p>
                    <a:p>
                      <a:r>
                        <a:rPr lang="en-US" sz="1500" dirty="0"/>
                        <a:t>May 29</a:t>
                      </a:r>
                      <a:r>
                        <a:rPr lang="en-US" sz="1500" baseline="30000" dirty="0"/>
                        <a:t>th</a:t>
                      </a:r>
                      <a:r>
                        <a:rPr lang="en-US" sz="1500" dirty="0"/>
                        <a:t>, 2018</a:t>
                      </a:r>
                    </a:p>
                    <a:p>
                      <a:r>
                        <a:rPr lang="en-US" sz="1500" dirty="0"/>
                        <a:t>June 19</a:t>
                      </a:r>
                      <a:r>
                        <a:rPr lang="en-US" sz="1500" baseline="30000" dirty="0"/>
                        <a:t>th</a:t>
                      </a:r>
                      <a:r>
                        <a:rPr lang="en-US" sz="1500" dirty="0"/>
                        <a:t>, 2018</a:t>
                      </a:r>
                    </a:p>
                    <a:p>
                      <a:r>
                        <a:rPr lang="en-US" sz="1500" dirty="0"/>
                        <a:t>July 3</a:t>
                      </a:r>
                      <a:r>
                        <a:rPr lang="en-US" sz="1500" baseline="30000" dirty="0"/>
                        <a:t>rd</a:t>
                      </a:r>
                      <a:r>
                        <a:rPr lang="en-US" sz="1500" dirty="0"/>
                        <a:t>, 2018 </a:t>
                      </a:r>
                    </a:p>
                    <a:p>
                      <a:r>
                        <a:rPr lang="en-US" sz="1500" dirty="0"/>
                        <a:t>July 17</a:t>
                      </a:r>
                      <a:r>
                        <a:rPr lang="en-US" sz="1500" baseline="30000" dirty="0"/>
                        <a:t>th</a:t>
                      </a:r>
                      <a:r>
                        <a:rPr lang="en-US" sz="1500" dirty="0"/>
                        <a:t>, 24</a:t>
                      </a:r>
                      <a:r>
                        <a:rPr lang="en-US" sz="1500" baseline="30000" dirty="0"/>
                        <a:t>th</a:t>
                      </a:r>
                      <a:r>
                        <a:rPr lang="en-US" sz="1500" dirty="0"/>
                        <a:t>, 2018</a:t>
                      </a:r>
                    </a:p>
                  </a:txBody>
                  <a:tcPr marT="37785" marB="37785"/>
                </a:tc>
                <a:tc>
                  <a:txBody>
                    <a:bodyPr/>
                    <a:lstStyle/>
                    <a:p>
                      <a:r>
                        <a:rPr lang="en-US" sz="1500"/>
                        <a:t>10:00h</a:t>
                      </a:r>
                      <a:r>
                        <a:rPr lang="en-US" sz="1500" baseline="0"/>
                        <a:t> ET</a:t>
                      </a:r>
                      <a:endParaRPr lang="en-US" sz="1500"/>
                    </a:p>
                  </a:txBody>
                  <a:tcPr marT="37785" marB="37785"/>
                </a:tc>
                <a:tc>
                  <a:txBody>
                    <a:bodyPr/>
                    <a:lstStyle/>
                    <a:p>
                      <a:r>
                        <a:rPr lang="en-US" sz="1500" dirty="0"/>
                        <a:t>1 hour</a:t>
                      </a:r>
                    </a:p>
                  </a:txBody>
                  <a:tcPr marT="37785" marB="37785"/>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46640279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BCS schedule (unchanged)</a:t>
            </a:r>
          </a:p>
        </p:txBody>
      </p:sp>
      <p:sp>
        <p:nvSpPr>
          <p:cNvPr id="3" name="Inhaltsplatzhalter 2"/>
          <p:cNvSpPr>
            <a:spLocks noGrp="1"/>
          </p:cNvSpPr>
          <p:nvPr>
            <p:ph idx="1"/>
          </p:nvPr>
        </p:nvSpPr>
        <p:spPr/>
        <p:txBody>
          <a:bodyPr/>
          <a:lstStyle/>
          <a:p>
            <a:pPr>
              <a:buFont typeface="Arial"/>
              <a:buChar char="•"/>
            </a:pPr>
            <a:r>
              <a:rPr lang="en-US" dirty="0"/>
              <a:t>Approval of WG motion to form SG: January 2018</a:t>
            </a:r>
          </a:p>
          <a:p>
            <a:pPr>
              <a:buFont typeface="Arial"/>
              <a:buChar char="•"/>
            </a:pPr>
            <a:r>
              <a:rPr lang="en-US" dirty="0"/>
              <a:t>Motion (EC) for form SG: End of March 2018 meeting</a:t>
            </a:r>
          </a:p>
          <a:p>
            <a:pPr>
              <a:buFont typeface="Arial"/>
              <a:buChar char="•"/>
            </a:pPr>
            <a:endParaRPr lang="en-US" dirty="0"/>
          </a:p>
          <a:p>
            <a:pPr>
              <a:buFont typeface="Arial"/>
              <a:buChar char="•"/>
            </a:pPr>
            <a:r>
              <a:rPr lang="en-US" dirty="0"/>
              <a:t>March 2018 – Meet as TIG</a:t>
            </a:r>
          </a:p>
          <a:p>
            <a:pPr>
              <a:buFont typeface="Arial"/>
              <a:buChar char="•"/>
            </a:pPr>
            <a:r>
              <a:rPr lang="en-US" dirty="0"/>
              <a:t>May &amp; July 2018 – Meet as SG</a:t>
            </a:r>
          </a:p>
          <a:p>
            <a:pPr>
              <a:buFont typeface="Arial"/>
              <a:buChar char="•"/>
            </a:pPr>
            <a:r>
              <a:rPr lang="en-US" dirty="0"/>
              <a:t>July 2018 – Refine PAR; potential approval</a:t>
            </a:r>
          </a:p>
          <a:p>
            <a:pPr>
              <a:buFont typeface="Arial"/>
              <a:buChar char="•"/>
            </a:pPr>
            <a:endParaRPr lang="en-US" dirty="0"/>
          </a:p>
          <a:p>
            <a:pPr>
              <a:buFont typeface="Arial"/>
              <a:buChar char="•"/>
            </a:pPr>
            <a:r>
              <a:rPr lang="en-US" dirty="0"/>
              <a:t>July 2018 – Motion to extend duration of SG</a:t>
            </a:r>
          </a:p>
          <a:p>
            <a:pPr>
              <a:buFont typeface="Arial"/>
              <a:buChar char="•"/>
            </a:pPr>
            <a:r>
              <a:rPr lang="en-US" dirty="0"/>
              <a:t>September &amp; November 2018 – Meet as SG</a:t>
            </a:r>
          </a:p>
          <a:p>
            <a:pPr>
              <a:buFont typeface="Arial"/>
              <a:buChar char="•"/>
            </a:pPr>
            <a:r>
              <a:rPr lang="en-US" dirty="0"/>
              <a:t>November 2018 – Deadline for approving PAR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extLst>
      <p:ext uri="{BB962C8B-B14F-4D97-AF65-F5344CB8AC3E}">
        <p14:creationId xmlns:p14="http://schemas.microsoft.com/office/powerpoint/2010/main" val="58868371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22ED86-6773-4F4D-9EFF-8EEE394B74B3}"/>
              </a:ext>
            </a:extLst>
          </p:cNvPr>
          <p:cNvSpPr>
            <a:spLocks noGrp="1"/>
          </p:cNvSpPr>
          <p:nvPr>
            <p:ph type="title"/>
          </p:nvPr>
        </p:nvSpPr>
        <p:spPr/>
        <p:txBody>
          <a:bodyPr/>
          <a:lstStyle/>
          <a:p>
            <a:r>
              <a:rPr lang="en-US" dirty="0"/>
              <a:t>BCS Motions</a:t>
            </a:r>
          </a:p>
        </p:txBody>
      </p:sp>
      <p:sp>
        <p:nvSpPr>
          <p:cNvPr id="3" name="Text Placeholder 2">
            <a:extLst>
              <a:ext uri="{FF2B5EF4-FFF2-40B4-BE49-F238E27FC236}">
                <a16:creationId xmlns="" xmlns:a16="http://schemas.microsoft.com/office/drawing/2014/main" id="{9F4F659C-DC5A-D648-84C6-1696AF95E9B4}"/>
              </a:ext>
            </a:extLst>
          </p:cNvPr>
          <p:cNvSpPr>
            <a:spLocks noGrp="1"/>
          </p:cNvSpPr>
          <p:nvPr>
            <p:ph type="body" idx="1"/>
          </p:nvPr>
        </p:nvSpPr>
        <p:spPr/>
        <p:txBody>
          <a:bodyPr/>
          <a:lstStyle/>
          <a:p>
            <a:r>
              <a:rPr lang="en-US" dirty="0"/>
              <a:t>External motions / to be confirmed by WG</a:t>
            </a:r>
          </a:p>
        </p:txBody>
      </p:sp>
      <p:sp>
        <p:nvSpPr>
          <p:cNvPr id="4" name="Date Placeholder 3">
            <a:extLst>
              <a:ext uri="{FF2B5EF4-FFF2-40B4-BE49-F238E27FC236}">
                <a16:creationId xmlns="" xmlns:a16="http://schemas.microsoft.com/office/drawing/2014/main" id="{23958FB6-8819-784B-A06F-EECC229AAF1C}"/>
              </a:ext>
            </a:extLst>
          </p:cNvPr>
          <p:cNvSpPr>
            <a:spLocks noGrp="1"/>
          </p:cNvSpPr>
          <p:nvPr>
            <p:ph type="dt" idx="10"/>
          </p:nvPr>
        </p:nvSpPr>
        <p:spPr/>
        <p:txBody>
          <a:bodyPr/>
          <a:lstStyle/>
          <a:p>
            <a:r>
              <a:rPr lang="en-GB"/>
              <a:t>May 2018</a:t>
            </a:r>
          </a:p>
        </p:txBody>
      </p:sp>
      <p:sp>
        <p:nvSpPr>
          <p:cNvPr id="5" name="Footer Placeholder 4">
            <a:extLst>
              <a:ext uri="{FF2B5EF4-FFF2-40B4-BE49-F238E27FC236}">
                <a16:creationId xmlns="" xmlns:a16="http://schemas.microsoft.com/office/drawing/2014/main" id="{EA24EE0A-E088-E94E-83B4-BDD9ED600ADB}"/>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 xmlns:a16="http://schemas.microsoft.com/office/drawing/2014/main" id="{CA621C6E-48ED-934D-8B1D-57514A9F7B16}"/>
              </a:ext>
            </a:extLst>
          </p:cNvPr>
          <p:cNvSpPr>
            <a:spLocks noGrp="1"/>
          </p:cNvSpPr>
          <p:nvPr>
            <p:ph type="sldNum" idx="12"/>
          </p:nvPr>
        </p:nvSpPr>
        <p:spPr/>
        <p:txBody>
          <a:bodyPr/>
          <a:lstStyle/>
          <a:p>
            <a:r>
              <a:rPr lang="en-GB"/>
              <a:t>Slide </a:t>
            </a:r>
            <a:fld id="{3ABCC52B-A3F7-440B-BBF2-55191E6E7773}" type="slidenum">
              <a:rPr lang="en-GB" smtClean="0"/>
              <a:pPr/>
              <a:t>65</a:t>
            </a:fld>
            <a:endParaRPr lang="en-GB"/>
          </a:p>
        </p:txBody>
      </p:sp>
    </p:spTree>
    <p:extLst>
      <p:ext uri="{BB962C8B-B14F-4D97-AF65-F5344CB8AC3E}">
        <p14:creationId xmlns:p14="http://schemas.microsoft.com/office/powerpoint/2010/main" val="55203078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2BF6C0-CFE8-924C-BDB6-4B988B003276}"/>
              </a:ext>
            </a:extLst>
          </p:cNvPr>
          <p:cNvSpPr>
            <a:spLocks noGrp="1"/>
          </p:cNvSpPr>
          <p:nvPr>
            <p:ph type="title"/>
          </p:nvPr>
        </p:nvSpPr>
        <p:spPr/>
        <p:txBody>
          <a:bodyPr/>
          <a:lstStyle/>
          <a:p>
            <a:r>
              <a:rPr lang="en-US" dirty="0"/>
              <a:t>Confirmation Vote BCS Vice Chairs</a:t>
            </a:r>
          </a:p>
        </p:txBody>
      </p:sp>
      <p:sp>
        <p:nvSpPr>
          <p:cNvPr id="3" name="Content Placeholder 2">
            <a:extLst>
              <a:ext uri="{FF2B5EF4-FFF2-40B4-BE49-F238E27FC236}">
                <a16:creationId xmlns="" xmlns:a16="http://schemas.microsoft.com/office/drawing/2014/main" id="{70DAB534-4399-6B4F-904B-3AD83D97D250}"/>
              </a:ext>
            </a:extLst>
          </p:cNvPr>
          <p:cNvSpPr>
            <a:spLocks noGrp="1"/>
          </p:cNvSpPr>
          <p:nvPr>
            <p:ph idx="1"/>
          </p:nvPr>
        </p:nvSpPr>
        <p:spPr/>
        <p:txBody>
          <a:bodyPr/>
          <a:lstStyle/>
          <a:p>
            <a:r>
              <a:rPr lang="en-US" dirty="0"/>
              <a:t>Confirm</a:t>
            </a:r>
          </a:p>
          <a:p>
            <a:r>
              <a:rPr lang="en-US" dirty="0"/>
              <a:t>	Hitoshi Morioka</a:t>
            </a:r>
          </a:p>
          <a:p>
            <a:r>
              <a:rPr lang="en-US" dirty="0"/>
              <a:t>and</a:t>
            </a:r>
          </a:p>
          <a:p>
            <a:r>
              <a:rPr lang="en-US" dirty="0"/>
              <a:t>	Stephen McCann</a:t>
            </a:r>
          </a:p>
          <a:p>
            <a:r>
              <a:rPr lang="en-US" dirty="0"/>
              <a:t>as Vice Chairs of the BCS SG.</a:t>
            </a:r>
          </a:p>
          <a:p>
            <a:endParaRPr lang="en-US" dirty="0"/>
          </a:p>
          <a:p>
            <a:r>
              <a:rPr lang="en-US" dirty="0"/>
              <a:t>Moved: </a:t>
            </a:r>
            <a:r>
              <a:rPr lang="en-US" dirty="0" err="1"/>
              <a:t>Jouni</a:t>
            </a:r>
            <a:r>
              <a:rPr lang="en-US" dirty="0"/>
              <a:t> </a:t>
            </a:r>
            <a:r>
              <a:rPr lang="en-US" dirty="0" err="1"/>
              <a:t>Malinen</a:t>
            </a:r>
            <a:r>
              <a:rPr lang="en-US" dirty="0"/>
              <a:t>		Seconded:	 </a:t>
            </a:r>
            <a:r>
              <a:rPr lang="en-US" dirty="0" err="1"/>
              <a:t>Xiaofei</a:t>
            </a:r>
            <a:r>
              <a:rPr lang="en-US" dirty="0"/>
              <a:t> Wang</a:t>
            </a:r>
          </a:p>
          <a:p>
            <a:r>
              <a:rPr lang="en-US" dirty="0"/>
              <a:t>Result in BCS SG: Y/N/A: 10/0/0  -- motion passed</a:t>
            </a:r>
          </a:p>
        </p:txBody>
      </p:sp>
      <p:sp>
        <p:nvSpPr>
          <p:cNvPr id="4" name="Slide Number Placeholder 3">
            <a:extLst>
              <a:ext uri="{FF2B5EF4-FFF2-40B4-BE49-F238E27FC236}">
                <a16:creationId xmlns="" xmlns:a16="http://schemas.microsoft.com/office/drawing/2014/main" id="{02FBC624-8631-3E4D-9171-00DFD5539D3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 xmlns:a16="http://schemas.microsoft.com/office/drawing/2014/main" id="{9CDC50B2-556D-FB43-9ECA-50E132FCAE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 xmlns:a16="http://schemas.microsoft.com/office/drawing/2014/main" id="{E2885F27-1750-9345-AC17-E1ECE138DBE6}"/>
              </a:ext>
            </a:extLst>
          </p:cNvPr>
          <p:cNvSpPr>
            <a:spLocks noGrp="1"/>
          </p:cNvSpPr>
          <p:nvPr>
            <p:ph type="dt" idx="15"/>
          </p:nvPr>
        </p:nvSpPr>
        <p:spPr/>
        <p:txBody>
          <a:bodyPr/>
          <a:lstStyle/>
          <a:p>
            <a:r>
              <a:rPr lang="en-GB"/>
              <a:t>May 2018</a:t>
            </a:r>
            <a:endParaRPr lang="en-GB" dirty="0"/>
          </a:p>
        </p:txBody>
      </p:sp>
    </p:spTree>
    <p:extLst>
      <p:ext uri="{BB962C8B-B14F-4D97-AF65-F5344CB8AC3E}">
        <p14:creationId xmlns:p14="http://schemas.microsoft.com/office/powerpoint/2010/main" val="282515023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757E16-279D-034F-B47C-191E14228C62}"/>
              </a:ext>
            </a:extLst>
          </p:cNvPr>
          <p:cNvSpPr>
            <a:spLocks noGrp="1"/>
          </p:cNvSpPr>
          <p:nvPr>
            <p:ph type="title"/>
          </p:nvPr>
        </p:nvSpPr>
        <p:spPr/>
        <p:txBody>
          <a:bodyPr/>
          <a:lstStyle/>
          <a:p>
            <a:r>
              <a:rPr lang="en-US" dirty="0"/>
              <a:t>Confirmation Vote BCS Secretary</a:t>
            </a:r>
          </a:p>
        </p:txBody>
      </p:sp>
      <p:sp>
        <p:nvSpPr>
          <p:cNvPr id="3" name="Content Placeholder 2">
            <a:extLst>
              <a:ext uri="{FF2B5EF4-FFF2-40B4-BE49-F238E27FC236}">
                <a16:creationId xmlns="" xmlns:a16="http://schemas.microsoft.com/office/drawing/2014/main" id="{D6092273-7F0E-2740-ADF7-1A7B93D3641F}"/>
              </a:ext>
            </a:extLst>
          </p:cNvPr>
          <p:cNvSpPr>
            <a:spLocks noGrp="1"/>
          </p:cNvSpPr>
          <p:nvPr>
            <p:ph idx="1"/>
          </p:nvPr>
        </p:nvSpPr>
        <p:spPr/>
        <p:txBody>
          <a:bodyPr/>
          <a:lstStyle/>
          <a:p>
            <a:r>
              <a:rPr lang="en-US" dirty="0"/>
              <a:t>Move to: Confirm </a:t>
            </a:r>
            <a:r>
              <a:rPr lang="en-US" dirty="0" err="1"/>
              <a:t>Xiaofei</a:t>
            </a:r>
            <a:r>
              <a:rPr lang="en-US" dirty="0"/>
              <a:t> Wang as BCS Secretary.</a:t>
            </a:r>
          </a:p>
          <a:p>
            <a:endParaRPr lang="en-US" dirty="0"/>
          </a:p>
          <a:p>
            <a:r>
              <a:rPr lang="en-US" dirty="0"/>
              <a:t>Moved: Dan Harkins		Seconded:	 Stephen	McCann	</a:t>
            </a:r>
          </a:p>
          <a:p>
            <a:r>
              <a:rPr lang="en-US" dirty="0"/>
              <a:t>Result in BCS SG:  Y/N/A -- 9/0/0  motion passed</a:t>
            </a:r>
          </a:p>
          <a:p>
            <a:endParaRPr lang="en-US" dirty="0"/>
          </a:p>
        </p:txBody>
      </p:sp>
      <p:sp>
        <p:nvSpPr>
          <p:cNvPr id="4" name="Slide Number Placeholder 3">
            <a:extLst>
              <a:ext uri="{FF2B5EF4-FFF2-40B4-BE49-F238E27FC236}">
                <a16:creationId xmlns="" xmlns:a16="http://schemas.microsoft.com/office/drawing/2014/main" id="{E41FB270-959E-D547-A6AA-4D9A300BA2C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 xmlns:a16="http://schemas.microsoft.com/office/drawing/2014/main" id="{B1BAB4B3-84EF-AD46-8290-4F159BC6961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 xmlns:a16="http://schemas.microsoft.com/office/drawing/2014/main" id="{2FC1E13D-C328-DB42-A330-2D48494D1E2A}"/>
              </a:ext>
            </a:extLst>
          </p:cNvPr>
          <p:cNvSpPr>
            <a:spLocks noGrp="1"/>
          </p:cNvSpPr>
          <p:nvPr>
            <p:ph type="dt" idx="15"/>
          </p:nvPr>
        </p:nvSpPr>
        <p:spPr/>
        <p:txBody>
          <a:bodyPr/>
          <a:lstStyle/>
          <a:p>
            <a:r>
              <a:rPr lang="en-GB"/>
              <a:t>May 2018</a:t>
            </a:r>
            <a:endParaRPr lang="en-GB" dirty="0"/>
          </a:p>
        </p:txBody>
      </p:sp>
    </p:spTree>
    <p:extLst>
      <p:ext uri="{BB962C8B-B14F-4D97-AF65-F5344CB8AC3E}">
        <p14:creationId xmlns:p14="http://schemas.microsoft.com/office/powerpoint/2010/main" val="412531028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GB"/>
              <a:t>May 2018</a:t>
            </a:r>
          </a:p>
        </p:txBody>
      </p:sp>
      <p:sp>
        <p:nvSpPr>
          <p:cNvPr id="5" name="Footer Placeholder 4"/>
          <p:cNvSpPr>
            <a:spLocks noGrp="1"/>
          </p:cNvSpPr>
          <p:nvPr>
            <p:ph type="ftr" idx="14"/>
          </p:nvPr>
        </p:nvSpPr>
        <p:spPr>
          <a:xfrm>
            <a:off x="7739074" y="6475414"/>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68</a:t>
            </a:fld>
            <a:endParaRPr lang="en-GB"/>
          </a:p>
        </p:txBody>
      </p:sp>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2209800" y="1981201"/>
            <a:ext cx="7772400" cy="4208463"/>
          </a:xfrm>
          <a:ln/>
        </p:spPr>
        <p:txBody>
          <a:bodyPr/>
          <a:lstStyle/>
          <a:p>
            <a:r>
              <a:rPr lang="en-US" dirty="0"/>
              <a:t>Agenda for this week:				11-18/590</a:t>
            </a:r>
          </a:p>
          <a:p>
            <a:r>
              <a:rPr lang="en-US" dirty="0"/>
              <a:t>Meeting / Chair’s Slide Deck:		11-18/591</a:t>
            </a:r>
          </a:p>
          <a:p>
            <a:endParaRPr lang="en-US" dirty="0"/>
          </a:p>
          <a:p>
            <a:r>
              <a:rPr lang="en-US" dirty="0"/>
              <a:t>Meeting minutes:					11-18/0901</a:t>
            </a:r>
          </a:p>
          <a:p>
            <a:endParaRPr lang="en-US" dirty="0"/>
          </a:p>
          <a:p>
            <a:r>
              <a:rPr lang="en-US" dirty="0"/>
              <a:t>Snapshot Slide:						11-18/0589</a:t>
            </a:r>
          </a:p>
          <a:p>
            <a:r>
              <a:rPr lang="en-US" dirty="0"/>
              <a:t>Closing report:						11-18/0592</a:t>
            </a:r>
          </a:p>
        </p:txBody>
      </p:sp>
    </p:spTree>
    <p:extLst>
      <p:ext uri="{BB962C8B-B14F-4D97-AF65-F5344CB8AC3E}">
        <p14:creationId xmlns:p14="http://schemas.microsoft.com/office/powerpoint/2010/main" val="21237901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2"/>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eaLnBrk="1"/>
            <a:r>
              <a:rPr lang="en-US" altLang="en-US" sz="1200">
                <a:solidFill>
                  <a:srgbClr val="000000"/>
                </a:solidFill>
                <a:latin typeface="Times New Roman" panose="02020603050405020304" pitchFamily="18" charset="0"/>
              </a:rPr>
              <a:t>Slide </a:t>
            </a:r>
            <a:fld id="{296FFE81-1407-4DE2-83BF-4FCBB06DEE4E}" type="slidenum">
              <a:rPr lang="en-US" altLang="en-US" sz="1200">
                <a:solidFill>
                  <a:srgbClr val="000000"/>
                </a:solidFill>
                <a:latin typeface="Times New Roman" panose="02020603050405020304" pitchFamily="18" charset="0"/>
              </a:rPr>
              <a:pPr eaLnBrk="1"/>
              <a:t>69</a:t>
            </a:fld>
            <a:endParaRPr lang="en-US" altLang="en-US" sz="1200">
              <a:solidFill>
                <a:srgbClr val="000000"/>
              </a:solidFill>
              <a:latin typeface="Times New Roman" panose="02020603050405020304" pitchFamily="18" charset="0"/>
            </a:endParaRPr>
          </a:p>
        </p:txBody>
      </p:sp>
      <p:sp>
        <p:nvSpPr>
          <p:cNvPr id="110" name="Footer Placeholder 3"/>
          <p:cNvSpPr>
            <a:spLocks noGrp="1"/>
          </p:cNvSpPr>
          <p:nvPr>
            <p:ph type="ftr" sz="quarter" idx="11"/>
          </p:nvPr>
        </p:nvSpPr>
        <p:spPr/>
        <p:txBody>
          <a:bodyPr/>
          <a:lstStyle/>
          <a:p>
            <a:pPr>
              <a:defRPr/>
            </a:pPr>
            <a:r>
              <a:rPr lang="en-US" dirty="0" smtClean="0"/>
              <a:t>Tuncer Baykas (IMU)</a:t>
            </a:r>
            <a:endParaRPr lang="en-US" dirty="0"/>
          </a:p>
        </p:txBody>
      </p:sp>
      <p:sp>
        <p:nvSpPr>
          <p:cNvPr id="111" name="Date Placeholder 4"/>
          <p:cNvSpPr>
            <a:spLocks noGrp="1"/>
          </p:cNvSpPr>
          <p:nvPr>
            <p:ph type="dt" sz="quarter" idx="12"/>
          </p:nvPr>
        </p:nvSpPr>
        <p:spPr/>
        <p:txBody>
          <a:bodyPr/>
          <a:lstStyle/>
          <a:p>
            <a:pPr>
              <a:defRPr/>
            </a:pPr>
            <a:r>
              <a:rPr lang="en-US"/>
              <a:t>May 2018</a:t>
            </a:r>
          </a:p>
        </p:txBody>
      </p:sp>
      <p:sp>
        <p:nvSpPr>
          <p:cNvPr id="21508" name="Rectangle 1"/>
          <p:cNvSpPr>
            <a:spLocks noGrp="1" noChangeArrowheads="1"/>
          </p:cNvSpPr>
          <p:nvPr>
            <p:ph type="title"/>
          </p:nvPr>
        </p:nvSpPr>
        <p:spPr>
          <a:xfrm>
            <a:off x="914400" y="469900"/>
            <a:ext cx="10363200" cy="1470025"/>
          </a:xfrm>
        </p:spPr>
        <p:txBody>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3200" smtClean="0">
                <a:solidFill>
                  <a:srgbClr val="000000"/>
                </a:solidFill>
              </a:rPr>
              <a:t>FD TIG Closing Report</a:t>
            </a:r>
          </a:p>
        </p:txBody>
      </p:sp>
      <p:sp>
        <p:nvSpPr>
          <p:cNvPr id="21509" name="Rectangle 2"/>
          <p:cNvSpPr>
            <a:spLocks noGrp="1" noChangeArrowheads="1"/>
          </p:cNvSpPr>
          <p:nvPr>
            <p:ph type="subTitle" idx="4294967295"/>
          </p:nvPr>
        </p:nvSpPr>
        <p:spPr>
          <a:xfrm>
            <a:off x="1828800" y="1463675"/>
            <a:ext cx="8534400" cy="476250"/>
          </a:xfrm>
        </p:spPr>
        <p:txBody>
          <a:bodyPr/>
          <a:lstStyle/>
          <a:p>
            <a:pPr marL="0" indent="0" algn="ctr" eaLnBrk="1" hangingPunct="1">
              <a:spcBef>
                <a:spcPts val="500"/>
              </a:spcBef>
              <a:buFont typeface="Arial" panose="020B0604020202020204"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altLang="en-US" sz="2000" smtClean="0"/>
              <a:t>Date:</a:t>
            </a:r>
            <a:r>
              <a:rPr lang="en-US" altLang="en-US" sz="2000" b="0" smtClean="0"/>
              <a:t> 2018-05-09</a:t>
            </a:r>
          </a:p>
        </p:txBody>
      </p:sp>
      <p:sp>
        <p:nvSpPr>
          <p:cNvPr id="21510" name="Text Box 3"/>
          <p:cNvSpPr txBox="1">
            <a:spLocks noChangeArrowheads="1"/>
          </p:cNvSpPr>
          <p:nvPr/>
        </p:nvSpPr>
        <p:spPr bwMode="auto">
          <a:xfrm>
            <a:off x="5792788" y="6475413"/>
            <a:ext cx="70485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lIns="0" tIns="0" rIns="0" bIns="0"/>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eaLnBrk="1">
              <a:lnSpc>
                <a:spcPct val="100000"/>
              </a:lnSpc>
            </a:pPr>
            <a:r>
              <a:rPr lang="en-US" altLang="en-US" sz="1200">
                <a:solidFill>
                  <a:srgbClr val="000000"/>
                </a:solidFill>
                <a:latin typeface="Times New Roman" panose="02020603050405020304" pitchFamily="18" charset="0"/>
              </a:rPr>
              <a:t>Slide </a:t>
            </a:r>
            <a:fld id="{A4F1DEF5-266D-4938-A38A-1CA506E3395F}" type="slidenum">
              <a:rPr lang="en-US" altLang="en-US" sz="1200">
                <a:solidFill>
                  <a:srgbClr val="000000"/>
                </a:solidFill>
                <a:latin typeface="Times New Roman" panose="02020603050405020304" pitchFamily="18" charset="0"/>
              </a:rPr>
              <a:pPr eaLnBrk="1">
                <a:lnSpc>
                  <a:spcPct val="100000"/>
                </a:lnSpc>
              </a:pPr>
              <a:t>69</a:t>
            </a:fld>
            <a:endParaRPr lang="en-US" altLang="en-US" sz="1200">
              <a:solidFill>
                <a:srgbClr val="000000"/>
              </a:solidFill>
              <a:latin typeface="Times New Roman" panose="02020603050405020304" pitchFamily="18" charset="0"/>
            </a:endParaRPr>
          </a:p>
        </p:txBody>
      </p:sp>
      <p:sp>
        <p:nvSpPr>
          <p:cNvPr id="21511" name="AutoShape 5"/>
          <p:cNvSpPr>
            <a:spLocks noChangeArrowheads="1"/>
          </p:cNvSpPr>
          <p:nvPr/>
        </p:nvSpPr>
        <p:spPr bwMode="auto">
          <a:xfrm>
            <a:off x="993775" y="1973263"/>
            <a:ext cx="1447800" cy="381000"/>
          </a:xfrm>
          <a:custGeom>
            <a:avLst/>
            <a:gdLst>
              <a:gd name="T0" fmla="*/ 1447800 w 1447800"/>
              <a:gd name="T1" fmla="*/ 190500 h 381000"/>
              <a:gd name="T2" fmla="*/ 723900 w 1447800"/>
              <a:gd name="T3" fmla="*/ 381000 h 381000"/>
              <a:gd name="T4" fmla="*/ 0 w 1447800"/>
              <a:gd name="T5" fmla="*/ 190500 h 381000"/>
              <a:gd name="T6" fmla="*/ 723900 w 1447800"/>
              <a:gd name="T7" fmla="*/ 0 h 381000"/>
              <a:gd name="T8" fmla="*/ 0 60000 65536"/>
              <a:gd name="T9" fmla="*/ 5898240 60000 65536"/>
              <a:gd name="T10" fmla="*/ 11796480 60000 65536"/>
              <a:gd name="T11" fmla="*/ 17694720 60000 65536"/>
              <a:gd name="T12" fmla="*/ 0 w 1447800"/>
              <a:gd name="T13" fmla="*/ 0 h 381000"/>
              <a:gd name="T14" fmla="*/ 1447800 w 1447800"/>
              <a:gd name="T15" fmla="*/ 381000 h 381000"/>
            </a:gdLst>
            <a:ahLst/>
            <a:cxnLst>
              <a:cxn ang="T8">
                <a:pos x="T0" y="T1"/>
              </a:cxn>
              <a:cxn ang="T9">
                <a:pos x="T2" y="T3"/>
              </a:cxn>
              <a:cxn ang="T10">
                <a:pos x="T4" y="T5"/>
              </a:cxn>
              <a:cxn ang="T11">
                <a:pos x="T6" y="T7"/>
              </a:cxn>
            </a:cxnLst>
            <a:rect l="T12" t="T13" r="T14" b="T15"/>
            <a:pathLst>
              <a:path w="1447800" h="381000">
                <a:moveTo>
                  <a:pt x="0" y="0"/>
                </a:moveTo>
                <a:lnTo>
                  <a:pt x="4022" y="0"/>
                </a:lnTo>
                <a:lnTo>
                  <a:pt x="4022" y="1058"/>
                </a:lnTo>
                <a:lnTo>
                  <a:pt x="0" y="1058"/>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lIns="92160" tIns="46080" rIns="92160" bIns="46080"/>
          <a:lstStyle>
            <a:lvl1pPr eaLnBrk="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Arial" panose="020B0604020202020204" pitchFamily="34" charset="0"/>
                <a:ea typeface="MS Gothic" panose="020B0609070205080204" pitchFamily="49" charset="-128"/>
              </a:defRPr>
            </a:lvl1pPr>
            <a:lvl2pPr eaLnBrk="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Arial" panose="020B0604020202020204" pitchFamily="34" charset="0"/>
                <a:ea typeface="MS Gothic" panose="020B0609070205080204" pitchFamily="49" charset="-128"/>
              </a:defRPr>
            </a:lvl2pPr>
            <a:lvl3pPr eaLnBrk="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Arial" panose="020B0604020202020204" pitchFamily="34" charset="0"/>
                <a:ea typeface="MS Gothic" panose="020B0609070205080204" pitchFamily="49" charset="-128"/>
              </a:defRPr>
            </a:lvl3pPr>
            <a:lvl4pPr eaLnBrk="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Arial" panose="020B0604020202020204" pitchFamily="34" charset="0"/>
                <a:ea typeface="MS Gothic" panose="020B0609070205080204" pitchFamily="49" charset="-128"/>
              </a:defRPr>
            </a:lvl4pPr>
            <a:lvl5pPr eaLnBrk="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Arial" panose="020B0604020202020204" pitchFamily="34" charset="0"/>
                <a:ea typeface="MS Gothic" panose="020B0609070205080204" pitchFamily="49" charset="-128"/>
              </a:defRPr>
            </a:lvl9pPr>
          </a:lstStyle>
          <a:p>
            <a:pPr eaLnBrk="1">
              <a:lnSpc>
                <a:spcPct val="100000"/>
              </a:lnSpc>
              <a:spcBef>
                <a:spcPts val="500"/>
              </a:spcBef>
            </a:pPr>
            <a:r>
              <a:rPr lang="en-US" altLang="en-US" sz="2000">
                <a:solidFill>
                  <a:srgbClr val="000000"/>
                </a:solidFill>
                <a:latin typeface="Times New Roman" panose="02020603050405020304" pitchFamily="18" charset="0"/>
              </a:rPr>
              <a:t>Authors:</a:t>
            </a:r>
          </a:p>
        </p:txBody>
      </p:sp>
      <p:graphicFrame>
        <p:nvGraphicFramePr>
          <p:cNvPr id="4102" name="Group 6"/>
          <p:cNvGraphicFramePr>
            <a:graphicFrameLocks noGrp="1"/>
          </p:cNvGraphicFramePr>
          <p:nvPr/>
        </p:nvGraphicFramePr>
        <p:xfrm>
          <a:off x="1066800" y="2667000"/>
          <a:ext cx="9890125" cy="2620963"/>
        </p:xfrm>
        <a:graphic>
          <a:graphicData uri="http://schemas.openxmlformats.org/drawingml/2006/table">
            <a:tbl>
              <a:tblPr/>
              <a:tblGrid>
                <a:gridCol w="1976438"/>
                <a:gridCol w="1976437"/>
                <a:gridCol w="1978025"/>
                <a:gridCol w="1976438"/>
                <a:gridCol w="1982787"/>
              </a:tblGrid>
              <a:tr h="523875">
                <a:tc>
                  <a:txBody>
                    <a:bodyPr/>
                    <a:lstStyle/>
                    <a:p>
                      <a:pPr marL="0" marR="0" lvl="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sz="1800" b="1" i="0" u="none" strike="noStrike" cap="none" normalizeH="0" baseline="0" dirty="0" smtClean="0">
                          <a:ln>
                            <a:noFill/>
                          </a:ln>
                          <a:solidFill>
                            <a:srgbClr val="000000"/>
                          </a:solidFill>
                          <a:effectLst/>
                          <a:latin typeface="Times New Roman" pitchFamily="16" charset="0"/>
                          <a:ea typeface="Droid Sans Fallback" charset="0"/>
                          <a:cs typeface="Droid Sans Fallback" charset="0"/>
                        </a:rPr>
                        <a:t>Name</a:t>
                      </a:r>
                    </a:p>
                  </a:txBody>
                  <a:tcPr marL="90000" marR="90000" marT="62676"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sz="1800" b="1" i="0" u="none" strike="noStrike" cap="none" normalizeH="0" baseline="0" smtClean="0">
                          <a:ln>
                            <a:noFill/>
                          </a:ln>
                          <a:solidFill>
                            <a:srgbClr val="000000"/>
                          </a:solidFill>
                          <a:effectLst/>
                          <a:latin typeface="Times New Roman" pitchFamily="16" charset="0"/>
                          <a:ea typeface="Droid Sans Fallback" charset="0"/>
                          <a:cs typeface="Droid Sans Fallback" charset="0"/>
                        </a:rPr>
                        <a:t>Affiliations</a:t>
                      </a:r>
                    </a:p>
                  </a:txBody>
                  <a:tcPr marL="90000" marR="90000" marT="62676"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sz="1800" b="1" i="0" u="none" strike="noStrike" cap="none" normalizeH="0" baseline="0" dirty="0" smtClean="0">
                          <a:ln>
                            <a:noFill/>
                          </a:ln>
                          <a:solidFill>
                            <a:srgbClr val="000000"/>
                          </a:solidFill>
                          <a:effectLst/>
                          <a:latin typeface="Times New Roman" pitchFamily="16" charset="0"/>
                          <a:ea typeface="Droid Sans Fallback" charset="0"/>
                          <a:cs typeface="Droid Sans Fallback" charset="0"/>
                        </a:rPr>
                        <a:t>Address</a:t>
                      </a:r>
                    </a:p>
                  </a:txBody>
                  <a:tcPr marL="90000" marR="90000" marT="62676"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sz="1800" b="1" i="0" u="none" strike="noStrike" cap="none" normalizeH="0" baseline="0" smtClean="0">
                          <a:ln>
                            <a:noFill/>
                          </a:ln>
                          <a:solidFill>
                            <a:srgbClr val="000000"/>
                          </a:solidFill>
                          <a:effectLst/>
                          <a:latin typeface="Times New Roman" pitchFamily="16" charset="0"/>
                          <a:ea typeface="Droid Sans Fallback" charset="0"/>
                          <a:cs typeface="Droid Sans Fallback" charset="0"/>
                        </a:rPr>
                        <a:t>Phone</a:t>
                      </a:r>
                    </a:p>
                  </a:txBody>
                  <a:tcPr marL="90000" marR="90000" marT="62676"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sz="1800" b="1" i="0" u="none" strike="noStrike" cap="none" normalizeH="0" baseline="0" smtClean="0">
                          <a:ln>
                            <a:noFill/>
                          </a:ln>
                          <a:solidFill>
                            <a:srgbClr val="000000"/>
                          </a:solidFill>
                          <a:effectLst/>
                          <a:latin typeface="Times New Roman" pitchFamily="16" charset="0"/>
                          <a:ea typeface="Droid Sans Fallback" charset="0"/>
                          <a:cs typeface="Droid Sans Fallback" charset="0"/>
                        </a:rPr>
                        <a:t>email</a:t>
                      </a:r>
                    </a:p>
                  </a:txBody>
                  <a:tcPr marL="90000" marR="90000" marT="62676"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523875">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sz="1400" b="0" i="0" u="none" strike="noStrike" cap="none" normalizeH="0" baseline="0" dirty="0" smtClean="0">
                          <a:ln>
                            <a:noFill/>
                          </a:ln>
                          <a:solidFill>
                            <a:srgbClr val="000000"/>
                          </a:solidFill>
                          <a:effectLst/>
                          <a:latin typeface="+mj-lt"/>
                          <a:ea typeface="Droid Sans Fallback" charset="0"/>
                          <a:cs typeface="Droid Sans Fallback" charset="0"/>
                        </a:rPr>
                        <a:t>Tuncer Baykas</a:t>
                      </a: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sz="1400" b="0" i="0" u="none" strike="noStrike" cap="none" normalizeH="0" baseline="0" dirty="0" smtClean="0">
                          <a:ln>
                            <a:noFill/>
                          </a:ln>
                          <a:solidFill>
                            <a:srgbClr val="000000"/>
                          </a:solidFill>
                          <a:effectLst/>
                          <a:latin typeface="+mj-lt"/>
                          <a:ea typeface="Droid Sans Fallback" charset="0"/>
                          <a:cs typeface="Droid Sans Fallback" charset="0"/>
                        </a:rPr>
                        <a:t>Istanbul </a:t>
                      </a:r>
                      <a:r>
                        <a:rPr kumimoji="0" lang="en-US" sz="1400" b="0" i="0" u="none" strike="noStrike" cap="none" normalizeH="0" baseline="0" dirty="0" err="1" smtClean="0">
                          <a:ln>
                            <a:noFill/>
                          </a:ln>
                          <a:solidFill>
                            <a:srgbClr val="000000"/>
                          </a:solidFill>
                          <a:effectLst/>
                          <a:latin typeface="+mj-lt"/>
                          <a:ea typeface="Droid Sans Fallback" charset="0"/>
                          <a:cs typeface="Droid Sans Fallback" charset="0"/>
                        </a:rPr>
                        <a:t>Medipol</a:t>
                      </a:r>
                      <a:r>
                        <a:rPr kumimoji="0" lang="en-US" sz="1400" b="0" i="0" u="none" strike="noStrike" cap="none" normalizeH="0" baseline="0" dirty="0" smtClean="0">
                          <a:ln>
                            <a:noFill/>
                          </a:ln>
                          <a:solidFill>
                            <a:srgbClr val="000000"/>
                          </a:solidFill>
                          <a:effectLst/>
                          <a:latin typeface="+mj-lt"/>
                          <a:ea typeface="Droid Sans Fallback" charset="0"/>
                          <a:cs typeface="Droid Sans Fallback" charset="0"/>
                        </a:rPr>
                        <a:t> </a:t>
                      </a:r>
                      <a:r>
                        <a:rPr kumimoji="0" lang="en-US" sz="1400" b="0" i="0" u="none" strike="noStrike" cap="none" normalizeH="0" baseline="0" dirty="0" err="1" smtClean="0">
                          <a:ln>
                            <a:noFill/>
                          </a:ln>
                          <a:solidFill>
                            <a:srgbClr val="000000"/>
                          </a:solidFill>
                          <a:effectLst/>
                          <a:latin typeface="+mj-lt"/>
                          <a:ea typeface="Droid Sans Fallback" charset="0"/>
                          <a:cs typeface="Droid Sans Fallback" charset="0"/>
                        </a:rPr>
                        <a:t>Universty</a:t>
                      </a:r>
                      <a:endParaRPr kumimoji="0" lang="en-US" sz="1400" b="0" i="0" u="none" strike="noStrike" cap="none" normalizeH="0" baseline="0" dirty="0" smtClean="0">
                        <a:ln>
                          <a:noFill/>
                        </a:ln>
                        <a:solidFill>
                          <a:srgbClr val="000000"/>
                        </a:solidFill>
                        <a:effectLst/>
                        <a:latin typeface="+mj-lt"/>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400" b="0" i="0" u="none" strike="noStrike" cap="none" normalizeH="0" baseline="0" smtClean="0">
                        <a:ln>
                          <a:noFill/>
                        </a:ln>
                        <a:solidFill>
                          <a:srgbClr val="000000"/>
                        </a:solidFill>
                        <a:effectLst/>
                        <a:latin typeface="+mj-lt"/>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400" b="0" i="0" u="none" strike="noStrike" cap="none" normalizeH="0" baseline="0" smtClean="0">
                        <a:ln>
                          <a:noFill/>
                        </a:ln>
                        <a:solidFill>
                          <a:srgbClr val="000000"/>
                        </a:solidFill>
                        <a:effectLst/>
                        <a:latin typeface="+mj-lt"/>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sz="1400" b="0" i="0" u="none" strike="noStrike" cap="none" normalizeH="0" baseline="0" dirty="0" err="1" smtClean="0">
                          <a:ln>
                            <a:noFill/>
                          </a:ln>
                          <a:solidFill>
                            <a:srgbClr val="000000"/>
                          </a:solidFill>
                          <a:effectLst/>
                          <a:latin typeface="+mj-lt"/>
                          <a:ea typeface="Droid Sans Fallback" charset="0"/>
                          <a:cs typeface="Droid Sans Fallback" charset="0"/>
                        </a:rPr>
                        <a:t>tbaykas@medipol.edu.tr</a:t>
                      </a:r>
                      <a:endParaRPr kumimoji="0" lang="en-US" sz="1400" b="0" i="0" u="none" strike="noStrike" cap="none" normalizeH="0" baseline="0" dirty="0" smtClean="0">
                        <a:ln>
                          <a:noFill/>
                        </a:ln>
                        <a:solidFill>
                          <a:srgbClr val="000000"/>
                        </a:solidFill>
                        <a:effectLst/>
                        <a:latin typeface="+mj-lt"/>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523875">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523875">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dirty="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r h="525463">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itchFamily="16"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sz="1800" b="0" i="0" u="none" strike="noStrike" cap="none" normalizeH="0" baseline="0" dirty="0" smtClean="0">
                        <a:ln>
                          <a:noFill/>
                        </a:ln>
                        <a:solidFill>
                          <a:srgbClr val="000000"/>
                        </a:solidFill>
                        <a:effectLst/>
                        <a:latin typeface="Arial" charset="0"/>
                        <a:ea typeface="Droid Sans Fallback" charset="0"/>
                        <a:cs typeface="Droid Sans Fallback" charset="0"/>
                      </a:endParaRPr>
                    </a:p>
                  </a:txBody>
                  <a:tcPr marL="90000" marR="90000" marT="60407" marB="46800" anchor="ctr" horzOverflow="overflow">
                    <a:lnL w="7200" cap="flat" cmpd="sng" algn="ctr">
                      <a:solidFill>
                        <a:srgbClr val="000000"/>
                      </a:solidFill>
                      <a:prstDash val="solid"/>
                      <a:round/>
                      <a:headEnd type="none" w="med" len="med"/>
                      <a:tailEnd type="none" w="med" len="me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505886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4" name="Date Placeholder 3"/>
          <p:cNvSpPr>
            <a:spLocks noGrp="1"/>
          </p:cNvSpPr>
          <p:nvPr>
            <p:ph type="dt" idx="15"/>
          </p:nvPr>
        </p:nvSpPr>
        <p:spPr/>
        <p:txBody>
          <a:bodyPr/>
          <a:lstStyle/>
          <a:p>
            <a:r>
              <a:rPr lang="en-US" smtClean="0"/>
              <a:t>May 2018</a:t>
            </a:r>
            <a:endParaRPr lang="en-GB"/>
          </a:p>
        </p:txBody>
      </p:sp>
      <p:sp>
        <p:nvSpPr>
          <p:cNvPr id="8" name="Rectangle 3"/>
          <p:cNvSpPr>
            <a:spLocks noGrp="1" noChangeArrowheads="1"/>
          </p:cNvSpPr>
          <p:nvPr>
            <p:ph idx="1"/>
          </p:nvPr>
        </p:nvSpPr>
        <p:spPr>
          <a:xfrm>
            <a:off x="907283" y="1524000"/>
            <a:ext cx="10361084" cy="4113213"/>
          </a:xfrm>
          <a:noFill/>
        </p:spPr>
        <p:txBody>
          <a:bodyPr/>
          <a:lstStyle/>
          <a:p>
            <a:pPr>
              <a:buFont typeface="Arial" panose="020B0604020202020204" pitchFamily="34" charset="0"/>
              <a:buChar char="•"/>
            </a:pPr>
            <a:r>
              <a:rPr lang="en-US" sz="1600" dirty="0" err="1"/>
              <a:t>TGaj</a:t>
            </a:r>
            <a:r>
              <a:rPr lang="en-US" sz="1600" dirty="0"/>
              <a:t> – </a:t>
            </a:r>
            <a:r>
              <a:rPr lang="en-US" sz="1600" dirty="0" err="1"/>
              <a:t>Jiamin</a:t>
            </a:r>
            <a:r>
              <a:rPr lang="en-US" sz="1600" dirty="0"/>
              <a:t> CHEN – </a:t>
            </a:r>
            <a:r>
              <a:rPr lang="en-US" sz="1600" b="0" dirty="0">
                <a:hlinkClick r:id="rId3"/>
              </a:rPr>
              <a:t>jiamin.chen@mail01.huawei.com</a:t>
            </a:r>
            <a:r>
              <a:rPr lang="en-US" sz="1600" b="0" dirty="0"/>
              <a:t> , </a:t>
            </a:r>
            <a:r>
              <a:rPr lang="en-US" sz="1600" dirty="0" err="1"/>
              <a:t>Shiwen</a:t>
            </a:r>
            <a:r>
              <a:rPr lang="en-US" sz="1600" dirty="0"/>
              <a:t> He – </a:t>
            </a:r>
            <a:r>
              <a:rPr lang="en-US" sz="1600" b="0" u="sng" dirty="0">
                <a:hlinkClick r:id="rId4"/>
              </a:rPr>
              <a:t>shiwenhe@seu.edu.cn</a:t>
            </a:r>
            <a:endParaRPr lang="en-US" sz="1600" b="0" dirty="0"/>
          </a:p>
          <a:p>
            <a:pPr>
              <a:buFont typeface="Arial" panose="020B0604020202020204" pitchFamily="34" charset="0"/>
              <a:buChar char="•"/>
            </a:pPr>
            <a:r>
              <a:rPr lang="en-US" sz="1600" dirty="0" err="1"/>
              <a:t>TGak</a:t>
            </a:r>
            <a:r>
              <a:rPr lang="en-US" sz="1600" dirty="0"/>
              <a:t> – Donald Eastlake – </a:t>
            </a:r>
            <a:r>
              <a:rPr lang="en-US" sz="1600" b="0" dirty="0">
                <a:hlinkClick r:id="rId5"/>
              </a:rPr>
              <a:t>d3e3e3@gmail.com</a:t>
            </a:r>
            <a:endParaRPr lang="en-US" sz="1600" b="0" dirty="0"/>
          </a:p>
          <a:p>
            <a:pPr>
              <a:buFont typeface="Arial" panose="020B0604020202020204" pitchFamily="34" charset="0"/>
              <a:buChar char="•"/>
            </a:pPr>
            <a:r>
              <a:rPr lang="en-US" sz="1600" dirty="0" err="1"/>
              <a:t>TGaq</a:t>
            </a:r>
            <a:r>
              <a:rPr lang="en-US" sz="1600" dirty="0"/>
              <a:t> – Lee Armstrong – </a:t>
            </a:r>
            <a:r>
              <a:rPr lang="en-US" sz="1600" b="0" dirty="0">
                <a:solidFill>
                  <a:schemeClr val="accent2"/>
                </a:solidFill>
                <a:hlinkClick r:id="rId6"/>
              </a:rPr>
              <a:t>LRA@tiac.net</a:t>
            </a:r>
            <a:r>
              <a:rPr lang="en-US" sz="1600" b="0" dirty="0">
                <a:solidFill>
                  <a:schemeClr val="accent2"/>
                </a:solidFill>
              </a:rPr>
              <a:t> </a:t>
            </a:r>
          </a:p>
          <a:p>
            <a:pPr marL="342900" lvl="1" indent="-342900">
              <a:buFontTx/>
              <a:buChar char="•"/>
            </a:pPr>
            <a:r>
              <a:rPr lang="en-US" sz="1600" b="1" dirty="0" err="1"/>
              <a:t>TGax</a:t>
            </a:r>
            <a:r>
              <a:rPr lang="en-US" sz="1600" b="1" dirty="0"/>
              <a:t> – Robert Stacey </a:t>
            </a:r>
            <a:r>
              <a:rPr lang="en-US" sz="1600" dirty="0"/>
              <a:t>– </a:t>
            </a:r>
            <a:r>
              <a:rPr lang="en-US" sz="1600" dirty="0">
                <a:hlinkClick r:id="rId7"/>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8"/>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9"/>
              </a:rPr>
              <a:t>chaochun.wang@mediatek.com</a:t>
            </a:r>
            <a:r>
              <a:rPr lang="en-US" sz="1600" dirty="0"/>
              <a:t> </a:t>
            </a:r>
            <a:endParaRPr lang="en-US" sz="1600" dirty="0" smtClean="0"/>
          </a:p>
          <a:p>
            <a:pPr marL="342900" lvl="1" indent="-342900">
              <a:buFontTx/>
              <a:buChar char="•"/>
            </a:pPr>
            <a:r>
              <a:rPr lang="en-US" sz="1600" b="1" dirty="0" err="1" smtClean="0"/>
              <a:t>TGba</a:t>
            </a:r>
            <a:r>
              <a:rPr lang="en-US" sz="1600" b="1" dirty="0" smtClean="0"/>
              <a:t> – Po-kai Huang </a:t>
            </a:r>
            <a:r>
              <a:rPr lang="en-US" sz="1600" dirty="0"/>
              <a:t>– </a:t>
            </a:r>
            <a:r>
              <a:rPr lang="en-US" sz="1600" dirty="0" smtClean="0">
                <a:hlinkClick r:id="rId10"/>
              </a:rPr>
              <a:t>po-kai.huang@intel.com</a:t>
            </a:r>
            <a:r>
              <a:rPr lang="en-US" sz="1600" dirty="0" smtClean="0"/>
              <a:t> </a:t>
            </a:r>
          </a:p>
          <a:p>
            <a:pPr marL="342900" lvl="1" indent="-342900">
              <a:buFontTx/>
              <a:buChar char="•"/>
            </a:pPr>
            <a:r>
              <a:rPr lang="en-US" sz="1600" dirty="0"/>
              <a:t> </a:t>
            </a:r>
            <a:r>
              <a:rPr lang="en-US" sz="1600" b="1" dirty="0" err="1" smtClean="0"/>
              <a:t>REVmd</a:t>
            </a:r>
            <a:r>
              <a:rPr lang="en-US" sz="1600" b="1" dirty="0" smtClean="0"/>
              <a:t> –Emily </a:t>
            </a:r>
            <a:r>
              <a:rPr lang="en-US" sz="1600" b="1" dirty="0"/>
              <a:t>Qi </a:t>
            </a:r>
            <a:r>
              <a:rPr lang="en-US" sz="1600" dirty="0"/>
              <a:t>– </a:t>
            </a:r>
            <a:r>
              <a:rPr lang="en-US" sz="1600" b="0" dirty="0" smtClean="0">
                <a:hlinkClick r:id="rId11"/>
              </a:rPr>
              <a:t>emily.h.qi@intel.com</a:t>
            </a:r>
            <a:r>
              <a:rPr lang="en-US" sz="1600" dirty="0" smtClean="0"/>
              <a:t>, </a:t>
            </a:r>
            <a:r>
              <a:rPr lang="en-US" sz="1600" b="1" dirty="0"/>
              <a:t>Edward Au </a:t>
            </a:r>
            <a:r>
              <a:rPr lang="en-US" sz="1600" dirty="0"/>
              <a:t>– </a:t>
            </a:r>
            <a:r>
              <a:rPr lang="en-US" sz="1600" b="0" u="sng" dirty="0">
                <a:hlinkClick r:id="rId12"/>
              </a:rPr>
              <a:t>edward.ks.au@huawei.com</a:t>
            </a:r>
            <a:r>
              <a:rPr lang="en-US" sz="1600" dirty="0"/>
              <a:t>, </a:t>
            </a:r>
          </a:p>
          <a:p>
            <a:pPr marL="342900" lvl="1" indent="-342900">
              <a:buFontTx/>
              <a:buChar char="•"/>
            </a:pPr>
            <a:r>
              <a:rPr lang="en-US" sz="1600" dirty="0" smtClean="0"/>
              <a:t>Editors </a:t>
            </a:r>
            <a:r>
              <a:rPr lang="en-US" sz="1600" dirty="0"/>
              <a:t>Emeritus:</a:t>
            </a:r>
          </a:p>
          <a:p>
            <a:pPr lvl="1"/>
            <a:r>
              <a:rPr lang="en-US" sz="1050" dirty="0" err="1"/>
              <a:t>TGaa</a:t>
            </a:r>
            <a:r>
              <a:rPr lang="en-US" sz="1050" dirty="0"/>
              <a:t> – Alex Ashley – </a:t>
            </a:r>
            <a:r>
              <a:rPr lang="en-US" sz="1050" dirty="0" smtClean="0">
                <a:hlinkClick r:id="rId13"/>
              </a:rPr>
              <a:t>alex.ashley@hotmail.co.uk</a:t>
            </a:r>
            <a:r>
              <a:rPr lang="en-US" sz="1050" dirty="0" smtClean="0"/>
              <a:t>	</a:t>
            </a:r>
          </a:p>
          <a:p>
            <a:pPr lvl="1"/>
            <a:r>
              <a:rPr lang="en-US" sz="1050" dirty="0" err="1" smtClean="0"/>
              <a:t>TGac</a:t>
            </a:r>
            <a:r>
              <a:rPr lang="en-US" sz="1050" dirty="0" smtClean="0"/>
              <a:t> – Robert Stacey – </a:t>
            </a:r>
            <a:r>
              <a:rPr lang="en-US" sz="1050" dirty="0" smtClean="0">
                <a:hlinkClick r:id="rId7"/>
              </a:rPr>
              <a:t>robert.stacey@intel.com</a:t>
            </a:r>
            <a:r>
              <a:rPr lang="en-US" sz="1050" dirty="0" smtClean="0"/>
              <a:t> </a:t>
            </a:r>
          </a:p>
          <a:p>
            <a:pPr lvl="1"/>
            <a:r>
              <a:rPr lang="en-US" sz="1050" dirty="0" err="1" smtClean="0"/>
              <a:t>TGad</a:t>
            </a:r>
            <a:r>
              <a:rPr lang="en-US" sz="1050" dirty="0" smtClean="0"/>
              <a:t> </a:t>
            </a:r>
            <a:r>
              <a:rPr lang="en-US" sz="1050" dirty="0"/>
              <a:t>– Carlos Cordeiro – </a:t>
            </a:r>
            <a:r>
              <a:rPr lang="en-US" sz="1050" dirty="0">
                <a:hlinkClick r:id="rId8"/>
              </a:rPr>
              <a:t>carlos.cordeiro@intel.com</a:t>
            </a:r>
            <a:r>
              <a:rPr lang="en-US" sz="1050" dirty="0"/>
              <a:t>  </a:t>
            </a:r>
          </a:p>
          <a:p>
            <a:pPr lvl="1"/>
            <a:r>
              <a:rPr lang="en-US" sz="1050" dirty="0" err="1"/>
              <a:t>TGae</a:t>
            </a:r>
            <a:r>
              <a:rPr lang="en-US" sz="1050" dirty="0"/>
              <a:t> – Henry </a:t>
            </a:r>
            <a:r>
              <a:rPr lang="en-US" sz="1050" dirty="0" err="1"/>
              <a:t>Ptasinski</a:t>
            </a:r>
            <a:r>
              <a:rPr lang="en-US" sz="1050" dirty="0"/>
              <a:t> – </a:t>
            </a:r>
            <a:r>
              <a:rPr lang="en-US" sz="1050" dirty="0">
                <a:hlinkClick r:id="rId14"/>
              </a:rPr>
              <a:t>henry@LOGOUT.COM</a:t>
            </a:r>
            <a:r>
              <a:rPr lang="en-US" sz="1050" dirty="0"/>
              <a:t> </a:t>
            </a:r>
          </a:p>
          <a:p>
            <a:pPr lvl="1"/>
            <a:r>
              <a:rPr lang="en-US" sz="1050" dirty="0" err="1"/>
              <a:t>TGaf</a:t>
            </a:r>
            <a:r>
              <a:rPr lang="en-US" sz="1050" dirty="0"/>
              <a:t> – Peter Ecclesine – </a:t>
            </a:r>
            <a:r>
              <a:rPr lang="en-US" sz="1050" dirty="0">
                <a:hlinkClick r:id="rId15"/>
              </a:rPr>
              <a:t>petere@ieee.org</a:t>
            </a:r>
            <a:r>
              <a:rPr lang="en-US" sz="1050" dirty="0"/>
              <a:t>  </a:t>
            </a:r>
          </a:p>
          <a:p>
            <a:pPr lvl="1"/>
            <a:r>
              <a:rPr lang="en-US" sz="1050" dirty="0" err="1"/>
              <a:t>REVmc</a:t>
            </a:r>
            <a:r>
              <a:rPr lang="en-US" sz="1050" dirty="0"/>
              <a:t> – Adrian Stephens </a:t>
            </a:r>
            <a:r>
              <a:rPr lang="en-US" sz="1050" b="0" dirty="0"/>
              <a:t>– </a:t>
            </a:r>
            <a:r>
              <a:rPr lang="en-US" sz="1050" b="0" dirty="0">
                <a:hlinkClick r:id="rId16"/>
              </a:rPr>
              <a:t>adrian.p.stephens@ieee.org</a:t>
            </a:r>
            <a:r>
              <a:rPr lang="en-US" sz="1050" b="0" dirty="0"/>
              <a:t> </a:t>
            </a:r>
            <a:r>
              <a:rPr lang="en-US" sz="1050" dirty="0"/>
              <a:t>, Edward Au – </a:t>
            </a:r>
            <a:r>
              <a:rPr lang="en-US" sz="1050" b="0" u="sng" dirty="0">
                <a:hlinkClick r:id="rId12"/>
              </a:rPr>
              <a:t>edward.ks.au@huawei.com</a:t>
            </a:r>
            <a:r>
              <a:rPr lang="en-US" sz="1050" dirty="0"/>
              <a:t>, Emily Qi – </a:t>
            </a:r>
            <a:r>
              <a:rPr lang="en-US" sz="1050" b="0" dirty="0">
                <a:hlinkClick r:id="rId11"/>
              </a:rPr>
              <a:t>emily.h.qi@intel.com</a:t>
            </a:r>
            <a:r>
              <a:rPr lang="en-US" sz="1050" b="0" dirty="0"/>
              <a:t> </a:t>
            </a:r>
            <a:endParaRPr lang="en-US" sz="1050" dirty="0"/>
          </a:p>
          <a:p>
            <a:pPr lvl="1"/>
            <a:r>
              <a:rPr lang="en-US" sz="1050" dirty="0" err="1"/>
              <a:t>TGai</a:t>
            </a:r>
            <a:r>
              <a:rPr lang="en-US" sz="1050" dirty="0"/>
              <a:t> - </a:t>
            </a:r>
            <a:r>
              <a:rPr lang="en-US" sz="1050" dirty="0">
                <a:hlinkClick r:id="rId6"/>
              </a:rPr>
              <a:t>LRA@tiac.net</a:t>
            </a:r>
            <a:r>
              <a:rPr lang="en-US" sz="1050" dirty="0"/>
              <a:t>, Ping FANG </a:t>
            </a:r>
            <a:r>
              <a:rPr lang="en-US" sz="1050" dirty="0">
                <a:hlinkClick r:id="rId17"/>
              </a:rPr>
              <a:t>Ping.FANG@huawei.com </a:t>
            </a:r>
            <a:endParaRPr lang="en-US" sz="1050" dirty="0"/>
          </a:p>
          <a:p>
            <a:pPr lvl="1"/>
            <a:r>
              <a:rPr lang="en-US" sz="1050" dirty="0" err="1"/>
              <a:t>TGah</a:t>
            </a:r>
            <a:r>
              <a:rPr lang="en-US" sz="1050" dirty="0"/>
              <a:t> – </a:t>
            </a:r>
            <a:r>
              <a:rPr lang="en-US" sz="1050" dirty="0" err="1"/>
              <a:t>Yongho</a:t>
            </a:r>
            <a:r>
              <a:rPr lang="en-US" sz="1050" dirty="0"/>
              <a:t> </a:t>
            </a:r>
            <a:r>
              <a:rPr lang="en-US" sz="1050" dirty="0" err="1"/>
              <a:t>Seok</a:t>
            </a:r>
            <a:r>
              <a:rPr lang="en-US" sz="1050" dirty="0"/>
              <a:t> </a:t>
            </a:r>
            <a:r>
              <a:rPr lang="en-US" sz="1050" dirty="0">
                <a:hlinkClick r:id="rId18"/>
              </a:rPr>
              <a:t>yongho.seok@gmail.com</a:t>
            </a:r>
            <a:r>
              <a:rPr lang="en-US" sz="1050" dirty="0"/>
              <a:t>,  Alfred </a:t>
            </a:r>
            <a:r>
              <a:rPr lang="en-US" sz="1050" dirty="0" err="1"/>
              <a:t>Asterjadhi</a:t>
            </a:r>
            <a:r>
              <a:rPr lang="en-US" sz="1050" dirty="0"/>
              <a:t> – </a:t>
            </a:r>
            <a:r>
              <a:rPr lang="en-US" sz="1050" dirty="0">
                <a:hlinkClick r:id="rId19"/>
              </a:rPr>
              <a:t>aasterja@qti.qualcomm.com</a:t>
            </a:r>
            <a:r>
              <a:rPr lang="en-US" sz="1050" dirty="0"/>
              <a:t>   </a:t>
            </a:r>
          </a:p>
          <a:p>
            <a:pPr lvl="1"/>
            <a:r>
              <a:rPr lang="en-US" sz="1050" dirty="0" err="1"/>
              <a:t>TGaq</a:t>
            </a:r>
            <a:r>
              <a:rPr lang="en-US" sz="1050" dirty="0"/>
              <a:t> – Dan Gal –  </a:t>
            </a:r>
            <a:r>
              <a:rPr lang="en-US" sz="1050" dirty="0">
                <a:hlinkClick r:id="rId20"/>
              </a:rPr>
              <a:t>ddrgal@gmail.com</a:t>
            </a:r>
            <a:r>
              <a:rPr lang="en-US" sz="1050" dirty="0"/>
              <a:t> </a:t>
            </a:r>
          </a:p>
          <a:p>
            <a:pPr lvl="1"/>
            <a:endParaRPr lang="en-US" sz="1600" dirty="0"/>
          </a:p>
        </p:txBody>
      </p:sp>
    </p:spTree>
    <p:extLst>
      <p:ext uri="{BB962C8B-B14F-4D97-AF65-F5344CB8AC3E}">
        <p14:creationId xmlns:p14="http://schemas.microsoft.com/office/powerpoint/2010/main" val="9841292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1"/>
          <p:cNvSpPr>
            <a:spLocks noGrp="1" noChangeArrowheads="1"/>
          </p:cNvSpPr>
          <p:nvPr>
            <p:ph type="title"/>
          </p:nvPr>
        </p:nvSpPr>
        <p:spPr/>
        <p:txBody>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3200" smtClean="0">
                <a:solidFill>
                  <a:srgbClr val="000000"/>
                </a:solidFill>
              </a:rPr>
              <a:t>Abstract</a:t>
            </a:r>
          </a:p>
        </p:txBody>
      </p:sp>
      <p:sp>
        <p:nvSpPr>
          <p:cNvPr id="23553" name="Slide Number Placeholder 3"/>
          <p:cNvSpPr>
            <a:spLocks noGrp="1"/>
          </p:cNvSpPr>
          <p:nvPr>
            <p:ph type="sldNum" idx="12"/>
          </p:nvPr>
        </p:nvSpPr>
        <p:spPr>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eaLnBrk="1"/>
            <a:r>
              <a:rPr lang="en-US" altLang="en-US" sz="1200">
                <a:solidFill>
                  <a:srgbClr val="000000"/>
                </a:solidFill>
                <a:latin typeface="Times New Roman" panose="02020603050405020304" pitchFamily="18" charset="0"/>
              </a:rPr>
              <a:t>Slide </a:t>
            </a:r>
            <a:fld id="{F125CFBA-6604-4111-9765-2578E72C3604}" type="slidenum">
              <a:rPr lang="en-US" altLang="en-US" sz="1200">
                <a:solidFill>
                  <a:srgbClr val="000000"/>
                </a:solidFill>
                <a:latin typeface="Times New Roman" panose="02020603050405020304" pitchFamily="18" charset="0"/>
              </a:rPr>
              <a:pPr eaLnBrk="1"/>
              <a:t>70</a:t>
            </a:fld>
            <a:endParaRPr lang="en-US" altLang="en-US" sz="1200">
              <a:solidFill>
                <a:srgbClr val="000000"/>
              </a:solidFill>
              <a:latin typeface="Times New Roman" panose="02020603050405020304" pitchFamily="18" charset="0"/>
            </a:endParaRPr>
          </a:p>
        </p:txBody>
      </p:sp>
      <p:sp>
        <p:nvSpPr>
          <p:cNvPr id="8" name="Footer Placeholder 3"/>
          <p:cNvSpPr>
            <a:spLocks noGrp="1"/>
          </p:cNvSpPr>
          <p:nvPr>
            <p:ph type="ftr" idx="14"/>
          </p:nvPr>
        </p:nvSpPr>
        <p:spPr>
          <a:prstGeom prst="rect">
            <a:avLst/>
          </a:prstGeom>
        </p:spPr>
        <p:txBody>
          <a:bodyPr/>
          <a:lstStyle/>
          <a:p>
            <a:pPr>
              <a:defRPr/>
            </a:pPr>
            <a:r>
              <a:rPr lang="en-US" dirty="0" smtClean="0"/>
              <a:t>Tuncer Baykas (IMU)</a:t>
            </a:r>
            <a:endParaRPr lang="en-US" dirty="0"/>
          </a:p>
        </p:txBody>
      </p:sp>
      <p:sp>
        <p:nvSpPr>
          <p:cNvPr id="7" name="Date Placeholder 5"/>
          <p:cNvSpPr>
            <a:spLocks noGrp="1"/>
          </p:cNvSpPr>
          <p:nvPr>
            <p:ph type="dt" idx="15"/>
          </p:nvPr>
        </p:nvSpPr>
        <p:spPr/>
        <p:txBody>
          <a:bodyPr/>
          <a:lstStyle/>
          <a:p>
            <a:pPr>
              <a:defRPr/>
            </a:pPr>
            <a:r>
              <a:rPr lang="en-US"/>
              <a:t>May 2018</a:t>
            </a:r>
          </a:p>
        </p:txBody>
      </p:sp>
      <p:sp>
        <p:nvSpPr>
          <p:cNvPr id="23556" name="Text Box 2"/>
          <p:cNvSpPr txBox="1">
            <a:spLocks noChangeArrowheads="1"/>
          </p:cNvSpPr>
          <p:nvPr/>
        </p:nvSpPr>
        <p:spPr bwMode="auto">
          <a:xfrm>
            <a:off x="914400" y="1981200"/>
            <a:ext cx="10360025"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marL="342900" indent="-341313" eaLnBrk="0">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9pPr>
          </a:lstStyle>
          <a:p>
            <a:pPr algn="ctr" eaLnBrk="1" hangingPunct="1">
              <a:lnSpc>
                <a:spcPct val="100000"/>
              </a:lnSpc>
              <a:spcBef>
                <a:spcPts val="600"/>
              </a:spcBef>
            </a:pPr>
            <a:r>
              <a:rPr lang="en-GB" altLang="en-US" b="1">
                <a:solidFill>
                  <a:srgbClr val="000000"/>
                </a:solidFill>
                <a:latin typeface="Times New Roman" panose="02020603050405020304" pitchFamily="18" charset="0"/>
              </a:rPr>
              <a:t>802.11 FD TIG</a:t>
            </a:r>
            <a:br>
              <a:rPr lang="en-GB" altLang="en-US" b="1">
                <a:solidFill>
                  <a:srgbClr val="000000"/>
                </a:solidFill>
                <a:latin typeface="Times New Roman" panose="02020603050405020304" pitchFamily="18" charset="0"/>
              </a:rPr>
            </a:br>
            <a:r>
              <a:rPr lang="en-GB" altLang="en-US" sz="2000" b="1">
                <a:solidFill>
                  <a:srgbClr val="000000"/>
                </a:solidFill>
                <a:latin typeface="Times New Roman" panose="02020603050405020304" pitchFamily="18" charset="0"/>
              </a:rPr>
              <a:t>(Full Duplex Technical Interest Group)</a:t>
            </a:r>
          </a:p>
          <a:p>
            <a:pPr algn="ctr" eaLnBrk="1" hangingPunct="1">
              <a:lnSpc>
                <a:spcPct val="100000"/>
              </a:lnSpc>
              <a:spcBef>
                <a:spcPts val="600"/>
              </a:spcBef>
            </a:pPr>
            <a:r>
              <a:rPr lang="en-GB" altLang="en-US" b="1">
                <a:solidFill>
                  <a:srgbClr val="000000"/>
                </a:solidFill>
                <a:latin typeface="Times New Roman" panose="02020603050405020304" pitchFamily="18" charset="0"/>
              </a:rPr>
              <a:t>May 2018</a:t>
            </a:r>
          </a:p>
          <a:p>
            <a:pPr algn="ctr" eaLnBrk="1" hangingPunct="1">
              <a:lnSpc>
                <a:spcPct val="100000"/>
              </a:lnSpc>
              <a:spcBef>
                <a:spcPts val="600"/>
              </a:spcBef>
            </a:pPr>
            <a:r>
              <a:rPr lang="en-GB" altLang="en-US" b="1">
                <a:solidFill>
                  <a:srgbClr val="000000"/>
                </a:solidFill>
                <a:latin typeface="Times New Roman" panose="02020603050405020304" pitchFamily="18" charset="0"/>
              </a:rPr>
              <a:t>Warsaw Mariott  Hotel, Warsaw, Poland</a:t>
            </a:r>
          </a:p>
          <a:p>
            <a:pPr algn="ctr" eaLnBrk="1" hangingPunct="1">
              <a:lnSpc>
                <a:spcPct val="100000"/>
              </a:lnSpc>
              <a:spcBef>
                <a:spcPts val="600"/>
              </a:spcBef>
            </a:pPr>
            <a:endParaRPr lang="en-GB" altLang="en-US" b="1">
              <a:solidFill>
                <a:srgbClr val="000000"/>
              </a:solidFill>
              <a:latin typeface="Times New Roman" panose="02020603050405020304" pitchFamily="18" charset="0"/>
            </a:endParaRPr>
          </a:p>
          <a:p>
            <a:pPr algn="ctr" eaLnBrk="1" hangingPunct="1">
              <a:lnSpc>
                <a:spcPct val="100000"/>
              </a:lnSpc>
              <a:spcBef>
                <a:spcPts val="600"/>
              </a:spcBef>
            </a:pPr>
            <a:r>
              <a:rPr lang="en-GB" altLang="en-US" b="1">
                <a:solidFill>
                  <a:srgbClr val="000000"/>
                </a:solidFill>
                <a:latin typeface="Times New Roman" panose="02020603050405020304" pitchFamily="18" charset="0"/>
              </a:rPr>
              <a:t>Chair: James Gilb (GA-ASI, USD, Gilb Consulting)</a:t>
            </a:r>
          </a:p>
          <a:p>
            <a:pPr algn="ctr" eaLnBrk="1" hangingPunct="1">
              <a:lnSpc>
                <a:spcPct val="100000"/>
              </a:lnSpc>
              <a:spcBef>
                <a:spcPts val="600"/>
              </a:spcBef>
            </a:pPr>
            <a:r>
              <a:rPr lang="en-GB" altLang="en-US" b="1">
                <a:solidFill>
                  <a:srgbClr val="000000"/>
                </a:solidFill>
                <a:latin typeface="Times New Roman" panose="02020603050405020304" pitchFamily="18" charset="0"/>
              </a:rPr>
              <a:t>Chair (acting): Tuncer Baykas (Istanbul Medipol University)</a:t>
            </a:r>
          </a:p>
          <a:p>
            <a:pPr algn="ctr" eaLnBrk="1" hangingPunct="1">
              <a:lnSpc>
                <a:spcPct val="100000"/>
              </a:lnSpc>
              <a:spcBef>
                <a:spcPts val="600"/>
              </a:spcBef>
            </a:pPr>
            <a:endParaRPr lang="en-GB" altLang="en-US" b="1">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5481019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1"/>
          <p:cNvSpPr>
            <a:spLocks noGrp="1" noChangeArrowheads="1"/>
          </p:cNvSpPr>
          <p:nvPr>
            <p:ph type="title"/>
          </p:nvPr>
        </p:nvSpPr>
        <p:spPr/>
        <p:txBody>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3200" smtClean="0">
                <a:solidFill>
                  <a:srgbClr val="000000"/>
                </a:solidFill>
              </a:rPr>
              <a:t>Accomplishments</a:t>
            </a:r>
          </a:p>
        </p:txBody>
      </p:sp>
      <p:sp>
        <p:nvSpPr>
          <p:cNvPr id="25601" name="Slide Number Placeholder 3"/>
          <p:cNvSpPr>
            <a:spLocks noGrp="1"/>
          </p:cNvSpPr>
          <p:nvPr>
            <p:ph type="sldNum" idx="12"/>
          </p:nvPr>
        </p:nvSpPr>
        <p:spPr>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eaLnBrk="1"/>
            <a:r>
              <a:rPr lang="en-US" altLang="en-US" sz="1200">
                <a:solidFill>
                  <a:srgbClr val="000000"/>
                </a:solidFill>
                <a:latin typeface="Times New Roman" panose="02020603050405020304" pitchFamily="18" charset="0"/>
              </a:rPr>
              <a:t>Slide </a:t>
            </a:r>
            <a:fld id="{B0797B89-74F7-4C3A-BD27-C3213624E319}" type="slidenum">
              <a:rPr lang="en-US" altLang="en-US" sz="1200">
                <a:solidFill>
                  <a:srgbClr val="000000"/>
                </a:solidFill>
                <a:latin typeface="Times New Roman" panose="02020603050405020304" pitchFamily="18" charset="0"/>
              </a:rPr>
              <a:pPr eaLnBrk="1"/>
              <a:t>71</a:t>
            </a:fld>
            <a:endParaRPr lang="en-US" altLang="en-US" sz="1200">
              <a:solidFill>
                <a:srgbClr val="000000"/>
              </a:solidFill>
              <a:latin typeface="Times New Roman" panose="02020603050405020304" pitchFamily="18" charset="0"/>
            </a:endParaRPr>
          </a:p>
        </p:txBody>
      </p:sp>
      <p:sp>
        <p:nvSpPr>
          <p:cNvPr id="8" name="Footer Placeholder 3"/>
          <p:cNvSpPr>
            <a:spLocks noGrp="1"/>
          </p:cNvSpPr>
          <p:nvPr>
            <p:ph type="ftr" idx="14"/>
          </p:nvPr>
        </p:nvSpPr>
        <p:spPr>
          <a:prstGeom prst="rect">
            <a:avLst/>
          </a:prstGeom>
        </p:spPr>
        <p:txBody>
          <a:bodyPr/>
          <a:lstStyle/>
          <a:p>
            <a:pPr>
              <a:defRPr/>
            </a:pPr>
            <a:r>
              <a:rPr lang="en-US" dirty="0" smtClean="0"/>
              <a:t>Tuncer Baykas (IMU)</a:t>
            </a:r>
            <a:endParaRPr lang="en-US" dirty="0"/>
          </a:p>
        </p:txBody>
      </p:sp>
      <p:sp>
        <p:nvSpPr>
          <p:cNvPr id="7" name="Date Placeholder 5"/>
          <p:cNvSpPr>
            <a:spLocks noGrp="1"/>
          </p:cNvSpPr>
          <p:nvPr>
            <p:ph type="dt" idx="15"/>
          </p:nvPr>
        </p:nvSpPr>
        <p:spPr/>
        <p:txBody>
          <a:bodyPr/>
          <a:lstStyle/>
          <a:p>
            <a:pPr>
              <a:defRPr/>
            </a:pPr>
            <a:r>
              <a:rPr lang="en-US"/>
              <a:t>May 2018</a:t>
            </a:r>
          </a:p>
        </p:txBody>
      </p:sp>
      <p:sp>
        <p:nvSpPr>
          <p:cNvPr id="26629" name="Text Box 2"/>
          <p:cNvSpPr txBox="1">
            <a:spLocks noChangeArrowheads="1"/>
          </p:cNvSpPr>
          <p:nvPr/>
        </p:nvSpPr>
        <p:spPr bwMode="auto">
          <a:xfrm>
            <a:off x="929217" y="2133600"/>
            <a:ext cx="10360025" cy="4113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360">
                <a:solidFill>
                  <a:srgbClr val="000000"/>
                </a:solidFill>
                <a:round/>
                <a:headEnd/>
                <a:tailEnd/>
              </a14:hiddenLine>
            </a:ext>
          </a:extLst>
        </p:spPr>
        <p:txBody>
          <a:bodyPr lIns="92160" tIns="46080" rIns="92160" bIns="46080"/>
          <a:lstStyle>
            <a:lvl1pPr marL="431800" indent="-323850"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charset="0"/>
                <a:ea typeface="MS Gothic" charset="0"/>
                <a:cs typeface="MS Gothic" charset="0"/>
              </a:defRPr>
            </a:lvl1pPr>
            <a:lvl2pPr marL="863600" indent="-323850"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charset="0"/>
                <a:ea typeface="MS Gothic" charset="0"/>
                <a:cs typeface="MS Gothic" charset="0"/>
              </a:defRPr>
            </a:lvl2pPr>
            <a:lvl3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charset="0"/>
                <a:ea typeface="MS Gothic" charset="0"/>
                <a:cs typeface="MS Gothic" charset="0"/>
              </a:defRPr>
            </a:lvl3pPr>
            <a:lvl4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charset="0"/>
                <a:ea typeface="MS Gothic" charset="0"/>
                <a:cs typeface="MS Gothic" charset="0"/>
              </a:defRPr>
            </a:lvl4pPr>
            <a:lvl5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charset="0"/>
                <a:ea typeface="MS Gothic" charset="0"/>
                <a:cs typeface="MS Gothic" charset="0"/>
              </a:defRPr>
            </a:lvl5pPr>
            <a:lvl6pPr marL="2514600" indent="-228600" eaLnBrk="0" fontAlgn="base" hangingPunct="0">
              <a:lnSpc>
                <a:spcPct val="94000"/>
              </a:lnSpc>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charset="0"/>
                <a:ea typeface="MS Gothic" charset="0"/>
                <a:cs typeface="MS Gothic" charset="0"/>
              </a:defRPr>
            </a:lvl6pPr>
            <a:lvl7pPr marL="2971800" indent="-228600" eaLnBrk="0" fontAlgn="base" hangingPunct="0">
              <a:lnSpc>
                <a:spcPct val="94000"/>
              </a:lnSpc>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charset="0"/>
                <a:ea typeface="MS Gothic" charset="0"/>
                <a:cs typeface="MS Gothic" charset="0"/>
              </a:defRPr>
            </a:lvl7pPr>
            <a:lvl8pPr marL="3429000" indent="-228600" eaLnBrk="0" fontAlgn="base" hangingPunct="0">
              <a:lnSpc>
                <a:spcPct val="94000"/>
              </a:lnSpc>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charset="0"/>
                <a:ea typeface="MS Gothic" charset="0"/>
                <a:cs typeface="MS Gothic" charset="0"/>
              </a:defRPr>
            </a:lvl8pPr>
            <a:lvl9pPr marL="3886200" indent="-228600" eaLnBrk="0" fontAlgn="base" hangingPunct="0">
              <a:lnSpc>
                <a:spcPct val="94000"/>
              </a:lnSpc>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charset="0"/>
                <a:ea typeface="MS Gothic" charset="0"/>
                <a:cs typeface="MS Gothic" charset="0"/>
              </a:defRPr>
            </a:lvl9pPr>
          </a:lstStyle>
          <a:p>
            <a:pPr lvl="1" eaLnBrk="1" hangingPunct="1">
              <a:lnSpc>
                <a:spcPct val="100000"/>
              </a:lnSpc>
              <a:spcAft>
                <a:spcPts val="1138"/>
              </a:spcAft>
              <a:buSzPct val="75000"/>
              <a:buFont typeface="Symbol" charset="0"/>
              <a:buChar char=""/>
              <a:defRPr/>
            </a:pPr>
            <a:r>
              <a:rPr lang="en-GB" sz="2000" dirty="0" smtClean="0">
                <a:solidFill>
                  <a:srgbClr val="000000"/>
                </a:solidFill>
                <a:latin typeface="+mj-lt"/>
              </a:rPr>
              <a:t>4 Contributions</a:t>
            </a:r>
          </a:p>
          <a:p>
            <a:pPr lvl="2" eaLnBrk="1" hangingPunct="1">
              <a:lnSpc>
                <a:spcPct val="100000"/>
              </a:lnSpc>
              <a:spcAft>
                <a:spcPts val="1138"/>
              </a:spcAft>
              <a:buSzPct val="75000"/>
              <a:buFont typeface="Symbol" charset="0"/>
              <a:buChar char=""/>
              <a:defRPr/>
            </a:pPr>
            <a:r>
              <a:rPr lang="en-GB" sz="2000" dirty="0" smtClean="0">
                <a:latin typeface="+mj-lt"/>
              </a:rPr>
              <a:t>Full Duplex Usage Model, Ming </a:t>
            </a:r>
            <a:r>
              <a:rPr lang="en-GB" sz="2000" dirty="0" err="1" smtClean="0">
                <a:latin typeface="+mj-lt"/>
              </a:rPr>
              <a:t>Gan</a:t>
            </a:r>
            <a:r>
              <a:rPr lang="en-GB" sz="2000" dirty="0" smtClean="0">
                <a:latin typeface="+mj-lt"/>
              </a:rPr>
              <a:t> 802.11-18/758r0</a:t>
            </a:r>
          </a:p>
          <a:p>
            <a:pPr lvl="2" eaLnBrk="1" hangingPunct="1">
              <a:lnSpc>
                <a:spcPct val="100000"/>
              </a:lnSpc>
              <a:spcAft>
                <a:spcPts val="1138"/>
              </a:spcAft>
              <a:buSzPct val="75000"/>
              <a:buFont typeface="Symbol" charset="0"/>
              <a:buChar char=""/>
              <a:defRPr/>
            </a:pPr>
            <a:r>
              <a:rPr lang="en-GB" sz="2000" dirty="0" smtClean="0">
                <a:latin typeface="+mj-lt"/>
              </a:rPr>
              <a:t>Self-interference-cancellation-in-full-duplex-for-802-11, Yan </a:t>
            </a:r>
            <a:r>
              <a:rPr lang="en-GB" sz="2000" dirty="0" err="1" smtClean="0">
                <a:latin typeface="+mj-lt"/>
              </a:rPr>
              <a:t>Xin</a:t>
            </a:r>
            <a:r>
              <a:rPr lang="en-GB" sz="2000" dirty="0" smtClean="0">
                <a:latin typeface="+mj-lt"/>
              </a:rPr>
              <a:t>, 802.11-18/880r0</a:t>
            </a:r>
          </a:p>
          <a:p>
            <a:pPr lvl="2" eaLnBrk="1" hangingPunct="1">
              <a:lnSpc>
                <a:spcPct val="100000"/>
              </a:lnSpc>
              <a:spcAft>
                <a:spcPts val="1138"/>
              </a:spcAft>
              <a:buSzPct val="75000"/>
              <a:buFont typeface="Symbol" charset="0"/>
              <a:buChar char=""/>
              <a:defRPr/>
            </a:pPr>
            <a:r>
              <a:rPr lang="en-GB" sz="2000" dirty="0" smtClean="0">
                <a:latin typeface="+mj-lt"/>
              </a:rPr>
              <a:t>Full-Duplex based MAC enhancements </a:t>
            </a:r>
            <a:r>
              <a:rPr lang="en-GB" sz="2000" dirty="0" err="1" smtClean="0">
                <a:latin typeface="+mj-lt"/>
              </a:rPr>
              <a:t>Sigurd</a:t>
            </a:r>
            <a:r>
              <a:rPr lang="en-GB" sz="2000" dirty="0" smtClean="0">
                <a:latin typeface="+mj-lt"/>
              </a:rPr>
              <a:t> </a:t>
            </a:r>
            <a:r>
              <a:rPr lang="en-GB" sz="2000" dirty="0" err="1" smtClean="0">
                <a:latin typeface="+mj-lt"/>
              </a:rPr>
              <a:t>Schelstraete</a:t>
            </a:r>
            <a:r>
              <a:rPr lang="en-GB" sz="2000" dirty="0" smtClean="0">
                <a:latin typeface="+mj-lt"/>
              </a:rPr>
              <a:t>, 802.11-18/864r0</a:t>
            </a:r>
            <a:endParaRPr lang="en-GB" sz="2000" dirty="0" smtClean="0">
              <a:solidFill>
                <a:srgbClr val="000000"/>
              </a:solidFill>
              <a:latin typeface="+mj-lt"/>
            </a:endParaRPr>
          </a:p>
          <a:p>
            <a:pPr lvl="2" eaLnBrk="1" hangingPunct="1">
              <a:lnSpc>
                <a:spcPct val="100000"/>
              </a:lnSpc>
              <a:spcAft>
                <a:spcPts val="1138"/>
              </a:spcAft>
              <a:buSzPct val="75000"/>
              <a:buFont typeface="Symbol" charset="0"/>
              <a:buChar char=""/>
              <a:defRPr/>
            </a:pPr>
            <a:r>
              <a:rPr lang="en-GB" sz="2000" dirty="0" smtClean="0">
                <a:latin typeface="+mj-lt"/>
              </a:rPr>
              <a:t>PSSS_CDD Full Duplex PHY 802.11-Andreas Wolf 18/864r0</a:t>
            </a:r>
            <a:endParaRPr lang="en-GB" sz="2000" dirty="0" smtClean="0">
              <a:solidFill>
                <a:srgbClr val="000000"/>
              </a:solidFill>
              <a:latin typeface="+mj-lt"/>
            </a:endParaRPr>
          </a:p>
          <a:p>
            <a:pPr lvl="1" eaLnBrk="1" hangingPunct="1">
              <a:lnSpc>
                <a:spcPct val="100000"/>
              </a:lnSpc>
              <a:spcAft>
                <a:spcPts val="1138"/>
              </a:spcAft>
              <a:buSzPct val="75000"/>
              <a:buFont typeface="Symbol" charset="0"/>
              <a:buChar char=""/>
              <a:defRPr/>
            </a:pPr>
            <a:r>
              <a:rPr lang="en-GB" sz="2000" dirty="0" smtClean="0">
                <a:solidFill>
                  <a:srgbClr val="000000"/>
                </a:solidFill>
                <a:latin typeface="+mj-lt"/>
              </a:rPr>
              <a:t>Work on the TIG report and Future Sessions planning</a:t>
            </a:r>
          </a:p>
          <a:p>
            <a:pPr lvl="1" eaLnBrk="1" hangingPunct="1">
              <a:lnSpc>
                <a:spcPct val="100000"/>
              </a:lnSpc>
              <a:spcAft>
                <a:spcPts val="1138"/>
              </a:spcAft>
              <a:buSzPct val="75000"/>
              <a:buFont typeface="Symbol" charset="0"/>
              <a:buChar char=""/>
              <a:defRPr/>
            </a:pPr>
            <a:r>
              <a:rPr lang="en-GB" sz="2000" dirty="0" smtClean="0">
                <a:solidFill>
                  <a:srgbClr val="000000"/>
                </a:solidFill>
                <a:latin typeface="+mj-lt"/>
              </a:rPr>
              <a:t>Future Sessions planning</a:t>
            </a:r>
          </a:p>
        </p:txBody>
      </p:sp>
    </p:spTree>
    <p:extLst>
      <p:ext uri="{BB962C8B-B14F-4D97-AF65-F5344CB8AC3E}">
        <p14:creationId xmlns:p14="http://schemas.microsoft.com/office/powerpoint/2010/main" val="31942542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1"/>
          <p:cNvSpPr>
            <a:spLocks noGrp="1" noChangeArrowheads="1"/>
          </p:cNvSpPr>
          <p:nvPr>
            <p:ph type="title"/>
          </p:nvPr>
        </p:nvSpPr>
        <p:spPr/>
        <p:txBody>
          <a:bodyPr/>
          <a:lstStyle/>
          <a:p>
            <a:r>
              <a:rPr lang="en-US" altLang="en-US" sz="3200" dirty="0" smtClean="0"/>
              <a:t>Future plans/actions</a:t>
            </a:r>
          </a:p>
        </p:txBody>
      </p:sp>
      <p:sp>
        <p:nvSpPr>
          <p:cNvPr id="27649" name="Slide Number Placeholder 3"/>
          <p:cNvSpPr>
            <a:spLocks noGrp="1"/>
          </p:cNvSpPr>
          <p:nvPr>
            <p:ph type="sldNum" idx="12"/>
          </p:nvPr>
        </p:nvSpPr>
        <p:spPr>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a:lstStyle>
            <a:lvl1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ea typeface="MS Gothic" panose="020B0609070205080204" pitchFamily="49" charset="-128"/>
              </a:defRPr>
            </a:lvl9pPr>
          </a:lstStyle>
          <a:p>
            <a:pPr eaLnBrk="1"/>
            <a:r>
              <a:rPr lang="en-US" altLang="en-US" sz="1200">
                <a:solidFill>
                  <a:srgbClr val="000000"/>
                </a:solidFill>
                <a:latin typeface="Times New Roman" panose="02020603050405020304" pitchFamily="18" charset="0"/>
              </a:rPr>
              <a:t>Slide </a:t>
            </a:r>
            <a:fld id="{5B574B5F-BCD4-46DA-9AAC-BA8C7488A0EC}" type="slidenum">
              <a:rPr lang="en-US" altLang="en-US" sz="1200">
                <a:solidFill>
                  <a:srgbClr val="000000"/>
                </a:solidFill>
                <a:latin typeface="Times New Roman" panose="02020603050405020304" pitchFamily="18" charset="0"/>
              </a:rPr>
              <a:pPr eaLnBrk="1"/>
              <a:t>72</a:t>
            </a:fld>
            <a:endParaRPr lang="en-US" altLang="en-US" sz="1200">
              <a:solidFill>
                <a:srgbClr val="000000"/>
              </a:solidFill>
              <a:latin typeface="Times New Roman" panose="02020603050405020304" pitchFamily="18" charset="0"/>
            </a:endParaRPr>
          </a:p>
        </p:txBody>
      </p:sp>
      <p:sp>
        <p:nvSpPr>
          <p:cNvPr id="8" name="Footer Placeholder 3"/>
          <p:cNvSpPr>
            <a:spLocks noGrp="1"/>
          </p:cNvSpPr>
          <p:nvPr>
            <p:ph type="ftr" idx="14"/>
          </p:nvPr>
        </p:nvSpPr>
        <p:spPr>
          <a:prstGeom prst="rect">
            <a:avLst/>
          </a:prstGeom>
        </p:spPr>
        <p:txBody>
          <a:bodyPr/>
          <a:lstStyle/>
          <a:p>
            <a:pPr>
              <a:defRPr/>
            </a:pPr>
            <a:r>
              <a:rPr lang="en-US" dirty="0" smtClean="0"/>
              <a:t>Tuncer Baykas (IMU)</a:t>
            </a:r>
            <a:endParaRPr lang="en-US" dirty="0"/>
          </a:p>
        </p:txBody>
      </p:sp>
      <p:sp>
        <p:nvSpPr>
          <p:cNvPr id="7" name="Date Placeholder 5"/>
          <p:cNvSpPr>
            <a:spLocks noGrp="1"/>
          </p:cNvSpPr>
          <p:nvPr>
            <p:ph type="dt" idx="15"/>
          </p:nvPr>
        </p:nvSpPr>
        <p:spPr/>
        <p:txBody>
          <a:bodyPr/>
          <a:lstStyle/>
          <a:p>
            <a:pPr>
              <a:defRPr/>
            </a:pPr>
            <a:r>
              <a:rPr lang="en-US"/>
              <a:t>May 2018</a:t>
            </a:r>
          </a:p>
        </p:txBody>
      </p:sp>
      <p:sp>
        <p:nvSpPr>
          <p:cNvPr id="26629" name="Text Box 2"/>
          <p:cNvSpPr txBox="1">
            <a:spLocks noChangeArrowheads="1"/>
          </p:cNvSpPr>
          <p:nvPr/>
        </p:nvSpPr>
        <p:spPr bwMode="auto">
          <a:xfrm>
            <a:off x="914400" y="2058987"/>
            <a:ext cx="10360025" cy="4113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360">
                <a:solidFill>
                  <a:srgbClr val="000000"/>
                </a:solidFill>
                <a:round/>
                <a:headEnd/>
                <a:tailEnd/>
              </a14:hiddenLine>
            </a:ext>
          </a:extLst>
        </p:spPr>
        <p:txBody>
          <a:bodyPr lIns="92160" tIns="46080" rIns="92160" bIns="46080"/>
          <a:lstStyle>
            <a:lvl1pPr marL="431800" indent="-323850"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1pPr>
            <a:lvl2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2pPr>
            <a:lvl3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3pPr>
            <a:lvl4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4pPr>
            <a:lvl5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sz="2400">
                <a:solidFill>
                  <a:schemeClr val="tx1"/>
                </a:solidFill>
                <a:latin typeface="Arial" panose="020B0604020202020204" pitchFamily="34" charset="0"/>
                <a:ea typeface="MS Gothic" panose="020B0609070205080204" pitchFamily="49" charset="-128"/>
              </a:defRPr>
            </a:lvl9pPr>
          </a:lstStyle>
          <a:p>
            <a:r>
              <a:rPr lang="en-US" altLang="en-US" dirty="0"/>
              <a:t>• If text contributions to the report are received, </a:t>
            </a:r>
          </a:p>
          <a:p>
            <a:r>
              <a:rPr lang="en-US" altLang="en-US" dirty="0"/>
              <a:t>  Teleconference(s) may be arranged.</a:t>
            </a:r>
          </a:p>
          <a:p>
            <a:endParaRPr lang="en-US" altLang="en-US" dirty="0"/>
          </a:p>
          <a:p>
            <a:r>
              <a:rPr lang="en-US" altLang="en-US" dirty="0"/>
              <a:t>	• San Diego</a:t>
            </a:r>
          </a:p>
          <a:p>
            <a:r>
              <a:rPr lang="en-US" altLang="en-US" dirty="0"/>
              <a:t>	• Finalize report</a:t>
            </a:r>
          </a:p>
          <a:p>
            <a:r>
              <a:rPr lang="en-US" altLang="en-US" dirty="0"/>
              <a:t>	• Make recommendation</a:t>
            </a:r>
            <a:endParaRPr lang="en-GB" altLang="en-US"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714859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lstStyle/>
          <a:p>
            <a:r>
              <a:rPr lang="en-US" altLang="en-US" smtClean="0"/>
              <a:t>Light Communications Study Group </a:t>
            </a:r>
            <a:br>
              <a:rPr lang="en-US" altLang="en-US" smtClean="0"/>
            </a:br>
            <a:r>
              <a:rPr lang="en-US" altLang="en-US" smtClean="0"/>
              <a:t>May 2018 Closing Report</a:t>
            </a:r>
          </a:p>
        </p:txBody>
      </p:sp>
      <p:sp>
        <p:nvSpPr>
          <p:cNvPr id="15366" name="Rectangle 6"/>
          <p:cNvSpPr>
            <a:spLocks noGrp="1" noChangeArrowheads="1"/>
          </p:cNvSpPr>
          <p:nvPr>
            <p:ph idx="1"/>
          </p:nvPr>
        </p:nvSpPr>
        <p:spPr/>
        <p:txBody>
          <a:bodyPr/>
          <a:lstStyle/>
          <a:p>
            <a:pPr algn="ctr">
              <a:buFontTx/>
              <a:buNone/>
            </a:pPr>
            <a:r>
              <a:rPr lang="en-US" altLang="en-US" sz="2000"/>
              <a:t>Date:</a:t>
            </a:r>
            <a:r>
              <a:rPr lang="en-US" altLang="en-US" sz="2000" b="0"/>
              <a:t> 2018-05-09</a:t>
            </a:r>
          </a:p>
        </p:txBody>
      </p:sp>
      <p:sp>
        <p:nvSpPr>
          <p:cNvPr id="15364"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25D2B2A-C740-4DA8-8DF9-13D3945EEDF3}" type="slidenum">
              <a:rPr lang="en-US" altLang="en-US" sz="1200" b="0"/>
              <a:pPr>
                <a:spcBef>
                  <a:spcPct val="0"/>
                </a:spcBef>
                <a:buFontTx/>
                <a:buNone/>
              </a:pPr>
              <a:t>73</a:t>
            </a:fld>
            <a:endParaRPr lang="en-US" altLang="en-US" sz="1200" b="0"/>
          </a:p>
        </p:txBody>
      </p:sp>
      <p:sp>
        <p:nvSpPr>
          <p:cNvPr id="1536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
        <p:nvSpPr>
          <p:cNvPr id="1536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2018</a:t>
            </a:r>
          </a:p>
        </p:txBody>
      </p:sp>
      <p:graphicFrame>
        <p:nvGraphicFramePr>
          <p:cNvPr id="15367" name="Object 11"/>
          <p:cNvGraphicFramePr>
            <a:graphicFrameLocks noChangeAspect="1"/>
          </p:cNvGraphicFramePr>
          <p:nvPr/>
        </p:nvGraphicFramePr>
        <p:xfrm>
          <a:off x="2195514" y="2667000"/>
          <a:ext cx="9126537" cy="1174750"/>
        </p:xfrm>
        <a:graphic>
          <a:graphicData uri="http://schemas.openxmlformats.org/presentationml/2006/ole">
            <mc:AlternateContent xmlns:mc="http://schemas.openxmlformats.org/markup-compatibility/2006">
              <mc:Choice xmlns:v="urn:schemas-microsoft-com:vml" Requires="v">
                <p:oleObj spid="_x0000_s14353" name="Document" r:id="rId4" imgW="8216847" imgH="1061847" progId="Word.Document.8">
                  <p:embed/>
                </p:oleObj>
              </mc:Choice>
              <mc:Fallback>
                <p:oleObj name="Document" r:id="rId4" imgW="8216847" imgH="1061847"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514" y="2667000"/>
                        <a:ext cx="9126537" cy="1174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extLst>
      <p:ext uri="{BB962C8B-B14F-4D97-AF65-F5344CB8AC3E}">
        <p14:creationId xmlns:p14="http://schemas.microsoft.com/office/powerpoint/2010/main" val="410531036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Abstract</a:t>
            </a:r>
          </a:p>
        </p:txBody>
      </p:sp>
      <p:sp>
        <p:nvSpPr>
          <p:cNvPr id="5" name="Content Placeholder 4"/>
          <p:cNvSpPr>
            <a:spLocks noGrp="1"/>
          </p:cNvSpPr>
          <p:nvPr>
            <p:ph idx="1"/>
          </p:nvPr>
        </p:nvSpPr>
        <p:spPr/>
        <p:txBody>
          <a:bodyPr/>
          <a:lstStyle/>
          <a:p>
            <a:r>
              <a:rPr lang="en-US" altLang="en-US" dirty="0"/>
              <a:t>This presentation contains the IEEE 802.11 Light Communications Study Group closing report for the May 2018 session.</a:t>
            </a:r>
          </a:p>
          <a:p>
            <a:endParaRPr lang="en-US" dirty="0"/>
          </a:p>
        </p:txBody>
      </p:sp>
      <p:sp>
        <p:nvSpPr>
          <p:cNvPr id="17410"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A2872C-39F9-451D-8DFD-D1F0B4658DCD}" type="slidenum">
              <a:rPr lang="en-US" altLang="en-US" sz="1200" b="0"/>
              <a:pPr>
                <a:spcBef>
                  <a:spcPct val="0"/>
                </a:spcBef>
                <a:buFontTx/>
                <a:buNone/>
              </a:pPr>
              <a:t>74</a:t>
            </a:fld>
            <a:endParaRPr lang="en-US" altLang="en-US" sz="1200" b="0"/>
          </a:p>
        </p:txBody>
      </p:sp>
      <p:sp>
        <p:nvSpPr>
          <p:cNvPr id="17414"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
        <p:nvSpPr>
          <p:cNvPr id="17413"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2018</a:t>
            </a:r>
          </a:p>
        </p:txBody>
      </p:sp>
    </p:spTree>
    <p:extLst>
      <p:ext uri="{BB962C8B-B14F-4D97-AF65-F5344CB8AC3E}">
        <p14:creationId xmlns:p14="http://schemas.microsoft.com/office/powerpoint/2010/main" val="40520982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5F71A5B-E36D-4FA4-AA7E-BC398D3652B9}" type="slidenum">
              <a:rPr lang="en-US" altLang="en-US" sz="1200" b="0"/>
              <a:pPr>
                <a:spcBef>
                  <a:spcPct val="0"/>
                </a:spcBef>
                <a:buFontTx/>
                <a:buNone/>
              </a:pPr>
              <a:t>75</a:t>
            </a:fld>
            <a:endParaRPr lang="en-US" altLang="en-US" sz="1200" b="0"/>
          </a:p>
        </p:txBody>
      </p:sp>
      <p:sp>
        <p:nvSpPr>
          <p:cNvPr id="19462"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
        <p:nvSpPr>
          <p:cNvPr id="19461"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2018</a:t>
            </a:r>
          </a:p>
        </p:txBody>
      </p:sp>
      <p:sp>
        <p:nvSpPr>
          <p:cNvPr id="17411" name="Rectangle 3">
            <a:extLst>
              <a:ext uri="{FF2B5EF4-FFF2-40B4-BE49-F238E27FC236}">
                <a16:creationId xmlns="" xmlns:a16="http://schemas.microsoft.com/office/drawing/2014/main" id="{6F1E1487-9677-45E7-8A6F-BEB88DB435CF}"/>
              </a:ext>
            </a:extLst>
          </p:cNvPr>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457200" lvl="1" indent="0">
              <a:buNone/>
              <a:defRPr/>
            </a:pPr>
            <a:r>
              <a:rPr lang="en-US" altLang="en-US" sz="1600" b="1" u="sng" dirty="0"/>
              <a:t>Content</a:t>
            </a:r>
          </a:p>
          <a:p>
            <a:pPr lvl="1">
              <a:defRPr/>
            </a:pPr>
            <a:r>
              <a:rPr lang="en-GB" altLang="en-US" sz="1600" dirty="0"/>
              <a:t>Discussed the possible timeline for </a:t>
            </a:r>
            <a:r>
              <a:rPr lang="en-GB" altLang="en-US" sz="1600" dirty="0" err="1"/>
              <a:t>TGbb</a:t>
            </a:r>
            <a:r>
              <a:rPr lang="en-GB" altLang="en-US" sz="1600" dirty="0"/>
              <a:t> (doc. 11-18/0908r1) to deliver a Light Communications amendment in accordance to the approved PAR.</a:t>
            </a:r>
          </a:p>
          <a:p>
            <a:pPr lvl="1">
              <a:defRPr/>
            </a:pPr>
            <a:r>
              <a:rPr lang="en-GB" altLang="en-US" sz="1600" dirty="0"/>
              <a:t>Discussion on the possible usage models document for </a:t>
            </a:r>
            <a:r>
              <a:rPr lang="en-GB" altLang="en-US" sz="1600" dirty="0" err="1"/>
              <a:t>TGbb</a:t>
            </a:r>
            <a:r>
              <a:rPr lang="en-GB" altLang="en-US" sz="1600" dirty="0"/>
              <a:t> (doc. 11-18/0909r1)</a:t>
            </a:r>
          </a:p>
          <a:p>
            <a:pPr lvl="1">
              <a:defRPr/>
            </a:pPr>
            <a:r>
              <a:rPr lang="en-GB" altLang="en-US" sz="1600" dirty="0"/>
              <a:t>Presentation on the process for introducing commercial products to the Department of Defence (doc. 11-18/0856r1) and use-case for LC in automotive (doc. 11-18/0940r0)</a:t>
            </a:r>
          </a:p>
          <a:p>
            <a:pPr lvl="1">
              <a:defRPr/>
            </a:pPr>
            <a:r>
              <a:rPr lang="en-GB" altLang="en-US" sz="1600" dirty="0"/>
              <a:t>Presentation on the use of LC in an industrial environment (doc. 11-18/829r0) and a presentation of different usage models for outdoor LC that could be considered by the </a:t>
            </a:r>
            <a:r>
              <a:rPr lang="en-GB" altLang="en-US" sz="1600" dirty="0" err="1"/>
              <a:t>TGbb</a:t>
            </a:r>
            <a:r>
              <a:rPr lang="en-GB" altLang="en-US" sz="1600" dirty="0"/>
              <a:t> (doc. 11-18/0931r0) </a:t>
            </a:r>
          </a:p>
          <a:p>
            <a:pPr lvl="1">
              <a:defRPr/>
            </a:pPr>
            <a:r>
              <a:rPr lang="en-GB" altLang="en-US" sz="1600" dirty="0"/>
              <a:t>Discussion on the set of documents that may be needed by the </a:t>
            </a:r>
            <a:r>
              <a:rPr lang="en-GB" altLang="en-US" sz="1600" dirty="0" err="1"/>
              <a:t>TGbb</a:t>
            </a:r>
            <a:r>
              <a:rPr lang="en-GB" altLang="en-US" sz="1600" dirty="0"/>
              <a:t> and the processes that would help deliver the eventual Draft 1.0 (doc. 11-18/0948r0).</a:t>
            </a:r>
          </a:p>
          <a:p>
            <a:pPr marL="457200" lvl="1" indent="0">
              <a:buNone/>
              <a:defRPr/>
            </a:pPr>
            <a:r>
              <a:rPr lang="en-GB" altLang="en-US" sz="1600" b="1" u="sng" dirty="0"/>
              <a:t>Straw Poll</a:t>
            </a:r>
          </a:p>
          <a:p>
            <a:pPr lvl="1">
              <a:defRPr/>
            </a:pPr>
            <a:r>
              <a:rPr lang="en-GB" altLang="en-US" sz="1600" dirty="0"/>
              <a:t>The committee agreed (16/2/9) to recommend doc. 11-18/0908r1 as a possible timeline for consideration by the potential </a:t>
            </a:r>
            <a:r>
              <a:rPr lang="en-GB" altLang="en-US" sz="1600" dirty="0" err="1"/>
              <a:t>TGbb</a:t>
            </a:r>
            <a:r>
              <a:rPr lang="en-GB" altLang="en-US" sz="1600" dirty="0"/>
              <a:t>.</a:t>
            </a:r>
          </a:p>
          <a:p>
            <a:pPr lvl="1">
              <a:defRPr/>
            </a:pPr>
            <a:endParaRPr lang="en-US" altLang="en-US" sz="1600" b="1" dirty="0"/>
          </a:p>
          <a:p>
            <a:pPr marL="457200" lvl="1" indent="0">
              <a:buNone/>
              <a:defRPr/>
            </a:pPr>
            <a:r>
              <a:rPr lang="en-US" altLang="en-US" sz="1600" b="1" dirty="0"/>
              <a:t>Minutes of the meeting are available as doc. 11-18/0910r1.</a:t>
            </a:r>
          </a:p>
        </p:txBody>
      </p:sp>
      <p:sp>
        <p:nvSpPr>
          <p:cNvPr id="19460"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The LC SG achieved its objective for the Warsaw Meeting</a:t>
            </a:r>
          </a:p>
        </p:txBody>
      </p:sp>
    </p:spTree>
    <p:extLst>
      <p:ext uri="{BB962C8B-B14F-4D97-AF65-F5344CB8AC3E}">
        <p14:creationId xmlns:p14="http://schemas.microsoft.com/office/powerpoint/2010/main" val="36046800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NGV SG Closing Report - Warsaw</a:t>
            </a:r>
          </a:p>
        </p:txBody>
      </p:sp>
      <p:sp>
        <p:nvSpPr>
          <p:cNvPr id="3074" name="Rectangle 2"/>
          <p:cNvSpPr>
            <a:spLocks noGrp="1" noChangeArrowheads="1"/>
          </p:cNvSpPr>
          <p:nvPr>
            <p:ph idx="1"/>
          </p:nvPr>
        </p:nvSpPr>
        <p:spPr>
          <a:xfrm>
            <a:off x="914401" y="1830391"/>
            <a:ext cx="10361084" cy="4264024"/>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76</a:t>
            </a:fld>
            <a:endParaRPr lang="en-GB" dirty="0"/>
          </a:p>
        </p:txBody>
      </p:sp>
      <p:sp>
        <p:nvSpPr>
          <p:cNvPr id="7" name="Footer Placeholder 4"/>
          <p:cNvSpPr>
            <a:spLocks noGrp="1"/>
          </p:cNvSpPr>
          <p:nvPr>
            <p:ph type="ftr" idx="14"/>
          </p:nvPr>
        </p:nvSpPr>
        <p:spPr/>
        <p:txBody>
          <a:bodyPr/>
          <a:lstStyle/>
          <a:p>
            <a:r>
              <a:rPr lang="en-GB"/>
              <a:t>Jon Rosdahl, Qualcomm</a:t>
            </a:r>
            <a:endParaRPr lang="en-GB" dirty="0"/>
          </a:p>
        </p:txBody>
      </p:sp>
      <p:sp>
        <p:nvSpPr>
          <p:cNvPr id="6" name="Date Placeholder 3"/>
          <p:cNvSpPr>
            <a:spLocks noGrp="1"/>
          </p:cNvSpPr>
          <p:nvPr>
            <p:ph type="dt" idx="15"/>
          </p:nvPr>
        </p:nvSpPr>
        <p:spPr/>
        <p:txBody>
          <a:bodyPr/>
          <a:lstStyle/>
          <a:p>
            <a:r>
              <a:rPr lang="en-US"/>
              <a:t>May 2018</a:t>
            </a:r>
            <a:endParaRPr lang="en-GB" dirty="0"/>
          </a:p>
        </p:txBody>
      </p:sp>
      <p:graphicFrame>
        <p:nvGraphicFramePr>
          <p:cNvPr id="3075" name="Object 3"/>
          <p:cNvGraphicFramePr>
            <a:graphicFrameLocks noChangeAspect="1"/>
          </p:cNvGraphicFramePr>
          <p:nvPr>
            <p:extLst/>
          </p:nvPr>
        </p:nvGraphicFramePr>
        <p:xfrm>
          <a:off x="2041526" y="2278063"/>
          <a:ext cx="8056563" cy="2673350"/>
        </p:xfrm>
        <a:graphic>
          <a:graphicData uri="http://schemas.openxmlformats.org/presentationml/2006/ole">
            <mc:AlternateContent xmlns:mc="http://schemas.openxmlformats.org/markup-compatibility/2006">
              <mc:Choice xmlns:v="urn:schemas-microsoft-com:vml" Requires="v">
                <p:oleObj spid="_x0000_s15377" name="Document" r:id="rId4" imgW="8248712" imgH="2756611" progId="Word.Document.8">
                  <p:embed/>
                </p:oleObj>
              </mc:Choice>
              <mc:Fallback>
                <p:oleObj name="Document" r:id="rId4" imgW="8248712" imgH="2756611" progId="Word.Document.8">
                  <p:embed/>
                  <p:pic>
                    <p:nvPicPr>
                      <p:cNvPr id="0" name=""/>
                      <p:cNvPicPr>
                        <a:picLocks noChangeAspect="1" noChangeArrowheads="1"/>
                      </p:cNvPicPr>
                      <p:nvPr/>
                    </p:nvPicPr>
                    <p:blipFill>
                      <a:blip r:embed="rId5"/>
                      <a:srcRect/>
                      <a:stretch>
                        <a:fillRect/>
                      </a:stretch>
                    </p:blipFill>
                    <p:spPr bwMode="auto">
                      <a:xfrm>
                        <a:off x="2041526" y="2278063"/>
                        <a:ext cx="8056563" cy="26733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3539416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Closing report for NGV SG for May 2018 in Warsaw (Poland)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77</a:t>
            </a:fld>
            <a:endParaRPr lang="en-GB"/>
          </a:p>
        </p:txBody>
      </p:sp>
      <p:sp>
        <p:nvSpPr>
          <p:cNvPr id="5" name="Footer Placeholder 4"/>
          <p:cNvSpPr>
            <a:spLocks noGrp="1"/>
          </p:cNvSpPr>
          <p:nvPr>
            <p:ph type="ftr" idx="14"/>
          </p:nvPr>
        </p:nvSpPr>
        <p:spPr/>
        <p:txBody>
          <a:bodyPr/>
          <a:lstStyle/>
          <a:p>
            <a:r>
              <a:rPr lang="en-GB"/>
              <a:t>Jon Rosdahl, Qualcomm</a:t>
            </a:r>
            <a:endParaRPr lang="en-GB" dirty="0"/>
          </a:p>
        </p:txBody>
      </p:sp>
      <p:sp>
        <p:nvSpPr>
          <p:cNvPr id="4" name="Date Placeholder 3"/>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3965909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BDFE0C-82E1-46BE-987F-B7EF866C9344}"/>
              </a:ext>
            </a:extLst>
          </p:cNvPr>
          <p:cNvSpPr>
            <a:spLocks noGrp="1"/>
          </p:cNvSpPr>
          <p:nvPr>
            <p:ph type="title"/>
          </p:nvPr>
        </p:nvSpPr>
        <p:spPr/>
        <p:txBody>
          <a:bodyPr/>
          <a:lstStyle/>
          <a:p>
            <a:r>
              <a:rPr lang="en-US" altLang="en-US" dirty="0"/>
              <a:t>SINGLE GOAL FOR STUDY GROUP: PAR/CSD</a:t>
            </a:r>
            <a:endParaRPr lang="en-US" dirty="0"/>
          </a:p>
        </p:txBody>
      </p:sp>
      <p:sp>
        <p:nvSpPr>
          <p:cNvPr id="3" name="Content Placeholder 2">
            <a:extLst>
              <a:ext uri="{FF2B5EF4-FFF2-40B4-BE49-F238E27FC236}">
                <a16:creationId xmlns="" xmlns:a16="http://schemas.microsoft.com/office/drawing/2014/main" id="{CD7B87A0-10F9-4121-935C-57A81A40B92A}"/>
              </a:ext>
            </a:extLst>
          </p:cNvPr>
          <p:cNvSpPr>
            <a:spLocks noGrp="1"/>
          </p:cNvSpPr>
          <p:nvPr>
            <p:ph idx="1"/>
          </p:nvPr>
        </p:nvSpPr>
        <p:spPr/>
        <p:txBody>
          <a:bodyPr/>
          <a:lstStyle/>
          <a:p>
            <a:pPr>
              <a:spcBef>
                <a:spcPct val="20000"/>
              </a:spcBef>
              <a:buClrTx/>
              <a:buSzTx/>
            </a:pPr>
            <a:r>
              <a:rPr lang="en-US" altLang="en-US" dirty="0">
                <a:solidFill>
                  <a:schemeClr val="tx1"/>
                </a:solidFill>
                <a:ea typeface="MS PGothic" panose="020B0600070205080204" pitchFamily="34" charset="-128"/>
              </a:rPr>
              <a:t>Meeting Slot #1 - Tuesday, PM1 13:30 – 15:30</a:t>
            </a:r>
          </a:p>
          <a:p>
            <a:pPr>
              <a:spcBef>
                <a:spcPct val="20000"/>
              </a:spcBef>
              <a:buClrTx/>
              <a:buSzTx/>
            </a:pPr>
            <a:r>
              <a:rPr lang="en-US" altLang="en-US" dirty="0">
                <a:solidFill>
                  <a:schemeClr val="tx1"/>
                </a:solidFill>
                <a:ea typeface="MS PGothic" panose="020B0600070205080204" pitchFamily="34" charset="-128"/>
              </a:rPr>
              <a:t>Meeting Slot #2 - Wednesday, AM1 8:00-10:00</a:t>
            </a:r>
          </a:p>
          <a:p>
            <a:pPr>
              <a:spcBef>
                <a:spcPct val="20000"/>
              </a:spcBef>
              <a:buClrTx/>
              <a:buSzTx/>
            </a:pPr>
            <a:r>
              <a:rPr lang="en-US" altLang="en-US" dirty="0">
                <a:solidFill>
                  <a:schemeClr val="tx1"/>
                </a:solidFill>
                <a:ea typeface="MS PGothic" panose="020B0600070205080204" pitchFamily="34" charset="-128"/>
              </a:rPr>
              <a:t>Meeting Slot #3 -Thursday, PM2 16:00-20:00</a:t>
            </a:r>
          </a:p>
          <a:p>
            <a:pPr>
              <a:spcBef>
                <a:spcPct val="20000"/>
              </a:spcBef>
              <a:buClrTx/>
              <a:buSzTx/>
            </a:pPr>
            <a:endParaRPr lang="en-US" altLang="en-US" dirty="0">
              <a:solidFill>
                <a:schemeClr val="tx1"/>
              </a:solidFill>
              <a:ea typeface="MS PGothic" panose="020B0600070205080204" pitchFamily="34" charset="-128"/>
            </a:endParaRPr>
          </a:p>
          <a:p>
            <a:pPr>
              <a:spcBef>
                <a:spcPct val="20000"/>
              </a:spcBef>
              <a:buClrTx/>
              <a:buSzTx/>
            </a:pPr>
            <a:r>
              <a:rPr lang="en-US" altLang="en-US" dirty="0">
                <a:solidFill>
                  <a:schemeClr val="tx1"/>
                </a:solidFill>
                <a:ea typeface="MS PGothic" panose="020B0600070205080204" pitchFamily="34" charset="-128"/>
              </a:rPr>
              <a:t>Discussed: </a:t>
            </a:r>
          </a:p>
          <a:p>
            <a:pPr>
              <a:spcBef>
                <a:spcPct val="20000"/>
              </a:spcBef>
              <a:buClrTx/>
              <a:buSzTx/>
            </a:pPr>
            <a:r>
              <a:rPr lang="en-US" altLang="en-US" dirty="0">
                <a:solidFill>
                  <a:schemeClr val="tx1"/>
                </a:solidFill>
                <a:ea typeface="MS PGothic" panose="020B0600070205080204" pitchFamily="34" charset="-128"/>
              </a:rPr>
              <a:t>11 submissions on topics of Requirements and Channel Models</a:t>
            </a:r>
          </a:p>
          <a:p>
            <a:pPr>
              <a:spcBef>
                <a:spcPct val="20000"/>
              </a:spcBef>
              <a:buClrTx/>
              <a:buSzTx/>
            </a:pPr>
            <a:r>
              <a:rPr lang="en-US" altLang="en-US" dirty="0">
                <a:solidFill>
                  <a:schemeClr val="tx1"/>
                </a:solidFill>
                <a:ea typeface="MS PGothic" panose="020B0600070205080204" pitchFamily="34" charset="-128"/>
              </a:rPr>
              <a:t>2 Submissions for reference</a:t>
            </a:r>
          </a:p>
          <a:p>
            <a:pPr>
              <a:spcBef>
                <a:spcPct val="20000"/>
              </a:spcBef>
              <a:buClrTx/>
              <a:buSzTx/>
            </a:pPr>
            <a:r>
              <a:rPr lang="en-US" altLang="en-US" dirty="0">
                <a:solidFill>
                  <a:schemeClr val="tx1"/>
                </a:solidFill>
                <a:ea typeface="MS PGothic" panose="020B0600070205080204" pitchFamily="34" charset="-128"/>
              </a:rPr>
              <a:t>Started discussion on the PAR </a:t>
            </a:r>
          </a:p>
          <a:p>
            <a:endParaRPr lang="en-US" dirty="0"/>
          </a:p>
        </p:txBody>
      </p:sp>
      <p:sp>
        <p:nvSpPr>
          <p:cNvPr id="19460" name="灯片编号占位符 3">
            <a:extLst>
              <a:ext uri="{FF2B5EF4-FFF2-40B4-BE49-F238E27FC236}">
                <a16:creationId xmlns="" xmlns:a16="http://schemas.microsoft.com/office/drawing/2014/main" id="{548A6D8A-AFDC-4E13-A6E7-EED634F2E707}"/>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buFontTx/>
              <a:buNone/>
            </a:pPr>
            <a:r>
              <a:rPr lang="en-US" altLang="en-US" sz="1200" b="0">
                <a:solidFill>
                  <a:schemeClr val="tx1"/>
                </a:solidFill>
                <a:ea typeface="MS PGothic" panose="020B0600070205080204" pitchFamily="34" charset="-128"/>
                <a:cs typeface="Arial Unicode MS" panose="020B0604020202020204" pitchFamily="34" charset="-128"/>
              </a:rPr>
              <a:t>Slide </a:t>
            </a:r>
            <a:fld id="{2C41C87B-5680-448A-80C1-C50BF4FA17C2}" type="slidenum">
              <a:rPr lang="en-US" altLang="en-US" sz="1200" b="0">
                <a:solidFill>
                  <a:schemeClr val="tx1"/>
                </a:solidFill>
                <a:ea typeface="MS PGothic" panose="020B0600070205080204" pitchFamily="34" charset="-128"/>
                <a:cs typeface="Arial Unicode MS" panose="020B0604020202020204" pitchFamily="34" charset="-128"/>
              </a:rPr>
              <a:pPr>
                <a:spcBef>
                  <a:spcPct val="0"/>
                </a:spcBef>
                <a:buFontTx/>
                <a:buNone/>
              </a:pPr>
              <a:t>78</a:t>
            </a:fld>
            <a:endParaRPr lang="en-US" altLang="en-US" sz="1200" b="0">
              <a:solidFill>
                <a:schemeClr val="tx1"/>
              </a:solidFill>
              <a:ea typeface="MS PGothic" panose="020B0600070205080204" pitchFamily="34" charset="-128"/>
              <a:cs typeface="Arial Unicode MS" panose="020B0604020202020204" pitchFamily="34" charset="-128"/>
            </a:endParaRPr>
          </a:p>
        </p:txBody>
      </p:sp>
      <p:sp>
        <p:nvSpPr>
          <p:cNvPr id="19459" name="页脚占位符 2">
            <a:extLst>
              <a:ext uri="{FF2B5EF4-FFF2-40B4-BE49-F238E27FC236}">
                <a16:creationId xmlns="" xmlns:a16="http://schemas.microsoft.com/office/drawing/2014/main" id="{A58570FD-9B55-4CAB-BD60-008490C6244D}"/>
              </a:ext>
            </a:extLst>
          </p:cNvPr>
          <p:cNvSpPr>
            <a:spLocks noGrp="1" noChangeArrowheads="1"/>
          </p:cNvSpPr>
          <p:nvPr>
            <p:ph type="ftr" idx="1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en-US"/>
              <a:t>Jon Rosdahl (Qualcomm)</a:t>
            </a:r>
          </a:p>
        </p:txBody>
      </p:sp>
      <p:sp>
        <p:nvSpPr>
          <p:cNvPr id="19458" name="日期占位符 1">
            <a:extLst>
              <a:ext uri="{FF2B5EF4-FFF2-40B4-BE49-F238E27FC236}">
                <a16:creationId xmlns="" xmlns:a16="http://schemas.microsoft.com/office/drawing/2014/main" id="{67D14339-D42D-45DB-8332-6253F8638EEC}"/>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a:solidFill>
                  <a:srgbClr val="000000"/>
                </a:solidFill>
                <a:ea typeface="Arial Unicode MS" panose="020B0604020202020204" pitchFamily="34" charset="-128"/>
                <a:cs typeface="Arial Unicode MS" panose="020B0604020202020204" pitchFamily="34" charset="-128"/>
              </a:rPr>
              <a:t>May 2018</a:t>
            </a:r>
          </a:p>
        </p:txBody>
      </p:sp>
    </p:spTree>
    <p:extLst>
      <p:ext uri="{BB962C8B-B14F-4D97-AF65-F5344CB8AC3E}">
        <p14:creationId xmlns:p14="http://schemas.microsoft.com/office/powerpoint/2010/main" val="77488464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altLang="en-US" dirty="0"/>
              <a:t>SINGLE GOAL FOR STUDY GROUP: PAR/CSD</a:t>
            </a:r>
            <a:endParaRPr lang="en-US" dirty="0"/>
          </a:p>
        </p:txBody>
      </p:sp>
      <p:sp>
        <p:nvSpPr>
          <p:cNvPr id="10242" name="Rectangle 2"/>
          <p:cNvSpPr>
            <a:spLocks noGrp="1" noChangeArrowheads="1"/>
          </p:cNvSpPr>
          <p:nvPr>
            <p:ph idx="1"/>
          </p:nvPr>
        </p:nvSpPr>
        <p:spPr>
          <a:ln/>
        </p:spPr>
        <p:txBody>
          <a:bodyPr/>
          <a:lstStyle/>
          <a:p>
            <a:pPr lvl="1"/>
            <a:r>
              <a:rPr lang="en-US" altLang="en-US" sz="2800" dirty="0"/>
              <a:t>Our target  this week was to get consensus on a baseline PAR/CSD, setup timeline and conference call plan.</a:t>
            </a:r>
          </a:p>
          <a:p>
            <a:pPr lvl="1"/>
            <a:endParaRPr lang="en-US" altLang="en-US" sz="2800" dirty="0"/>
          </a:p>
          <a:p>
            <a:pPr lvl="1"/>
            <a:r>
              <a:rPr lang="en-US" altLang="en-US" sz="2800" dirty="0"/>
              <a:t>Initial proposal document number reservation:</a:t>
            </a:r>
            <a:endParaRPr lang="en-US" altLang="en-US" sz="2800" dirty="0">
              <a:hlinkClick r:id="rId3"/>
            </a:endParaRPr>
          </a:p>
          <a:p>
            <a:pPr lvl="2"/>
            <a:r>
              <a:rPr lang="en-US" altLang="en-US" sz="2400" dirty="0">
                <a:hlinkClick r:id="rId3"/>
              </a:rPr>
              <a:t>11-18/861</a:t>
            </a:r>
            <a:r>
              <a:rPr lang="en-US" altLang="en-US" sz="2400" dirty="0"/>
              <a:t> - IEEE 802.11 NGV SG Proposed PAR  </a:t>
            </a:r>
          </a:p>
          <a:p>
            <a:pPr lvl="2"/>
            <a:r>
              <a:rPr lang="en-US" altLang="en-US" sz="2400" dirty="0">
                <a:hlinkClick r:id="rId4"/>
              </a:rPr>
              <a:t>11-18/862</a:t>
            </a:r>
            <a:r>
              <a:rPr lang="en-US" altLang="en-US" sz="2400" dirty="0"/>
              <a:t> - IEEE 802.11 NGV SG Proposed CSD</a:t>
            </a:r>
            <a:endParaRPr lang="en-US" sz="24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79</a:t>
            </a:fld>
            <a:endParaRPr lang="en-GB"/>
          </a:p>
        </p:txBody>
      </p:sp>
      <p:sp>
        <p:nvSpPr>
          <p:cNvPr id="5" name="Footer Placeholder 4"/>
          <p:cNvSpPr>
            <a:spLocks noGrp="1"/>
          </p:cNvSpPr>
          <p:nvPr>
            <p:ph type="ftr" idx="14"/>
          </p:nvPr>
        </p:nvSpPr>
        <p:spPr/>
        <p:txBody>
          <a:bodyPr/>
          <a:lstStyle/>
          <a:p>
            <a:r>
              <a:rPr lang="en-GB"/>
              <a:t>Jon Rosdahl, Qualcomm</a:t>
            </a:r>
            <a:endParaRPr lang="en-GB" dirty="0"/>
          </a:p>
        </p:txBody>
      </p:sp>
      <p:sp>
        <p:nvSpPr>
          <p:cNvPr id="4" name="Date Placeholder 3"/>
          <p:cNvSpPr>
            <a:spLocks noGrp="1"/>
          </p:cNvSpPr>
          <p:nvPr>
            <p:ph type="dt" idx="15"/>
          </p:nvPr>
        </p:nvSpPr>
        <p:spPr/>
        <p:txBody>
          <a:bodyPr/>
          <a:lstStyle/>
          <a:p>
            <a:r>
              <a:rPr lang="en-US"/>
              <a:t>May 2018</a:t>
            </a:r>
            <a:endParaRPr lang="en-GB"/>
          </a:p>
        </p:txBody>
      </p:sp>
    </p:spTree>
    <p:extLst>
      <p:ext uri="{BB962C8B-B14F-4D97-AF65-F5344CB8AC3E}">
        <p14:creationId xmlns:p14="http://schemas.microsoft.com/office/powerpoint/2010/main" val="730445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May 8</a:t>
            </a:r>
            <a:r>
              <a:rPr lang="en-GB" baseline="30000" dirty="0" smtClean="0"/>
              <a:t>th</a:t>
            </a:r>
            <a:r>
              <a:rPr lang="en-GB" dirty="0" smtClean="0"/>
              <a:t> roundtable status report</a:t>
            </a:r>
            <a:endParaRPr lang="en-GB" dirty="0"/>
          </a:p>
        </p:txBody>
      </p:sp>
      <p:sp>
        <p:nvSpPr>
          <p:cNvPr id="9218" name="Rectangle 2"/>
          <p:cNvSpPr>
            <a:spLocks noGrp="1" noChangeArrowheads="1"/>
          </p:cNvSpPr>
          <p:nvPr>
            <p:ph idx="1"/>
          </p:nvPr>
        </p:nvSpPr>
        <p:spPr>
          <a:xfrm>
            <a:off x="965200" y="1600200"/>
            <a:ext cx="10361084" cy="4800600"/>
          </a:xfrm>
          <a:ln/>
        </p:spPr>
        <p:txBody>
          <a:bodyPr/>
          <a:lstStyle/>
          <a:p>
            <a:r>
              <a:rPr lang="en-GB" sz="2000" dirty="0" smtClean="0"/>
              <a:t>11ak </a:t>
            </a:r>
            <a:r>
              <a:rPr lang="en-GB" sz="2000" dirty="0"/>
              <a:t>– </a:t>
            </a:r>
            <a:r>
              <a:rPr lang="en-GB" sz="2000" dirty="0" smtClean="0"/>
              <a:t> In publication editing, comments are due May 9</a:t>
            </a:r>
            <a:endParaRPr lang="en-GB" sz="2000" dirty="0"/>
          </a:p>
          <a:p>
            <a:r>
              <a:rPr lang="en-GB" sz="2000" dirty="0"/>
              <a:t>11aq – </a:t>
            </a:r>
            <a:r>
              <a:rPr lang="en-GB" sz="2000" dirty="0" smtClean="0"/>
              <a:t> Awaiting </a:t>
            </a:r>
            <a:r>
              <a:rPr lang="en-GB" sz="2000" dirty="0" err="1" smtClean="0"/>
              <a:t>RevCom</a:t>
            </a:r>
            <a:r>
              <a:rPr lang="en-GB" sz="2000" dirty="0" smtClean="0"/>
              <a:t> outcome in June</a:t>
            </a:r>
            <a:endParaRPr lang="en-GB" sz="2000" dirty="0"/>
          </a:p>
          <a:p>
            <a:r>
              <a:rPr lang="en-GB" sz="2000" dirty="0"/>
              <a:t>11ax </a:t>
            </a:r>
            <a:r>
              <a:rPr lang="en-US" sz="2000" dirty="0"/>
              <a:t>– </a:t>
            </a:r>
            <a:r>
              <a:rPr lang="en-US" sz="2000" dirty="0" smtClean="0"/>
              <a:t> Has about 1000 comments, expect D3.0 coming out May</a:t>
            </a:r>
            <a:endParaRPr lang="en-US" sz="2000" dirty="0"/>
          </a:p>
          <a:p>
            <a:r>
              <a:rPr lang="en-US" sz="2000" dirty="0"/>
              <a:t>11ay – </a:t>
            </a:r>
            <a:r>
              <a:rPr lang="en-US" sz="2000" dirty="0" smtClean="0"/>
              <a:t> Resolved about 60% of comments. Still targeting July for D2.0.</a:t>
            </a:r>
            <a:endParaRPr lang="en-GB" sz="2000" dirty="0"/>
          </a:p>
          <a:p>
            <a:r>
              <a:rPr lang="en-GB" sz="2000" dirty="0"/>
              <a:t>11az – </a:t>
            </a:r>
            <a:r>
              <a:rPr lang="en-US" sz="2000" dirty="0" smtClean="0"/>
              <a:t> Draft 0.2 released. Targeting November 2018 for D1.0</a:t>
            </a:r>
            <a:endParaRPr lang="en-GB" sz="2000" dirty="0"/>
          </a:p>
          <a:p>
            <a:r>
              <a:rPr lang="en-GB" sz="2000" dirty="0"/>
              <a:t>11ba – </a:t>
            </a:r>
            <a:r>
              <a:rPr lang="en-GB" sz="2000" dirty="0" smtClean="0"/>
              <a:t> Approved and closed SFDr11. Approved D0.2. No task group comment collection. Targeting D1.0 for July</a:t>
            </a:r>
            <a:endParaRPr lang="en-GB" sz="2000" dirty="0"/>
          </a:p>
          <a:p>
            <a:r>
              <a:rPr lang="en-GB" sz="2000" dirty="0" err="1"/>
              <a:t>REVmd</a:t>
            </a:r>
            <a:r>
              <a:rPr lang="en-GB" sz="2000" dirty="0"/>
              <a:t> </a:t>
            </a:r>
            <a:r>
              <a:rPr lang="en-GB" sz="2000" dirty="0" smtClean="0"/>
              <a:t>–633 comment from LB. Resolved about 200 comments in May. D1.1 coming out of May. Targeting D2.0 for September 2018</a:t>
            </a:r>
            <a:endParaRPr lang="en-GB" sz="2000" dirty="0"/>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4" name="Date Placeholder 3"/>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10712972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a:extLst>
              <a:ext uri="{FF2B5EF4-FFF2-40B4-BE49-F238E27FC236}">
                <a16:creationId xmlns="" xmlns:a16="http://schemas.microsoft.com/office/drawing/2014/main" id="{CB4F8DDF-7E6C-499D-8690-5B79DD1CDACF}"/>
              </a:ext>
            </a:extLst>
          </p:cNvPr>
          <p:cNvSpPr>
            <a:spLocks noGrp="1" noChangeArrowheads="1"/>
          </p:cNvSpPr>
          <p:nvPr>
            <p:ph type="title"/>
          </p:nvPr>
        </p:nvSpPr>
        <p:spPr>
          <a:xfrm>
            <a:off x="2209801" y="685800"/>
            <a:ext cx="7770813" cy="381000"/>
          </a:xfrm>
        </p:spPr>
        <p:txBody>
          <a:bodyPr/>
          <a:lstStyle/>
          <a:p>
            <a:r>
              <a:rPr lang="en-US" altLang="en-US" dirty="0"/>
              <a:t>Submissions from the week</a:t>
            </a:r>
          </a:p>
        </p:txBody>
      </p:sp>
      <p:sp>
        <p:nvSpPr>
          <p:cNvPr id="6" name="Content Placeholder 5">
            <a:extLst>
              <a:ext uri="{FF2B5EF4-FFF2-40B4-BE49-F238E27FC236}">
                <a16:creationId xmlns="" xmlns:a16="http://schemas.microsoft.com/office/drawing/2014/main" id="{24552FA6-D089-4140-B33B-138AA2EB50DF}"/>
              </a:ext>
            </a:extLst>
          </p:cNvPr>
          <p:cNvSpPr>
            <a:spLocks noGrp="1"/>
          </p:cNvSpPr>
          <p:nvPr>
            <p:ph idx="1"/>
          </p:nvPr>
        </p:nvSpPr>
        <p:spPr>
          <a:xfrm>
            <a:off x="1979614" y="1262064"/>
            <a:ext cx="8459787" cy="5170487"/>
          </a:xfrm>
        </p:spPr>
        <p:txBody>
          <a:bodyPr/>
          <a:lstStyle/>
          <a:p>
            <a:pPr marL="457200" indent="-457200">
              <a:buFont typeface="+mj-lt"/>
              <a:buAutoNum type="arabicParenR"/>
              <a:defRPr/>
            </a:pPr>
            <a:r>
              <a:rPr lang="en-GB" altLang="en-US" sz="1800" b="0" dirty="0">
                <a:solidFill>
                  <a:schemeClr val="accent2">
                    <a:lumMod val="50000"/>
                  </a:schemeClr>
                </a:solidFill>
                <a:hlinkClick r:id="rId2"/>
              </a:rPr>
              <a:t>11-18/690r0</a:t>
            </a:r>
            <a:r>
              <a:rPr lang="en-GB" altLang="en-US" sz="1800" b="0" dirty="0">
                <a:solidFill>
                  <a:schemeClr val="accent2">
                    <a:lumMod val="50000"/>
                  </a:schemeClr>
                </a:solidFill>
              </a:rPr>
              <a:t> </a:t>
            </a:r>
            <a:r>
              <a:rPr lang="en-GB" altLang="en-US" sz="1800" b="0" dirty="0"/>
              <a:t>ETSI TC ITS liaison statement/</a:t>
            </a:r>
          </a:p>
          <a:p>
            <a:pPr marL="457200" indent="-457200">
              <a:buFont typeface="+mj-lt"/>
              <a:buAutoNum type="arabicParenR"/>
              <a:defRPr/>
            </a:pPr>
            <a:r>
              <a:rPr lang="en-GB" altLang="en-US" sz="1800" b="0" dirty="0">
                <a:hlinkClick r:id="rId3"/>
              </a:rPr>
              <a:t>11-18/0933 </a:t>
            </a:r>
            <a:r>
              <a:rPr lang="en-GB" altLang="en-US" sz="1800" b="0" dirty="0"/>
              <a:t>-  </a:t>
            </a:r>
            <a:r>
              <a:rPr lang="en-US" altLang="zh-CN" sz="1800" b="0" dirty="0"/>
              <a:t>“High-level requirements of  NGV”, </a:t>
            </a:r>
            <a:r>
              <a:rPr lang="en-US" sz="1600" b="0" dirty="0"/>
              <a:t>Onn Haran (</a:t>
            </a:r>
            <a:r>
              <a:rPr lang="en-US" sz="1600" b="0" dirty="0" err="1"/>
              <a:t>Autotalks</a:t>
            </a:r>
            <a:r>
              <a:rPr lang="en-US" sz="1600" b="0" dirty="0"/>
              <a:t>)</a:t>
            </a:r>
          </a:p>
          <a:p>
            <a:pPr marL="457200" indent="-457200">
              <a:buFont typeface="+mj-lt"/>
              <a:buAutoNum type="arabicParenR"/>
              <a:defRPr/>
            </a:pPr>
            <a:r>
              <a:rPr lang="en-US" sz="1800" b="0" dirty="0">
                <a:hlinkClick r:id="rId4"/>
              </a:rPr>
              <a:t>11-18/907r0</a:t>
            </a:r>
            <a:r>
              <a:rPr lang="en-US" sz="1800" b="0" dirty="0"/>
              <a:t> NGV Background and some problems to solve - </a:t>
            </a:r>
            <a:r>
              <a:rPr lang="en-US" sz="1600" b="0" dirty="0"/>
              <a:t>James </a:t>
            </a:r>
            <a:r>
              <a:rPr lang="en-US" sz="1600" b="0" dirty="0" err="1"/>
              <a:t>Lepp</a:t>
            </a:r>
            <a:r>
              <a:rPr lang="en-US" sz="1600" b="0" dirty="0"/>
              <a:t> (BlackBerry)</a:t>
            </a:r>
            <a:endParaRPr lang="en-US" sz="1800" b="0" dirty="0"/>
          </a:p>
          <a:p>
            <a:pPr marL="457200" indent="-457200">
              <a:buFont typeface="+mj-lt"/>
              <a:buAutoNum type="arabicParenR"/>
              <a:defRPr/>
            </a:pPr>
            <a:r>
              <a:rPr lang="en-GB" altLang="en-US" sz="1800" b="0" dirty="0">
                <a:hlinkClick r:id="rId5"/>
              </a:rPr>
              <a:t>11-18/0917</a:t>
            </a:r>
            <a:r>
              <a:rPr lang="en-GB" altLang="en-US" sz="1800" b="0" dirty="0"/>
              <a:t> - Thought on NGV working items - </a:t>
            </a:r>
            <a:r>
              <a:rPr lang="en-GB" altLang="en-US" sz="1600" b="0" dirty="0"/>
              <a:t>John Kenny (Toyota)</a:t>
            </a:r>
          </a:p>
          <a:p>
            <a:pPr marL="457200" indent="-457200">
              <a:buFont typeface="+mj-lt"/>
              <a:buAutoNum type="arabicParenR"/>
              <a:defRPr/>
            </a:pPr>
            <a:r>
              <a:rPr lang="en-US" altLang="en-US" sz="1800" b="0" dirty="0">
                <a:hlinkClick r:id="rId6"/>
              </a:rPr>
              <a:t>11-18/0860</a:t>
            </a:r>
            <a:r>
              <a:rPr lang="en-US" altLang="en-US" sz="1800" b="0" dirty="0"/>
              <a:t> - NGV PHY feasibility, </a:t>
            </a:r>
            <a:r>
              <a:rPr lang="en-US" sz="1600" b="0" dirty="0"/>
              <a:t>Hongyuan Zhang (Marvell)</a:t>
            </a:r>
          </a:p>
          <a:p>
            <a:pPr marL="457200" indent="-457200">
              <a:buFont typeface="+mj-lt"/>
              <a:buAutoNum type="arabicParenR"/>
              <a:defRPr/>
            </a:pPr>
            <a:r>
              <a:rPr lang="en-US" altLang="en-US" sz="1800" b="0" dirty="0">
                <a:hlinkClick r:id="rId7"/>
              </a:rPr>
              <a:t>11-18/0859</a:t>
            </a:r>
            <a:r>
              <a:rPr lang="en-US" altLang="en-US" sz="1800" b="0" dirty="0"/>
              <a:t> -  NGV PAR Discussions, </a:t>
            </a:r>
            <a:r>
              <a:rPr lang="en-US" sz="1600" b="0" dirty="0"/>
              <a:t>Hongyuan Zhang (Marvell)</a:t>
            </a:r>
          </a:p>
          <a:p>
            <a:pPr marL="457200" indent="-457200">
              <a:buFont typeface="+mj-lt"/>
              <a:buAutoNum type="arabicParenR"/>
              <a:defRPr/>
            </a:pPr>
            <a:r>
              <a:rPr lang="en-US" sz="1800" b="0" dirty="0">
                <a:hlinkClick r:id="rId8"/>
              </a:rPr>
              <a:t>11-18/919r1</a:t>
            </a:r>
            <a:r>
              <a:rPr lang="en-US" sz="1800" b="0" dirty="0"/>
              <a:t> - The C2C-Communiction Consortium - </a:t>
            </a:r>
            <a:r>
              <a:rPr lang="en-US" sz="1600" b="0" dirty="0" err="1"/>
              <a:t>Friedbert</a:t>
            </a:r>
            <a:r>
              <a:rPr lang="en-US" sz="1600" b="0" dirty="0"/>
              <a:t> Berens (</a:t>
            </a:r>
            <a:r>
              <a:rPr lang="en-US" sz="1600" b="0" dirty="0" err="1"/>
              <a:t>FBConsulting</a:t>
            </a:r>
            <a:r>
              <a:rPr lang="en-US" sz="1600" b="0" dirty="0"/>
              <a:t>)</a:t>
            </a:r>
            <a:endParaRPr lang="en-US" sz="1800" b="0" dirty="0"/>
          </a:p>
          <a:p>
            <a:pPr marL="457200" indent="-457200">
              <a:buFont typeface="+mj-lt"/>
              <a:buAutoNum type="arabicParenR"/>
              <a:defRPr/>
            </a:pPr>
            <a:r>
              <a:rPr lang="en-US" sz="1800" b="0" dirty="0">
                <a:hlinkClick r:id="rId9"/>
              </a:rPr>
              <a:t>11-18/0923 </a:t>
            </a:r>
            <a:r>
              <a:rPr lang="en-US" sz="1800" b="0" dirty="0"/>
              <a:t>- The C-ROADS Platform - </a:t>
            </a:r>
            <a:r>
              <a:rPr lang="en-US" sz="1600" b="0" dirty="0"/>
              <a:t>Alexander </a:t>
            </a:r>
            <a:r>
              <a:rPr lang="en-US" sz="1600" b="0" dirty="0" err="1"/>
              <a:t>Frotscher</a:t>
            </a:r>
            <a:r>
              <a:rPr lang="en-US" sz="1600" b="0" dirty="0"/>
              <a:t> (</a:t>
            </a:r>
            <a:r>
              <a:rPr lang="en-US" sz="1600" b="0" dirty="0" err="1"/>
              <a:t>AustriaTech</a:t>
            </a:r>
            <a:r>
              <a:rPr lang="en-US" sz="1600" b="0" dirty="0"/>
              <a:t>)</a:t>
            </a:r>
          </a:p>
          <a:p>
            <a:pPr marL="457200" indent="-457200">
              <a:buFont typeface="+mj-lt"/>
              <a:buAutoNum type="arabicParenR"/>
              <a:defRPr/>
            </a:pPr>
            <a:r>
              <a:rPr lang="en-US" altLang="en-US" sz="1800" b="0" dirty="0">
                <a:hlinkClick r:id="rId10"/>
              </a:rPr>
              <a:t>11-18/0858</a:t>
            </a:r>
            <a:r>
              <a:rPr lang="en-US" altLang="en-US" sz="1800" b="0" dirty="0"/>
              <a:t> - NGV Channel Model Discussion, </a:t>
            </a:r>
            <a:r>
              <a:rPr lang="en-US" sz="1600" b="0" dirty="0"/>
              <a:t>Hongyuan Zhang (Marvell)</a:t>
            </a:r>
          </a:p>
          <a:p>
            <a:pPr marL="457200" indent="-457200">
              <a:buFont typeface="+mj-lt"/>
              <a:buAutoNum type="arabicParenR"/>
              <a:defRPr/>
            </a:pPr>
            <a:r>
              <a:rPr lang="en-US" altLang="en-US" sz="1800" b="0" dirty="0">
                <a:solidFill>
                  <a:schemeClr val="accent6">
                    <a:lumMod val="75000"/>
                  </a:schemeClr>
                </a:solidFill>
                <a:hlinkClick r:id="rId11"/>
              </a:rPr>
              <a:t>11-18/821r0</a:t>
            </a:r>
            <a:r>
              <a:rPr lang="en-US" altLang="en-US" sz="1800" b="0" dirty="0">
                <a:hlinkClick r:id="rId11"/>
              </a:rPr>
              <a:t> </a:t>
            </a:r>
            <a:r>
              <a:rPr lang="en-US" altLang="en-US" sz="1800" b="0" dirty="0"/>
              <a:t>NGV Channel Models - </a:t>
            </a:r>
            <a:r>
              <a:rPr lang="en-US" altLang="en-US" sz="1600" b="0" dirty="0"/>
              <a:t>Jianhan Liu (Mediatek)</a:t>
            </a:r>
          </a:p>
          <a:p>
            <a:pPr marL="457200" indent="-457200">
              <a:buFont typeface="+mj-lt"/>
              <a:buAutoNum type="arabicParenR"/>
              <a:defRPr/>
            </a:pPr>
            <a:r>
              <a:rPr lang="en-US" sz="1800" b="0" dirty="0">
                <a:hlinkClick r:id="rId12"/>
              </a:rPr>
              <a:t>11-18/0924</a:t>
            </a:r>
            <a:r>
              <a:rPr lang="en-US" sz="1800" b="0" dirty="0"/>
              <a:t> - Time-variant non-stationary V2V Channel Model </a:t>
            </a:r>
            <a:r>
              <a:rPr lang="en-US" sz="1600" b="0" dirty="0"/>
              <a:t>- Stephan Sand (German Aerospace Center (DLR))</a:t>
            </a:r>
          </a:p>
          <a:p>
            <a:pPr marL="0" indent="0">
              <a:defRPr/>
            </a:pPr>
            <a:r>
              <a:rPr lang="en-US" sz="1800" dirty="0"/>
              <a:t>For Reference or discussion later</a:t>
            </a:r>
            <a:endParaRPr lang="en-US" sz="2000" dirty="0"/>
          </a:p>
          <a:p>
            <a:pPr marL="457200" indent="-457200">
              <a:buFont typeface="+mj-lt"/>
              <a:buAutoNum type="arabicParenR"/>
              <a:defRPr/>
            </a:pPr>
            <a:r>
              <a:rPr lang="en-US" sz="1800" b="0" dirty="0">
                <a:hlinkClick r:id="rId13"/>
              </a:rPr>
              <a:t>11-18/0900 </a:t>
            </a:r>
            <a:r>
              <a:rPr lang="en-US" sz="1800" b="0" dirty="0"/>
              <a:t>- Overview of CV2X Requirements - </a:t>
            </a:r>
            <a:r>
              <a:rPr lang="en-US" sz="1600" b="0" dirty="0" err="1"/>
              <a:t>Bahar</a:t>
            </a:r>
            <a:r>
              <a:rPr lang="en-US" sz="1600" b="0" dirty="0"/>
              <a:t> </a:t>
            </a:r>
            <a:r>
              <a:rPr lang="en-US" sz="1600" b="0" dirty="0" err="1"/>
              <a:t>Sadeghi</a:t>
            </a:r>
            <a:r>
              <a:rPr lang="en-US" sz="1600" b="0" dirty="0"/>
              <a:t> (Intel)</a:t>
            </a:r>
          </a:p>
          <a:p>
            <a:pPr marL="457200" indent="-457200">
              <a:buFont typeface="+mj-lt"/>
              <a:buAutoNum type="arabicParenR"/>
              <a:defRPr/>
            </a:pPr>
            <a:r>
              <a:rPr lang="en-US" sz="1800" b="0" dirty="0">
                <a:hlinkClick r:id="rId14"/>
              </a:rPr>
              <a:t>11-18/0918 </a:t>
            </a:r>
            <a:r>
              <a:rPr lang="en-US" sz="1800" b="0" dirty="0"/>
              <a:t>- ITS-DSRC Regulatory Update - </a:t>
            </a:r>
            <a:r>
              <a:rPr lang="en-US" sz="1600" b="0" dirty="0"/>
              <a:t>Peter </a:t>
            </a:r>
            <a:r>
              <a:rPr lang="en-US" sz="1600" b="0" dirty="0" err="1"/>
              <a:t>Ecclesine</a:t>
            </a:r>
            <a:r>
              <a:rPr lang="en-US" sz="1600" b="0" dirty="0"/>
              <a:t> (Cisco Systems)</a:t>
            </a:r>
          </a:p>
          <a:p>
            <a:pPr marL="0" indent="0">
              <a:defRPr/>
            </a:pPr>
            <a:endParaRPr lang="en-US" altLang="en-US" sz="1800" b="0" dirty="0"/>
          </a:p>
        </p:txBody>
      </p:sp>
      <p:sp>
        <p:nvSpPr>
          <p:cNvPr id="18438" name="Slide Number Placeholder 3">
            <a:extLst>
              <a:ext uri="{FF2B5EF4-FFF2-40B4-BE49-F238E27FC236}">
                <a16:creationId xmlns="" xmlns:a16="http://schemas.microsoft.com/office/drawing/2014/main" id="{69750D8E-6E36-4F0E-ADE9-9BE79651BD7A}"/>
              </a:ext>
            </a:extLst>
          </p:cNvPr>
          <p:cNvSpPr>
            <a:spLocks noGrp="1" noChangeArrowheads="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200">
                <a:solidFill>
                  <a:srgbClr val="000000"/>
                </a:solidFill>
                <a:ea typeface="Arial Unicode MS" panose="020B0604020202020204" pitchFamily="34" charset="-128"/>
                <a:cs typeface="Arial Unicode MS" panose="020B0604020202020204" pitchFamily="34" charset="-128"/>
              </a:rPr>
              <a:t>Slide </a:t>
            </a:r>
            <a:fld id="{9624B909-9AF8-4646-8E08-EADA318A5722}" type="slidenum">
              <a:rPr lang="en-US" altLang="en-US" sz="1200">
                <a:solidFill>
                  <a:srgbClr val="000000"/>
                </a:solidFill>
                <a:ea typeface="Arial Unicode MS" panose="020B0604020202020204" pitchFamily="34" charset="-128"/>
                <a:cs typeface="Arial Unicode MS" panose="020B0604020202020204" pitchFamily="34" charset="-128"/>
              </a:rPr>
              <a:pPr>
                <a:buFont typeface="Times New Roman" panose="02020603050405020304" pitchFamily="18" charset="0"/>
                <a:buNone/>
              </a:pPr>
              <a:t>80</a:t>
            </a:fld>
            <a:endParaRPr lang="en-US" altLang="en-US" sz="1200">
              <a:solidFill>
                <a:srgbClr val="000000"/>
              </a:solidFill>
              <a:ea typeface="Arial Unicode MS" panose="020B0604020202020204" pitchFamily="34" charset="-128"/>
              <a:cs typeface="Arial Unicode MS" panose="020B0604020202020204" pitchFamily="34" charset="-128"/>
            </a:endParaRPr>
          </a:p>
        </p:txBody>
      </p:sp>
      <p:sp>
        <p:nvSpPr>
          <p:cNvPr id="18437" name="Footer Placeholder 2">
            <a:extLst>
              <a:ext uri="{FF2B5EF4-FFF2-40B4-BE49-F238E27FC236}">
                <a16:creationId xmlns="" xmlns:a16="http://schemas.microsoft.com/office/drawing/2014/main" id="{A213B176-192F-470E-9763-4964FFF2069F}"/>
              </a:ext>
            </a:extLst>
          </p:cNvPr>
          <p:cNvSpPr>
            <a:spLocks noGrp="1" noChangeArrowheads="1"/>
          </p:cNvSpPr>
          <p:nvPr>
            <p:ph type="ftr" idx="1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en-US"/>
              <a:t>Jon Rosdahl (Qualcomm)</a:t>
            </a:r>
          </a:p>
        </p:txBody>
      </p:sp>
      <p:sp>
        <p:nvSpPr>
          <p:cNvPr id="18436" name="Date Placeholder 1">
            <a:extLst>
              <a:ext uri="{FF2B5EF4-FFF2-40B4-BE49-F238E27FC236}">
                <a16:creationId xmlns="" xmlns:a16="http://schemas.microsoft.com/office/drawing/2014/main" id="{AB388FD6-41F1-4448-9283-777761D3E9AF}"/>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a:solidFill>
                  <a:srgbClr val="000000"/>
                </a:solidFill>
                <a:ea typeface="Arial Unicode MS" panose="020B0604020202020204" pitchFamily="34" charset="-128"/>
                <a:cs typeface="Arial Unicode MS" panose="020B0604020202020204" pitchFamily="34" charset="-128"/>
              </a:rPr>
              <a:t>May 2018</a:t>
            </a:r>
          </a:p>
        </p:txBody>
      </p:sp>
    </p:spTree>
    <p:extLst>
      <p:ext uri="{BB962C8B-B14F-4D97-AF65-F5344CB8AC3E}">
        <p14:creationId xmlns:p14="http://schemas.microsoft.com/office/powerpoint/2010/main" val="172898015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5B8BE7-048D-4C6C-95C1-5665FEF86B36}"/>
              </a:ext>
            </a:extLst>
          </p:cNvPr>
          <p:cNvSpPr>
            <a:spLocks noGrp="1"/>
          </p:cNvSpPr>
          <p:nvPr>
            <p:ph type="title"/>
          </p:nvPr>
        </p:nvSpPr>
        <p:spPr>
          <a:xfrm>
            <a:off x="2209801" y="685801"/>
            <a:ext cx="7770813" cy="685800"/>
          </a:xfrm>
        </p:spPr>
        <p:txBody>
          <a:bodyPr/>
          <a:lstStyle/>
          <a:p>
            <a:r>
              <a:rPr lang="en-US" dirty="0"/>
              <a:t>Next Steps</a:t>
            </a:r>
          </a:p>
        </p:txBody>
      </p:sp>
      <p:sp>
        <p:nvSpPr>
          <p:cNvPr id="3" name="Content Placeholder 2">
            <a:extLst>
              <a:ext uri="{FF2B5EF4-FFF2-40B4-BE49-F238E27FC236}">
                <a16:creationId xmlns="" xmlns:a16="http://schemas.microsoft.com/office/drawing/2014/main" id="{54D66123-1FE2-4F62-AE66-BEFF7B7022A0}"/>
              </a:ext>
            </a:extLst>
          </p:cNvPr>
          <p:cNvSpPr>
            <a:spLocks noGrp="1"/>
          </p:cNvSpPr>
          <p:nvPr>
            <p:ph idx="1"/>
          </p:nvPr>
        </p:nvSpPr>
        <p:spPr>
          <a:xfrm>
            <a:off x="2209801" y="1676401"/>
            <a:ext cx="7770813" cy="4418013"/>
          </a:xfrm>
        </p:spPr>
        <p:txBody>
          <a:bodyPr/>
          <a:lstStyle/>
          <a:p>
            <a:r>
              <a:rPr lang="en-US" dirty="0"/>
              <a:t>Telecon: June 12, 2018 – 8pm</a:t>
            </a:r>
          </a:p>
          <a:p>
            <a:r>
              <a:rPr lang="en-US" altLang="en-US" dirty="0"/>
              <a:t>Single Goal For Study Group: PAR/CSD</a:t>
            </a:r>
            <a:endParaRPr lang="en-US" dirty="0"/>
          </a:p>
          <a:p>
            <a:r>
              <a:rPr lang="en-US" dirty="0"/>
              <a:t>Request for submissions that lead to completing the PAR and CSD.</a:t>
            </a:r>
          </a:p>
          <a:p>
            <a:endParaRPr lang="en-US" dirty="0"/>
          </a:p>
        </p:txBody>
      </p:sp>
      <p:sp>
        <p:nvSpPr>
          <p:cNvPr id="4" name="Slide Number Placeholder 3">
            <a:extLst>
              <a:ext uri="{FF2B5EF4-FFF2-40B4-BE49-F238E27FC236}">
                <a16:creationId xmlns="" xmlns:a16="http://schemas.microsoft.com/office/drawing/2014/main" id="{EE925157-1A30-425D-8968-13D22408928B}"/>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 xmlns:a16="http://schemas.microsoft.com/office/drawing/2014/main" id="{08664DE6-7160-4B03-BCE0-3C1B1C4F52F0}"/>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 xmlns:a16="http://schemas.microsoft.com/office/drawing/2014/main" id="{BBDFAEF7-10ED-486D-A0CB-86AD6331A839}"/>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44665795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noFill/>
        </p:spPr>
        <p:txBody>
          <a:bodyPr/>
          <a:lstStyle/>
          <a:p>
            <a:r>
              <a:rPr lang="en-US" dirty="0"/>
              <a:t>IEEE 802.11-IETF Liaison Report</a:t>
            </a:r>
          </a:p>
        </p:txBody>
      </p:sp>
      <p:sp>
        <p:nvSpPr>
          <p:cNvPr id="2054"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2018-05-04</a:t>
            </a:r>
          </a:p>
        </p:txBody>
      </p:sp>
      <p:sp>
        <p:nvSpPr>
          <p:cNvPr id="2052"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26125894-C81E-43C9-9E54-526134551D80}" type="slidenum">
              <a:rPr lang="en-US" smtClean="0"/>
              <a:pPr/>
              <a:t>82</a:t>
            </a:fld>
            <a:endParaRPr lang="en-US"/>
          </a:p>
        </p:txBody>
      </p:sp>
      <p:sp>
        <p:nvSpPr>
          <p:cNvPr id="2051"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50"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graphicFrame>
        <p:nvGraphicFramePr>
          <p:cNvPr id="2055" name="Object 11"/>
          <p:cNvGraphicFramePr>
            <a:graphicFrameLocks noChangeAspect="1"/>
          </p:cNvGraphicFramePr>
          <p:nvPr>
            <p:extLst/>
          </p:nvPr>
        </p:nvGraphicFramePr>
        <p:xfrm>
          <a:off x="2065506" y="2365578"/>
          <a:ext cx="8255000" cy="2667000"/>
        </p:xfrm>
        <a:graphic>
          <a:graphicData uri="http://schemas.openxmlformats.org/presentationml/2006/ole">
            <mc:AlternateContent xmlns:mc="http://schemas.openxmlformats.org/markup-compatibility/2006">
              <mc:Choice xmlns:v="urn:schemas-microsoft-com:vml" Requires="v">
                <p:oleObj spid="_x0000_s17416" name="Document" r:id="rId4" imgW="16510000" imgH="5334000" progId="Word.Document.8">
                  <p:embed/>
                </p:oleObj>
              </mc:Choice>
              <mc:Fallback>
                <p:oleObj name="Document" r:id="rId4" imgW="16510000" imgH="5334000" progId="Word.Document.8">
                  <p:embed/>
                  <p:pic>
                    <p:nvPicPr>
                      <p:cNvPr id="0" name=""/>
                      <p:cNvPicPr>
                        <a:picLocks noChangeAspect="1" noChangeArrowheads="1"/>
                      </p:cNvPicPr>
                      <p:nvPr/>
                    </p:nvPicPr>
                    <p:blipFill>
                      <a:blip r:embed="rId5"/>
                      <a:srcRect/>
                      <a:stretch>
                        <a:fillRect/>
                      </a:stretch>
                    </p:blipFill>
                    <p:spPr bwMode="auto">
                      <a:xfrm>
                        <a:off x="2065506" y="2365578"/>
                        <a:ext cx="8255000" cy="266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extLst>
      <p:ext uri="{BB962C8B-B14F-4D97-AF65-F5344CB8AC3E}">
        <p14:creationId xmlns:p14="http://schemas.microsoft.com/office/powerpoint/2010/main" val="97910935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a:t>Abstract</a:t>
            </a:r>
          </a:p>
        </p:txBody>
      </p:sp>
      <p:sp>
        <p:nvSpPr>
          <p:cNvPr id="3078" name="Rectangle 3"/>
          <p:cNvSpPr>
            <a:spLocks noGrp="1" noChangeArrowheads="1"/>
          </p:cNvSpPr>
          <p:nvPr>
            <p:ph idx="1"/>
          </p:nvPr>
        </p:nvSpPr>
        <p:spPr>
          <a:noFill/>
        </p:spPr>
        <p:txBody>
          <a:bodyPr/>
          <a:lstStyle/>
          <a:p>
            <a:pPr>
              <a:buFontTx/>
              <a:buNone/>
            </a:pPr>
            <a:r>
              <a:rPr lang="en-US" dirty="0"/>
              <a:t>	This presentation contains the IEEE 802.11 – IETF liaison report </a:t>
            </a:r>
            <a:r>
              <a:rPr lang="en-US"/>
              <a:t>for May </a:t>
            </a:r>
            <a:r>
              <a:rPr lang="en-US" dirty="0"/>
              <a:t>2018.</a:t>
            </a:r>
          </a:p>
        </p:txBody>
      </p:sp>
      <p:sp>
        <p:nvSpPr>
          <p:cNvPr id="3076"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81F113F3-1D5D-4BCE-8B40-EA9857490F2F}" type="slidenum">
              <a:rPr lang="en-US" smtClean="0"/>
              <a:pPr/>
              <a:t>83</a:t>
            </a:fld>
            <a:endParaRPr lang="en-US"/>
          </a:p>
        </p:txBody>
      </p:sp>
      <p:sp>
        <p:nvSpPr>
          <p:cNvPr id="3075"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3074"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11479565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Meetings</a:t>
            </a:r>
          </a:p>
        </p:txBody>
      </p:sp>
      <p:sp>
        <p:nvSpPr>
          <p:cNvPr id="20486" name="Rectangle 3"/>
          <p:cNvSpPr>
            <a:spLocks noGrp="1" noChangeArrowheads="1"/>
          </p:cNvSpPr>
          <p:nvPr>
            <p:ph idx="1"/>
          </p:nvPr>
        </p:nvSpPr>
        <p:spPr>
          <a:noFill/>
        </p:spPr>
        <p:txBody>
          <a:bodyPr/>
          <a:lstStyle/>
          <a:p>
            <a:r>
              <a:rPr lang="en-US" dirty="0"/>
              <a:t>Upcoming Meetings:</a:t>
            </a:r>
          </a:p>
          <a:p>
            <a:pPr lvl="1"/>
            <a:r>
              <a:rPr lang="en-US" dirty="0"/>
              <a:t>July 14-20, 2018 –  Montreal</a:t>
            </a:r>
          </a:p>
          <a:p>
            <a:pPr lvl="1"/>
            <a:r>
              <a:rPr lang="en-US" dirty="0"/>
              <a:t>November 3-9, 2018 – Bangkok</a:t>
            </a:r>
          </a:p>
          <a:p>
            <a:pPr lvl="1"/>
            <a:r>
              <a:rPr lang="en-US" dirty="0"/>
              <a:t>March 23-29, 2019 – Prague</a:t>
            </a:r>
          </a:p>
          <a:p>
            <a:pPr lvl="1"/>
            <a:r>
              <a:rPr lang="en-US" dirty="0"/>
              <a:t>July 20-26, 2019 – Montreal</a:t>
            </a:r>
          </a:p>
          <a:p>
            <a:r>
              <a:rPr lang="en-US" dirty="0">
                <a:hlinkClick r:id="rId3"/>
              </a:rPr>
              <a:t>http://www.ietf.org</a:t>
            </a:r>
            <a:endParaRPr lang="en-US" dirty="0"/>
          </a:p>
          <a:p>
            <a:pPr lvl="1"/>
            <a:r>
              <a:rPr lang="en-US" dirty="0"/>
              <a:t>Newcomer training: </a:t>
            </a:r>
            <a:r>
              <a:rPr lang="en-US" u="sng" dirty="0">
                <a:hlinkClick r:id="rId4"/>
              </a:rPr>
              <a:t>https://www.ietf.org/edu/process-oriented-tutorials.html#newcomers</a:t>
            </a:r>
            <a:r>
              <a:rPr lang="en-US" dirty="0"/>
              <a:t> </a:t>
            </a:r>
          </a:p>
          <a:p>
            <a:pPr lvl="1"/>
            <a:r>
              <a:rPr lang="en-US" sz="1800" dirty="0"/>
              <a:t>April 2016: Wireless Tutorial (Donald Eastlake), 802.11 &amp; 802.15 tutorials (Dorothy Stanley, Charlie Perkins), see 11-16/500, July 2016: Pat Thaler &amp; Juan Carlos – 802.1E (Privacy Considerations) and 802.c (Local MAC address usage) </a:t>
            </a:r>
            <a:r>
              <a:rPr lang="en-US" dirty="0">
                <a:hlinkClick r:id="rId5"/>
              </a:rPr>
              <a:t>https://www.ietf.org/edu/tutorials.html</a:t>
            </a:r>
            <a:r>
              <a:rPr lang="en-US" dirty="0"/>
              <a:t> </a:t>
            </a:r>
          </a:p>
          <a:p>
            <a:pPr lvl="1"/>
            <a:r>
              <a:rPr lang="en-US" dirty="0">
                <a:hlinkClick r:id="rId6"/>
              </a:rPr>
              <a:t>http://tools.ietf.org/dailydose/</a:t>
            </a:r>
            <a:r>
              <a:rPr lang="en-US" dirty="0"/>
              <a:t> </a:t>
            </a:r>
          </a:p>
        </p:txBody>
      </p:sp>
      <p:sp>
        <p:nvSpPr>
          <p:cNvPr id="2048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84</a:t>
            </a:fld>
            <a:endParaRPr lang="en-US"/>
          </a:p>
        </p:txBody>
      </p:sp>
      <p:sp>
        <p:nvSpPr>
          <p:cNvPr id="2048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11594987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IEEE 802 Liaison Activity - 1  </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a:lnSpc>
                <a:spcPct val="80000"/>
              </a:lnSpc>
              <a:defRPr/>
            </a:pPr>
            <a:r>
              <a:rPr lang="en-US" sz="2000" dirty="0"/>
              <a:t>Joint meetings, agenda and presentations</a:t>
            </a:r>
          </a:p>
          <a:p>
            <a:pPr lvl="1">
              <a:lnSpc>
                <a:spcPct val="80000"/>
              </a:lnSpc>
              <a:defRPr/>
            </a:pPr>
            <a:r>
              <a:rPr lang="en-US" sz="1600" dirty="0">
                <a:hlinkClick r:id="rId3"/>
              </a:rPr>
              <a:t>http://www.iab.org/activities/joint-activities/iab-ieee-coordination/</a:t>
            </a:r>
            <a:endParaRPr lang="en-US" sz="1600" dirty="0"/>
          </a:p>
          <a:p>
            <a:pPr lvl="1">
              <a:lnSpc>
                <a:spcPct val="80000"/>
              </a:lnSpc>
              <a:defRPr/>
            </a:pPr>
            <a:r>
              <a:rPr lang="en-US" sz="1600" dirty="0"/>
              <a:t>Agenda topics included: YANG Models, Low Latency, Time Sensitive Networking/DETNET, </a:t>
            </a:r>
            <a:r>
              <a:rPr lang="en-US" sz="1600" dirty="0" err="1"/>
              <a:t>FlexE</a:t>
            </a:r>
            <a:r>
              <a:rPr lang="en-US" sz="1600" dirty="0"/>
              <a:t>, Networking Slicing, 48-bit and 64-bit MAC addresses interworking, 5G</a:t>
            </a:r>
          </a:p>
          <a:p>
            <a:pPr lvl="1">
              <a:lnSpc>
                <a:spcPct val="80000"/>
              </a:lnSpc>
              <a:defRPr/>
            </a:pPr>
            <a:r>
              <a:rPr lang="en-US" sz="1600" b="1" dirty="0"/>
              <a:t>Teleconference held 2018-02-12 – no new 802.11 items</a:t>
            </a:r>
            <a:r>
              <a:rPr lang="en-US" sz="1600" dirty="0"/>
              <a:t/>
            </a:r>
            <a:br>
              <a:rPr lang="en-US" sz="1600" dirty="0"/>
            </a:br>
            <a:endParaRPr lang="en-US" sz="1200" dirty="0"/>
          </a:p>
          <a:p>
            <a:pPr>
              <a:lnSpc>
                <a:spcPct val="80000"/>
              </a:lnSpc>
              <a:defRPr/>
            </a:pPr>
            <a:r>
              <a:rPr lang="en-US" sz="2000" dirty="0"/>
              <a:t>802.11 related items </a:t>
            </a:r>
          </a:p>
          <a:p>
            <a:pPr lvl="1">
              <a:lnSpc>
                <a:spcPct val="80000"/>
              </a:lnSpc>
              <a:defRPr/>
            </a:pPr>
            <a:r>
              <a:rPr lang="en-US" sz="1600" dirty="0"/>
              <a:t>Tracked: CAPWAP, one remaining experimental draft:  </a:t>
            </a:r>
            <a:r>
              <a:rPr lang="en-US" sz="1600" dirty="0">
                <a:hlinkClick r:id="rId4"/>
              </a:rPr>
              <a:t>https://datatracker.ietf.org/doc/draft-ietf-opsawg-capwap-alt-tunnel/</a:t>
            </a:r>
            <a:r>
              <a:rPr lang="en-US" sz="1600" dirty="0"/>
              <a:t> - published April 2018 as </a:t>
            </a:r>
            <a:r>
              <a:rPr lang="en-US" sz="1600" dirty="0">
                <a:hlinkClick r:id="rId5"/>
              </a:rPr>
              <a:t>RFC 8350</a:t>
            </a:r>
            <a:r>
              <a:rPr lang="en-US" sz="1600" dirty="0"/>
              <a:t>, so </a:t>
            </a:r>
            <a:r>
              <a:rPr lang="en-US" sz="1600" b="1" dirty="0"/>
              <a:t>this item is closed</a:t>
            </a:r>
          </a:p>
          <a:p>
            <a:pPr lvl="1">
              <a:lnSpc>
                <a:spcPct val="80000"/>
              </a:lnSpc>
              <a:defRPr/>
            </a:pPr>
            <a:r>
              <a:rPr lang="en-GB" sz="1600" dirty="0"/>
              <a:t>Tracked: Intelligent Transportation Systems (ITS)- IETF IP Wireless Access in Vehicular Environments  </a:t>
            </a:r>
            <a:r>
              <a:rPr lang="en-GB" sz="1600" dirty="0">
                <a:hlinkClick r:id="rId6"/>
              </a:rPr>
              <a:t>ipwave</a:t>
            </a:r>
            <a:r>
              <a:rPr lang="en-GB" sz="1600" dirty="0"/>
              <a:t/>
            </a:r>
            <a:br>
              <a:rPr lang="en-GB" sz="1600" dirty="0"/>
            </a:br>
            <a:endParaRPr lang="en-GB" sz="1600" dirty="0"/>
          </a:p>
          <a:p>
            <a:pPr>
              <a:lnSpc>
                <a:spcPct val="80000"/>
              </a:lnSpc>
              <a:defRPr/>
            </a:pPr>
            <a:endParaRPr lang="en-US" sz="2200" dirty="0"/>
          </a:p>
        </p:txBody>
      </p:sp>
      <p:sp>
        <p:nvSpPr>
          <p:cNvPr id="512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85</a:t>
            </a:fld>
            <a:endParaRPr lang="en-US"/>
          </a:p>
        </p:txBody>
      </p:sp>
      <p:sp>
        <p:nvSpPr>
          <p:cNvPr id="512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96920183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protocol use with 802.11 technology</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a:lnSpc>
                <a:spcPct val="80000"/>
              </a:lnSpc>
              <a:defRPr/>
            </a:pPr>
            <a:r>
              <a:rPr lang="en-GB" b="0" dirty="0"/>
              <a:t>RFC 8290 and applicability of </a:t>
            </a:r>
            <a:r>
              <a:rPr lang="en-US" b="0" dirty="0">
                <a:solidFill>
                  <a:srgbClr val="000000"/>
                </a:solidFill>
                <a:ea typeface="Arial Unicode MS" pitchFamily="34" charset="-128"/>
                <a:cs typeface="Arial Unicode MS" pitchFamily="34" charset="-128"/>
              </a:rPr>
              <a:t>Flow Control Controlled Delay (FC-</a:t>
            </a:r>
            <a:r>
              <a:rPr lang="en-US" b="0" dirty="0" err="1">
                <a:solidFill>
                  <a:srgbClr val="000000"/>
                </a:solidFill>
                <a:ea typeface="Arial Unicode MS" pitchFamily="34" charset="-128"/>
                <a:cs typeface="Arial Unicode MS" pitchFamily="34" charset="-128"/>
              </a:rPr>
              <a:t>CoDel</a:t>
            </a:r>
            <a:r>
              <a:rPr lang="en-US" b="0" dirty="0">
                <a:solidFill>
                  <a:srgbClr val="000000"/>
                </a:solidFill>
                <a:ea typeface="Arial Unicode MS" pitchFamily="34" charset="-128"/>
                <a:cs typeface="Arial Unicode MS" pitchFamily="34" charset="-128"/>
              </a:rPr>
              <a:t>) to Wi-Fi/802.11 systems for reduction of latency and jitter. </a:t>
            </a:r>
          </a:p>
          <a:p>
            <a:pPr lvl="1"/>
            <a:r>
              <a:rPr lang="en-GB" u="sng" dirty="0">
                <a:hlinkClick r:id="rId3"/>
              </a:rPr>
              <a:t>https://www.ietf.org/blog/blind-men-and-elephant/</a:t>
            </a:r>
            <a:r>
              <a:rPr lang="en-GB" dirty="0"/>
              <a:t> </a:t>
            </a:r>
          </a:p>
          <a:p>
            <a:pPr lvl="1"/>
            <a:r>
              <a:rPr lang="en-GB" u="sng" dirty="0">
                <a:hlinkClick r:id="rId4"/>
              </a:rPr>
              <a:t>https://tools.ietf.org/html/rfc8290</a:t>
            </a:r>
            <a:r>
              <a:rPr lang="en-GB" dirty="0"/>
              <a:t> </a:t>
            </a:r>
          </a:p>
          <a:p>
            <a:pPr lvl="1"/>
            <a:r>
              <a:rPr lang="en-GB" u="sng" dirty="0">
                <a:hlinkClick r:id="rId5"/>
              </a:rPr>
              <a:t>https://www.usenix.org/system/files/conference/atc17/atc17-hoiland-jorgensen.pdf</a:t>
            </a:r>
            <a:r>
              <a:rPr lang="en-GB" dirty="0"/>
              <a:t> </a:t>
            </a:r>
          </a:p>
          <a:p>
            <a:pPr>
              <a:lnSpc>
                <a:spcPct val="80000"/>
              </a:lnSpc>
              <a:defRPr/>
            </a:pPr>
            <a:r>
              <a:rPr lang="en-US" b="0" dirty="0">
                <a:solidFill>
                  <a:srgbClr val="000000"/>
                </a:solidFill>
                <a:ea typeface="Arial Unicode MS" pitchFamily="34" charset="-128"/>
                <a:cs typeface="Arial Unicode MS" pitchFamily="34" charset="-128"/>
              </a:rPr>
              <a:t>Multi-path extensions for QUIC – includes Wi-Fi and LTE QUIC flow example: </a:t>
            </a:r>
            <a:r>
              <a:rPr lang="en-US" b="0" dirty="0">
                <a:solidFill>
                  <a:srgbClr val="000000"/>
                </a:solidFill>
                <a:ea typeface="Arial Unicode MS" pitchFamily="34" charset="-128"/>
                <a:cs typeface="Arial Unicode MS" pitchFamily="34" charset="-128"/>
                <a:hlinkClick r:id="rId6"/>
              </a:rPr>
              <a:t>https://tools.ietf.org/html/draft-deconinck-multipath-quic-00</a:t>
            </a:r>
            <a:r>
              <a:rPr lang="en-US" b="0" dirty="0">
                <a:solidFill>
                  <a:srgbClr val="000000"/>
                </a:solidFill>
                <a:ea typeface="Arial Unicode MS" pitchFamily="34" charset="-128"/>
                <a:cs typeface="Arial Unicode MS" pitchFamily="34" charset="-128"/>
              </a:rPr>
              <a:t> </a:t>
            </a:r>
          </a:p>
          <a:p>
            <a:pPr>
              <a:lnSpc>
                <a:spcPct val="80000"/>
              </a:lnSpc>
              <a:defRPr/>
            </a:pPr>
            <a:r>
              <a:rPr lang="en-US" b="0" dirty="0">
                <a:solidFill>
                  <a:srgbClr val="000000"/>
                </a:solidFill>
                <a:ea typeface="Arial Unicode MS" pitchFamily="34" charset="-128"/>
                <a:cs typeface="Arial Unicode MS" pitchFamily="34" charset="-128"/>
              </a:rPr>
              <a:t>Published 2018 Feb: RFC8325: Mapping </a:t>
            </a:r>
            <a:r>
              <a:rPr lang="en-US" b="0" dirty="0" err="1">
                <a:solidFill>
                  <a:srgbClr val="000000"/>
                </a:solidFill>
                <a:ea typeface="Arial Unicode MS" pitchFamily="34" charset="-128"/>
                <a:cs typeface="Arial Unicode MS" pitchFamily="34" charset="-128"/>
              </a:rPr>
              <a:t>Diffserv</a:t>
            </a:r>
            <a:r>
              <a:rPr lang="en-US" b="0" dirty="0">
                <a:solidFill>
                  <a:srgbClr val="000000"/>
                </a:solidFill>
                <a:ea typeface="Arial Unicode MS" pitchFamily="34" charset="-128"/>
                <a:cs typeface="Arial Unicode MS" pitchFamily="34" charset="-128"/>
              </a:rPr>
              <a:t> to IEEE 802.11, see </a:t>
            </a:r>
            <a:r>
              <a:rPr lang="en-US" b="0" dirty="0">
                <a:solidFill>
                  <a:srgbClr val="000000"/>
                </a:solidFill>
                <a:ea typeface="Arial Unicode MS" pitchFamily="34" charset="-128"/>
                <a:cs typeface="Arial Unicode MS" pitchFamily="34" charset="-128"/>
                <a:hlinkClick r:id="rId7"/>
              </a:rPr>
              <a:t>https://tools.ietf.org/html/rfc8325</a:t>
            </a:r>
            <a:r>
              <a:rPr lang="en-US" b="0" dirty="0">
                <a:solidFill>
                  <a:srgbClr val="000000"/>
                </a:solidFill>
                <a:ea typeface="Arial Unicode MS" pitchFamily="34" charset="-128"/>
                <a:cs typeface="Arial Unicode MS" pitchFamily="34" charset="-128"/>
              </a:rPr>
              <a:t> and </a:t>
            </a:r>
            <a:r>
              <a:rPr lang="en-US" b="0" dirty="0">
                <a:solidFill>
                  <a:srgbClr val="000000"/>
                </a:solidFill>
                <a:ea typeface="Arial Unicode MS" pitchFamily="34" charset="-128"/>
                <a:cs typeface="Arial Unicode MS" pitchFamily="34" charset="-128"/>
                <a:hlinkClick r:id="rId8"/>
              </a:rPr>
              <a:t>https://mentor.ieee.org/802.11/dcn/18/11-18-0354-00-000m-qos-mapping-comment.pptx</a:t>
            </a:r>
            <a:r>
              <a:rPr lang="en-US" b="0" dirty="0">
                <a:solidFill>
                  <a:srgbClr val="000000"/>
                </a:solidFill>
                <a:ea typeface="Arial Unicode MS" pitchFamily="34" charset="-128"/>
                <a:cs typeface="Arial Unicode MS" pitchFamily="34" charset="-128"/>
              </a:rPr>
              <a:t> </a:t>
            </a:r>
            <a:r>
              <a:rPr lang="en-GB" dirty="0"/>
              <a:t/>
            </a:r>
            <a:br>
              <a:rPr lang="en-GB" dirty="0"/>
            </a:br>
            <a:endParaRPr lang="en-GB" dirty="0"/>
          </a:p>
          <a:p>
            <a:pPr>
              <a:lnSpc>
                <a:spcPct val="80000"/>
              </a:lnSpc>
              <a:defRPr/>
            </a:pPr>
            <a:endParaRPr lang="en-US" sz="2200" dirty="0"/>
          </a:p>
        </p:txBody>
      </p:sp>
      <p:sp>
        <p:nvSpPr>
          <p:cNvPr id="512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86</a:t>
            </a:fld>
            <a:endParaRPr lang="en-US"/>
          </a:p>
        </p:txBody>
      </p:sp>
      <p:sp>
        <p:nvSpPr>
          <p:cNvPr id="512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30266796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BOFs IETF July 14-20, 2018</a:t>
            </a:r>
          </a:p>
        </p:txBody>
      </p:sp>
      <p:sp>
        <p:nvSpPr>
          <p:cNvPr id="20486" name="Rectangle 3"/>
          <p:cNvSpPr>
            <a:spLocks noGrp="1" noChangeArrowheads="1"/>
          </p:cNvSpPr>
          <p:nvPr>
            <p:ph idx="1"/>
          </p:nvPr>
        </p:nvSpPr>
        <p:spPr>
          <a:noFill/>
        </p:spPr>
        <p:txBody>
          <a:bodyPr/>
          <a:lstStyle/>
          <a:p>
            <a:endParaRPr lang="en-US" sz="2000" dirty="0"/>
          </a:p>
          <a:p>
            <a:r>
              <a:rPr lang="en-US" sz="2000" dirty="0"/>
              <a:t>See </a:t>
            </a:r>
            <a:r>
              <a:rPr lang="en-US" sz="2000" dirty="0">
                <a:hlinkClick r:id="rId3"/>
              </a:rPr>
              <a:t>https://datatracker.ietf.org/wg/bofs/</a:t>
            </a:r>
            <a:endParaRPr lang="en-US" sz="2000" dirty="0"/>
          </a:p>
          <a:p>
            <a:endParaRPr lang="en-US" sz="2000" dirty="0"/>
          </a:p>
        </p:txBody>
      </p:sp>
      <p:sp>
        <p:nvSpPr>
          <p:cNvPr id="2048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87</a:t>
            </a:fld>
            <a:endParaRPr lang="en-US"/>
          </a:p>
        </p:txBody>
      </p:sp>
      <p:sp>
        <p:nvSpPr>
          <p:cNvPr id="2048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graphicFrame>
        <p:nvGraphicFramePr>
          <p:cNvPr id="2" name="Table 1"/>
          <p:cNvGraphicFramePr>
            <a:graphicFrameLocks noGrp="1"/>
          </p:cNvGraphicFramePr>
          <p:nvPr>
            <p:extLst/>
          </p:nvPr>
        </p:nvGraphicFramePr>
        <p:xfrm>
          <a:off x="2590801" y="2875632"/>
          <a:ext cx="6977557" cy="1046832"/>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xmlns="" val="20000"/>
                    </a:ext>
                  </a:extLst>
                </a:gridCol>
                <a:gridCol w="5453557">
                  <a:extLst>
                    <a:ext uri="{9D8B030D-6E8A-4147-A177-3AD203B41FA5}">
                      <a16:colId xmlns:a16="http://schemas.microsoft.com/office/drawing/2014/main" xmlns="" val="20001"/>
                    </a:ext>
                  </a:extLst>
                </a:gridCol>
              </a:tblGrid>
              <a:tr h="523416">
                <a:tc>
                  <a:txBody>
                    <a:bodyPr/>
                    <a:lstStyle/>
                    <a:p>
                      <a:r>
                        <a:rPr lang="en-US" sz="1800" b="0" kern="1200" dirty="0">
                          <a:solidFill>
                            <a:schemeClr val="dk1"/>
                          </a:solidFill>
                          <a:latin typeface="+mn-lt"/>
                          <a:ea typeface="+mn-ea"/>
                          <a:cs typeface="+mn-cs"/>
                          <a:hlinkClick r:id="rId4"/>
                        </a:rPr>
                        <a:t>coms</a:t>
                      </a:r>
                      <a:endParaRPr lang="en-US" sz="1800" b="0" kern="1200" dirty="0">
                        <a:solidFill>
                          <a:schemeClr val="dk1"/>
                        </a:solidFill>
                        <a:latin typeface="+mn-lt"/>
                        <a:ea typeface="+mn-ea"/>
                        <a:cs typeface="+mn-cs"/>
                      </a:endParaRPr>
                    </a:p>
                  </a:txBody>
                  <a:tcPr marL="70945" marR="70945" marT="35472" marB="35472" anchor="ctr"/>
                </a:tc>
                <a:tc>
                  <a:txBody>
                    <a:bodyPr/>
                    <a:lstStyle/>
                    <a:p>
                      <a:r>
                        <a:rPr lang="en-US" dirty="0"/>
                        <a:t>Common Operations and Management on network Slices</a:t>
                      </a:r>
                      <a:endParaRPr lang="en-US" sz="1800" b="0" dirty="0"/>
                    </a:p>
                  </a:txBody>
                  <a:tcPr marL="70945" marR="70945" marT="35472" marB="35472" anchor="ctr"/>
                </a:tc>
                <a:extLst>
                  <a:ext uri="{0D108BD9-81ED-4DB2-BD59-A6C34878D82A}">
                    <a16:rowId xmlns:a16="http://schemas.microsoft.com/office/drawing/2014/main" xmlns="" val="2753817477"/>
                  </a:ext>
                </a:extLst>
              </a:tr>
              <a:tr h="523416">
                <a:tc>
                  <a:txBody>
                    <a:bodyPr/>
                    <a:lstStyle/>
                    <a:p>
                      <a:r>
                        <a:rPr lang="en-US" sz="1800" b="0" dirty="0">
                          <a:hlinkClick r:id="rId5"/>
                        </a:rPr>
                        <a:t>ila</a:t>
                      </a:r>
                      <a:endParaRPr lang="en-US" sz="1800" b="0" dirty="0"/>
                    </a:p>
                  </a:txBody>
                  <a:tcPr marL="70945" marR="70945" marT="35472" marB="35472" anchor="ctr"/>
                </a:tc>
                <a:tc>
                  <a:txBody>
                    <a:bodyPr/>
                    <a:lstStyle/>
                    <a:p>
                      <a:r>
                        <a:rPr lang="en-US" b="0" dirty="0"/>
                        <a:t>Identifier Locator Addressing</a:t>
                      </a:r>
                      <a:endParaRPr lang="en-US" sz="1800" b="0" dirty="0"/>
                    </a:p>
                  </a:txBody>
                  <a:tcPr marL="70945" marR="70945" marT="35472" marB="35472" anchor="ctr"/>
                </a:tc>
                <a:extLst>
                  <a:ext uri="{0D108BD9-81ED-4DB2-BD59-A6C34878D82A}">
                    <a16:rowId xmlns:a16="http://schemas.microsoft.com/office/drawing/2014/main" xmlns="" val="10003"/>
                  </a:ext>
                </a:extLst>
              </a:tr>
            </a:tbl>
          </a:graphicData>
        </a:graphic>
      </p:graphicFrame>
      <p:sp>
        <p:nvSpPr>
          <p:cNvPr id="3" name="TextBox 2">
            <a:extLst>
              <a:ext uri="{FF2B5EF4-FFF2-40B4-BE49-F238E27FC236}">
                <a16:creationId xmlns:a16="http://schemas.microsoft.com/office/drawing/2014/main" xmlns="" id="{FDFAD8B1-6B1A-7545-9927-0C108734CAC1}"/>
              </a:ext>
            </a:extLst>
          </p:cNvPr>
          <p:cNvSpPr txBox="1"/>
          <p:nvPr/>
        </p:nvSpPr>
        <p:spPr>
          <a:xfrm>
            <a:off x="2590801" y="6060333"/>
            <a:ext cx="6977556" cy="830997"/>
          </a:xfrm>
          <a:prstGeom prst="rect">
            <a:avLst/>
          </a:prstGeom>
          <a:noFill/>
        </p:spPr>
        <p:txBody>
          <a:bodyPr wrap="square" rtlCol="0">
            <a:spAutoFit/>
          </a:bodyPr>
          <a:lstStyle/>
          <a:p>
            <a:r>
              <a:rPr lang="en-US" dirty="0"/>
              <a:t>NB: BOF proposals for the July meeting are due June 1</a:t>
            </a:r>
            <a:r>
              <a:rPr lang="en-US" baseline="30000" dirty="0"/>
              <a:t>st</a:t>
            </a:r>
            <a:r>
              <a:rPr lang="en-US" dirty="0"/>
              <a:t>, so the final set of BOFs may be different</a:t>
            </a:r>
          </a:p>
        </p:txBody>
      </p:sp>
    </p:spTree>
    <p:extLst>
      <p:ext uri="{BB962C8B-B14F-4D97-AF65-F5344CB8AC3E}">
        <p14:creationId xmlns:p14="http://schemas.microsoft.com/office/powerpoint/2010/main" val="361063131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New groups being chartered</a:t>
            </a:r>
          </a:p>
        </p:txBody>
      </p:sp>
      <p:sp>
        <p:nvSpPr>
          <p:cNvPr id="20486" name="Rectangle 3"/>
          <p:cNvSpPr>
            <a:spLocks noGrp="1" noChangeArrowheads="1"/>
          </p:cNvSpPr>
          <p:nvPr>
            <p:ph idx="1"/>
          </p:nvPr>
        </p:nvSpPr>
        <p:spPr>
          <a:noFill/>
        </p:spPr>
        <p:txBody>
          <a:bodyPr/>
          <a:lstStyle/>
          <a:p>
            <a:endParaRPr lang="en-US" sz="2000" dirty="0"/>
          </a:p>
          <a:p>
            <a:r>
              <a:rPr lang="en-US" sz="2000" dirty="0"/>
              <a:t>See </a:t>
            </a:r>
            <a:r>
              <a:rPr lang="en-US" sz="2000" dirty="0">
                <a:hlinkClick r:id="rId3"/>
              </a:rPr>
              <a:t>https://datatracker.ietf.org/group/chartering/</a:t>
            </a:r>
            <a:r>
              <a:rPr lang="en-US" sz="2000" dirty="0"/>
              <a:t> </a:t>
            </a:r>
          </a:p>
        </p:txBody>
      </p:sp>
      <p:sp>
        <p:nvSpPr>
          <p:cNvPr id="2048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88</a:t>
            </a:fld>
            <a:endParaRPr lang="en-US"/>
          </a:p>
        </p:txBody>
      </p:sp>
      <p:sp>
        <p:nvSpPr>
          <p:cNvPr id="2048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graphicFrame>
        <p:nvGraphicFramePr>
          <p:cNvPr id="2" name="Table 1"/>
          <p:cNvGraphicFramePr>
            <a:graphicFrameLocks noGrp="1"/>
          </p:cNvGraphicFramePr>
          <p:nvPr>
            <p:extLst/>
          </p:nvPr>
        </p:nvGraphicFramePr>
        <p:xfrm>
          <a:off x="2590801" y="2875632"/>
          <a:ext cx="6977557" cy="2232396"/>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xmlns="" val="20000"/>
                    </a:ext>
                  </a:extLst>
                </a:gridCol>
                <a:gridCol w="5453557">
                  <a:extLst>
                    <a:ext uri="{9D8B030D-6E8A-4147-A177-3AD203B41FA5}">
                      <a16:colId xmlns:a16="http://schemas.microsoft.com/office/drawing/2014/main" xmlns="" val="20001"/>
                    </a:ext>
                  </a:extLst>
                </a:gridCol>
              </a:tblGrid>
              <a:tr h="496614">
                <a:tc>
                  <a:txBody>
                    <a:bodyPr/>
                    <a:lstStyle/>
                    <a:p>
                      <a:r>
                        <a:rPr lang="en-US" sz="1800" b="0" dirty="0">
                          <a:hlinkClick r:id="rId4"/>
                        </a:rPr>
                        <a:t>bmwg</a:t>
                      </a:r>
                      <a:endParaRPr lang="en-US" sz="1800" b="0" dirty="0"/>
                    </a:p>
                  </a:txBody>
                  <a:tcPr marL="70945" marR="70945" marT="35472" marB="35472" anchor="ctr"/>
                </a:tc>
                <a:tc>
                  <a:txBody>
                    <a:bodyPr/>
                    <a:lstStyle/>
                    <a:p>
                      <a:r>
                        <a:rPr lang="en-US" dirty="0"/>
                        <a:t>Benchmarking Methodology (</a:t>
                      </a:r>
                      <a:r>
                        <a:rPr lang="en-US" dirty="0" err="1"/>
                        <a:t>recharter</a:t>
                      </a:r>
                      <a:r>
                        <a:rPr lang="en-US" dirty="0"/>
                        <a:t>)</a:t>
                      </a:r>
                      <a:endParaRPr lang="en-US" sz="1800" b="0" dirty="0"/>
                    </a:p>
                  </a:txBody>
                  <a:tcPr marL="70945" marR="70945" marT="35472" marB="35472" anchor="ctr"/>
                </a:tc>
                <a:extLst>
                  <a:ext uri="{0D108BD9-81ED-4DB2-BD59-A6C34878D82A}">
                    <a16:rowId xmlns:a16="http://schemas.microsoft.com/office/drawing/2014/main" xmlns="" val="10000"/>
                  </a:ext>
                </a:extLst>
              </a:tr>
              <a:tr h="496614">
                <a:tc>
                  <a:txBody>
                    <a:bodyPr/>
                    <a:lstStyle/>
                    <a:p>
                      <a:r>
                        <a:rPr lang="en-US" sz="1800" b="0" dirty="0">
                          <a:hlinkClick r:id="rId5"/>
                        </a:rPr>
                        <a:t>iasa2</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IETF Administrative Support Activity 2 (newly chartered)</a:t>
                      </a:r>
                      <a:endParaRPr lang="en-US" sz="1800" b="0" dirty="0"/>
                    </a:p>
                  </a:txBody>
                  <a:tcPr marL="70945" marR="70945" marT="35472" marB="35472" anchor="ctr"/>
                </a:tc>
                <a:extLst>
                  <a:ext uri="{0D108BD9-81ED-4DB2-BD59-A6C34878D82A}">
                    <a16:rowId xmlns:a16="http://schemas.microsoft.com/office/drawing/2014/main" xmlns="" val="129420755"/>
                  </a:ext>
                </a:extLst>
              </a:tr>
              <a:tr h="496614">
                <a:tc>
                  <a:txBody>
                    <a:bodyPr/>
                    <a:lstStyle/>
                    <a:p>
                      <a:r>
                        <a:rPr lang="en-US" sz="1800" b="0" dirty="0" err="1">
                          <a:hlinkClick r:id="rId6"/>
                        </a:rPr>
                        <a:t>ipsecme</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IP Security Maintenance and Extensions (informal review)</a:t>
                      </a:r>
                    </a:p>
                  </a:txBody>
                  <a:tcPr marL="70945" marR="70945" marT="35472" marB="35472" anchor="ctr"/>
                </a:tc>
                <a:extLst>
                  <a:ext uri="{0D108BD9-81ED-4DB2-BD59-A6C34878D82A}">
                    <a16:rowId xmlns:a16="http://schemas.microsoft.com/office/drawing/2014/main" xmlns="" val="53092690"/>
                  </a:ext>
                </a:extLst>
              </a:tr>
              <a:tr h="496614">
                <a:tc>
                  <a:txBody>
                    <a:bodyPr/>
                    <a:lstStyle/>
                    <a:p>
                      <a:r>
                        <a:rPr lang="en-US" sz="1800" b="0" dirty="0" err="1">
                          <a:hlinkClick r:id="rId7"/>
                        </a:rPr>
                        <a:t>mls</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t>Messaging Layer Security</a:t>
                      </a:r>
                    </a:p>
                  </a:txBody>
                  <a:tcPr marL="70945" marR="70945" marT="35472" marB="35472" anchor="ctr"/>
                </a:tc>
                <a:extLst>
                  <a:ext uri="{0D108BD9-81ED-4DB2-BD59-A6C34878D82A}">
                    <a16:rowId xmlns:a16="http://schemas.microsoft.com/office/drawing/2014/main" xmlns="" val="93262652"/>
                  </a:ext>
                </a:extLst>
              </a:tr>
            </a:tbl>
          </a:graphicData>
        </a:graphic>
      </p:graphicFrame>
    </p:spTree>
    <p:extLst>
      <p:ext uri="{BB962C8B-B14F-4D97-AF65-F5344CB8AC3E}">
        <p14:creationId xmlns:p14="http://schemas.microsoft.com/office/powerpoint/2010/main" val="3423639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YANG Model Catalog</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a:lnSpc>
                <a:spcPct val="80000"/>
              </a:lnSpc>
            </a:pPr>
            <a:r>
              <a:rPr lang="en-US" dirty="0"/>
              <a:t>YANG catalog development</a:t>
            </a:r>
          </a:p>
          <a:p>
            <a:pPr lvl="1">
              <a:lnSpc>
                <a:spcPct val="80000"/>
              </a:lnSpc>
            </a:pPr>
            <a:r>
              <a:rPr lang="en-US" dirty="0"/>
              <a:t>A YANG model catalog and registry that allows users to find models relevant to their use cases from the large and growing number of YANG modules being published.</a:t>
            </a:r>
          </a:p>
          <a:p>
            <a:pPr lvl="1">
              <a:lnSpc>
                <a:spcPct val="80000"/>
              </a:lnSpc>
            </a:pPr>
            <a:r>
              <a:rPr lang="en-US" dirty="0"/>
              <a:t>YANG Catalog was developed through a collaboration between the IETF and the Broadband Forum, and contains many data models, including from other Standards Development Organizations (SDOs) such as the IEEE, as well as some vendor-specific data models. Interest and participation from other SDOs, equipment vendors, open source projects and network operators is encouraged.</a:t>
            </a:r>
          </a:p>
          <a:p>
            <a:pPr lvl="1">
              <a:lnSpc>
                <a:spcPct val="80000"/>
              </a:lnSpc>
            </a:pPr>
            <a:endParaRPr lang="en-US" dirty="0"/>
          </a:p>
          <a:p>
            <a:pPr>
              <a:lnSpc>
                <a:spcPct val="80000"/>
              </a:lnSpc>
            </a:pPr>
            <a:r>
              <a:rPr lang="en-US" dirty="0"/>
              <a:t>See </a:t>
            </a:r>
            <a:r>
              <a:rPr lang="en-US" dirty="0">
                <a:hlinkClick r:id="rId3"/>
              </a:rPr>
              <a:t>https://www.ietf.org/blog/2017/04/yang-catalog-latest-development-ietf-98-hackathon/Insights</a:t>
            </a:r>
            <a:endParaRPr lang="en-US" dirty="0"/>
          </a:p>
          <a:p>
            <a:pPr>
              <a:lnSpc>
                <a:spcPct val="80000"/>
              </a:lnSpc>
            </a:pPr>
            <a:endParaRPr lang="en-US" dirty="0"/>
          </a:p>
          <a:p>
            <a:pPr>
              <a:lnSpc>
                <a:spcPct val="80000"/>
              </a:lnSpc>
            </a:pPr>
            <a:r>
              <a:rPr lang="en-US" dirty="0"/>
              <a:t>See </a:t>
            </a:r>
            <a:r>
              <a:rPr lang="en-US" dirty="0">
                <a:hlinkClick r:id="rId4"/>
              </a:rPr>
              <a:t>https://yangcatalog.org/</a:t>
            </a:r>
            <a:r>
              <a:rPr lang="en-US" dirty="0"/>
              <a:t> </a:t>
            </a:r>
          </a:p>
          <a:p>
            <a:pPr>
              <a:lnSpc>
                <a:spcPct val="80000"/>
              </a:lnSpc>
            </a:pPr>
            <a:endParaRPr lang="en-US" dirty="0"/>
          </a:p>
          <a:p>
            <a:pPr marL="0" indent="0"/>
            <a:endParaRPr lang="en-US" sz="1800" dirty="0"/>
          </a:p>
          <a:p>
            <a:pPr marL="0" indent="0">
              <a:lnSpc>
                <a:spcPct val="80000"/>
              </a:lnSpc>
              <a:defRPr/>
            </a:pPr>
            <a:endParaRPr lang="en-US" sz="18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89</a:t>
            </a:fld>
            <a:endParaRPr lang="en-US"/>
          </a:p>
        </p:txBody>
      </p:sp>
      <p:sp>
        <p:nvSpPr>
          <p:cNvPr id="512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1508399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smtClean="0">
                <a:solidFill>
                  <a:srgbClr val="FF0000"/>
                </a:solidFill>
              </a:rPr>
              <a:t>May </a:t>
            </a:r>
            <a:r>
              <a:rPr lang="en-US" sz="2000" dirty="0">
                <a:solidFill>
                  <a:srgbClr val="FF0000"/>
                </a:solidFill>
              </a:rPr>
              <a:t>2018</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In Nov 2017, Editors discussed </a:t>
            </a:r>
            <a:r>
              <a:rPr lang="en-US" sz="1800" dirty="0" err="1"/>
              <a:t>REVmd</a:t>
            </a:r>
            <a:r>
              <a:rPr lang="en-US" sz="1800" dirty="0"/>
              <a:t> schedule and possible completion in 2020, and expect </a:t>
            </a:r>
            <a:r>
              <a:rPr lang="en-US" sz="1800" dirty="0">
                <a:solidFill>
                  <a:schemeClr val="accent2"/>
                </a:solidFill>
              </a:rPr>
              <a:t>only amendments 1 to 5 in </a:t>
            </a:r>
            <a:r>
              <a:rPr lang="en-US" sz="1800" dirty="0" err="1">
                <a:solidFill>
                  <a:schemeClr val="accent2"/>
                </a:solidFill>
              </a:rPr>
              <a:t>REVmd</a:t>
            </a:r>
            <a:r>
              <a:rPr lang="en-US" sz="1800" dirty="0"/>
              <a:t>. We will revisit the running order in July.</a:t>
            </a:r>
          </a:p>
          <a:p>
            <a:pPr>
              <a:buFont typeface="Times New Roman" pitchFamily="16" charset="0"/>
              <a:buChar char="•"/>
            </a:pPr>
            <a:endParaRPr lang="en-GB" b="0"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4" name="Date Placeholder 3"/>
          <p:cNvSpPr>
            <a:spLocks noGrp="1"/>
          </p:cNvSpPr>
          <p:nvPr>
            <p:ph type="dt" idx="15"/>
          </p:nvPr>
        </p:nvSpPr>
        <p:spPr/>
        <p:txBody>
          <a:bodyPr/>
          <a:lstStyle/>
          <a:p>
            <a:r>
              <a:rPr lang="en-US" smtClean="0"/>
              <a:t>May 2018</a:t>
            </a:r>
            <a:endParaRPr lang="en-GB"/>
          </a:p>
        </p:txBody>
      </p:sp>
      <p:graphicFrame>
        <p:nvGraphicFramePr>
          <p:cNvPr id="3" name="Table 2"/>
          <p:cNvGraphicFramePr>
            <a:graphicFrameLocks noGrp="1"/>
          </p:cNvGraphicFramePr>
          <p:nvPr>
            <p:extLst/>
          </p:nvPr>
        </p:nvGraphicFramePr>
        <p:xfrm>
          <a:off x="1295400" y="2285998"/>
          <a:ext cx="9296400" cy="4125562"/>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xmlns="" val="3336049185"/>
                    </a:ext>
                  </a:extLst>
                </a:gridCol>
                <a:gridCol w="3098800">
                  <a:extLst>
                    <a:ext uri="{9D8B030D-6E8A-4147-A177-3AD203B41FA5}">
                      <a16:colId xmlns:a16="http://schemas.microsoft.com/office/drawing/2014/main" xmlns="" val="1921072032"/>
                    </a:ext>
                  </a:extLst>
                </a:gridCol>
                <a:gridCol w="3098800">
                  <a:extLst>
                    <a:ext uri="{9D8B030D-6E8A-4147-A177-3AD203B41FA5}">
                      <a16:colId xmlns:a16="http://schemas.microsoft.com/office/drawing/2014/main" xmlns="" val="3834352144"/>
                    </a:ext>
                  </a:extLst>
                </a:gridCol>
              </a:tblGrid>
              <a:tr h="55940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xmlns="" val="3578554141"/>
                  </a:ext>
                </a:extLst>
              </a:tr>
              <a:tr h="3698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chemeClr val="accent2"/>
                          </a:solidFill>
                          <a:effectLst/>
                          <a:latin typeface="Times New Roman" pitchFamily="18" charset="0"/>
                        </a:rPr>
                        <a:t>802.11-2016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accent2"/>
                          </a:solidFill>
                          <a:effectLst/>
                          <a:latin typeface="Times New Roman" pitchFamily="18" charset="0"/>
                        </a:rPr>
                        <a:t>TGai</a:t>
                      </a: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accent2"/>
                          </a:solidFill>
                          <a:effectLst/>
                          <a:latin typeface="Times New Roman" pitchFamily="18" charset="0"/>
                        </a:rPr>
                        <a:t>Dec 2016</a:t>
                      </a:r>
                    </a:p>
                  </a:txBody>
                  <a:tcPr horzOverflow="overflow">
                    <a:noFill/>
                  </a:tcPr>
                </a:tc>
                <a:extLst>
                  <a:ext uri="{0D108BD9-81ED-4DB2-BD59-A6C34878D82A}">
                    <a16:rowId xmlns:a16="http://schemas.microsoft.com/office/drawing/2014/main" xmlns="" val="216556490"/>
                  </a:ext>
                </a:extLst>
              </a:tr>
              <a:tr h="3698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chemeClr val="accent2"/>
                          </a:solidFill>
                          <a:effectLst/>
                          <a:latin typeface="Times New Roman" pitchFamily="18" charset="0"/>
                        </a:rPr>
                        <a:t>802.11-2016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err="1">
                          <a:ln>
                            <a:noFill/>
                          </a:ln>
                          <a:solidFill>
                            <a:schemeClr val="accent2"/>
                          </a:solidFill>
                          <a:effectLst/>
                          <a:latin typeface="Times New Roman" pitchFamily="18" charset="0"/>
                        </a:rPr>
                        <a:t>TGah</a:t>
                      </a: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accent2"/>
                          </a:solidFill>
                          <a:effectLst/>
                          <a:latin typeface="Times New Roman" pitchFamily="18" charset="0"/>
                        </a:rPr>
                        <a:t>Dec 2016</a:t>
                      </a:r>
                    </a:p>
                  </a:txBody>
                  <a:tcPr horzOverflow="overflow">
                    <a:noFill/>
                  </a:tcPr>
                </a:tc>
                <a:extLst>
                  <a:ext uri="{0D108BD9-81ED-4DB2-BD59-A6C34878D82A}">
                    <a16:rowId xmlns:a16="http://schemas.microsoft.com/office/drawing/2014/main" xmlns="" val="2414023622"/>
                  </a:ext>
                </a:extLst>
              </a:tr>
              <a:tr h="3698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chemeClr val="accent2"/>
                          </a:solidFill>
                          <a:effectLst/>
                          <a:latin typeface="Times New Roman" pitchFamily="18" charset="0"/>
                        </a:rPr>
                        <a:t>802.11-2016 Amendment </a:t>
                      </a:r>
                      <a:r>
                        <a:rPr kumimoji="0" lang="en-US" sz="2000" b="0" i="0" u="none" strike="noStrike" cap="none" normalizeH="0" baseline="0" dirty="0" smtClean="0">
                          <a:ln>
                            <a:noFill/>
                          </a:ln>
                          <a:solidFill>
                            <a:schemeClr val="accent2"/>
                          </a:solidFill>
                          <a:effectLst/>
                          <a:latin typeface="Times New Roman" pitchFamily="18" charset="0"/>
                        </a:rPr>
                        <a:t>3</a:t>
                      </a: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err="1" smtClean="0">
                          <a:ln>
                            <a:noFill/>
                          </a:ln>
                          <a:solidFill>
                            <a:schemeClr val="accent2"/>
                          </a:solidFill>
                          <a:effectLst/>
                          <a:latin typeface="Times New Roman" pitchFamily="18" charset="0"/>
                        </a:rPr>
                        <a:t>TGaj</a:t>
                      </a:r>
                      <a:endParaRPr kumimoji="0" lang="en-US" sz="2000" b="0" i="0" u="none" strike="noStrike" cap="none" normalizeH="0" baseline="0" dirty="0">
                        <a:ln>
                          <a:noFill/>
                        </a:ln>
                        <a:solidFill>
                          <a:srgbClr val="0070C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Times New Roman" pitchFamily="18" charset="0"/>
                        </a:rPr>
                        <a:t>March 2018</a:t>
                      </a: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extLst>
                  <a:ext uri="{0D108BD9-81ED-4DB2-BD59-A6C34878D82A}">
                    <a16:rowId xmlns:a16="http://schemas.microsoft.com/office/drawing/2014/main" xmlns="" val="3227809256"/>
                  </a:ext>
                </a:extLst>
              </a:tr>
              <a:tr h="3698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accent2"/>
                          </a:solidFill>
                          <a:effectLst/>
                          <a:latin typeface="Times New Roman" pitchFamily="18" charset="0"/>
                        </a:rPr>
                        <a:t>802.11-2016 Amendment 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err="1" smtClean="0">
                          <a:ln>
                            <a:noFill/>
                          </a:ln>
                          <a:solidFill>
                            <a:schemeClr val="accent2"/>
                          </a:solidFill>
                          <a:effectLst/>
                          <a:latin typeface="Times New Roman" pitchFamily="18" charset="0"/>
                        </a:rPr>
                        <a:t>TGak</a:t>
                      </a:r>
                      <a:endParaRPr kumimoji="0" lang="en-US" sz="2000" b="0" i="0" u="none" strike="noStrike" cap="none" normalizeH="0" baseline="0" dirty="0">
                        <a:ln>
                          <a:noFill/>
                        </a:ln>
                        <a:solidFill>
                          <a:srgbClr val="00206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Times New Roman" pitchFamily="18" charset="0"/>
                        </a:rPr>
                        <a:t>March 2018</a:t>
                      </a: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extLst>
                  <a:ext uri="{0D108BD9-81ED-4DB2-BD59-A6C34878D82A}">
                    <a16:rowId xmlns:a16="http://schemas.microsoft.com/office/drawing/2014/main" xmlns="" val="1982380037"/>
                  </a:ext>
                </a:extLst>
              </a:tr>
              <a:tr h="3698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chemeClr val="accent2"/>
                          </a:solidFill>
                          <a:effectLst/>
                          <a:latin typeface="Times New Roman" pitchFamily="18" charset="0"/>
                        </a:rPr>
                        <a:t>802.11-2016 Amendment </a:t>
                      </a:r>
                      <a:r>
                        <a:rPr kumimoji="0" lang="en-US" sz="2000" b="0" i="0" u="none" strike="noStrike" cap="none" normalizeH="0" baseline="0" dirty="0" smtClean="0">
                          <a:ln>
                            <a:noFill/>
                          </a:ln>
                          <a:solidFill>
                            <a:schemeClr val="accent2"/>
                          </a:solidFill>
                          <a:effectLst/>
                          <a:latin typeface="Times New Roman" pitchFamily="18" charset="0"/>
                        </a:rPr>
                        <a:t>5</a:t>
                      </a: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err="1" smtClean="0">
                          <a:ln>
                            <a:noFill/>
                          </a:ln>
                          <a:solidFill>
                            <a:schemeClr val="accent2"/>
                          </a:solidFill>
                          <a:effectLst/>
                          <a:latin typeface="Times New Roman" pitchFamily="18" charset="0"/>
                        </a:rPr>
                        <a:t>TGaq</a:t>
                      </a:r>
                      <a:endParaRPr kumimoji="0" lang="en-US" sz="2000" b="0" i="0" u="none" strike="noStrike" cap="none" normalizeH="0" baseline="0" dirty="0">
                        <a:ln>
                          <a:noFill/>
                        </a:ln>
                        <a:solidFill>
                          <a:srgbClr val="0070C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002060"/>
                          </a:solidFill>
                          <a:effectLst/>
                          <a:latin typeface="Times New Roman" pitchFamily="18" charset="0"/>
                        </a:rPr>
                        <a:t>March 2018</a:t>
                      </a:r>
                      <a:endParaRPr kumimoji="0" lang="en-US" sz="2000" b="0" i="0" u="none" strike="noStrike" cap="none" normalizeH="0" baseline="0" dirty="0">
                        <a:ln>
                          <a:noFill/>
                        </a:ln>
                        <a:solidFill>
                          <a:srgbClr val="002060"/>
                        </a:solidFill>
                        <a:effectLst/>
                        <a:latin typeface="Times New Roman" pitchFamily="18" charset="0"/>
                      </a:endParaRPr>
                    </a:p>
                  </a:txBody>
                  <a:tcPr horzOverflow="overflow">
                    <a:noFill/>
                  </a:tcPr>
                </a:tc>
                <a:extLst>
                  <a:ext uri="{0D108BD9-81ED-4DB2-BD59-A6C34878D82A}">
                    <a16:rowId xmlns:a16="http://schemas.microsoft.com/office/drawing/2014/main" xmlns="" val="4167905179"/>
                  </a:ext>
                </a:extLst>
              </a:tr>
              <a:tr h="3698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802.11-2016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TGax – </a:t>
                      </a:r>
                      <a:r>
                        <a:rPr kumimoji="0" lang="en-US" sz="2000" b="0" i="0" u="none" strike="noStrike" cap="none" normalizeH="0" baseline="0" dirty="0" smtClean="0">
                          <a:ln>
                            <a:noFill/>
                          </a:ln>
                          <a:solidFill>
                            <a:srgbClr val="FF0000"/>
                          </a:solidFill>
                          <a:effectLst/>
                          <a:latin typeface="Times New Roman" pitchFamily="18" charset="0"/>
                        </a:rPr>
                        <a:t>659</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Dec 2019</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1182416159"/>
                  </a:ext>
                </a:extLst>
              </a:tr>
              <a:tr h="3698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802.11-2016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rPr>
                        <a:t>– 490</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Dec 2019</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502494330"/>
                  </a:ext>
                </a:extLst>
              </a:tr>
              <a:tr h="3698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802.11-2016 Amendment 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TGaz</a:t>
                      </a:r>
                      <a:r>
                        <a:rPr kumimoji="0" lang="en-US" sz="2000" b="0" i="0" u="none" strike="noStrike" cap="none" normalizeH="0" baseline="0" dirty="0" smtClean="0">
                          <a:ln>
                            <a:noFill/>
                          </a:ln>
                          <a:solidFill>
                            <a:schemeClr val="tx1"/>
                          </a:solidFill>
                          <a:effectLst/>
                          <a:latin typeface="Times New Roman" pitchFamily="18" charset="0"/>
                        </a:rPr>
                        <a:t> – </a:t>
                      </a:r>
                      <a:r>
                        <a:rPr kumimoji="0" lang="en-US" sz="2000" b="0" i="0" u="none" strike="noStrike" cap="none" normalizeH="0" baseline="0" dirty="0" smtClean="0">
                          <a:ln>
                            <a:noFill/>
                          </a:ln>
                          <a:solidFill>
                            <a:srgbClr val="FF0000"/>
                          </a:solidFill>
                          <a:effectLst/>
                          <a:latin typeface="Times New Roman" pitchFamily="18" charset="0"/>
                        </a:rPr>
                        <a:t>36</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xmlns="" val="3939065581"/>
                  </a:ext>
                </a:extLst>
              </a:tr>
              <a:tr h="3698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802.11-2016 Amendment 9</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TGba</a:t>
                      </a:r>
                      <a:r>
                        <a:rPr kumimoji="0" lang="en-US" sz="2000" b="0" i="0" u="none" strike="noStrike" cap="none" normalizeH="0" baseline="0" dirty="0" smtClean="0">
                          <a:ln>
                            <a:noFill/>
                          </a:ln>
                          <a:solidFill>
                            <a:schemeClr val="tx1"/>
                          </a:solidFill>
                          <a:effectLst/>
                          <a:latin typeface="Times New Roman" pitchFamily="18" charset="0"/>
                        </a:rPr>
                        <a:t> - </a:t>
                      </a:r>
                      <a:r>
                        <a:rPr kumimoji="0" lang="en-US" sz="2000" b="0" i="0" u="none" strike="noStrike" cap="none" normalizeH="0" baseline="0" dirty="0" smtClean="0">
                          <a:ln>
                            <a:noFill/>
                          </a:ln>
                          <a:solidFill>
                            <a:srgbClr val="FF0000"/>
                          </a:solidFill>
                          <a:effectLst/>
                          <a:latin typeface="Times New Roman" pitchFamily="18" charset="0"/>
                        </a:rPr>
                        <a:t>59</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Jul 2020</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1287635205"/>
                  </a:ext>
                </a:extLst>
              </a:tr>
            </a:tbl>
          </a:graphicData>
        </a:graphic>
      </p:graphicFrame>
    </p:spTree>
    <p:extLst>
      <p:ext uri="{BB962C8B-B14F-4D97-AF65-F5344CB8AC3E}">
        <p14:creationId xmlns:p14="http://schemas.microsoft.com/office/powerpoint/2010/main" val="8456348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Multicast Topics</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a:lnSpc>
                <a:spcPct val="80000"/>
              </a:lnSpc>
            </a:pPr>
            <a:r>
              <a:rPr lang="en-US" sz="2000" dirty="0"/>
              <a:t>Multicast issues were discussed at the IETF-IEEE 802 meeting Sept 29</a:t>
            </a:r>
            <a:r>
              <a:rPr lang="en-US" sz="2000" baseline="30000" dirty="0"/>
              <a:t>th</a:t>
            </a:r>
            <a:r>
              <a:rPr lang="en-US" sz="2000" dirty="0"/>
              <a:t> 2015 and a presentation given at the November 2015 IETF meeting</a:t>
            </a:r>
          </a:p>
          <a:p>
            <a:pPr lvl="1">
              <a:lnSpc>
                <a:spcPct val="80000"/>
              </a:lnSpc>
            </a:pPr>
            <a:r>
              <a:rPr lang="en-US" sz="1600" dirty="0"/>
              <a:t>See </a:t>
            </a:r>
            <a:r>
              <a:rPr lang="en-US" sz="1600" dirty="0">
                <a:hlinkClick r:id="rId3"/>
              </a:rPr>
              <a:t>https://mentor.ieee.org/802.11/dcn/15/11-15-1261-02-0arc-mulicast-performance-optimization-features-overview-for-ietf-nov-2015.ppt</a:t>
            </a:r>
            <a:r>
              <a:rPr lang="en-US" sz="1600" dirty="0"/>
              <a:t>  </a:t>
            </a:r>
          </a:p>
          <a:p>
            <a:pPr lvl="1">
              <a:lnSpc>
                <a:spcPct val="80000"/>
              </a:lnSpc>
            </a:pPr>
            <a:r>
              <a:rPr lang="en-US" sz="1600" dirty="0"/>
              <a:t>Further actions: </a:t>
            </a:r>
            <a:r>
              <a:rPr lang="en-US" sz="1600" dirty="0" err="1"/>
              <a:t>ietf</a:t>
            </a:r>
            <a:r>
              <a:rPr lang="en-US" sz="1600" dirty="0"/>
              <a:t> mailing list has been established for ongoing discussion, will include additional 802. wireless groups, see </a:t>
            </a:r>
            <a:r>
              <a:rPr lang="en-US" sz="1600" dirty="0">
                <a:hlinkClick r:id="rId4"/>
              </a:rPr>
              <a:t>http://www.ieee802.org/11/email/stds-802-11/msg01838.html</a:t>
            </a:r>
            <a:r>
              <a:rPr lang="en-US" sz="1600" dirty="0"/>
              <a:t> </a:t>
            </a:r>
          </a:p>
          <a:p>
            <a:pPr lvl="1">
              <a:lnSpc>
                <a:spcPct val="80000"/>
              </a:lnSpc>
            </a:pPr>
            <a:r>
              <a:rPr lang="en-US" sz="1600" dirty="0"/>
              <a:t>Multicast considerations Internet draft describing use cases, issues, etc. under development, see </a:t>
            </a:r>
            <a:r>
              <a:rPr lang="en-US" sz="1600" dirty="0">
                <a:hlinkClick r:id="rId5"/>
              </a:rPr>
              <a:t>https://tools.ietf.org/html/draft-perkins-intarea-multicast-ieee802-03</a:t>
            </a:r>
            <a:r>
              <a:rPr lang="en-US" sz="1600" dirty="0"/>
              <a:t> </a:t>
            </a:r>
            <a:br>
              <a:rPr lang="en-US" sz="1600" dirty="0"/>
            </a:br>
            <a:r>
              <a:rPr lang="en-US" sz="1600" dirty="0"/>
              <a:t>and </a:t>
            </a:r>
            <a:r>
              <a:rPr lang="en-GB" sz="1600" u="sng" dirty="0">
                <a:hlinkClick r:id="rId6"/>
              </a:rPr>
              <a:t>https://www.ietf.org/id/draft-mcbride-mboned-wifi-mcast-problem-statement-01.txt</a:t>
            </a:r>
            <a:endParaRPr lang="en-GB" sz="1600" dirty="0"/>
          </a:p>
          <a:p>
            <a:pPr lvl="1">
              <a:lnSpc>
                <a:spcPct val="80000"/>
              </a:lnSpc>
            </a:pPr>
            <a:endParaRPr lang="en-US" sz="1600" dirty="0"/>
          </a:p>
          <a:p>
            <a:pPr>
              <a:lnSpc>
                <a:spcPct val="80000"/>
              </a:lnSpc>
            </a:pPr>
            <a:r>
              <a:rPr lang="en-US" sz="2000" dirty="0"/>
              <a:t>See </a:t>
            </a:r>
            <a:r>
              <a:rPr lang="en-GB" sz="2000" dirty="0">
                <a:hlinkClick r:id="rId7"/>
              </a:rPr>
              <a:t>https://www.ietf.org/proceedings/98/slides/slides-98-intarea-80211-multicast-testbed-and-results-00.pdf</a:t>
            </a:r>
            <a:r>
              <a:rPr lang="en-GB" sz="2000" dirty="0"/>
              <a:t> ; </a:t>
            </a:r>
          </a:p>
          <a:p>
            <a:pPr lvl="1">
              <a:lnSpc>
                <a:spcPct val="80000"/>
              </a:lnSpc>
            </a:pPr>
            <a:r>
              <a:rPr lang="en-GB" sz="1600" dirty="0" err="1"/>
              <a:t>TGmd</a:t>
            </a:r>
            <a:r>
              <a:rPr lang="en-GB" sz="1600" dirty="0"/>
              <a:t> teleconference held with the authors 2017-05-30</a:t>
            </a:r>
          </a:p>
          <a:p>
            <a:pPr lvl="1">
              <a:lnSpc>
                <a:spcPct val="80000"/>
              </a:lnSpc>
            </a:pPr>
            <a:endParaRPr lang="en-US" sz="1600" b="1" dirty="0"/>
          </a:p>
          <a:p>
            <a:pPr marL="0" indent="0"/>
            <a:endParaRPr lang="en-US" sz="1800" dirty="0"/>
          </a:p>
          <a:p>
            <a:endParaRPr lang="en-US" sz="1800" dirty="0"/>
          </a:p>
          <a:p>
            <a:pPr marL="0" indent="0">
              <a:lnSpc>
                <a:spcPct val="80000"/>
              </a:lnSpc>
              <a:defRPr/>
            </a:pPr>
            <a:endParaRPr lang="en-US" sz="1800" dirty="0"/>
          </a:p>
          <a:p>
            <a:pPr marL="457200" lvl="1" indent="0">
              <a:lnSpc>
                <a:spcPct val="80000"/>
              </a:lnSpc>
              <a:defRPr/>
            </a:pPr>
            <a:endParaRPr lang="en-US" sz="14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90</a:t>
            </a:fld>
            <a:endParaRPr lang="en-US"/>
          </a:p>
        </p:txBody>
      </p:sp>
      <p:sp>
        <p:nvSpPr>
          <p:cNvPr id="512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21028864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err="1"/>
              <a:t>IoT</a:t>
            </a:r>
            <a:r>
              <a:rPr lang="en-US" dirty="0"/>
              <a:t> related work</a:t>
            </a:r>
          </a:p>
        </p:txBody>
      </p:sp>
      <p:sp>
        <p:nvSpPr>
          <p:cNvPr id="113667" name="Rectangle 3"/>
          <p:cNvSpPr>
            <a:spLocks noGrp="1" noChangeArrowheads="1"/>
          </p:cNvSpPr>
          <p:nvPr>
            <p:ph idx="1"/>
          </p:nvPr>
        </p:nvSpPr>
        <p:spPr/>
        <p:txBody>
          <a:bodyPr/>
          <a:lstStyle/>
          <a:p>
            <a:pPr>
              <a:lnSpc>
                <a:spcPct val="80000"/>
              </a:lnSpc>
            </a:pPr>
            <a:r>
              <a:rPr lang="en-GB" sz="1800" dirty="0">
                <a:ea typeface="Arial Unicode MS" pitchFamily="34" charset="-128"/>
                <a:cs typeface="Arial Unicode MS" pitchFamily="34" charset="-128"/>
              </a:rPr>
              <a:t>6LO</a:t>
            </a:r>
          </a:p>
          <a:p>
            <a:pPr lvl="1">
              <a:lnSpc>
                <a:spcPct val="80000"/>
              </a:lnSpc>
            </a:pPr>
            <a:r>
              <a:rPr lang="en-GB" sz="1400" dirty="0">
                <a:ea typeface="Arial Unicode MS" pitchFamily="34" charset="-128"/>
                <a:cs typeface="Arial Unicode MS" pitchFamily="34" charset="-128"/>
              </a:rPr>
              <a:t>Working Group website: </a:t>
            </a:r>
            <a:r>
              <a:rPr lang="en-GB" sz="1400" dirty="0">
                <a:hlinkClick r:id="rId3"/>
              </a:rPr>
              <a:t>http://datatracker.ietf.org/wg/6lo/charter/</a:t>
            </a:r>
            <a:r>
              <a:rPr lang="en-GB" sz="1400" dirty="0"/>
              <a:t> </a:t>
            </a:r>
          </a:p>
          <a:p>
            <a:pPr lvl="1">
              <a:lnSpc>
                <a:spcPct val="80000"/>
              </a:lnSpc>
            </a:pPr>
            <a:r>
              <a:rPr lang="en-US" sz="1400" dirty="0"/>
              <a:t>Focus: IPv6 over Networks of Resource-constrained Nodes</a:t>
            </a:r>
          </a:p>
          <a:p>
            <a:pPr lvl="1">
              <a:lnSpc>
                <a:spcPct val="80000"/>
              </a:lnSpc>
            </a:pPr>
            <a:r>
              <a:rPr lang="en-US" sz="1400" dirty="0"/>
              <a:t>Approved for publications: IPv6 over Networks of Resource-constrained Nodes (6LO) draft: “An update to 6LO ND”, see </a:t>
            </a:r>
            <a:r>
              <a:rPr lang="en-US" sz="1400" dirty="0">
                <a:hlinkClick r:id="rId4"/>
              </a:rPr>
              <a:t>https://tools.ietf.org/html/draft-ietf-6lo-rfc6775-update-19</a:t>
            </a:r>
            <a:endParaRPr lang="en-US" sz="1400" dirty="0"/>
          </a:p>
          <a:p>
            <a:pPr lvl="1">
              <a:lnSpc>
                <a:spcPct val="80000"/>
              </a:lnSpc>
            </a:pPr>
            <a:r>
              <a:rPr lang="en-US" sz="1400" dirty="0"/>
              <a:t>See WNG presentation: </a:t>
            </a:r>
            <a:r>
              <a:rPr lang="en-US" sz="1400" dirty="0">
                <a:hlinkClick r:id="rId5"/>
              </a:rPr>
              <a:t>https://mentor.ieee.org/802.11/dcn/15/11-15-1085-00-0wng-6lowpan-over-802-11.pptx</a:t>
            </a:r>
            <a:r>
              <a:rPr lang="en-US" sz="1400" dirty="0"/>
              <a:t> and</a:t>
            </a:r>
          </a:p>
          <a:p>
            <a:pPr lvl="1">
              <a:lnSpc>
                <a:spcPct val="80000"/>
              </a:lnSpc>
            </a:pPr>
            <a:r>
              <a:rPr lang="en-US" sz="1400" dirty="0"/>
              <a:t>Unique IPv6 Prefix Per Host, </a:t>
            </a:r>
            <a:r>
              <a:rPr lang="en-US" sz="1400" dirty="0">
                <a:hlinkClick r:id="rId6"/>
              </a:rPr>
              <a:t>https://tools.ietf.org/html/draft-jjmb-v6ops-unique-ipv6-prefix-per-host-00</a:t>
            </a:r>
            <a:r>
              <a:rPr lang="en-US" sz="1400" dirty="0"/>
              <a:t>  </a:t>
            </a:r>
          </a:p>
          <a:p>
            <a:pPr lvl="2">
              <a:lnSpc>
                <a:spcPct val="80000"/>
              </a:lnSpc>
            </a:pPr>
            <a:r>
              <a:rPr lang="en-US" sz="1400" i="1" dirty="0"/>
              <a:t>The concepts in this document were originally developed as part of a large scale, production deployment of IPv6 support for a community Wi-Fi service. </a:t>
            </a:r>
            <a:br>
              <a:rPr lang="en-US" sz="1400" i="1" dirty="0"/>
            </a:br>
            <a:endParaRPr lang="en-US" sz="1400" i="1" dirty="0"/>
          </a:p>
          <a:p>
            <a:pPr>
              <a:lnSpc>
                <a:spcPct val="80000"/>
              </a:lnSpc>
            </a:pPr>
            <a:r>
              <a:rPr lang="en-US" sz="1800" dirty="0"/>
              <a:t> ROLL: </a:t>
            </a:r>
            <a:r>
              <a:rPr lang="en-GB" sz="1800" dirty="0">
                <a:ea typeface="Arial Unicode MS" pitchFamily="34" charset="-128"/>
                <a:cs typeface="Arial Unicode MS" pitchFamily="34" charset="-128"/>
              </a:rPr>
              <a:t>Working Group website: </a:t>
            </a:r>
            <a:r>
              <a:rPr lang="en-GB" sz="1800" b="0" dirty="0">
                <a:hlinkClick r:id="rId7"/>
              </a:rPr>
              <a:t>http://datatracker.ietf.org/wg/roll/</a:t>
            </a:r>
            <a:r>
              <a:rPr lang="en-GB" sz="1800" dirty="0"/>
              <a:t> </a:t>
            </a:r>
          </a:p>
          <a:p>
            <a:pPr lvl="1"/>
            <a:r>
              <a:rPr lang="en-US" sz="1400" dirty="0"/>
              <a:t>Focus: Routing over Low Power and </a:t>
            </a:r>
            <a:r>
              <a:rPr lang="en-US" sz="1400" dirty="0" err="1"/>
              <a:t>Lossy</a:t>
            </a:r>
            <a:r>
              <a:rPr lang="en-US" sz="1400" dirty="0"/>
              <a:t> Networks</a:t>
            </a:r>
          </a:p>
          <a:p>
            <a:pPr lvl="1"/>
            <a:r>
              <a:rPr lang="en-US" sz="1400" dirty="0"/>
              <a:t>Of interest: </a:t>
            </a:r>
            <a:r>
              <a:rPr lang="en-US" sz="1400" b="1" dirty="0">
                <a:hlinkClick r:id="rId8"/>
              </a:rPr>
              <a:t>https://tools.ietf.org/html/draft-ietf-6lo-ethertype-request-01</a:t>
            </a:r>
            <a:r>
              <a:rPr lang="en-US" sz="1400" b="1" dirty="0"/>
              <a:t> </a:t>
            </a:r>
          </a:p>
          <a:p>
            <a:r>
              <a:rPr lang="en-GB" sz="1800" dirty="0">
                <a:ea typeface="Arial Unicode MS" pitchFamily="34" charset="-128"/>
                <a:cs typeface="Arial Unicode MS" pitchFamily="34" charset="-128"/>
              </a:rPr>
              <a:t>CORE : (</a:t>
            </a:r>
            <a:r>
              <a:rPr lang="en-US" sz="1800" dirty="0"/>
              <a:t>Constrained </a:t>
            </a:r>
            <a:r>
              <a:rPr lang="en-US" sz="1800" dirty="0" err="1"/>
              <a:t>RESTful</a:t>
            </a:r>
            <a:r>
              <a:rPr lang="en-US" sz="1800" dirty="0"/>
              <a:t> Environments) </a:t>
            </a:r>
            <a:r>
              <a:rPr lang="en-GB" sz="1800" dirty="0">
                <a:ea typeface="Arial Unicode MS" pitchFamily="34" charset="-128"/>
                <a:cs typeface="Arial Unicode MS" pitchFamily="34" charset="-128"/>
              </a:rPr>
              <a:t>Working Group website: </a:t>
            </a:r>
            <a:r>
              <a:rPr lang="en-GB" sz="1800" b="0" dirty="0">
                <a:hlinkClick r:id="rId9"/>
              </a:rPr>
              <a:t>http://datatracker.ietf.org/wg/core/</a:t>
            </a:r>
            <a:r>
              <a:rPr lang="en-GB" sz="1800" b="0" dirty="0"/>
              <a:t> </a:t>
            </a:r>
            <a:endParaRPr lang="en-GB" sz="1800" dirty="0"/>
          </a:p>
          <a:p>
            <a:pPr lvl="1"/>
            <a:r>
              <a:rPr lang="en-US" sz="1400" dirty="0"/>
              <a:t>Focus: framework for resource-oriented applications intended to run on constrained IP networks. </a:t>
            </a:r>
          </a:p>
          <a:p>
            <a:pPr marL="0" indent="0"/>
            <a:endParaRPr lang="en-US" sz="1400" dirty="0"/>
          </a:p>
          <a:p>
            <a:endParaRPr lang="en-US" sz="1400" dirty="0"/>
          </a:p>
          <a:p>
            <a:pPr marL="0" indent="0">
              <a:lnSpc>
                <a:spcPct val="80000"/>
              </a:lnSpc>
              <a:defRPr/>
            </a:pPr>
            <a:endParaRPr lang="en-US" sz="1400" dirty="0"/>
          </a:p>
          <a:p>
            <a:pPr marL="457200" lvl="1" indent="0">
              <a:lnSpc>
                <a:spcPct val="80000"/>
              </a:lnSpc>
              <a:defRPr/>
            </a:pPr>
            <a:endParaRPr lang="en-US" sz="1400" dirty="0"/>
          </a:p>
          <a:p>
            <a:pPr>
              <a:lnSpc>
                <a:spcPct val="80000"/>
              </a:lnSpc>
              <a:defRPr/>
            </a:pPr>
            <a:endParaRPr lang="en-US" sz="1400" dirty="0"/>
          </a:p>
          <a:p>
            <a:pPr lvl="1">
              <a:lnSpc>
                <a:spcPct val="80000"/>
              </a:lnSpc>
              <a:defRPr/>
            </a:pPr>
            <a:endParaRPr lang="en-US" sz="1400" u="sng"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buFontTx/>
              <a:buNone/>
              <a:defRPr/>
            </a:pPr>
            <a:endParaRPr lang="en-US" sz="1400" dirty="0"/>
          </a:p>
        </p:txBody>
      </p:sp>
      <p:sp>
        <p:nvSpPr>
          <p:cNvPr id="512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91</a:t>
            </a:fld>
            <a:endParaRPr lang="en-US"/>
          </a:p>
        </p:txBody>
      </p:sp>
      <p:sp>
        <p:nvSpPr>
          <p:cNvPr id="512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58554767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CAPPORT WG</a:t>
            </a:r>
          </a:p>
        </p:txBody>
      </p:sp>
      <p:sp>
        <p:nvSpPr>
          <p:cNvPr id="20486" name="Rectangle 3"/>
          <p:cNvSpPr>
            <a:spLocks noGrp="1" noChangeArrowheads="1"/>
          </p:cNvSpPr>
          <p:nvPr>
            <p:ph idx="1"/>
          </p:nvPr>
        </p:nvSpPr>
        <p:spPr>
          <a:noFill/>
        </p:spPr>
        <p:txBody>
          <a:bodyPr/>
          <a:lstStyle/>
          <a:p>
            <a:r>
              <a:rPr lang="en-US" sz="2000" dirty="0" err="1"/>
              <a:t>CAPtive</a:t>
            </a:r>
            <a:r>
              <a:rPr lang="en-US" sz="2000" dirty="0"/>
              <a:t> </a:t>
            </a:r>
            <a:r>
              <a:rPr lang="en-US" sz="2000" dirty="0" err="1"/>
              <a:t>PORTal</a:t>
            </a:r>
            <a:r>
              <a:rPr lang="en-US" sz="2000" dirty="0"/>
              <a:t>:  </a:t>
            </a:r>
            <a:r>
              <a:rPr lang="en-US" sz="2000" dirty="0">
                <a:hlinkClick r:id="rId3"/>
              </a:rPr>
              <a:t>https://datatracker.ietf.org/wg/capport/charter/</a:t>
            </a:r>
            <a:r>
              <a:rPr lang="en-US" sz="2000" dirty="0"/>
              <a:t> </a:t>
            </a:r>
          </a:p>
          <a:p>
            <a:r>
              <a:rPr lang="en-US" sz="2000" dirty="0"/>
              <a:t>The CAPPORT Working Group will define secure mechanisms and protocols to</a:t>
            </a:r>
          </a:p>
          <a:p>
            <a:pPr lvl="1"/>
            <a:r>
              <a:rPr lang="en-US" sz="1600" dirty="0"/>
              <a:t>allow endpoints to discover that they are in this sort of limited environment,</a:t>
            </a:r>
          </a:p>
          <a:p>
            <a:pPr lvl="1"/>
            <a:r>
              <a:rPr lang="en-US" sz="1600" dirty="0"/>
              <a:t>provide a URL to interact with the Captive Portal, - allow endpoints to learn about the parameters of their confinement,</a:t>
            </a:r>
          </a:p>
          <a:p>
            <a:pPr lvl="1"/>
            <a:r>
              <a:rPr lang="en-US" sz="1600" dirty="0"/>
              <a:t>interact with the Captive Portal to obtain information such as status and remaining access time, and</a:t>
            </a:r>
          </a:p>
          <a:p>
            <a:pPr lvl="1"/>
            <a:r>
              <a:rPr lang="en-US" sz="1600" dirty="0"/>
              <a:t>optionally, advertise a service whereby devices can enable or disable access to the Internet without human interaction. (RFC 7710 may be a full or partial solution to the first two bullets)</a:t>
            </a:r>
          </a:p>
          <a:p>
            <a:r>
              <a:rPr lang="en-US" sz="2000" dirty="0"/>
              <a:t>Updates [May 2018]</a:t>
            </a:r>
          </a:p>
          <a:p>
            <a:pPr lvl="1"/>
            <a:r>
              <a:rPr lang="en-US" sz="1600" dirty="0"/>
              <a:t>Of interest: Captive Portal API, see </a:t>
            </a:r>
            <a:r>
              <a:rPr lang="en-US" sz="1600" dirty="0">
                <a:hlinkClick r:id="rId4"/>
              </a:rPr>
              <a:t>https://datatracker.ietf.org/doc/draft-ietf-capport-api/</a:t>
            </a:r>
            <a:r>
              <a:rPr lang="en-US" sz="1600" dirty="0"/>
              <a:t> </a:t>
            </a:r>
          </a:p>
          <a:p>
            <a:pPr lvl="1"/>
            <a:r>
              <a:rPr lang="en-US" sz="1600" dirty="0"/>
              <a:t>Updated: CAPPORT architecture: </a:t>
            </a:r>
            <a:r>
              <a:rPr lang="en-US" sz="1600" dirty="0">
                <a:hlinkClick r:id="rId5"/>
              </a:rPr>
              <a:t>https://datatracker.ietf.org/doc/draft-ietf-capport-architecture/</a:t>
            </a:r>
            <a:r>
              <a:rPr lang="en-US" sz="1600" dirty="0"/>
              <a:t> </a:t>
            </a:r>
          </a:p>
        </p:txBody>
      </p:sp>
      <p:sp>
        <p:nvSpPr>
          <p:cNvPr id="2048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92</a:t>
            </a:fld>
            <a:endParaRPr lang="en-US"/>
          </a:p>
        </p:txBody>
      </p:sp>
      <p:sp>
        <p:nvSpPr>
          <p:cNvPr id="2048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2977778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RADEXT WG</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http://datatracker.ietf.org/wg/radext/</a:t>
            </a:r>
            <a:r>
              <a:rPr lang="en-US" sz="1800" dirty="0"/>
              <a:t> </a:t>
            </a:r>
          </a:p>
          <a:p>
            <a:pPr>
              <a:lnSpc>
                <a:spcPct val="80000"/>
              </a:lnSpc>
            </a:pPr>
            <a:endParaRPr lang="en-US" sz="1800" dirty="0"/>
          </a:p>
          <a:p>
            <a:pPr>
              <a:lnSpc>
                <a:spcPct val="80000"/>
              </a:lnSpc>
            </a:pPr>
            <a:r>
              <a:rPr lang="en-US" sz="1800" dirty="0"/>
              <a:t>RADIUS Extensions</a:t>
            </a:r>
          </a:p>
          <a:p>
            <a:pPr lvl="1">
              <a:lnSpc>
                <a:spcPct val="80000"/>
              </a:lnSpc>
            </a:pPr>
            <a:r>
              <a:rPr lang="en-US" sz="1600" dirty="0"/>
              <a:t>The RADIUS Extensions Working Group will focus on extensions to the</a:t>
            </a:r>
            <a:br>
              <a:rPr lang="en-US" sz="1600" dirty="0"/>
            </a:br>
            <a:r>
              <a:rPr lang="en-US" sz="1600" dirty="0"/>
              <a:t>RADIUS protocol required to define extensions to the standard attribute space as well as to address cryptographic algorithm agility and use over new transports. </a:t>
            </a:r>
          </a:p>
          <a:p>
            <a:pPr lvl="1">
              <a:lnSpc>
                <a:spcPct val="80000"/>
              </a:lnSpc>
            </a:pPr>
            <a:r>
              <a:rPr lang="en-US" sz="1600" dirty="0"/>
              <a:t>In addition, RADEXT will work on RADIUS Design Guidelines and define new attributes for particular applications of authentication, authorization and</a:t>
            </a:r>
            <a:br>
              <a:rPr lang="en-US" sz="1600" dirty="0"/>
            </a:br>
            <a:r>
              <a:rPr lang="en-US" sz="1600" dirty="0"/>
              <a:t>accounting such as NAS management and local area network (LAN) usage. </a:t>
            </a:r>
          </a:p>
          <a:p>
            <a:pPr lvl="1">
              <a:lnSpc>
                <a:spcPct val="80000"/>
              </a:lnSpc>
            </a:pPr>
            <a:endParaRPr lang="en-US" sz="1800" dirty="0"/>
          </a:p>
          <a:p>
            <a:pPr>
              <a:lnSpc>
                <a:spcPct val="80000"/>
              </a:lnSpc>
            </a:pPr>
            <a:r>
              <a:rPr lang="en-US" sz="1800" dirty="0"/>
              <a:t>Updates [May 2018]</a:t>
            </a:r>
          </a:p>
          <a:p>
            <a:pPr lvl="1">
              <a:lnSpc>
                <a:spcPct val="80000"/>
              </a:lnSpc>
            </a:pPr>
            <a:endParaRPr lang="en-US" sz="1600" dirty="0"/>
          </a:p>
          <a:p>
            <a:pPr lvl="1">
              <a:lnSpc>
                <a:spcPct val="80000"/>
              </a:lnSpc>
            </a:pPr>
            <a:r>
              <a:rPr lang="en-US" sz="1600" dirty="0"/>
              <a:t>Publication requested: Dynamic Authorization Proxy: </a:t>
            </a:r>
            <a:r>
              <a:rPr lang="en-US" sz="1600" dirty="0">
                <a:hlinkClick r:id="rId4"/>
              </a:rPr>
              <a:t>https://datatracker.ietf.org/doc/draft-ietf-radext-coa-proxy/</a:t>
            </a:r>
            <a:endParaRPr lang="en-US" sz="1600" dirty="0"/>
          </a:p>
          <a:p>
            <a:pPr lvl="1">
              <a:lnSpc>
                <a:spcPct val="80000"/>
              </a:lnSpc>
              <a:buFontTx/>
              <a:buNone/>
            </a:pPr>
            <a:endParaRPr lang="en-US" sz="1400" dirty="0"/>
          </a:p>
        </p:txBody>
      </p:sp>
      <p:sp>
        <p:nvSpPr>
          <p:cNvPr id="19460"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93</a:t>
            </a:fld>
            <a:endParaRPr lang="en-US"/>
          </a:p>
        </p:txBody>
      </p:sp>
      <p:sp>
        <p:nvSpPr>
          <p:cNvPr id="19459"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58"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26736364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Operations Area Working Group</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http://datatracker.ietf.org/wg/opsawg/</a:t>
            </a:r>
            <a:endParaRPr lang="en-US" sz="2000" dirty="0"/>
          </a:p>
          <a:p>
            <a:pPr marL="457200" lvl="1" indent="0">
              <a:lnSpc>
                <a:spcPct val="80000"/>
              </a:lnSpc>
              <a:defRPr/>
            </a:pPr>
            <a:endParaRPr lang="en-US" sz="1400" dirty="0"/>
          </a:p>
          <a:p>
            <a:pPr>
              <a:lnSpc>
                <a:spcPct val="80000"/>
              </a:lnSpc>
              <a:defRPr/>
            </a:pPr>
            <a:r>
              <a:rPr lang="en-US" sz="1800" dirty="0"/>
              <a:t>Updates [May 2018] Operations Area Working Group work group items</a:t>
            </a:r>
          </a:p>
          <a:p>
            <a:pPr lvl="1">
              <a:lnSpc>
                <a:spcPct val="80000"/>
              </a:lnSpc>
              <a:defRPr/>
            </a:pPr>
            <a:r>
              <a:rPr lang="en-US" sz="1600" dirty="0"/>
              <a:t>Published as RFC 8350 (Experimental): Alternate Tunnel Encapsulation for Data Frames in CAPWAP, see  </a:t>
            </a:r>
            <a:r>
              <a:rPr lang="en-US" sz="1600" dirty="0">
                <a:hlinkClick r:id="rId4"/>
              </a:rPr>
              <a:t>https://datatracker.ietf.org/doc/draft-ietf-opsawg-capwap-alt-tunnel/</a:t>
            </a:r>
            <a:r>
              <a:rPr lang="en-US" sz="1600" dirty="0"/>
              <a:t/>
            </a:r>
            <a:br>
              <a:rPr lang="en-US" sz="1600" dirty="0"/>
            </a:br>
            <a:r>
              <a:rPr lang="en-US" sz="1600" dirty="0"/>
              <a:t> </a:t>
            </a:r>
          </a:p>
          <a:p>
            <a:pPr lvl="1">
              <a:lnSpc>
                <a:spcPct val="80000"/>
              </a:lnSpc>
              <a:defRPr/>
            </a:pPr>
            <a:r>
              <a:rPr lang="en-US" sz="1600" dirty="0"/>
              <a:t>Of interest: RFC 6632, An Overview of the IETF Network Management Protocols, see </a:t>
            </a:r>
            <a:r>
              <a:rPr lang="en-US" sz="1600" dirty="0">
                <a:hlinkClick r:id="rId5"/>
              </a:rPr>
              <a:t>https://tools.ietf.org/html/rfc6632</a:t>
            </a:r>
            <a:r>
              <a:rPr lang="en-US" sz="1600" dirty="0"/>
              <a:t> </a:t>
            </a:r>
          </a:p>
          <a:p>
            <a:pPr lvl="1">
              <a:lnSpc>
                <a:spcPct val="80000"/>
              </a:lnSpc>
              <a:defRPr/>
            </a:pPr>
            <a:r>
              <a:rPr lang="en-US" sz="1600" dirty="0"/>
              <a:t>Of interest: RFC 7548, Management of Networks with Constrained Devices: Use Cases, see </a:t>
            </a:r>
            <a:r>
              <a:rPr lang="en-US" sz="1600" dirty="0">
                <a:hlinkClick r:id="rId6"/>
              </a:rPr>
              <a:t>https://datatracker.ietf.org/doc/rfc7548/</a:t>
            </a:r>
            <a:r>
              <a:rPr lang="en-US" sz="1600" dirty="0"/>
              <a:t> </a:t>
            </a:r>
          </a:p>
          <a:p>
            <a:pPr lvl="1">
              <a:lnSpc>
                <a:spcPct val="80000"/>
              </a:lnSpc>
              <a:defRPr/>
            </a:pPr>
            <a:r>
              <a:rPr lang="en-US" sz="1600" dirty="0"/>
              <a:t>Automated network management, including YANG data models, see </a:t>
            </a:r>
            <a:r>
              <a:rPr lang="en-US" sz="1600" dirty="0">
                <a:hlinkClick r:id="rId7"/>
              </a:rPr>
              <a:t>https://www.ietf.org/topics/netmgmt/</a:t>
            </a:r>
            <a:r>
              <a:rPr lang="en-US" sz="1600" dirty="0"/>
              <a:t> </a:t>
            </a:r>
          </a:p>
          <a:p>
            <a:pPr lvl="1">
              <a:lnSpc>
                <a:spcPct val="80000"/>
              </a:lnSpc>
              <a:defRPr/>
            </a:pPr>
            <a:r>
              <a:rPr lang="en-US" sz="1600" dirty="0"/>
              <a:t>Of interest: Manufacturer Usage Description Specification, see </a:t>
            </a:r>
            <a:r>
              <a:rPr lang="en-US" sz="1600" dirty="0">
                <a:hlinkClick r:id="rId8"/>
              </a:rPr>
              <a:t>https://datatracker.ietf.org/doc/draft-ietf-opsawg-mud/</a:t>
            </a:r>
            <a:endParaRPr lang="en-US" sz="1600" dirty="0"/>
          </a:p>
          <a:p>
            <a:pPr>
              <a:lnSpc>
                <a:spcPct val="80000"/>
              </a:lnSpc>
              <a:defRPr/>
            </a:pPr>
            <a:endParaRPr lang="en-US" sz="18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94</a:t>
            </a:fld>
            <a:endParaRPr lang="en-US"/>
          </a:p>
        </p:txBody>
      </p:sp>
      <p:sp>
        <p:nvSpPr>
          <p:cNvPr id="512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34473635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Transport Layer Security (TLS)</a:t>
            </a:r>
          </a:p>
        </p:txBody>
      </p:sp>
      <p:sp>
        <p:nvSpPr>
          <p:cNvPr id="113667" name="Rectangle 3"/>
          <p:cNvSpPr>
            <a:spLocks noGrp="1" noChangeArrowheads="1"/>
          </p:cNvSpPr>
          <p:nvPr>
            <p:ph idx="1"/>
          </p:nvPr>
        </p:nvSpPr>
        <p:spPr/>
        <p:txBody>
          <a:bodyPr/>
          <a:lstStyle/>
          <a:p>
            <a:pPr>
              <a:lnSpc>
                <a:spcPct val="80000"/>
              </a:lnSpc>
              <a:defRPr/>
            </a:pPr>
            <a:r>
              <a:rPr lang="en-US" sz="2000" dirty="0"/>
              <a:t>Transport Layer Security Working Group website: </a:t>
            </a:r>
            <a:r>
              <a:rPr lang="en-US" sz="2000" dirty="0">
                <a:hlinkClick r:id="rId3"/>
              </a:rPr>
              <a:t>http://datatracker.ietf.org/wg/tls/charter/</a:t>
            </a:r>
            <a:r>
              <a:rPr lang="en-US" sz="2000" dirty="0"/>
              <a:t> </a:t>
            </a:r>
          </a:p>
          <a:p>
            <a:pPr>
              <a:lnSpc>
                <a:spcPct val="80000"/>
              </a:lnSpc>
              <a:defRPr/>
            </a:pPr>
            <a:endParaRPr lang="en-US" sz="2000" dirty="0"/>
          </a:p>
          <a:p>
            <a:pPr>
              <a:lnSpc>
                <a:spcPct val="80000"/>
              </a:lnSpc>
              <a:defRPr/>
            </a:pPr>
            <a:r>
              <a:rPr lang="en-US" sz="1800" dirty="0"/>
              <a:t>A new version of TLS (used in EAP methods): Transport Layer Security Protocol Version 1.3</a:t>
            </a:r>
          </a:p>
          <a:p>
            <a:pPr lvl="1">
              <a:lnSpc>
                <a:spcPct val="80000"/>
              </a:lnSpc>
              <a:defRPr/>
            </a:pPr>
            <a:endParaRPr lang="en-US" sz="1400" dirty="0"/>
          </a:p>
          <a:p>
            <a:pPr>
              <a:lnSpc>
                <a:spcPct val="80000"/>
              </a:lnSpc>
              <a:defRPr/>
            </a:pPr>
            <a:r>
              <a:rPr lang="en-US" sz="1800" dirty="0"/>
              <a:t>Updates [May 2018]</a:t>
            </a:r>
          </a:p>
          <a:p>
            <a:pPr lvl="1">
              <a:lnSpc>
                <a:spcPct val="80000"/>
              </a:lnSpc>
              <a:defRPr/>
            </a:pPr>
            <a:r>
              <a:rPr lang="en-US" sz="1600" dirty="0"/>
              <a:t>Approved for publication by the IESG: TLS version 1.3 </a:t>
            </a:r>
            <a:r>
              <a:rPr lang="en-US" sz="1600" u="sng" dirty="0">
                <a:hlinkClick r:id="rId4"/>
              </a:rPr>
              <a:t>https://datatracker.ietf.org/doc/draft-ietf-tls-tls13/</a:t>
            </a:r>
            <a:r>
              <a:rPr lang="en-US" sz="1600" u="sng" dirty="0"/>
              <a:t> </a:t>
            </a:r>
          </a:p>
          <a:p>
            <a:pPr lvl="1">
              <a:lnSpc>
                <a:spcPct val="80000"/>
              </a:lnSpc>
              <a:defRPr/>
            </a:pPr>
            <a:r>
              <a:rPr lang="en-US" sz="1600" dirty="0"/>
              <a:t>Of interest: Datagram Transport Layer Security (DTLS) Protocol Version 1.3,see </a:t>
            </a:r>
            <a:r>
              <a:rPr lang="en-US" sz="1600" dirty="0">
                <a:hlinkClick r:id="rId5"/>
              </a:rPr>
              <a:t>https://datatracker.ietf.org/doc/draft-ietf-tls-dtls13/</a:t>
            </a:r>
            <a:r>
              <a:rPr lang="en-US" sz="1600" dirty="0"/>
              <a:t> </a:t>
            </a:r>
          </a:p>
          <a:p>
            <a:pPr lvl="1">
              <a:lnSpc>
                <a:spcPct val="80000"/>
              </a:lnSpc>
              <a:defRPr/>
            </a:pPr>
            <a:r>
              <a:rPr lang="en-US" sz="1600" dirty="0"/>
              <a:t>Updated: Example Handshake Traces for TLS 1.3, see </a:t>
            </a:r>
            <a:r>
              <a:rPr lang="en-US" sz="1600" dirty="0">
                <a:hlinkClick r:id="rId6"/>
              </a:rPr>
              <a:t>https://datatracker.ietf.org/doc/draft-ietf-tls-tls13-vectors/</a:t>
            </a:r>
            <a:r>
              <a:rPr lang="en-US" sz="1600" dirty="0"/>
              <a:t>  </a:t>
            </a:r>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95</a:t>
            </a:fld>
            <a:endParaRPr lang="en-US"/>
          </a:p>
        </p:txBody>
      </p:sp>
      <p:sp>
        <p:nvSpPr>
          <p:cNvPr id="512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1730867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Deterministic Networking (DETNET)</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lvl="1">
              <a:lnSpc>
                <a:spcPct val="80000"/>
              </a:lnSpc>
              <a:defRPr/>
            </a:pPr>
            <a:endParaRPr lang="en-US" sz="1600" dirty="0"/>
          </a:p>
          <a:p>
            <a:pPr>
              <a:lnSpc>
                <a:spcPct val="80000"/>
              </a:lnSpc>
            </a:pPr>
            <a:r>
              <a:rPr lang="en-US" sz="2000" dirty="0">
                <a:ea typeface="Arial Unicode MS" pitchFamily="34" charset="-128"/>
                <a:cs typeface="Arial Unicode MS" pitchFamily="34" charset="-128"/>
              </a:rPr>
              <a:t>DETNET: </a:t>
            </a:r>
            <a:r>
              <a:rPr lang="en-US" sz="2000" dirty="0">
                <a:ea typeface="Arial Unicode MS" pitchFamily="34" charset="-128"/>
                <a:cs typeface="Arial Unicode MS" pitchFamily="34" charset="-128"/>
                <a:hlinkClick r:id="rId3"/>
              </a:rPr>
              <a:t>https://datatracker.ietf.org/wg/detnet/charter/</a:t>
            </a:r>
            <a:r>
              <a:rPr lang="en-US" sz="2000" dirty="0">
                <a:ea typeface="Arial Unicode MS" pitchFamily="34" charset="-128"/>
                <a:cs typeface="Arial Unicode MS" pitchFamily="34" charset="-128"/>
              </a:rPr>
              <a:t> </a:t>
            </a:r>
          </a:p>
          <a:p>
            <a:pPr lvl="1"/>
            <a:r>
              <a:rPr lang="en-US" sz="1400" dirty="0"/>
              <a:t>The Deterministic Networking (</a:t>
            </a:r>
            <a:r>
              <a:rPr lang="en-US" sz="1400" dirty="0" err="1"/>
              <a:t>DetNet</a:t>
            </a:r>
            <a:r>
              <a:rPr lang="en-US" sz="1400" dirty="0"/>
              <a:t>) Working Group focuses on deterministic data paths that operate over Layer 2 bridged and Layer 3 routed segments, where such paths can provide bounds on latency, loss, and packet delay variation (jitter), and high reliability. </a:t>
            </a:r>
          </a:p>
          <a:p>
            <a:pPr lvl="1"/>
            <a:r>
              <a:rPr lang="en-US" sz="1400" dirty="0"/>
              <a:t>Addresses Layer 3 aspects in support of applications requiring deterministic networking. </a:t>
            </a:r>
          </a:p>
          <a:p>
            <a:pPr lvl="1"/>
            <a:r>
              <a:rPr lang="en-US" sz="1400" dirty="0"/>
              <a:t>The Working Group collaborates with IEEE802.1 Time Sensitive Networking (TSN), which is responsible for Layer 2 operations, to define a common architecture for both Layer 2 and Layer 3. </a:t>
            </a:r>
          </a:p>
          <a:p>
            <a:pPr lvl="1"/>
            <a:r>
              <a:rPr lang="en-US" sz="1400" dirty="0"/>
              <a:t>Example applications for deterministic networks include professional and home audio/video, multimedia in transportation, engine control systems, and other general industrial and vehicular applications being considered by the IEEE 802.1 TSN Task Group.</a:t>
            </a:r>
          </a:p>
          <a:p>
            <a:pPr marL="0" indent="0"/>
            <a:r>
              <a:rPr lang="en-US" sz="1800" dirty="0"/>
              <a:t>Of interest:</a:t>
            </a:r>
          </a:p>
          <a:p>
            <a:pPr lvl="1"/>
            <a:r>
              <a:rPr lang="en-US" sz="1400" dirty="0"/>
              <a:t>Updated: </a:t>
            </a:r>
            <a:r>
              <a:rPr lang="en-US" sz="1400" dirty="0" err="1"/>
              <a:t>DetNet</a:t>
            </a:r>
            <a:r>
              <a:rPr lang="en-US" sz="1400" dirty="0"/>
              <a:t> Security Considerations, see </a:t>
            </a:r>
            <a:r>
              <a:rPr lang="en-US" sz="1400" dirty="0">
                <a:hlinkClick r:id="rId4"/>
              </a:rPr>
              <a:t>https://datatracker.ietf.org/doc/draft-ietf-detnet-security/</a:t>
            </a:r>
            <a:r>
              <a:rPr lang="en-US" sz="1400" dirty="0"/>
              <a:t>  </a:t>
            </a:r>
          </a:p>
          <a:p>
            <a:pPr lvl="1"/>
            <a:r>
              <a:rPr lang="en-US" sz="1400" dirty="0"/>
              <a:t>Updated: Deterministic Networking Architecture, see </a:t>
            </a:r>
            <a:r>
              <a:rPr lang="en-US" sz="1400" dirty="0">
                <a:hlinkClick r:id="rId5"/>
              </a:rPr>
              <a:t>https://datatracker.ietf.org/doc/draft-ietf-detnet-architecture/</a:t>
            </a:r>
            <a:endParaRPr lang="en-US" sz="1400" dirty="0"/>
          </a:p>
          <a:p>
            <a:pPr lvl="1"/>
            <a:r>
              <a:rPr lang="en-US" sz="1400" dirty="0"/>
              <a:t>Updated: Deterministic Networking Use Cases, see </a:t>
            </a:r>
            <a:r>
              <a:rPr lang="en-US" sz="1400" dirty="0">
                <a:hlinkClick r:id="rId6"/>
              </a:rPr>
              <a:t>https://datatracker.ietf.org/doc/draft-ietf-detnet-use-cases/</a:t>
            </a:r>
            <a:r>
              <a:rPr lang="en-US" sz="1400" dirty="0"/>
              <a:t> (note 5.1.1, reference to </a:t>
            </a:r>
            <a:r>
              <a:rPr lang="en-US" sz="1400" dirty="0" err="1"/>
              <a:t>WiFi</a:t>
            </a:r>
            <a:r>
              <a:rPr lang="en-US" sz="1400" dirty="0"/>
              <a:t>)</a:t>
            </a:r>
          </a:p>
          <a:p>
            <a:pPr lvl="1"/>
            <a:r>
              <a:rPr lang="en-US" sz="1400" dirty="0"/>
              <a:t>Updated: Deterministic Networking Problem Statement, see </a:t>
            </a:r>
            <a:r>
              <a:rPr lang="en-US" sz="1400" dirty="0">
                <a:hlinkClick r:id="rId7"/>
              </a:rPr>
              <a:t>https://datatracker.ietf.org/doc/draft-ietf-detnet-problem-statement/</a:t>
            </a:r>
            <a:endParaRPr lang="en-US" sz="1400" dirty="0"/>
          </a:p>
          <a:p>
            <a:endParaRPr lang="en-US" sz="1800" dirty="0"/>
          </a:p>
          <a:p>
            <a:pPr marL="0" indent="0">
              <a:lnSpc>
                <a:spcPct val="80000"/>
              </a:lnSpc>
              <a:defRPr/>
            </a:pPr>
            <a:endParaRPr lang="en-US" sz="1800" dirty="0"/>
          </a:p>
          <a:p>
            <a:pPr marL="457200" lvl="1" indent="0">
              <a:lnSpc>
                <a:spcPct val="80000"/>
              </a:lnSpc>
              <a:defRPr/>
            </a:pPr>
            <a:endParaRPr lang="en-US" sz="14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96</a:t>
            </a:fld>
            <a:endParaRPr lang="en-US"/>
          </a:p>
        </p:txBody>
      </p:sp>
      <p:sp>
        <p:nvSpPr>
          <p:cNvPr id="512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144631586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IP Wireless Access in Vehicular Environments  (IPWAVE)</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lvl="1">
              <a:lnSpc>
                <a:spcPct val="80000"/>
              </a:lnSpc>
              <a:defRPr/>
            </a:pPr>
            <a:endParaRPr lang="en-US" sz="1600" dirty="0"/>
          </a:p>
          <a:p>
            <a:pPr>
              <a:lnSpc>
                <a:spcPct val="80000"/>
              </a:lnSpc>
            </a:pPr>
            <a:r>
              <a:rPr lang="en-US" sz="2000" dirty="0">
                <a:ea typeface="Arial Unicode MS" pitchFamily="34" charset="-128"/>
                <a:cs typeface="Arial Unicode MS" pitchFamily="34" charset="-128"/>
              </a:rPr>
              <a:t>IPWAVE: </a:t>
            </a:r>
            <a:r>
              <a:rPr lang="en-US" sz="2000" dirty="0">
                <a:ea typeface="Arial Unicode MS" pitchFamily="34" charset="-128"/>
                <a:cs typeface="Arial Unicode MS" pitchFamily="34" charset="-128"/>
                <a:hlinkClick r:id="rId3"/>
              </a:rPr>
              <a:t>https://datatracker.ietf.org/group/ipwave/about/</a:t>
            </a:r>
            <a:r>
              <a:rPr lang="en-US" sz="2000" dirty="0">
                <a:ea typeface="Arial Unicode MS" pitchFamily="34" charset="-128"/>
                <a:cs typeface="Arial Unicode MS" pitchFamily="34" charset="-128"/>
              </a:rPr>
              <a:t>   </a:t>
            </a:r>
          </a:p>
          <a:p>
            <a:pPr>
              <a:lnSpc>
                <a:spcPct val="80000"/>
              </a:lnSpc>
            </a:pPr>
            <a:endParaRPr lang="en-US" sz="2000" dirty="0">
              <a:ea typeface="Arial Unicode MS" pitchFamily="34" charset="-128"/>
              <a:cs typeface="Arial Unicode MS" pitchFamily="34" charset="-128"/>
            </a:endParaRPr>
          </a:p>
          <a:p>
            <a:pPr>
              <a:lnSpc>
                <a:spcPct val="80000"/>
              </a:lnSpc>
            </a:pPr>
            <a:r>
              <a:rPr lang="en-US" sz="2000" dirty="0">
                <a:ea typeface="Arial Unicode MS" pitchFamily="34" charset="-128"/>
                <a:cs typeface="Arial Unicode MS" pitchFamily="34" charset="-128"/>
              </a:rPr>
              <a:t>Deliverable is: </a:t>
            </a:r>
            <a:r>
              <a:rPr lang="en-US" sz="2000" dirty="0"/>
              <a:t>document that will specify the mechanisms for</a:t>
            </a:r>
            <a:br>
              <a:rPr lang="en-US" sz="2000" dirty="0"/>
            </a:br>
            <a:r>
              <a:rPr lang="en-US" sz="2000" dirty="0"/>
              <a:t>transmission of IPv6 datagrams over IEEE 802.11-OCB mode</a:t>
            </a:r>
          </a:p>
          <a:p>
            <a:pPr marL="0" indent="0"/>
            <a:endParaRPr lang="en-US" sz="1800" dirty="0"/>
          </a:p>
          <a:p>
            <a:pPr marL="0" indent="0"/>
            <a:r>
              <a:rPr lang="en-US" sz="1800" dirty="0"/>
              <a:t>For further information:</a:t>
            </a:r>
          </a:p>
          <a:p>
            <a:pPr lvl="1"/>
            <a:r>
              <a:rPr lang="en-US" sz="1800" dirty="0"/>
              <a:t>Use cases and problem statement document: </a:t>
            </a:r>
            <a:r>
              <a:rPr lang="en-US" sz="1800" dirty="0">
                <a:hlinkClick r:id="rId4"/>
              </a:rPr>
              <a:t>https://datatracker.ietf.org/doc/draft-ietf-ipwave-vehicular-networking/</a:t>
            </a:r>
            <a:r>
              <a:rPr lang="en-US" sz="1800" dirty="0"/>
              <a:t> </a:t>
            </a:r>
          </a:p>
          <a:p>
            <a:pPr lvl="1"/>
            <a:r>
              <a:rPr lang="en-US" sz="1800" dirty="0"/>
              <a:t>Updated: Draft deliverable: </a:t>
            </a:r>
            <a:r>
              <a:rPr lang="en-US" sz="1800" dirty="0">
                <a:hlinkClick r:id="rId5"/>
              </a:rPr>
              <a:t>https://datatracker.ietf.org/doc/draft-ietf-ipwave-ipv6-over-80211ocb/</a:t>
            </a:r>
            <a:r>
              <a:rPr lang="en-US" sz="1800" dirty="0"/>
              <a:t> </a:t>
            </a:r>
          </a:p>
          <a:p>
            <a:endParaRPr lang="en-US" sz="1800" dirty="0"/>
          </a:p>
          <a:p>
            <a:pPr marL="0" indent="0">
              <a:lnSpc>
                <a:spcPct val="80000"/>
              </a:lnSpc>
              <a:defRPr/>
            </a:pPr>
            <a:endParaRPr lang="en-US" sz="1800" dirty="0"/>
          </a:p>
          <a:p>
            <a:pPr marL="457200" lvl="1" indent="0">
              <a:lnSpc>
                <a:spcPct val="80000"/>
              </a:lnSpc>
              <a:defRPr/>
            </a:pPr>
            <a:endParaRPr lang="en-US" sz="14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97</a:t>
            </a:fld>
            <a:endParaRPr lang="en-US"/>
          </a:p>
        </p:txBody>
      </p:sp>
      <p:sp>
        <p:nvSpPr>
          <p:cNvPr id="512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67951317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References</a:t>
            </a:r>
          </a:p>
        </p:txBody>
      </p:sp>
      <p:sp>
        <p:nvSpPr>
          <p:cNvPr id="113667" name="Rectangle 3"/>
          <p:cNvSpPr>
            <a:spLocks noGrp="1" noChangeArrowheads="1"/>
          </p:cNvSpPr>
          <p:nvPr>
            <p:ph idx="1"/>
          </p:nvPr>
        </p:nvSpPr>
        <p:spPr/>
        <p:txBody>
          <a:bodyPr/>
          <a:lstStyle/>
          <a:p>
            <a:pPr marL="0" indent="0">
              <a:lnSpc>
                <a:spcPct val="80000"/>
              </a:lnSpc>
              <a:defRPr/>
            </a:pPr>
            <a:endParaRPr lang="en-US" sz="900" dirty="0"/>
          </a:p>
          <a:p>
            <a:pPr marL="457200" lvl="1" indent="0">
              <a:lnSpc>
                <a:spcPct val="80000"/>
              </a:lnSpc>
              <a:defRPr/>
            </a:pPr>
            <a:endParaRPr lang="en-US" sz="1200" dirty="0"/>
          </a:p>
          <a:p>
            <a:pPr>
              <a:lnSpc>
                <a:spcPct val="80000"/>
              </a:lnSpc>
              <a:defRPr/>
            </a:pPr>
            <a:r>
              <a:rPr lang="en-US" sz="2000" dirty="0"/>
              <a:t>RFC 7241, “The IEEE 802/IETF Relationship” (RFC4441 update)</a:t>
            </a:r>
          </a:p>
          <a:p>
            <a:pPr lvl="1">
              <a:lnSpc>
                <a:spcPct val="80000"/>
              </a:lnSpc>
              <a:defRPr/>
            </a:pPr>
            <a:r>
              <a:rPr lang="en-US" sz="1600" dirty="0">
                <a:hlinkClick r:id="rId3"/>
              </a:rPr>
              <a:t>https://datatracker.ietf.org/doc/rfc7241/</a:t>
            </a:r>
            <a:r>
              <a:rPr lang="en-US" sz="1600" dirty="0"/>
              <a:t> </a:t>
            </a:r>
          </a:p>
          <a:p>
            <a:pPr>
              <a:lnSpc>
                <a:spcPct val="80000"/>
              </a:lnSpc>
              <a:defRPr/>
            </a:pPr>
            <a:r>
              <a:rPr lang="en-US" sz="2000" dirty="0"/>
              <a:t>IEEE 802 Liaisons list is available </a:t>
            </a:r>
          </a:p>
          <a:p>
            <a:pPr lvl="1">
              <a:lnSpc>
                <a:spcPct val="80000"/>
              </a:lnSpc>
              <a:defRPr/>
            </a:pPr>
            <a:r>
              <a:rPr lang="en-US" sz="1600" u="sng" dirty="0">
                <a:hlinkClick r:id="rId4"/>
              </a:rPr>
              <a:t>http://ieee-sa.centraldesktop.com/802liaisondb/FrontPage</a:t>
            </a:r>
            <a:endParaRPr lang="en-US" sz="1600" u="sng" dirty="0"/>
          </a:p>
          <a:p>
            <a:pPr lvl="1">
              <a:lnSpc>
                <a:spcPct val="80000"/>
              </a:lnSpc>
              <a:defRPr/>
            </a:pPr>
            <a:endParaRPr lang="en-US" sz="1600" u="sng" dirty="0"/>
          </a:p>
          <a:p>
            <a:pPr>
              <a:lnSpc>
                <a:spcPct val="80000"/>
              </a:lnSpc>
              <a:defRPr/>
            </a:pPr>
            <a:endParaRPr lang="en-US" sz="2200" dirty="0"/>
          </a:p>
        </p:txBody>
      </p:sp>
      <p:sp>
        <p:nvSpPr>
          <p:cNvPr id="5124" name="Slide Number Placeholder 5"/>
          <p:cNvSpPr>
            <a:spLocks noGrp="1"/>
          </p:cNvSpPr>
          <p:nvPr>
            <p:ph type="sldNum"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98</a:t>
            </a:fld>
            <a:endParaRPr lang="en-US"/>
          </a:p>
        </p:txBody>
      </p:sp>
      <p:sp>
        <p:nvSpPr>
          <p:cNvPr id="5123" name="Footer Placeholder 4"/>
          <p:cNvSpPr>
            <a:spLocks noGrp="1"/>
          </p:cNvSpPr>
          <p:nvPr>
            <p:ph type="ftr" idx="14"/>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2" name="Date Placeholder 3"/>
          <p:cNvSpPr>
            <a:spLocks noGrp="1"/>
          </p:cNvSpPr>
          <p:nvPr>
            <p:ph type="dt" idx="15"/>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a:t>May 2018</a:t>
            </a:r>
          </a:p>
        </p:txBody>
      </p:sp>
    </p:spTree>
    <p:extLst>
      <p:ext uri="{BB962C8B-B14F-4D97-AF65-F5344CB8AC3E}">
        <p14:creationId xmlns:p14="http://schemas.microsoft.com/office/powerpoint/2010/main" val="11124731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noFill/>
        </p:spPr>
        <p:txBody>
          <a:bodyPr/>
          <a:lstStyle/>
          <a:p>
            <a:pPr fontAlgn="auto">
              <a:spcBef>
                <a:spcPts val="0"/>
              </a:spcBef>
              <a:spcAft>
                <a:spcPts val="0"/>
              </a:spcAft>
              <a:defRPr/>
            </a:pPr>
            <a:r>
              <a:rPr lang="en-US" dirty="0"/>
              <a:t>Liaison Report on 802.18 for May 2018 Meeting</a:t>
            </a:r>
          </a:p>
        </p:txBody>
      </p:sp>
      <p:sp>
        <p:nvSpPr>
          <p:cNvPr id="3077" name="Rectangle 6"/>
          <p:cNvSpPr>
            <a:spLocks noGrp="1" noChangeArrowheads="1"/>
          </p:cNvSpPr>
          <p:nvPr>
            <p:ph idx="1"/>
          </p:nvPr>
        </p:nvSpPr>
        <p:spPr>
          <a:noFill/>
        </p:spPr>
        <p:txBody>
          <a:bodyPr/>
          <a:lstStyle/>
          <a:p>
            <a:pPr algn="ctr">
              <a:buFontTx/>
              <a:buNone/>
            </a:pPr>
            <a:r>
              <a:rPr lang="en-GB" sz="2000" dirty="0"/>
              <a:t>Date:</a:t>
            </a:r>
            <a:r>
              <a:rPr lang="en-GB" sz="2000" b="0" dirty="0"/>
              <a:t> 2018-05-11</a:t>
            </a:r>
          </a:p>
        </p:txBody>
      </p:sp>
      <p:sp>
        <p:nvSpPr>
          <p:cNvPr id="3075" name="Slide Number Placeholder 4"/>
          <p:cNvSpPr>
            <a:spLocks noGrp="1"/>
          </p:cNvSpPr>
          <p:nvPr>
            <p:ph type="sldNum" idx="12"/>
          </p:nvPr>
        </p:nvSpPr>
        <p:spPr>
          <a:prstGeom prst="rect">
            <a:avLst/>
          </a:prstGeo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dirty="0" smtClean="0"/>
              <a:t>Slide </a:t>
            </a:r>
            <a:fld id="{09260846-F612-4166-AE8A-DF99C3DBA102}" type="slidenum">
              <a:rPr lang="en-GB" smtClean="0"/>
              <a:pPr/>
              <a:t>99</a:t>
            </a:fld>
            <a:endParaRPr lang="en-GB" dirty="0" smtClean="0"/>
          </a:p>
        </p:txBody>
      </p:sp>
      <p:graphicFrame>
        <p:nvGraphicFramePr>
          <p:cNvPr id="3078" name="Object 11"/>
          <p:cNvGraphicFramePr>
            <a:graphicFrameLocks noChangeAspect="1"/>
          </p:cNvGraphicFramePr>
          <p:nvPr>
            <p:extLst/>
          </p:nvPr>
        </p:nvGraphicFramePr>
        <p:xfrm>
          <a:off x="2209801" y="2857500"/>
          <a:ext cx="8012049" cy="2400300"/>
        </p:xfrm>
        <a:graphic>
          <a:graphicData uri="http://schemas.openxmlformats.org/presentationml/2006/ole">
            <mc:AlternateContent xmlns:mc="http://schemas.openxmlformats.org/markup-compatibility/2006">
              <mc:Choice xmlns:v="urn:schemas-microsoft-com:vml" Requires="v">
                <p:oleObj spid="_x0000_s20485" name="Document" r:id="rId4" imgW="8253286" imgH="2582175" progId="Word.Document.8">
                  <p:embed/>
                </p:oleObj>
              </mc:Choice>
              <mc:Fallback>
                <p:oleObj name="Document" r:id="rId4" imgW="8253286" imgH="2582175" progId="Word.Document.8">
                  <p:embed/>
                  <p:pic>
                    <p:nvPicPr>
                      <p:cNvPr id="0" name=""/>
                      <p:cNvPicPr>
                        <a:picLocks noChangeAspect="1" noChangeArrowheads="1"/>
                      </p:cNvPicPr>
                      <p:nvPr/>
                    </p:nvPicPr>
                    <p:blipFill>
                      <a:blip r:embed="rId5"/>
                      <a:srcRect/>
                      <a:stretch>
                        <a:fillRect/>
                      </a:stretch>
                    </p:blipFill>
                    <p:spPr bwMode="auto">
                      <a:xfrm>
                        <a:off x="2209801" y="2857500"/>
                        <a:ext cx="8012049" cy="2400300"/>
                      </a:xfrm>
                      <a:prstGeom prst="rect">
                        <a:avLst/>
                      </a:prstGeom>
                      <a:noFill/>
                    </p:spPr>
                  </p:pic>
                </p:oleObj>
              </mc:Fallback>
            </mc:AlternateContent>
          </a:graphicData>
        </a:graphic>
      </p:graphicFrame>
      <p:sp>
        <p:nvSpPr>
          <p:cNvPr id="3079" name="Rectangle 12"/>
          <p:cNvSpPr>
            <a:spLocks noChangeArrowheads="1"/>
          </p:cNvSpPr>
          <p:nvPr/>
        </p:nvSpPr>
        <p:spPr bwMode="auto">
          <a:xfrm>
            <a:off x="2057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8" name="Rectangle 5"/>
          <p:cNvSpPr txBox="1">
            <a:spLocks noChangeArrowheads="1"/>
          </p:cNvSpPr>
          <p:nvPr/>
        </p:nvSpPr>
        <p:spPr bwMode="auto">
          <a:xfrm>
            <a:off x="8001001" y="6477000"/>
            <a:ext cx="200946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defTabSz="914400">
              <a:buClrTx/>
              <a:buSzTx/>
              <a:defRPr/>
            </a:pPr>
            <a:r>
              <a:rPr lang="en-GB" sz="1200" dirty="0">
                <a:solidFill>
                  <a:schemeClr val="tx1"/>
                </a:solidFill>
                <a:latin typeface="Times New Roman" pitchFamily="18" charset="0"/>
                <a:ea typeface="+mn-ea"/>
              </a:rPr>
              <a:t>Allan Zhu/</a:t>
            </a:r>
            <a:r>
              <a:rPr lang="en-GB" sz="1200" dirty="0" err="1">
                <a:solidFill>
                  <a:schemeClr val="tx1"/>
                </a:solidFill>
                <a:latin typeface="Times New Roman" pitchFamily="18" charset="0"/>
                <a:ea typeface="+mn-ea"/>
              </a:rPr>
              <a:t>Huawei</a:t>
            </a:r>
            <a:r>
              <a:rPr lang="en-GB" sz="1200" dirty="0">
                <a:solidFill>
                  <a:schemeClr val="tx1"/>
                </a:solidFill>
                <a:latin typeface="Times New Roman" pitchFamily="18" charset="0"/>
                <a:ea typeface="+mn-ea"/>
              </a:rPr>
              <a:t> Technologies</a:t>
            </a:r>
            <a:endParaRPr lang="en-GB" sz="1200" dirty="0">
              <a:solidFill>
                <a:schemeClr val="tx1"/>
              </a:solidFill>
              <a:latin typeface="Times New Roman" pitchFamily="18" charset="0"/>
              <a:ea typeface="+mn-ea"/>
            </a:endParaRPr>
          </a:p>
        </p:txBody>
      </p:sp>
    </p:spTree>
    <p:extLst>
      <p:ext uri="{BB962C8B-B14F-4D97-AF65-F5344CB8AC3E}">
        <p14:creationId xmlns:p14="http://schemas.microsoft.com/office/powerpoint/2010/main" val="1442481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7493</TotalTime>
  <Words>7442</Words>
  <Application>Microsoft Office PowerPoint</Application>
  <PresentationFormat>Widescreen</PresentationFormat>
  <Paragraphs>1775</Paragraphs>
  <Slides>111</Slides>
  <Notes>77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111</vt:i4>
      </vt:variant>
    </vt:vector>
  </HeadingPairs>
  <TitlesOfParts>
    <vt:vector size="123" baseType="lpstr">
      <vt:lpstr>Arial Unicode MS</vt:lpstr>
      <vt:lpstr>MS Gothic</vt:lpstr>
      <vt:lpstr>MS PGothic</vt:lpstr>
      <vt:lpstr>Arial</vt:lpstr>
      <vt:lpstr>Calibri</vt:lpstr>
      <vt:lpstr>Droid Sans Fallback</vt:lpstr>
      <vt:lpstr>Gulim</vt:lpstr>
      <vt:lpstr>Symbol</vt:lpstr>
      <vt:lpstr>Times New Roman</vt:lpstr>
      <vt:lpstr>Office Theme</vt:lpstr>
      <vt:lpstr>Document</vt:lpstr>
      <vt:lpstr>Dokument</vt:lpstr>
      <vt:lpstr>802.11 WG May 2018 Closing Reports</vt:lpstr>
      <vt:lpstr>Abstract</vt:lpstr>
      <vt:lpstr>Attendance (as of 2018-05-10 18:13)</vt:lpstr>
      <vt:lpstr>Attendance Histogram</vt:lpstr>
      <vt:lpstr>Attendance by country (top 10)</vt:lpstr>
      <vt:lpstr>802.11 WG Editor’s Meeting (May 2018)</vt:lpstr>
      <vt:lpstr>Volunteer Editor Contacts</vt:lpstr>
      <vt:lpstr>May 8th roundtable status report</vt:lpstr>
      <vt:lpstr>Editor Amendment Ordering</vt:lpstr>
      <vt:lpstr>Draft Development Snapshot</vt:lpstr>
      <vt:lpstr>PowerPoint Presentation</vt:lpstr>
      <vt:lpstr>PowerPoint Presentation</vt:lpstr>
      <vt:lpstr>802.11 AANI SC – May 2018</vt:lpstr>
      <vt:lpstr>PowerPoint Presentation</vt:lpstr>
      <vt:lpstr>ARC Closing Report </vt:lpstr>
      <vt:lpstr>Abstract</vt:lpstr>
      <vt:lpstr>Work Completed</vt:lpstr>
      <vt:lpstr>Work Completed (cont) – or not …</vt:lpstr>
      <vt:lpstr>Work Completed (cont)</vt:lpstr>
      <vt:lpstr>Teleconference(s)</vt:lpstr>
      <vt:lpstr>July 2018 Plans</vt:lpstr>
      <vt:lpstr>IEEE 802.11 Coexistence SC closing report in Warsaw in May 2018</vt:lpstr>
      <vt:lpstr>IEEE 802.11 Coexistence SC achieved its goals as an effective discussion forum for coexistence issues</vt:lpstr>
      <vt:lpstr>The SC is proposing a motion to endorse adaptivity refinements to EN 301 893</vt:lpstr>
      <vt:lpstr>IEEE 802.11 Coexistence SC will continue its work in  San Diego after ETSI BRAN meeting in June 2018 </vt:lpstr>
      <vt:lpstr>WNG SC Closing Report</vt:lpstr>
      <vt:lpstr>Abstract</vt:lpstr>
      <vt:lpstr>Summary (1/2)</vt:lpstr>
      <vt:lpstr>Summary (2/2)</vt:lpstr>
      <vt:lpstr>IEEE 802 JTC1 Standing Committee May 2018 (Warsaw) closing report</vt:lpstr>
      <vt:lpstr>IEEE 802 JTC1 SC focused on executing PSDO process &amp; reviewing progress of SC6 Security ad hoc</vt:lpstr>
      <vt:lpstr>IEEE 802 JTC1 SC focused on executing PSDO process &amp; reviewing progress of SC6 Security ad hoc</vt:lpstr>
      <vt:lpstr>IEEE 802 JTC1 SC will execute the PSDO process &amp; review security ad hoc activity in San Diego in July 2018</vt:lpstr>
      <vt:lpstr>TGmd May 2018 Closing Report</vt:lpstr>
      <vt:lpstr>Abstract</vt:lpstr>
      <vt:lpstr>Work completed this week  </vt:lpstr>
      <vt:lpstr>TGmd schedule - unchanged </vt:lpstr>
      <vt:lpstr>References</vt:lpstr>
      <vt:lpstr>TGax May 2018 Closing Report</vt:lpstr>
      <vt:lpstr>Abstract</vt:lpstr>
      <vt:lpstr>Work Completed</vt:lpstr>
      <vt:lpstr>July 2018 Goals</vt:lpstr>
      <vt:lpstr>Conference Call Times</vt:lpstr>
      <vt:lpstr>Task Group AY  May 2018 Closing Report</vt:lpstr>
      <vt:lpstr>Abstract</vt:lpstr>
      <vt:lpstr>Work Completed</vt:lpstr>
      <vt:lpstr>PowerPoint Presentation</vt:lpstr>
      <vt:lpstr>PowerPoint Presentation</vt:lpstr>
      <vt:lpstr>TGaz Next Generation Positioning  May Closing Report</vt:lpstr>
      <vt:lpstr>Abstract</vt:lpstr>
      <vt:lpstr>TG Status And Work Completed</vt:lpstr>
      <vt:lpstr>Goals For July Meeting</vt:lpstr>
      <vt:lpstr>Teleconference Schedule</vt:lpstr>
      <vt:lpstr>TGba May 2018 Closing Report</vt:lpstr>
      <vt:lpstr>Abstract</vt:lpstr>
      <vt:lpstr>Work Completed</vt:lpstr>
      <vt:lpstr>Goal for July 2018</vt:lpstr>
      <vt:lpstr>Teleconference Call Schedule</vt:lpstr>
      <vt:lpstr>BCS TIG/SG Closing Report</vt:lpstr>
      <vt:lpstr>Abstract</vt:lpstr>
      <vt:lpstr>Work Completed this week</vt:lpstr>
      <vt:lpstr>Plans for July 2018</vt:lpstr>
      <vt:lpstr>Future Session Planning</vt:lpstr>
      <vt:lpstr>BCS schedule (unchanged)</vt:lpstr>
      <vt:lpstr>BCS Motions</vt:lpstr>
      <vt:lpstr>Confirmation Vote BCS Vice Chairs</vt:lpstr>
      <vt:lpstr>Confirmation Vote BCS Secretary</vt:lpstr>
      <vt:lpstr>References</vt:lpstr>
      <vt:lpstr>FD TIG Closing Report</vt:lpstr>
      <vt:lpstr>Abstract</vt:lpstr>
      <vt:lpstr>Accomplishments</vt:lpstr>
      <vt:lpstr>Future plans/actions</vt:lpstr>
      <vt:lpstr>Light Communications Study Group  May 2018 Closing Report</vt:lpstr>
      <vt:lpstr>Abstract</vt:lpstr>
      <vt:lpstr>PowerPoint Presentation</vt:lpstr>
      <vt:lpstr>NGV SG Closing Report - Warsaw</vt:lpstr>
      <vt:lpstr>Abstract</vt:lpstr>
      <vt:lpstr>SINGLE GOAL FOR STUDY GROUP: PAR/CSD</vt:lpstr>
      <vt:lpstr>SINGLE GOAL FOR STUDY GROUP: PAR/CSD</vt:lpstr>
      <vt:lpstr>Submissions from the week</vt:lpstr>
      <vt:lpstr>Next Steps</vt:lpstr>
      <vt:lpstr>IEEE 802.11-IETF Liaison Report</vt:lpstr>
      <vt:lpstr>Abstract</vt:lpstr>
      <vt:lpstr>IETF Meetings</vt:lpstr>
      <vt:lpstr>IETF- IEEE 802 Liaison Activity - 1  </vt:lpstr>
      <vt:lpstr>IETF protocol use with 802.11 technology</vt:lpstr>
      <vt:lpstr>IETF BOFs IETF July 14-20, 2018</vt:lpstr>
      <vt:lpstr>IETF New groups being chartered</vt:lpstr>
      <vt:lpstr>YANG Model Catalog</vt:lpstr>
      <vt:lpstr>Multicast Topics</vt:lpstr>
      <vt:lpstr>IoT related work</vt:lpstr>
      <vt:lpstr>CAPPORT WG</vt:lpstr>
      <vt:lpstr>RADEXT WG</vt:lpstr>
      <vt:lpstr>Operations Area Working Group</vt:lpstr>
      <vt:lpstr>Transport Layer Security (TLS)</vt:lpstr>
      <vt:lpstr>Deterministic Networking (DETNET)</vt:lpstr>
      <vt:lpstr>IP Wireless Access in Vehicular Environments  (IPWAVE)</vt:lpstr>
      <vt:lpstr>References</vt:lpstr>
      <vt:lpstr>Liaison Report on 802.18 for May 2018 Meeting</vt:lpstr>
      <vt:lpstr>Items Reviewed/Discussed in the RR-TAG (1/3)</vt:lpstr>
      <vt:lpstr>Items Reviewed/Discussed in the RR-TAG (2/3)</vt:lpstr>
      <vt:lpstr>Items Reviewed/Discussed in the RR-TAG (3/3)</vt:lpstr>
      <vt:lpstr>Approved</vt:lpstr>
      <vt:lpstr>Next</vt:lpstr>
      <vt:lpstr>802.18 Meeting Close</vt:lpstr>
      <vt:lpstr>May 2018 802.19 Liaison Report</vt:lpstr>
      <vt:lpstr>Sub-1GHz Coexistence Interest Group</vt:lpstr>
      <vt:lpstr>Objectives of the IG</vt:lpstr>
      <vt:lpstr>Next Steps</vt:lpstr>
      <vt:lpstr>802.24 Vertical Applications  Technical Advisory Group Liaison Report</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33</cp:revision>
  <cp:lastPrinted>1601-01-01T00:00:00Z</cp:lastPrinted>
  <dcterms:created xsi:type="dcterms:W3CDTF">2018-05-10T15:59:06Z</dcterms:created>
  <dcterms:modified xsi:type="dcterms:W3CDTF">2018-05-15T21:06:14Z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2018-05-15 21:06:12Z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