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3"/>
  </p:notesMasterIdLst>
  <p:handoutMasterIdLst>
    <p:handoutMasterId r:id="rId8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33" r:id="rId16"/>
    <p:sldId id="334" r:id="rId17"/>
    <p:sldId id="335" r:id="rId18"/>
    <p:sldId id="337" r:id="rId19"/>
    <p:sldId id="338" r:id="rId20"/>
    <p:sldId id="339" r:id="rId21"/>
    <p:sldId id="340" r:id="rId22"/>
    <p:sldId id="285" r:id="rId23"/>
    <p:sldId id="286" r:id="rId24"/>
    <p:sldId id="287" r:id="rId25"/>
    <p:sldId id="288" r:id="rId26"/>
    <p:sldId id="315" r:id="rId27"/>
    <p:sldId id="316" r:id="rId28"/>
    <p:sldId id="317" r:id="rId29"/>
    <p:sldId id="318" r:id="rId30"/>
    <p:sldId id="281" r:id="rId31"/>
    <p:sldId id="282" r:id="rId32"/>
    <p:sldId id="283" r:id="rId33"/>
    <p:sldId id="284" r:id="rId34"/>
    <p:sldId id="310" r:id="rId35"/>
    <p:sldId id="311" r:id="rId36"/>
    <p:sldId id="312" r:id="rId37"/>
    <p:sldId id="313" r:id="rId38"/>
    <p:sldId id="314" r:id="rId39"/>
    <p:sldId id="299" r:id="rId40"/>
    <p:sldId id="300" r:id="rId41"/>
    <p:sldId id="301" r:id="rId42"/>
    <p:sldId id="302" r:id="rId43"/>
    <p:sldId id="303" r:id="rId44"/>
    <p:sldId id="294" r:id="rId45"/>
    <p:sldId id="295" r:id="rId46"/>
    <p:sldId id="296" r:id="rId47"/>
    <p:sldId id="297" r:id="rId48"/>
    <p:sldId id="298" r:id="rId49"/>
    <p:sldId id="304" r:id="rId50"/>
    <p:sldId id="305" r:id="rId51"/>
    <p:sldId id="306" r:id="rId52"/>
    <p:sldId id="307" r:id="rId53"/>
    <p:sldId id="308" r:id="rId54"/>
    <p:sldId id="289" r:id="rId55"/>
    <p:sldId id="290" r:id="rId56"/>
    <p:sldId id="291" r:id="rId57"/>
    <p:sldId id="292" r:id="rId58"/>
    <p:sldId id="293" r:id="rId59"/>
    <p:sldId id="271" r:id="rId60"/>
    <p:sldId id="272" r:id="rId61"/>
    <p:sldId id="273" r:id="rId62"/>
    <p:sldId id="274" r:id="rId63"/>
    <p:sldId id="275" r:id="rId64"/>
    <p:sldId id="276" r:id="rId65"/>
    <p:sldId id="277" r:id="rId66"/>
    <p:sldId id="278" r:id="rId67"/>
    <p:sldId id="279" r:id="rId68"/>
    <p:sldId id="280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19" r:id="rId77"/>
    <p:sldId id="320" r:id="rId78"/>
    <p:sldId id="321" r:id="rId79"/>
    <p:sldId id="322" r:id="rId80"/>
    <p:sldId id="323" r:id="rId81"/>
    <p:sldId id="324" r:id="rId8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jstacey\Documents\802.11\Session%20preperation%20&amp;%20reports\summary%20of%20meeting-members\attendance%20by%20breakou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jstacey\Documents\802.11\Session%20preperation%20&amp;%20reports\summary%20of%20meeting-members\histogram%20of%20slots%20by%20attende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jstacey\Documents\802.11\Session%20preperation%20&amp;%20reports\summary%20of%20meeting-members\attendees%20plus%20countr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jstacey\Documents\802.11\Session%20preperation%20&amp;%20reports\summary%20of%20meeting-members\attendees%20plus%20countr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[attendance by breakout.xlsx]pie chart total attendances!PivotTable1</c:name>
    <c:fmtId val="97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</c:pivotFmt>
      <c:pivotFmt>
        <c:idx val="2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  <c:dLbl>
          <c:idx val="0"/>
          <c:layout>
            <c:manualLayout>
              <c:x val="-1.3417292285624199E-2"/>
              <c:y val="3.14624169340489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</c:pivotFmt>
      <c:pivotFmt>
        <c:idx val="10"/>
      </c:pivotFmt>
      <c:pivotFmt>
        <c:idx val="11"/>
      </c:pivotFmt>
      <c:pivotFmt>
        <c:idx val="12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'pie chart total attendances'!$B$1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3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3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4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4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5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5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6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6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'pie chart total attendances'!$A$2:$A$13</c:f>
              <c:strCache>
                <c:ptCount val="12"/>
                <c:pt idx="0">
                  <c:v>WNG</c:v>
                </c:pt>
                <c:pt idx="1">
                  <c:v>TGax</c:v>
                </c:pt>
                <c:pt idx="2">
                  <c:v>TGay</c:v>
                </c:pt>
                <c:pt idx="3">
                  <c:v>TGaz</c:v>
                </c:pt>
                <c:pt idx="4">
                  <c:v>TGba</c:v>
                </c:pt>
                <c:pt idx="5">
                  <c:v>REVmd</c:v>
                </c:pt>
                <c:pt idx="6">
                  <c:v>Coex SC</c:v>
                </c:pt>
                <c:pt idx="7">
                  <c:v>LC SG</c:v>
                </c:pt>
                <c:pt idx="8">
                  <c:v>BCS SG</c:v>
                </c:pt>
                <c:pt idx="9">
                  <c:v>FD TIG</c:v>
                </c:pt>
                <c:pt idx="10">
                  <c:v>NGV SG</c:v>
                </c:pt>
                <c:pt idx="11">
                  <c:v>Plenary</c:v>
                </c:pt>
              </c:strCache>
            </c:strRef>
          </c:cat>
          <c:val>
            <c:numRef>
              <c:f>'pie chart total attendances'!$B$2:$B$13</c:f>
              <c:numCache>
                <c:formatCode>General</c:formatCode>
                <c:ptCount val="12"/>
                <c:pt idx="0">
                  <c:v>281</c:v>
                </c:pt>
                <c:pt idx="1">
                  <c:v>710</c:v>
                </c:pt>
                <c:pt idx="2">
                  <c:v>449</c:v>
                </c:pt>
                <c:pt idx="3">
                  <c:v>93</c:v>
                </c:pt>
                <c:pt idx="4">
                  <c:v>493</c:v>
                </c:pt>
                <c:pt idx="5">
                  <c:v>100</c:v>
                </c:pt>
                <c:pt idx="6">
                  <c:v>47</c:v>
                </c:pt>
                <c:pt idx="7">
                  <c:v>66</c:v>
                </c:pt>
                <c:pt idx="8">
                  <c:v>46</c:v>
                </c:pt>
                <c:pt idx="9">
                  <c:v>75</c:v>
                </c:pt>
                <c:pt idx="10">
                  <c:v>183</c:v>
                </c:pt>
                <c:pt idx="11">
                  <c:v>342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[histogram of slots by attendee.xlsx]histogram of slots by attendee!PivotTable1</c:name>
    <c:fmtId val="62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</c:pivotFmt>
      <c:pivotFmt>
        <c:idx val="3"/>
      </c:pivotFmt>
      <c:pivotFmt>
        <c:idx val="4"/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'histogram of slots by attendee'!$B$1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cat>
            <c:strRef>
              <c:f>'histogram of slots by attendee'!$A$2:$A$20</c:f>
              <c:strCach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</c:strCache>
            </c:strRef>
          </c:cat>
          <c:val>
            <c:numRef>
              <c:f>'histogram of slots by attendee'!$B$2:$B$20</c:f>
              <c:numCache>
                <c:formatCode>General</c:formatCode>
                <c:ptCount val="18"/>
                <c:pt idx="0">
                  <c:v>6</c:v>
                </c:pt>
                <c:pt idx="1">
                  <c:v>5</c:v>
                </c:pt>
                <c:pt idx="2">
                  <c:v>6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6</c:v>
                </c:pt>
                <c:pt idx="7">
                  <c:v>2</c:v>
                </c:pt>
                <c:pt idx="8">
                  <c:v>1</c:v>
                </c:pt>
                <c:pt idx="9">
                  <c:v>4</c:v>
                </c:pt>
                <c:pt idx="10">
                  <c:v>8</c:v>
                </c:pt>
                <c:pt idx="11">
                  <c:v>11</c:v>
                </c:pt>
                <c:pt idx="12">
                  <c:v>47</c:v>
                </c:pt>
                <c:pt idx="13">
                  <c:v>45</c:v>
                </c:pt>
                <c:pt idx="14">
                  <c:v>41</c:v>
                </c:pt>
                <c:pt idx="15">
                  <c:v>23</c:v>
                </c:pt>
                <c:pt idx="16">
                  <c:v>14</c:v>
                </c:pt>
                <c:pt idx="1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"/>
        <c:axId val="1003476720"/>
        <c:axId val="1003485736"/>
      </c:barChart>
      <c:catAx>
        <c:axId val="1003476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GB" sz="1400"/>
                  <a:t>Number</a:t>
                </a:r>
                <a:r>
                  <a:rPr lang="en-GB" sz="1400" baseline="0"/>
                  <a:t> of slots attended</a:t>
                </a:r>
                <a:endParaRPr lang="en-GB" sz="140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03485736"/>
        <c:crosses val="autoZero"/>
        <c:auto val="1"/>
        <c:lblAlgn val="ctr"/>
        <c:lblOffset val="100"/>
        <c:noMultiLvlLbl val="0"/>
      </c:catAx>
      <c:valAx>
        <c:axId val="10034857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Number of members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03476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[attendees plus country.xlsx]Pie by country!PivotTable1</c:name>
    <c:fmtId val="95"/>
  </c:pivotSource>
  <c:chart>
    <c:autoTitleDeleted val="1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</c:pivotFmt>
      <c:pivotFmt>
        <c:idx val="19"/>
      </c:pivotFmt>
      <c:pivotFmt>
        <c:idx val="20"/>
      </c:pivotFmt>
      <c:pivotFmt>
        <c:idx val="21"/>
      </c:pivotFmt>
      <c:pivotFmt>
        <c:idx val="22"/>
      </c:pivotFmt>
      <c:pivotFmt>
        <c:idx val="2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2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26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27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28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29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0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1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2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6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7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8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9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0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1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2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6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7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8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9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0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1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2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6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7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8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9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0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1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2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6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7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8"/>
        <c:spPr>
          <a:gradFill rotWithShape="1">
            <a:gsLst>
              <a:gs pos="0">
                <a:schemeClr val="accent6">
                  <a:lumMod val="80000"/>
                  <a:tint val="50000"/>
                  <a:satMod val="300000"/>
                </a:schemeClr>
              </a:gs>
              <a:gs pos="35000">
                <a:schemeClr val="accent6">
                  <a:lumMod val="80000"/>
                  <a:tint val="37000"/>
                  <a:satMod val="300000"/>
                </a:schemeClr>
              </a:gs>
              <a:gs pos="100000">
                <a:schemeClr val="accent6">
                  <a:lumMod val="80000"/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6">
                <a:lumMod val="80000"/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9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70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71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72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7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7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7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76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77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78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79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80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81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82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8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8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86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87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88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89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90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91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92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9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9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9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6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97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98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99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100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101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102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10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10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10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106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107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</c:pivotFmts>
    <c:plotArea>
      <c:layout/>
      <c:pieChart>
        <c:varyColors val="1"/>
        <c:ser>
          <c:idx val="0"/>
          <c:order val="0"/>
          <c:tx>
            <c:strRef>
              <c:f>'Pie by country'!$B$1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1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1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lumMod val="6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2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2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lumMod val="6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3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3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lumMod val="6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4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4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lumMod val="6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5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5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lumMod val="6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6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6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lumMod val="6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tint val="50000"/>
                      <a:satMod val="300000"/>
                    </a:schemeClr>
                  </a:gs>
                  <a:gs pos="35000">
                    <a:schemeClr val="accent1">
                      <a:lumMod val="80000"/>
                      <a:lumOff val="20000"/>
                      <a:tint val="37000"/>
                      <a:satMod val="300000"/>
                    </a:schemeClr>
                  </a:gs>
                  <a:gs pos="100000">
                    <a:schemeClr val="accent1">
                      <a:lumMod val="80000"/>
                      <a:lumOff val="2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lumMod val="80000"/>
                    <a:lumOff val="2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3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tint val="50000"/>
                      <a:satMod val="300000"/>
                    </a:schemeClr>
                  </a:gs>
                  <a:gs pos="35000">
                    <a:schemeClr val="accent2">
                      <a:lumMod val="80000"/>
                      <a:lumOff val="20000"/>
                      <a:tint val="37000"/>
                      <a:satMod val="300000"/>
                    </a:schemeClr>
                  </a:gs>
                  <a:gs pos="100000">
                    <a:schemeClr val="accent2">
                      <a:lumMod val="80000"/>
                      <a:lumOff val="2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lumMod val="80000"/>
                    <a:lumOff val="2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4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tint val="50000"/>
                      <a:satMod val="300000"/>
                    </a:schemeClr>
                  </a:gs>
                  <a:gs pos="35000">
                    <a:schemeClr val="accent3">
                      <a:lumMod val="80000"/>
                      <a:lumOff val="20000"/>
                      <a:tint val="37000"/>
                      <a:satMod val="300000"/>
                    </a:schemeClr>
                  </a:gs>
                  <a:gs pos="100000">
                    <a:schemeClr val="accent3">
                      <a:lumMod val="80000"/>
                      <a:lumOff val="2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lumMod val="80000"/>
                    <a:lumOff val="2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5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tint val="50000"/>
                      <a:satMod val="300000"/>
                    </a:schemeClr>
                  </a:gs>
                  <a:gs pos="35000">
                    <a:schemeClr val="accent4">
                      <a:lumMod val="80000"/>
                      <a:lumOff val="20000"/>
                      <a:tint val="37000"/>
                      <a:satMod val="300000"/>
                    </a:schemeClr>
                  </a:gs>
                  <a:gs pos="100000">
                    <a:schemeClr val="accent4">
                      <a:lumMod val="80000"/>
                      <a:lumOff val="2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lumMod val="80000"/>
                    <a:lumOff val="2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6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tint val="50000"/>
                      <a:satMod val="300000"/>
                    </a:schemeClr>
                  </a:gs>
                  <a:gs pos="35000">
                    <a:schemeClr val="accent5">
                      <a:lumMod val="80000"/>
                      <a:lumOff val="20000"/>
                      <a:tint val="37000"/>
                      <a:satMod val="300000"/>
                    </a:schemeClr>
                  </a:gs>
                  <a:gs pos="100000">
                    <a:schemeClr val="accent5">
                      <a:lumMod val="80000"/>
                      <a:lumOff val="2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lumMod val="80000"/>
                    <a:lumOff val="2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7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tint val="50000"/>
                      <a:satMod val="300000"/>
                    </a:schemeClr>
                  </a:gs>
                  <a:gs pos="35000">
                    <a:schemeClr val="accent6">
                      <a:lumMod val="80000"/>
                      <a:lumOff val="20000"/>
                      <a:tint val="37000"/>
                      <a:satMod val="300000"/>
                    </a:schemeClr>
                  </a:gs>
                  <a:gs pos="100000">
                    <a:schemeClr val="accent6">
                      <a:lumMod val="80000"/>
                      <a:lumOff val="2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lumMod val="80000"/>
                    <a:lumOff val="2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8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tint val="50000"/>
                      <a:satMod val="300000"/>
                    </a:schemeClr>
                  </a:gs>
                  <a:gs pos="35000">
                    <a:schemeClr val="accent1">
                      <a:lumMod val="80000"/>
                      <a:tint val="37000"/>
                      <a:satMod val="300000"/>
                    </a:schemeClr>
                  </a:gs>
                  <a:gs pos="100000">
                    <a:schemeClr val="accent1">
                      <a:lumMod val="8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lumMod val="8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9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tint val="50000"/>
                      <a:satMod val="300000"/>
                    </a:schemeClr>
                  </a:gs>
                  <a:gs pos="35000">
                    <a:schemeClr val="accent2">
                      <a:lumMod val="80000"/>
                      <a:tint val="37000"/>
                      <a:satMod val="300000"/>
                    </a:schemeClr>
                  </a:gs>
                  <a:gs pos="100000">
                    <a:schemeClr val="accent2">
                      <a:lumMod val="8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lumMod val="8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tint val="50000"/>
                      <a:satMod val="300000"/>
                    </a:schemeClr>
                  </a:gs>
                  <a:gs pos="35000">
                    <a:schemeClr val="accent3">
                      <a:lumMod val="80000"/>
                      <a:tint val="37000"/>
                      <a:satMod val="300000"/>
                    </a:schemeClr>
                  </a:gs>
                  <a:gs pos="100000">
                    <a:schemeClr val="accent3">
                      <a:lumMod val="8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lumMod val="8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1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tint val="50000"/>
                      <a:satMod val="300000"/>
                    </a:schemeClr>
                  </a:gs>
                  <a:gs pos="35000">
                    <a:schemeClr val="accent4">
                      <a:lumMod val="80000"/>
                      <a:tint val="37000"/>
                      <a:satMod val="300000"/>
                    </a:schemeClr>
                  </a:gs>
                  <a:gs pos="100000">
                    <a:schemeClr val="accent4">
                      <a:lumMod val="8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lumMod val="8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2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tint val="50000"/>
                      <a:satMod val="300000"/>
                    </a:schemeClr>
                  </a:gs>
                  <a:gs pos="35000">
                    <a:schemeClr val="accent5">
                      <a:lumMod val="80000"/>
                      <a:tint val="37000"/>
                      <a:satMod val="300000"/>
                    </a:schemeClr>
                  </a:gs>
                  <a:gs pos="100000">
                    <a:schemeClr val="accent5">
                      <a:lumMod val="8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lumMod val="8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3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tint val="50000"/>
                      <a:satMod val="300000"/>
                    </a:schemeClr>
                  </a:gs>
                  <a:gs pos="35000">
                    <a:schemeClr val="accent6">
                      <a:lumMod val="80000"/>
                      <a:tint val="37000"/>
                      <a:satMod val="300000"/>
                    </a:schemeClr>
                  </a:gs>
                  <a:gs pos="100000">
                    <a:schemeClr val="accent6">
                      <a:lumMod val="8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lumMod val="8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'Pie by country'!$A$2:$A$14</c:f>
              <c:strCache>
                <c:ptCount val="12"/>
                <c:pt idx="0">
                  <c:v>US</c:v>
                </c:pt>
                <c:pt idx="1">
                  <c:v>(blank)</c:v>
                </c:pt>
                <c:pt idx="2">
                  <c:v>CN</c:v>
                </c:pt>
                <c:pt idx="3">
                  <c:v>KR</c:v>
                </c:pt>
                <c:pt idx="4">
                  <c:v>JP</c:v>
                </c:pt>
                <c:pt idx="5">
                  <c:v>CA</c:v>
                </c:pt>
                <c:pt idx="6">
                  <c:v>IL</c:v>
                </c:pt>
                <c:pt idx="7">
                  <c:v>DE</c:v>
                </c:pt>
                <c:pt idx="8">
                  <c:v>NL</c:v>
                </c:pt>
                <c:pt idx="9">
                  <c:v>FR</c:v>
                </c:pt>
                <c:pt idx="10">
                  <c:v>GB</c:v>
                </c:pt>
                <c:pt idx="11">
                  <c:v>SE</c:v>
                </c:pt>
              </c:strCache>
            </c:strRef>
          </c:cat>
          <c:val>
            <c:numRef>
              <c:f>'Pie by country'!$B$2:$B$14</c:f>
              <c:numCache>
                <c:formatCode>General</c:formatCode>
                <c:ptCount val="12"/>
                <c:pt idx="0">
                  <c:v>95</c:v>
                </c:pt>
                <c:pt idx="1">
                  <c:v>31</c:v>
                </c:pt>
                <c:pt idx="2">
                  <c:v>16</c:v>
                </c:pt>
                <c:pt idx="3">
                  <c:v>14</c:v>
                </c:pt>
                <c:pt idx="4">
                  <c:v>13</c:v>
                </c:pt>
                <c:pt idx="5">
                  <c:v>8</c:v>
                </c:pt>
                <c:pt idx="6">
                  <c:v>7</c:v>
                </c:pt>
                <c:pt idx="7">
                  <c:v>6</c:v>
                </c:pt>
                <c:pt idx="8">
                  <c:v>6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[attendees plus country.xlsx]Sheet1!PivotTable1</c:name>
    <c:fmtId val="84"/>
  </c:pivotSource>
  <c:chart>
    <c:autoTitleDeleted val="1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</c:pivotFmt>
      <c:pivotFmt>
        <c:idx val="19"/>
      </c:pivotFmt>
      <c:pivotFmt>
        <c:idx val="20"/>
      </c:pivotFmt>
      <c:pivotFmt>
        <c:idx val="21"/>
      </c:pivotFmt>
      <c:pivotFmt>
        <c:idx val="22"/>
      </c:pivotFmt>
      <c:pivotFmt>
        <c:idx val="2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2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26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27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28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29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0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1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2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6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7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8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39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0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1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2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6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7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8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49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0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1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2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6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8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59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0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1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3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4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  <c:pivotFmt>
        <c:idx val="65"/>
        <c:spPr>
          <a:gradFill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solidFill>
              <a:schemeClr val="accent1">
                <a:shade val="9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</c:pivotFmt>
    </c:pivotFmts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1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1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lumMod val="6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2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2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lumMod val="6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3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3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lumMod val="6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4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4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lumMod val="6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5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5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lumMod val="6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6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6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lumMod val="6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tint val="50000"/>
                      <a:satMod val="300000"/>
                    </a:schemeClr>
                  </a:gs>
                  <a:gs pos="35000">
                    <a:schemeClr val="accent1">
                      <a:lumMod val="80000"/>
                      <a:lumOff val="20000"/>
                      <a:tint val="37000"/>
                      <a:satMod val="300000"/>
                    </a:schemeClr>
                  </a:gs>
                  <a:gs pos="100000">
                    <a:schemeClr val="accent1">
                      <a:lumMod val="80000"/>
                      <a:lumOff val="2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lumMod val="80000"/>
                    <a:lumOff val="2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3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tint val="50000"/>
                      <a:satMod val="300000"/>
                    </a:schemeClr>
                  </a:gs>
                  <a:gs pos="35000">
                    <a:schemeClr val="accent2">
                      <a:lumMod val="80000"/>
                      <a:lumOff val="20000"/>
                      <a:tint val="37000"/>
                      <a:satMod val="300000"/>
                    </a:schemeClr>
                  </a:gs>
                  <a:gs pos="100000">
                    <a:schemeClr val="accent2">
                      <a:lumMod val="80000"/>
                      <a:lumOff val="2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lumMod val="80000"/>
                    <a:lumOff val="2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4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tint val="50000"/>
                      <a:satMod val="300000"/>
                    </a:schemeClr>
                  </a:gs>
                  <a:gs pos="35000">
                    <a:schemeClr val="accent3">
                      <a:lumMod val="80000"/>
                      <a:lumOff val="20000"/>
                      <a:tint val="37000"/>
                      <a:satMod val="300000"/>
                    </a:schemeClr>
                  </a:gs>
                  <a:gs pos="100000">
                    <a:schemeClr val="accent3">
                      <a:lumMod val="80000"/>
                      <a:lumOff val="2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lumMod val="80000"/>
                    <a:lumOff val="2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5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tint val="50000"/>
                      <a:satMod val="300000"/>
                    </a:schemeClr>
                  </a:gs>
                  <a:gs pos="35000">
                    <a:schemeClr val="accent4">
                      <a:lumMod val="80000"/>
                      <a:lumOff val="20000"/>
                      <a:tint val="37000"/>
                      <a:satMod val="300000"/>
                    </a:schemeClr>
                  </a:gs>
                  <a:gs pos="100000">
                    <a:schemeClr val="accent4">
                      <a:lumMod val="80000"/>
                      <a:lumOff val="2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lumMod val="80000"/>
                    <a:lumOff val="2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6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tint val="50000"/>
                      <a:satMod val="300000"/>
                    </a:schemeClr>
                  </a:gs>
                  <a:gs pos="35000">
                    <a:schemeClr val="accent5">
                      <a:lumMod val="80000"/>
                      <a:lumOff val="20000"/>
                      <a:tint val="37000"/>
                      <a:satMod val="300000"/>
                    </a:schemeClr>
                  </a:gs>
                  <a:gs pos="100000">
                    <a:schemeClr val="accent5">
                      <a:lumMod val="80000"/>
                      <a:lumOff val="2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lumMod val="80000"/>
                    <a:lumOff val="2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7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tint val="50000"/>
                      <a:satMod val="300000"/>
                    </a:schemeClr>
                  </a:gs>
                  <a:gs pos="35000">
                    <a:schemeClr val="accent6">
                      <a:lumMod val="80000"/>
                      <a:lumOff val="20000"/>
                      <a:tint val="37000"/>
                      <a:satMod val="300000"/>
                    </a:schemeClr>
                  </a:gs>
                  <a:gs pos="100000">
                    <a:schemeClr val="accent6">
                      <a:lumMod val="80000"/>
                      <a:lumOff val="2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lumMod val="80000"/>
                    <a:lumOff val="2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8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tint val="50000"/>
                      <a:satMod val="300000"/>
                    </a:schemeClr>
                  </a:gs>
                  <a:gs pos="35000">
                    <a:schemeClr val="accent1">
                      <a:lumMod val="80000"/>
                      <a:tint val="37000"/>
                      <a:satMod val="300000"/>
                    </a:schemeClr>
                  </a:gs>
                  <a:gs pos="100000">
                    <a:schemeClr val="accent1">
                      <a:lumMod val="8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lumMod val="8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9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tint val="50000"/>
                      <a:satMod val="300000"/>
                    </a:schemeClr>
                  </a:gs>
                  <a:gs pos="35000">
                    <a:schemeClr val="accent2">
                      <a:lumMod val="80000"/>
                      <a:tint val="37000"/>
                      <a:satMod val="300000"/>
                    </a:schemeClr>
                  </a:gs>
                  <a:gs pos="100000">
                    <a:schemeClr val="accent2">
                      <a:lumMod val="8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lumMod val="8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tint val="50000"/>
                      <a:satMod val="300000"/>
                    </a:schemeClr>
                  </a:gs>
                  <a:gs pos="35000">
                    <a:schemeClr val="accent3">
                      <a:lumMod val="80000"/>
                      <a:tint val="37000"/>
                      <a:satMod val="300000"/>
                    </a:schemeClr>
                  </a:gs>
                  <a:gs pos="100000">
                    <a:schemeClr val="accent3">
                      <a:lumMod val="8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lumMod val="8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1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tint val="50000"/>
                      <a:satMod val="300000"/>
                    </a:schemeClr>
                  </a:gs>
                  <a:gs pos="35000">
                    <a:schemeClr val="accent4">
                      <a:lumMod val="80000"/>
                      <a:tint val="37000"/>
                      <a:satMod val="300000"/>
                    </a:schemeClr>
                  </a:gs>
                  <a:gs pos="100000">
                    <a:schemeClr val="accent4">
                      <a:lumMod val="8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lumMod val="8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2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tint val="50000"/>
                      <a:satMod val="300000"/>
                    </a:schemeClr>
                  </a:gs>
                  <a:gs pos="35000">
                    <a:schemeClr val="accent5">
                      <a:lumMod val="80000"/>
                      <a:tint val="37000"/>
                      <a:satMod val="300000"/>
                    </a:schemeClr>
                  </a:gs>
                  <a:gs pos="100000">
                    <a:schemeClr val="accent5">
                      <a:lumMod val="8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lumMod val="80000"/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4"/>
                <c:pt idx="0">
                  <c:v>APAC</c:v>
                </c:pt>
                <c:pt idx="1">
                  <c:v>EMEA</c:v>
                </c:pt>
                <c:pt idx="2">
                  <c:v>GAR</c:v>
                </c:pt>
                <c:pt idx="3">
                  <c:v>(blank)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48</c:v>
                </c:pt>
                <c:pt idx="1">
                  <c:v>39</c:v>
                </c:pt>
                <c:pt idx="2">
                  <c:v>103</c:v>
                </c:pt>
                <c:pt idx="3">
                  <c:v>34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309882634594706"/>
          <c:y val="0.38539731017444123"/>
          <c:w val="0.17919062510276337"/>
          <c:h val="0.315067626603973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49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04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09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7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843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1400919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26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548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27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8745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28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11828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30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28740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802.11-18/0978r0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34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34986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802.11-18/0978r0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2018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35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13861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802.11-18/0978r0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407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802.11-18/0978r0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010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802.11-18/0978r0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2018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38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91551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89386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97789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169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03284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43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90396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680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D05ACC6-82AC-46D5-B60D-E721E7B874C5}" type="slidenum">
              <a:rPr lang="en-US" altLang="en-US" smtClean="0"/>
              <a:pPr>
                <a:spcBef>
                  <a:spcPct val="0"/>
                </a:spcBef>
              </a:pPr>
              <a:t>44</a:t>
            </a:fld>
            <a:endParaRPr lang="en-US" alt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10086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246AEE0-E48E-4C60-9DD2-F3D3DCB8E684}" type="slidenum">
              <a:rPr lang="en-US" altLang="en-US" smtClean="0"/>
              <a:pPr>
                <a:spcBef>
                  <a:spcPct val="0"/>
                </a:spcBef>
              </a:pPr>
              <a:t>45</a:t>
            </a:fld>
            <a:endParaRPr lang="en-US" alt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18103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A9E3DDB-CB23-4B48-A830-88B91BC00585}" type="slidenum">
              <a:rPr lang="en-US" altLang="en-US" smtClean="0"/>
              <a:pPr>
                <a:spcBef>
                  <a:spcPct val="0"/>
                </a:spcBef>
              </a:pPr>
              <a:t>46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09319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799E467E-B911-41EE-9673-36976527A82B}" type="slidenum">
              <a:rPr lang="en-US" altLang="en-US" smtClean="0"/>
              <a:pPr>
                <a:spcBef>
                  <a:spcPct val="0"/>
                </a:spcBef>
              </a:pPr>
              <a:t>47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977454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AE550D3-8958-4BE8-821B-E5890A7D5A1C}" type="slidenum">
              <a:rPr lang="en-US" altLang="en-US" smtClean="0"/>
              <a:pPr>
                <a:spcBef>
                  <a:spcPct val="0"/>
                </a:spcBef>
              </a:pPr>
              <a:t>48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23082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49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1442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318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89739EA-DE5A-46E6-A2BE-16C1FEB1FBAE}" type="slidenum">
              <a:rPr lang="en-US" altLang="en-US" smtClean="0"/>
              <a:pPr>
                <a:spcBef>
                  <a:spcPct val="0"/>
                </a:spcBef>
              </a:pPr>
              <a:t>54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090820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1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0043D23-D18D-46DE-B29C-C0B14DEE6C21}" type="slidenum">
              <a:rPr lang="en-US" altLang="en-US" smtClean="0"/>
              <a:pPr>
                <a:spcBef>
                  <a:spcPct val="0"/>
                </a:spcBef>
              </a:pPr>
              <a:t>55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12433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D4774C35-3FFD-4CDC-9BB3-32686D96CED1}" type="slidenum">
              <a:rPr lang="en-US" altLang="en-US" smtClean="0"/>
              <a:pPr/>
              <a:t>58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7248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23385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59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772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8378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5890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436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/>
            <a:fld id="{F08681D4-A861-46C1-9D22-26D5FF3C8EF8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69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lnSpc>
                <a:spcPct val="100000"/>
              </a:lnSpc>
            </a:pPr>
            <a:r>
              <a:rPr lang="en-US" altLang="en-US" sz="1400" b="1">
                <a:solidFill>
                  <a:srgbClr val="000000"/>
                </a:solidFill>
                <a:latin typeface="Times New Roman" panose="02020603050405020304" pitchFamily="18" charset="0"/>
              </a:rPr>
              <a:t>doc.: IEEE 802.11-yy/xxxxr0</a:t>
            </a: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en-US" altLang="en-US" sz="1400" b="1">
                <a:solidFill>
                  <a:srgbClr val="000000"/>
                </a:solidFill>
                <a:latin typeface="Times New Roman" panose="02020603050405020304" pitchFamily="18" charset="0"/>
              </a:rPr>
              <a:t>Month Year</a:t>
            </a: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lnSpc>
                <a:spcPct val="100000"/>
              </a:lnSpc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John Doe, Some Company</a:t>
            </a: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lnSpc>
                <a:spcPct val="100000"/>
              </a:lnSpc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Page </a:t>
            </a:r>
            <a:fld id="{EC18C0B7-2958-4431-A188-368E340B8BBE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100000"/>
                </a:lnSpc>
              </a:pPr>
              <a:t>69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5" name="AutoShape 5"/>
          <p:cNvSpPr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custGeom>
            <a:avLst/>
            <a:gdLst>
              <a:gd name="T0" fmla="*/ 4625975 w 4625975"/>
              <a:gd name="T1" fmla="*/ 1734344 h 3468688"/>
              <a:gd name="T2" fmla="*/ 2312988 w 4625975"/>
              <a:gd name="T3" fmla="*/ 3468688 h 3468688"/>
              <a:gd name="T4" fmla="*/ 0 w 4625975"/>
              <a:gd name="T5" fmla="*/ 1734344 h 3468688"/>
              <a:gd name="T6" fmla="*/ 2312988 w 4625975"/>
              <a:gd name="T7" fmla="*/ 0 h 3468688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4625975"/>
              <a:gd name="T13" fmla="*/ 0 h 3468688"/>
              <a:gd name="T14" fmla="*/ 4625975 w 4625975"/>
              <a:gd name="T15" fmla="*/ 3468688 h 34686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25975" h="3468688">
                <a:moveTo>
                  <a:pt x="0" y="0"/>
                </a:moveTo>
                <a:lnTo>
                  <a:pt x="12850" y="0"/>
                </a:lnTo>
                <a:lnTo>
                  <a:pt x="12850" y="9635"/>
                </a:lnTo>
                <a:lnTo>
                  <a:pt x="0" y="963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6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59047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/>
            <a:fld id="{A58036E2-7AE8-4415-814E-462F564BBA3F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70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lnSpc>
                <a:spcPct val="100000"/>
              </a:lnSpc>
            </a:pPr>
            <a:r>
              <a:rPr lang="en-US" altLang="en-US" sz="1400" b="1">
                <a:solidFill>
                  <a:srgbClr val="000000"/>
                </a:solidFill>
                <a:latin typeface="Times New Roman" panose="02020603050405020304" pitchFamily="18" charset="0"/>
              </a:rPr>
              <a:t>doc.: IEEE 802.11-yy/xxxxr0</a:t>
            </a: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en-US" altLang="en-US" sz="1400" b="1">
                <a:solidFill>
                  <a:srgbClr val="000000"/>
                </a:solidFill>
                <a:latin typeface="Times New Roman" panose="02020603050405020304" pitchFamily="18" charset="0"/>
              </a:rPr>
              <a:t>Month Year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lnSpc>
                <a:spcPct val="100000"/>
              </a:lnSpc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John Doe, Some Company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lnSpc>
                <a:spcPct val="100000"/>
              </a:lnSpc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Page </a:t>
            </a:r>
            <a:fld id="{4D3F8DAB-C156-4D1C-91BD-F6C23E53F168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100000"/>
                </a:lnSpc>
              </a:pPr>
              <a:t>70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3" name="AutoShape 5"/>
          <p:cNvSpPr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custGeom>
            <a:avLst/>
            <a:gdLst>
              <a:gd name="T0" fmla="*/ 4625975 w 4625975"/>
              <a:gd name="T1" fmla="*/ 1734344 h 3468688"/>
              <a:gd name="T2" fmla="*/ 2312988 w 4625975"/>
              <a:gd name="T3" fmla="*/ 3468688 h 3468688"/>
              <a:gd name="T4" fmla="*/ 0 w 4625975"/>
              <a:gd name="T5" fmla="*/ 1734344 h 3468688"/>
              <a:gd name="T6" fmla="*/ 2312988 w 4625975"/>
              <a:gd name="T7" fmla="*/ 0 h 3468688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4625975"/>
              <a:gd name="T13" fmla="*/ 0 h 3468688"/>
              <a:gd name="T14" fmla="*/ 4625975 w 4625975"/>
              <a:gd name="T15" fmla="*/ 3468688 h 34686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25975" h="3468688">
                <a:moveTo>
                  <a:pt x="0" y="0"/>
                </a:moveTo>
                <a:lnTo>
                  <a:pt x="12850" y="0"/>
                </a:lnTo>
                <a:lnTo>
                  <a:pt x="12850" y="9635"/>
                </a:lnTo>
                <a:lnTo>
                  <a:pt x="0" y="963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07667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/>
            <a:fld id="{EAE6D279-AC3A-4A28-ACD0-0B4771A0BEAA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71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lnSpc>
                <a:spcPct val="100000"/>
              </a:lnSpc>
            </a:pPr>
            <a:r>
              <a:rPr lang="en-US" altLang="en-US" sz="1400" b="1">
                <a:solidFill>
                  <a:srgbClr val="000000"/>
                </a:solidFill>
                <a:latin typeface="Times New Roman" panose="02020603050405020304" pitchFamily="18" charset="0"/>
              </a:rPr>
              <a:t>doc.: IEEE 802.11-yy/xxxxr0</a:t>
            </a: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en-US" altLang="en-US" sz="1400" b="1">
                <a:solidFill>
                  <a:srgbClr val="000000"/>
                </a:solidFill>
                <a:latin typeface="Times New Roman" panose="02020603050405020304" pitchFamily="18" charset="0"/>
              </a:rPr>
              <a:t>Month Year</a:t>
            </a: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lnSpc>
                <a:spcPct val="100000"/>
              </a:lnSpc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John Doe, Some Company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lnSpc>
                <a:spcPct val="100000"/>
              </a:lnSpc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Page </a:t>
            </a:r>
            <a:fld id="{53C1851A-23BD-4B91-9171-FFAF32DA9967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100000"/>
                </a:lnSpc>
              </a:pPr>
              <a:t>71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1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3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65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/>
            <a:fld id="{0A77BBCB-51FB-48F9-89F0-194F434A7B81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72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lnSpc>
                <a:spcPct val="100000"/>
              </a:lnSpc>
            </a:pPr>
            <a:r>
              <a:rPr lang="en-US" altLang="en-US" sz="1400" b="1">
                <a:solidFill>
                  <a:srgbClr val="000000"/>
                </a:solidFill>
                <a:latin typeface="Times New Roman" panose="02020603050405020304" pitchFamily="18" charset="0"/>
              </a:rPr>
              <a:t>doc.: IEEE 802.11-yy/xxxxr0</a:t>
            </a: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en-US" altLang="en-US" sz="1400" b="1">
                <a:solidFill>
                  <a:srgbClr val="000000"/>
                </a:solidFill>
                <a:latin typeface="Times New Roman" panose="02020603050405020304" pitchFamily="18" charset="0"/>
              </a:rPr>
              <a:t>Month Year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lnSpc>
                <a:spcPct val="100000"/>
              </a:lnSpc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John Doe, Some Company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>
              <a:lnSpc>
                <a:spcPct val="100000"/>
              </a:lnSpc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Page </a:t>
            </a:r>
            <a:fld id="{86F4192F-2658-454D-A010-B86CD23B25C1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100000"/>
                </a:lnSpc>
              </a:pPr>
              <a:t>72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8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08648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F76006C-46C2-4CCD-A30E-902B8A6943AB}" type="slidenum">
              <a:rPr lang="en-US" altLang="en-US" smtClean="0"/>
              <a:pPr>
                <a:spcBef>
                  <a:spcPct val="0"/>
                </a:spcBef>
              </a:pPr>
              <a:t>73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987353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E6BF45D7-01D8-48F4-ADE3-BB4576354F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B5925FB8-8DEF-4978-A000-1CAA5CB98D4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BBAFA5AA-1ADE-4ADA-9DA5-60D9EBDA00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C620D4F-9C3C-4E74-BBE1-206F86D5876B}" type="slidenum">
              <a:rPr lang="en-US" altLang="en-US" smtClean="0"/>
              <a:pPr>
                <a:spcBef>
                  <a:spcPct val="0"/>
                </a:spcBef>
              </a:pPr>
              <a:t>74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080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2188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2C618DFB-E23B-4880-8FEF-9BA3999DD851}" type="slidenum">
              <a:rPr lang="en-US" altLang="en-US" smtClean="0"/>
              <a:pPr>
                <a:spcBef>
                  <a:spcPct val="0"/>
                </a:spcBef>
              </a:pPr>
              <a:t>75</a:t>
            </a:fld>
            <a:endParaRPr lang="en-US" alt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1456223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76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9308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7741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21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6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70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98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79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58438" cy="1063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>
          <a:xfrm>
            <a:off x="5792788" y="6475413"/>
            <a:ext cx="703262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636A5DB-14AD-48B8-9846-3A1CA17FD7B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James Gilb, GA-ASI, USD, Gilb Consulting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4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802.11-18/0651r0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913-01-AANI-aani-may-2018-meeting-minutes.docx" TargetMode="External"/><Relationship Id="rId2" Type="http://schemas.openxmlformats.org/officeDocument/2006/relationships/hyperlink" Target="https://mentor.ieee.org/802.11/dcn/18/11-18-0632-03-AANI-aani-sc-agenda-may-2018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0915-00-AANI-benchmarking-of-802-11ax-against-embb-indoor-hotspot-requirements-using-imt-2020-simulation-methodology.ppt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644-03-0arc-arc-sc-agenda-may-2018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659-07-coex-agenda-for-may-2018-in-warsaw.ppt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708-04-coex-proposed-liaison-statement-to-etsi-bran-in-relation-to-adaptivity.docx" TargetMode="External"/><Relationship Id="rId2" Type="http://schemas.openxmlformats.org/officeDocument/2006/relationships/hyperlink" Target="https://mentor.ieee.org/802.11/dcn/18/11-18-0708-03-coex-proposed-liaison-statement-to-etsi-bran-in-relation-to-adaptivity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642-03-0wng-agenda-for-wng-2018-may.ppt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857-00-0wng-beyond-802-11ax-throughput-enhancement-utilizing-multi-bands-across-2-4-5-6ghz-bands.pptx" TargetMode="External"/><Relationship Id="rId5" Type="http://schemas.openxmlformats.org/officeDocument/2006/relationships/hyperlink" Target="https://mentor.ieee.org/802.11/dcn/18/11-18-0789-10-0wng-extreme-throughput-802-11.pptx" TargetMode="External"/><Relationship Id="rId4" Type="http://schemas.openxmlformats.org/officeDocument/2006/relationships/hyperlink" Target="https://mentor.ieee.org/802.11/dcn/18/11-18-0818-03-0wng-16-spatial-stream-support-in-next-generation-wlan.pptx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903-01-0wng-next-generation-home-use-case.pptx" TargetMode="External"/><Relationship Id="rId2" Type="http://schemas.openxmlformats.org/officeDocument/2006/relationships/hyperlink" Target="https://mentor.ieee.org/802.11/dcn/18/11-18-0846-02-0wng-next-generation-phy-mac-in-sub-7ghz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2.doc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625-06-000m-2018-may-tgmd-agenda.ppt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about/sba/index.html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3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635-10-00ax-tgax-may-2018-meeting-agenda.ppt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4.doc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Word_97_-_2003_Document5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6.doc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7.doc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6.bin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861-00-0ngv-ieee-802-11-ngv-sg-proposed-par.docx" TargetMode="Externa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0862-00-0ngv-ieee-802-11-ngv-sg-proposed-csd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8/11-18-0919-01-0ngv-the-c2c-communiction-consortium.pptx" TargetMode="External"/><Relationship Id="rId13" Type="http://schemas.openxmlformats.org/officeDocument/2006/relationships/hyperlink" Target="https://mentor.ieee.org/802.11/dcn/18/11-18-0900-00-0ngv-overview-of-cv2x-requirements.pptx" TargetMode="External"/><Relationship Id="rId3" Type="http://schemas.openxmlformats.org/officeDocument/2006/relationships/hyperlink" Target="https://mentor.ieee.org/802.11/dcn/18/11-18-0933-00-0ngv-high-level-requirements-of-ngv.pptx" TargetMode="External"/><Relationship Id="rId7" Type="http://schemas.openxmlformats.org/officeDocument/2006/relationships/hyperlink" Target="https://mentor.ieee.org/802.11/dcn/18/11-18-0859-00-0ngv-ngv-sg-par-discussions.pptx" TargetMode="External"/><Relationship Id="rId12" Type="http://schemas.openxmlformats.org/officeDocument/2006/relationships/hyperlink" Target="https://mentor.ieee.org/802.11/dcn/18/11-18-0924-00-0ngv-time-variant-non-stationary-v2v-channel-model.pptx" TargetMode="External"/><Relationship Id="rId2" Type="http://schemas.openxmlformats.org/officeDocument/2006/relationships/hyperlink" Target="https://mentor.ieee.org/802.11/dcn/18/11-18-0690-00-0000-2018-04-13-liaison-statement-from-etsi-tc-it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860-00-0ngv-ngv-phy-feasibility-discussions.pptx" TargetMode="External"/><Relationship Id="rId11" Type="http://schemas.openxmlformats.org/officeDocument/2006/relationships/hyperlink" Target="https://mentor.ieee.org/802.11/dcn/18/11-18-0821-00-0ngv-ngv-channel-models.pptx" TargetMode="External"/><Relationship Id="rId5" Type="http://schemas.openxmlformats.org/officeDocument/2006/relationships/hyperlink" Target="https://mentor.ieee.org/802.11/dcn/18/11-18-0917-00-0ngv-an-automaker-perspective-on-next-gen-v2x.pptx" TargetMode="External"/><Relationship Id="rId10" Type="http://schemas.openxmlformats.org/officeDocument/2006/relationships/hyperlink" Target="https://mentor.ieee.org/802.11/dcn/18/11-18-0858-00-0ngv-c2c-channel-model-overview.pptx" TargetMode="External"/><Relationship Id="rId4" Type="http://schemas.openxmlformats.org/officeDocument/2006/relationships/hyperlink" Target="https://mentor.ieee.org/802.11/dcn/18/11-18-0907-00-0ngv-ngv-background-and-some-problems-to-solve.pptx" TargetMode="External"/><Relationship Id="rId9" Type="http://schemas.openxmlformats.org/officeDocument/2006/relationships/hyperlink" Target="https://mentor.ieee.org/802.11/dcn/18/11-18-0923-00-0ngv-the-c-roads-platform.pptx" TargetMode="External"/><Relationship Id="rId14" Type="http://schemas.openxmlformats.org/officeDocument/2006/relationships/hyperlink" Target="https://mentor.ieee.org/802.11/dcn/18/11-18-0918-00-0ngv-its-dsrc-regulatory-update.pptx" TargetMode="Externa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WG May 2018 Closing Reports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835168" y="1550547"/>
          <a:ext cx="10518632" cy="42926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xmlns="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xmlns="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02974934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xmlns="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xmlns="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aj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ak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29-Apr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07-May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27-Apr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08-May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Y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9.0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6.0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14.0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2.1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1.0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0.0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Wang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08-May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May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27766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May 2018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2018-05-11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8944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49501" y="213280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>
              <a:buFontTx/>
              <a:buNone/>
            </a:pPr>
            <a:r>
              <a:rPr lang="en-US" dirty="0"/>
              <a:t>May </a:t>
            </a:r>
            <a:r>
              <a:rPr lang="en-US" kern="0" dirty="0"/>
              <a:t>2018 Meeting in Warsaw, Poland</a:t>
            </a:r>
          </a:p>
        </p:txBody>
      </p:sp>
    </p:spTree>
    <p:extLst>
      <p:ext uri="{BB962C8B-B14F-4D97-AF65-F5344CB8AC3E}">
        <p14:creationId xmlns:p14="http://schemas.microsoft.com/office/powerpoint/2010/main" val="723707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May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412" y="1066800"/>
            <a:ext cx="10449587" cy="519462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 on: AANI SC status/activity, NENDICA activity,  </a:t>
            </a:r>
            <a:br>
              <a:rPr lang="en-US" altLang="en-US" dirty="0"/>
            </a:br>
            <a:r>
              <a:rPr lang="en-US" altLang="en-US" dirty="0"/>
              <a:t>802.11 Technical performance relative to IMT-2020 requirements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Elect a Vice-Chair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Future section planning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11-18/0632r3</a:t>
            </a:r>
            <a:r>
              <a:rPr lang="en-US" altLang="en-US" sz="2000" b="0" dirty="0"/>
              <a:t>, met for 2 1/2 hours over two sessions  </a:t>
            </a:r>
            <a:r>
              <a:rPr lang="en-US" altLang="en-US" sz="2000" dirty="0"/>
              <a:t>Minutes: </a:t>
            </a:r>
            <a:r>
              <a:rPr lang="en-US" altLang="en-US" sz="2000" b="0" dirty="0">
                <a:hlinkClick r:id="rId3"/>
              </a:rPr>
              <a:t>11-18/0913r1</a:t>
            </a:r>
            <a:r>
              <a:rPr lang="en-US" altLang="en-US" sz="2000" b="0" dirty="0"/>
              <a:t> 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Reviewed AANI SC Status/Background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No Vice-Chair was elected – No nominations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Contribution:  </a:t>
            </a:r>
            <a:r>
              <a:rPr lang="en-US" sz="2800" dirty="0">
                <a:hlinkClick r:id="rId4"/>
              </a:rPr>
              <a:t>11-18/0915r0</a:t>
            </a:r>
            <a:r>
              <a:rPr lang="en-US" sz="2800" dirty="0"/>
              <a:t> – “Benchmarking of 802.11ax against </a:t>
            </a:r>
            <a:r>
              <a:rPr lang="en-US" sz="2800" dirty="0" err="1"/>
              <a:t>eMBB</a:t>
            </a:r>
            <a:r>
              <a:rPr lang="en-US" sz="2800" dirty="0"/>
              <a:t> Indoor Hotspot requirements using IMT-2020 simulation methodology”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Discussed future potential useful outputs for the AANI SC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552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0658" y="1389063"/>
            <a:ext cx="11070167" cy="510063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altLang="en-US" sz="2000" b="0" dirty="0"/>
              <a:t>As required with 10 days’ notification</a:t>
            </a:r>
          </a:p>
          <a:p>
            <a:endParaRPr lang="en-US" altLang="en-US" b="0" dirty="0"/>
          </a:p>
          <a:p>
            <a:r>
              <a:rPr lang="en-US" altLang="en-US" dirty="0"/>
              <a:t>8-14 July 2018 F2F, </a:t>
            </a:r>
            <a:r>
              <a:rPr lang="en-GB" dirty="0"/>
              <a:t>Manchester Grand Hyatt, San Diego, CA, USA:</a:t>
            </a:r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requirements. </a:t>
            </a:r>
            <a:r>
              <a:rPr lang="en-US" i="1" dirty="0"/>
              <a:t> Note: IMT-2020 proposals are not due till June 2019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 IC activity</a:t>
            </a:r>
          </a:p>
          <a:p>
            <a:pPr marL="400050" lvl="1" indent="0"/>
            <a:r>
              <a:rPr lang="en-US" sz="2400" b="1" dirty="0"/>
              <a:t>Elect a AANI SC Vice Chair</a:t>
            </a:r>
          </a:p>
          <a:p>
            <a:pPr marL="400050" lvl="1" indent="0"/>
            <a:endParaRPr lang="en-US" altLang="en-US" sz="1100" i="1" dirty="0"/>
          </a:p>
          <a:p>
            <a:pPr marL="400050" lvl="1" indent="0"/>
            <a:r>
              <a:rPr lang="en-US" altLang="en-US" dirty="0"/>
              <a:t>Meeting time requested: 1 sessions – Monday PM2 –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45634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2018-05-10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/>
          </p:nvPr>
        </p:nvGraphicFramePr>
        <p:xfrm>
          <a:off x="2043113" y="2286001"/>
          <a:ext cx="76136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2286001"/>
                        <a:ext cx="7613650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83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2018 Meeting in Warsaw, Policy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424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11-18/0644r3</a:t>
            </a:r>
            <a:r>
              <a:rPr lang="en-US" dirty="0"/>
              <a:t>   </a:t>
            </a:r>
            <a:endParaRPr lang="en-US" b="0" dirty="0"/>
          </a:p>
          <a:p>
            <a:pPr marL="0" indent="0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Recommend starting TIG.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Several members with interest, no one volunteering for leadership!</a:t>
            </a:r>
          </a:p>
          <a:p>
            <a:pPr marL="0" indent="0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Excellent joint discussion this session – thank you to </a:t>
            </a:r>
            <a:r>
              <a:rPr lang="en-US" dirty="0" err="1"/>
              <a:t>TGba</a:t>
            </a:r>
            <a:r>
              <a:rPr lang="en-US" dirty="0"/>
              <a:t>!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Sorted out several questions and misconceptions within ARC</a:t>
            </a:r>
          </a:p>
          <a:p>
            <a:pPr lvl="1">
              <a:spcBef>
                <a:spcPts val="0"/>
              </a:spcBef>
            </a:pPr>
            <a:r>
              <a:rPr lang="en-US" dirty="0"/>
              <a:t>Raised a few questions for </a:t>
            </a:r>
            <a:r>
              <a:rPr lang="en-US" dirty="0" err="1"/>
              <a:t>TGba</a:t>
            </a:r>
            <a:r>
              <a:rPr lang="en-US" dirty="0"/>
              <a:t> to consider further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another joint meeting in July.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hold two teleconferences to prepare for July.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new this time.</a:t>
            </a:r>
          </a:p>
          <a:p>
            <a:pPr lvl="1">
              <a:spcBef>
                <a:spcPts val="0"/>
              </a:spcBef>
            </a:pPr>
            <a:r>
              <a:rPr lang="en-US" dirty="0"/>
              <a:t>Synching-up with new liaison (Peter Yee) for tracking in the future</a:t>
            </a:r>
          </a:p>
          <a:p>
            <a:pPr>
              <a:spcBef>
                <a:spcPts val="0"/>
              </a:spcBef>
            </a:pPr>
            <a:endParaRPr lang="en-US" u="sng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235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 – or not …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192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err="1"/>
              <a:t>TGax</a:t>
            </a:r>
            <a:r>
              <a:rPr lang="en-US" dirty="0"/>
              <a:t> ballot comments and proposed resolution on subclause 10.2 and Figure 10-1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materials.  Agreed to review off-line, for discussion in July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Continued our effort to start with what we think these concepts are _</a:t>
            </a:r>
            <a:r>
              <a:rPr lang="en-US" i="1" dirty="0"/>
              <a:t>supposed</a:t>
            </a:r>
            <a:r>
              <a:rPr lang="en-US" dirty="0"/>
              <a:t>_ to accomplish, and after building up that model, compare to the actual document(s).  Didn’t finish.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is ongoing…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Will carry over to July session.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250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Our previous inputs have been incorporated.  Continue to monitor.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No change: 802.1AC is now published, 802.1Q approved by </a:t>
            </a:r>
            <a:r>
              <a:rPr lang="en-US" altLang="en-US" dirty="0" err="1"/>
              <a:t>RevCom</a:t>
            </a:r>
            <a:r>
              <a:rPr lang="en-US" alt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1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document is a digest of the closing reports of all 802.11 sub-groups for presentation at the </a:t>
            </a:r>
            <a:r>
              <a:rPr lang="en-US" dirty="0" smtClean="0"/>
              <a:t>May 2018 </a:t>
            </a:r>
            <a:r>
              <a:rPr lang="en-US" dirty="0"/>
              <a:t>closing plenary meeting. Attendance information and liaison reports (including liaison reports from the mid-week plenary) are also included.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Two, to work on 11ba architecture concepts, and questions/suggestions for July joint session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May 24, June 21, 12 noon PT, 1.5 hours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289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05118"/>
          </a:xfrm>
        </p:spPr>
        <p:txBody>
          <a:bodyPr/>
          <a:lstStyle/>
          <a:p>
            <a:r>
              <a:rPr lang="en-US" dirty="0"/>
              <a:t>July 2018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6900" y="1293689"/>
            <a:ext cx="84582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en-US" sz="3200" dirty="0"/>
              <a:t>One joint meeting slot with </a:t>
            </a:r>
            <a:r>
              <a:rPr lang="en-US" sz="3200" dirty="0" err="1"/>
              <a:t>TGba</a:t>
            </a:r>
            <a:r>
              <a:rPr lang="en-US" sz="3200" dirty="0"/>
              <a:t>:</a:t>
            </a:r>
          </a:p>
          <a:p>
            <a:pPr marL="684213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Discussion of 11ba architecture modeling and implications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other “split” PHYs (?), depending on direction of discussion on </a:t>
            </a:r>
            <a:r>
              <a:rPr lang="en-US" dirty="0" err="1"/>
              <a:t>TGba</a:t>
            </a:r>
            <a:r>
              <a:rPr lang="en-US" dirty="0"/>
              <a:t> – perhaps LC, 28 GHz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review of 11ax proposed comment resolutions on subclause 10.2 and Figure 10-1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IETF </a:t>
            </a:r>
            <a:r>
              <a:rPr lang="en-US" dirty="0" err="1"/>
              <a:t>DetNet</a:t>
            </a:r>
            <a:r>
              <a:rPr lang="en-US" dirty="0"/>
              <a:t>/time-sensitive networking input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“What is an ESS?”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versus MLME-JOIN and MLME-START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72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tx1"/>
                </a:solidFill>
              </a:rPr>
              <a:t>IEEE 802.11 Coexistence SC </a:t>
            </a:r>
            <a:r>
              <a:rPr lang="en-US" dirty="0" smtClean="0">
                <a:solidFill>
                  <a:schemeClr val="tx1"/>
                </a:solidFill>
              </a:rPr>
              <a:t>closing report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 Warsaw in May 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May 2018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209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1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Warsaw in May 2018 (</a:t>
            </a:r>
            <a:r>
              <a:rPr lang="en-AU" dirty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Discussed adaptivity clause in EN 301 893</a:t>
            </a:r>
          </a:p>
          <a:p>
            <a:pPr lvl="2"/>
            <a:r>
              <a:rPr lang="en-AU" dirty="0" smtClean="0"/>
              <a:t>Agreed (11/0/10) to </a:t>
            </a:r>
            <a:r>
              <a:rPr lang="en-AU" dirty="0"/>
              <a:t>endorse a </a:t>
            </a:r>
            <a:r>
              <a:rPr lang="en-AU" dirty="0" smtClean="0"/>
              <a:t>submission to ETSI BRAN </a:t>
            </a:r>
            <a:r>
              <a:rPr lang="en-AU" dirty="0"/>
              <a:t>related to adaptivity</a:t>
            </a:r>
            <a:endParaRPr lang="en-AU" dirty="0" smtClean="0"/>
          </a:p>
          <a:p>
            <a:pPr lvl="1"/>
            <a:r>
              <a:rPr lang="en-AU" dirty="0" smtClean="0"/>
              <a:t>Reviewed results of recent 3GPP RAN1 meeting  </a:t>
            </a:r>
          </a:p>
          <a:p>
            <a:pPr lvl="2"/>
            <a:r>
              <a:rPr lang="en-AU" dirty="0" smtClean="0"/>
              <a:t>Key message 802.11 stakeholders need to get more involved in NR-U/802.11 coexistence discussion, particularly related to </a:t>
            </a:r>
            <a:r>
              <a:rPr lang="en-AU" dirty="0" err="1" smtClean="0"/>
              <a:t>coex</a:t>
            </a:r>
            <a:r>
              <a:rPr lang="en-AU" dirty="0" smtClean="0"/>
              <a:t> simulations</a:t>
            </a:r>
            <a:endParaRPr lang="en-AU" dirty="0"/>
          </a:p>
          <a:p>
            <a:pPr lvl="2"/>
            <a:r>
              <a:rPr lang="en-AU" dirty="0" smtClean="0"/>
              <a:t>Noted 3GPP RAN1 consider 6GHz to be greenfield, and so 802.11 will not have any coexistence benefits based on incumbency; there are proposals that suggest 3GPP believe 802.11 may not have access to some of 6GHz</a:t>
            </a:r>
          </a:p>
          <a:p>
            <a:pPr lvl="1"/>
            <a:r>
              <a:rPr lang="en-AU" dirty="0" smtClean="0"/>
              <a:t>Discussed possibility of better communications with 3GPP; possibly using workshop (in Sept?) </a:t>
            </a:r>
          </a:p>
          <a:p>
            <a:pPr lvl="2"/>
            <a:r>
              <a:rPr lang="en-AU" dirty="0" smtClean="0"/>
              <a:t>Action for </a:t>
            </a:r>
            <a:r>
              <a:rPr lang="en-AU" dirty="0" err="1"/>
              <a:t>C</a:t>
            </a:r>
            <a:r>
              <a:rPr lang="en-AU" dirty="0" err="1" smtClean="0"/>
              <a:t>oex</a:t>
            </a:r>
            <a:r>
              <a:rPr lang="en-AU" dirty="0" smtClean="0"/>
              <a:t> SC participants to suggest when, what and how!</a:t>
            </a:r>
            <a:endParaRPr lang="en-AU" dirty="0"/>
          </a:p>
          <a:p>
            <a:pPr lvl="1"/>
            <a:r>
              <a:rPr lang="en-AU" dirty="0" smtClean="0"/>
              <a:t>Did not address a variety of other agenda items</a:t>
            </a:r>
          </a:p>
          <a:p>
            <a:pPr lvl="2"/>
            <a:r>
              <a:rPr lang="en-AU" dirty="0" smtClean="0"/>
              <a:t>Ran out of time!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92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is proposing a motion to endorse adaptivity refinements to EN 301 893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/>
            <a:r>
              <a:rPr lang="en-AU" b="1" dirty="0" smtClean="0"/>
              <a:t>Motion in SC </a:t>
            </a:r>
          </a:p>
          <a:p>
            <a:pPr lvl="1"/>
            <a:r>
              <a:rPr lang="en-AU" i="1" dirty="0"/>
              <a:t>The IEEE 802.11 </a:t>
            </a:r>
            <a:r>
              <a:rPr lang="en-AU" i="1" dirty="0" err="1"/>
              <a:t>Coex</a:t>
            </a:r>
            <a:r>
              <a:rPr lang="en-AU" i="1" dirty="0"/>
              <a:t> SC recommends that the material in </a:t>
            </a:r>
            <a:r>
              <a:rPr lang="en-AU" i="1" dirty="0">
                <a:hlinkClick r:id="rId2"/>
              </a:rPr>
              <a:t>11-18-0708-03</a:t>
            </a:r>
            <a:r>
              <a:rPr lang="en-AU" i="1" dirty="0"/>
              <a:t> be sent to ETSI BRAN, expressing support for a refinement to the adaptivity clause in EN 301 893</a:t>
            </a:r>
          </a:p>
          <a:p>
            <a:pPr lvl="2"/>
            <a:r>
              <a:rPr lang="en-AU" dirty="0" smtClean="0"/>
              <a:t>Result: Passed 11/0</a:t>
            </a:r>
            <a:r>
              <a:rPr lang="en-AU" dirty="0"/>
              <a:t>//10</a:t>
            </a:r>
          </a:p>
          <a:p>
            <a:r>
              <a:rPr lang="en-AU" dirty="0" smtClean="0"/>
              <a:t>Proposed motion for WG</a:t>
            </a:r>
          </a:p>
          <a:p>
            <a:pPr lvl="1"/>
            <a:r>
              <a:rPr lang="en-AU" i="1" dirty="0"/>
              <a:t>The </a:t>
            </a:r>
            <a:r>
              <a:rPr lang="en-AU" i="1" dirty="0" smtClean="0"/>
              <a:t>IEEE </a:t>
            </a:r>
            <a:r>
              <a:rPr lang="en-AU" i="1" dirty="0"/>
              <a:t>802.11 WG </a:t>
            </a:r>
            <a:r>
              <a:rPr lang="en-AU" i="1" dirty="0" smtClean="0"/>
              <a:t>approves the material </a:t>
            </a:r>
            <a:r>
              <a:rPr lang="en-AU" i="1" dirty="0"/>
              <a:t>in </a:t>
            </a:r>
            <a:r>
              <a:rPr lang="en-AU" i="1" dirty="0" smtClean="0">
                <a:hlinkClick r:id="rId3"/>
              </a:rPr>
              <a:t>11-18-0708-04</a:t>
            </a:r>
            <a:r>
              <a:rPr lang="en-AU" i="1" dirty="0" smtClean="0"/>
              <a:t>  as a LS to ETSI BRAN that endorses adaptivity refinements in EN 301 893</a:t>
            </a:r>
          </a:p>
          <a:p>
            <a:pPr lvl="1"/>
            <a:r>
              <a:rPr lang="en-AU" dirty="0" smtClean="0"/>
              <a:t>Moved: Andrew Myles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/>
              <a:t>Note: the text in </a:t>
            </a:r>
            <a:r>
              <a:rPr lang="en-AU" dirty="0">
                <a:hlinkClick r:id="rId3"/>
              </a:rPr>
              <a:t>11-18-0708-04 </a:t>
            </a:r>
            <a:r>
              <a:rPr lang="en-AU" dirty="0" smtClean="0"/>
              <a:t>is </a:t>
            </a:r>
            <a:r>
              <a:rPr lang="en-AU" dirty="0"/>
              <a:t>the same as approved by the SC with </a:t>
            </a:r>
            <a:r>
              <a:rPr lang="en-AU" dirty="0" smtClean="0"/>
              <a:t>a reference added </a:t>
            </a:r>
            <a:r>
              <a:rPr lang="en-AU" dirty="0"/>
              <a:t>to TR </a:t>
            </a:r>
            <a:r>
              <a:rPr lang="en-AU" dirty="0" smtClean="0"/>
              <a:t>36.889 as directed by the SC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58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will continue its work in  San Diego after ETSI BRAN </a:t>
            </a:r>
            <a:r>
              <a:rPr lang="en-AU" dirty="0"/>
              <a:t>meeting in </a:t>
            </a:r>
            <a:r>
              <a:rPr lang="en-AU" dirty="0" smtClean="0"/>
              <a:t>June 2018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 smtClean="0"/>
              <a:t>IEEE </a:t>
            </a:r>
            <a:r>
              <a:rPr lang="en-AU" i="1" dirty="0"/>
              <a:t>802.11 Coexistence SC</a:t>
            </a:r>
            <a:r>
              <a:rPr lang="en-AU" dirty="0"/>
              <a:t> </a:t>
            </a:r>
            <a:r>
              <a:rPr lang="en-AU" dirty="0" smtClean="0"/>
              <a:t>will meet in San Diego in July 2018</a:t>
            </a:r>
          </a:p>
          <a:p>
            <a:pPr lvl="1"/>
            <a:r>
              <a:rPr lang="en-AU" dirty="0" smtClean="0"/>
              <a:t>Continue to act as a forum for discussion of coexistence issues between IEEE 802.11 and non-IEEE 802 technologies</a:t>
            </a:r>
          </a:p>
          <a:p>
            <a:pPr lvl="2"/>
            <a:r>
              <a:rPr lang="en-AU" dirty="0" smtClean="0"/>
              <a:t>Review results of ETSI BRAN meeting in June wrt coexistence</a:t>
            </a:r>
          </a:p>
          <a:p>
            <a:pPr lvl="2"/>
            <a:r>
              <a:rPr lang="en-AU" dirty="0" smtClean="0"/>
              <a:t>Review results of most recent 3GPP </a:t>
            </a:r>
            <a:r>
              <a:rPr lang="en-AU" dirty="0"/>
              <a:t>RAN1 meeting wrt coexistence</a:t>
            </a:r>
            <a:endParaRPr lang="en-AU" dirty="0" smtClean="0"/>
          </a:p>
          <a:p>
            <a:pPr lvl="2"/>
            <a:r>
              <a:rPr lang="en-AU" dirty="0" smtClean="0"/>
              <a:t>Consider organising 6GHz </a:t>
            </a:r>
            <a:r>
              <a:rPr lang="en-AU" dirty="0" err="1"/>
              <a:t>C</a:t>
            </a:r>
            <a:r>
              <a:rPr lang="en-AU" dirty="0" err="1" smtClean="0"/>
              <a:t>oex</a:t>
            </a:r>
            <a:r>
              <a:rPr lang="en-AU" dirty="0" smtClean="0"/>
              <a:t> Workshop</a:t>
            </a:r>
          </a:p>
          <a:p>
            <a:pPr lvl="1"/>
            <a:r>
              <a:rPr lang="en-AU" b="1" dirty="0" smtClean="0">
                <a:solidFill>
                  <a:srgbClr val="FF0000"/>
                </a:solidFill>
              </a:rPr>
              <a:t>Call to action</a:t>
            </a:r>
          </a:p>
          <a:p>
            <a:pPr lvl="2"/>
            <a:r>
              <a:rPr lang="en-AU" dirty="0" smtClean="0"/>
              <a:t>Coexistence with unlicensed LTE and NR-U is vital for future success of 802.11, in both 5GHz band (where 802.11 is incumbent) &amp; 6GHz band (where the rules might be quite different)</a:t>
            </a:r>
          </a:p>
          <a:p>
            <a:pPr lvl="2"/>
            <a:r>
              <a:rPr lang="en-AU" dirty="0" smtClean="0"/>
              <a:t>If you care then you need to get involved; leaving it to a few individuals or a few companies may lead to an undesirable result!</a:t>
            </a:r>
          </a:p>
          <a:p>
            <a:pPr lvl="2"/>
            <a:endParaRPr lang="en-A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0610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2018-05-11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GB" altLang="en-US" sz="1200" b="0"/>
          </a:p>
        </p:txBody>
      </p:sp>
      <p:sp>
        <p:nvSpPr>
          <p:cNvPr id="1331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2018</a:t>
            </a:r>
            <a:endParaRPr lang="en-GB" altLang="en-US" sz="1800" dirty="0"/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/>
          </p:nvPr>
        </p:nvGraphicFramePr>
        <p:xfrm>
          <a:off x="2200951" y="23876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951" y="23876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  <p:extLst>
      <p:ext uri="{BB962C8B-B14F-4D97-AF65-F5344CB8AC3E}">
        <p14:creationId xmlns:p14="http://schemas.microsoft.com/office/powerpoint/2010/main" val="169249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May 2018 in Warsaw (Poland)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GB" altLang="en-US" sz="1200" b="0"/>
          </a:p>
        </p:txBody>
      </p:sp>
      <p:sp>
        <p:nvSpPr>
          <p:cNvPr id="14339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2018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154164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(1/2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0"/>
            <a:ext cx="10361084" cy="4570409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altLang="en-US" dirty="0" smtClean="0"/>
              <a:t>Final </a:t>
            </a:r>
            <a:r>
              <a:rPr lang="en-US" altLang="en-US" dirty="0"/>
              <a:t>Agenda</a:t>
            </a:r>
          </a:p>
          <a:p>
            <a:pPr marL="0" indent="0">
              <a:spcBef>
                <a:spcPts val="0"/>
              </a:spcBef>
            </a:pPr>
            <a:r>
              <a:rPr lang="en-US" altLang="en-US" sz="1400" b="0" dirty="0"/>
              <a:t>	</a:t>
            </a:r>
            <a:r>
              <a:rPr lang="en-US" altLang="en-US" sz="1400" b="0" dirty="0">
                <a:hlinkClick r:id="rId3"/>
              </a:rPr>
              <a:t>https://mentor.ieee.org/802.11/dcn/18/11-18-0642-03-0wng-agenda-for-wng-2018-may.ppt</a:t>
            </a:r>
            <a:r>
              <a:rPr lang="en-US" altLang="en-US" sz="1400" b="0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altLang="en-US" sz="1600" dirty="0"/>
              <a:t>Lei Wang elected Vice-chair</a:t>
            </a:r>
          </a:p>
          <a:p>
            <a:pPr marL="0" indent="0">
              <a:spcBef>
                <a:spcPts val="0"/>
              </a:spcBef>
            </a:pPr>
            <a:r>
              <a:rPr lang="en-US" altLang="en-US" sz="2000" dirty="0"/>
              <a:t>Presentations at May 2018 meeting</a:t>
            </a:r>
            <a:endParaRPr lang="en-GB" altLang="en-US" sz="1800" dirty="0"/>
          </a:p>
          <a:p>
            <a:pPr marL="457200" indent="-457200">
              <a:spcBef>
                <a:spcPts val="0"/>
              </a:spcBef>
              <a:defRPr/>
            </a:pPr>
            <a:r>
              <a:rPr lang="en-GB" altLang="en-US" sz="2000" dirty="0"/>
              <a:t>First session (Tuesday AM1)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/>
              <a:t>“16 Spatial Stream Support in Next Generation WLAN” - Sameer Vermani (Qualcomm)</a:t>
            </a:r>
          </a:p>
          <a:p>
            <a:pPr lvl="3">
              <a:spcBef>
                <a:spcPts val="0"/>
              </a:spcBef>
              <a:defRPr/>
            </a:pPr>
            <a:r>
              <a:rPr lang="en-US" altLang="en-US" dirty="0">
                <a:hlinkClick r:id="rId4"/>
              </a:rPr>
              <a:t>https://mentor.ieee.org/802.11/dcn/18/11-18-0818-03-0wng-16-spatial-stream-support-in-next-generation-wlan.pptx</a:t>
            </a:r>
            <a:r>
              <a:rPr lang="en-US" altLang="en-US" dirty="0"/>
              <a:t>  </a:t>
            </a:r>
          </a:p>
          <a:p>
            <a:pPr lvl="3">
              <a:spcBef>
                <a:spcPts val="0"/>
              </a:spcBef>
              <a:defRPr/>
            </a:pPr>
            <a:r>
              <a:rPr lang="en-US" altLang="en-US" dirty="0"/>
              <a:t>No  motions, no straw polls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/>
              <a:t>“</a:t>
            </a:r>
            <a:r>
              <a:rPr lang="en-US" altLang="en-US" dirty="0" err="1"/>
              <a:t>eXtreme</a:t>
            </a:r>
            <a:r>
              <a:rPr lang="en-US" altLang="en-US" dirty="0"/>
              <a:t> Throughput (XT) 802.11” – Laurent </a:t>
            </a:r>
            <a:r>
              <a:rPr lang="en-US" altLang="en-US" dirty="0" err="1"/>
              <a:t>Cariou</a:t>
            </a:r>
            <a:r>
              <a:rPr lang="en-US" altLang="en-US" dirty="0"/>
              <a:t> (Intel)</a:t>
            </a:r>
          </a:p>
          <a:p>
            <a:pPr lvl="3">
              <a:spcBef>
                <a:spcPts val="0"/>
              </a:spcBef>
              <a:defRPr/>
            </a:pPr>
            <a:r>
              <a:rPr lang="en-US" altLang="en-US" dirty="0">
                <a:hlinkClick r:id="rId5"/>
              </a:rPr>
              <a:t>https://mentor.ieee.org/802.11/dcn/18/11-18-0789-10-0wng-extreme-throughput-802-11.pptx</a:t>
            </a:r>
            <a:r>
              <a:rPr lang="en-US" altLang="en-US" dirty="0"/>
              <a:t> </a:t>
            </a:r>
          </a:p>
          <a:p>
            <a:pPr lvl="3">
              <a:spcBef>
                <a:spcPts val="0"/>
              </a:spcBef>
              <a:defRPr/>
            </a:pPr>
            <a:r>
              <a:rPr lang="en-US" altLang="en-US" dirty="0"/>
              <a:t>No motions, no straw polls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/>
              <a:t>“Beyond 802.11ax - Throughput Enhancement Utilizing Multi-bands across 2.4 5 6GHz Bands” – </a:t>
            </a:r>
            <a:r>
              <a:rPr lang="en-US" altLang="en-US" dirty="0" err="1"/>
              <a:t>Minyoung</a:t>
            </a:r>
            <a:r>
              <a:rPr lang="en-US" altLang="en-US" dirty="0"/>
              <a:t> Park (Samsung)</a:t>
            </a:r>
          </a:p>
          <a:p>
            <a:pPr lvl="3">
              <a:spcBef>
                <a:spcPts val="0"/>
              </a:spcBef>
              <a:defRPr/>
            </a:pPr>
            <a:r>
              <a:rPr lang="en-US" altLang="en-US" dirty="0">
                <a:hlinkClick r:id="rId6"/>
              </a:rPr>
              <a:t>https://mentor.ieee.org/802.11/dcn/18/11-18-0857-00-0wng-beyond-802-11ax-throughput-enhancement-utilizing-multi-bands-across-2-4-5-6ghz-bands.pptx</a:t>
            </a:r>
            <a:r>
              <a:rPr lang="en-US" altLang="en-US" dirty="0"/>
              <a:t> </a:t>
            </a:r>
          </a:p>
          <a:p>
            <a:pPr lvl="3">
              <a:spcBef>
                <a:spcPts val="0"/>
              </a:spcBef>
              <a:defRPr/>
            </a:pPr>
            <a:r>
              <a:rPr lang="en-US" dirty="0"/>
              <a:t>No motions, no straw polls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GB" altLang="en-US" sz="1200" b="0"/>
          </a:p>
        </p:txBody>
      </p:sp>
      <p:sp>
        <p:nvSpPr>
          <p:cNvPr id="1536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2018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342240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2AD1FA-B9E4-4215-B8E8-A491C201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244A30-847B-43C4-BF30-BC0BFFAE6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sz="2600" dirty="0"/>
              <a:t>Second session (Thursday AM2)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2000" dirty="0"/>
              <a:t>“Next Generation PHY/MAC in Sub-7GHz” – David </a:t>
            </a:r>
            <a:r>
              <a:rPr lang="en-US" altLang="en-US" sz="2000" dirty="0" err="1"/>
              <a:t>Yangxun</a:t>
            </a:r>
            <a:r>
              <a:rPr lang="en-US" altLang="en-US" sz="2000" dirty="0"/>
              <a:t> (Huawei)</a:t>
            </a:r>
          </a:p>
          <a:p>
            <a:pPr lvl="3">
              <a:spcBef>
                <a:spcPts val="0"/>
              </a:spcBef>
              <a:defRPr/>
            </a:pPr>
            <a:r>
              <a:rPr lang="en-US" altLang="en-US" dirty="0">
                <a:hlinkClick r:id="rId2"/>
              </a:rPr>
              <a:t>https://mentor.ieee.org/802.11/dcn/18/11-18-0846-02-0wng-next-generation-phy-mac-in-sub-7ghz.pptx</a:t>
            </a:r>
            <a:r>
              <a:rPr lang="en-US" altLang="en-US" dirty="0"/>
              <a:t> </a:t>
            </a:r>
          </a:p>
          <a:p>
            <a:pPr lvl="3">
              <a:spcBef>
                <a:spcPts val="0"/>
              </a:spcBef>
              <a:defRPr/>
            </a:pPr>
            <a:r>
              <a:rPr lang="en-US" altLang="en-US" sz="1800" dirty="0"/>
              <a:t>No motions, one straw poll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sz="2000" dirty="0"/>
              <a:t>“Next Generation Home Use Case” – Yuichi Morioka (Sony)</a:t>
            </a:r>
          </a:p>
          <a:p>
            <a:pPr lvl="3">
              <a:spcBef>
                <a:spcPts val="0"/>
              </a:spcBef>
              <a:defRPr/>
            </a:pPr>
            <a:r>
              <a:rPr lang="en-US" altLang="en-US" dirty="0">
                <a:hlinkClick r:id="rId3"/>
              </a:rPr>
              <a:t>https://mentor.ieee.org/802.11/dcn/18/11-18-0903-01-0wng-next-generation-home-use-case.pptx</a:t>
            </a:r>
            <a:r>
              <a:rPr lang="en-US" altLang="en-US" dirty="0"/>
              <a:t> </a:t>
            </a:r>
          </a:p>
          <a:p>
            <a:pPr lvl="3">
              <a:spcBef>
                <a:spcPts val="0"/>
              </a:spcBef>
              <a:defRPr/>
            </a:pPr>
            <a:r>
              <a:rPr lang="en-US" altLang="en-US" sz="1800" dirty="0"/>
              <a:t>No motions, no straw polls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sz="2000" dirty="0"/>
              <a:t>Straw poll – Laurent </a:t>
            </a:r>
            <a:r>
              <a:rPr lang="en-US" altLang="en-US" sz="2000" dirty="0" err="1"/>
              <a:t>Cariou</a:t>
            </a:r>
            <a:r>
              <a:rPr lang="en-US" altLang="en-US" sz="2000" dirty="0"/>
              <a:t> (Intel)</a:t>
            </a:r>
          </a:p>
          <a:p>
            <a:pPr lvl="3">
              <a:spcBef>
                <a:spcPts val="0"/>
              </a:spcBef>
              <a:defRPr/>
            </a:pPr>
            <a:r>
              <a:rPr lang="en-US" altLang="en-US" sz="1800" dirty="0"/>
              <a:t>No motions, 1 straw poll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 18/0956r0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July 2018</a:t>
            </a:r>
            <a:endParaRPr lang="en-US" altLang="en-US" dirty="0"/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E89AF3-0E36-4636-BDEF-62A8B6C5FE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29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3BC0D70-034A-41F0-82A8-337584BEC4B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Jim Lansford, Chair (Qualcomm)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C159EB-2110-48D5-81C4-85064E84D2F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60325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</a:t>
            </a:r>
            <a:br>
              <a:rPr lang="en-US" dirty="0" smtClean="0"/>
            </a:br>
            <a:r>
              <a:rPr lang="en-US" dirty="0" smtClean="0"/>
              <a:t>(as of 2018-05-10 18:13)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30002595"/>
              </p:ext>
            </p:extLst>
          </p:nvPr>
        </p:nvGraphicFramePr>
        <p:xfrm>
          <a:off x="636588" y="1981200"/>
          <a:ext cx="5078412" cy="4267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7605"/>
                <a:gridCol w="794882"/>
                <a:gridCol w="507841"/>
                <a:gridCol w="618242"/>
                <a:gridCol w="507841"/>
                <a:gridCol w="552001"/>
              </a:tblGrid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Group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# </a:t>
                      </a:r>
                      <a:r>
                        <a:rPr lang="en-US" sz="1200" u="none" strike="noStrike" dirty="0" err="1">
                          <a:effectLst/>
                        </a:rPr>
                        <a:t>Mtgs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Avg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Min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Max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>
                    <a:solidFill>
                      <a:srgbClr val="FFFF00"/>
                    </a:solidFill>
                  </a:tcPr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802 JTC1 SC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AANI SC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ARC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BCS SG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Coex SC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EDITOR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Exec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FD TIG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LC SG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NENDICA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NGV SG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Plenary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342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REVmd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TGax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TGay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TGaz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TGba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493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TGba/ARC Joint Mtg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154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8" marR="13248" marT="7620" marB="0" anchor="b"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20" name="Content Placeholder 1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74101447"/>
              </p:ext>
            </p:extLst>
          </p:nvPr>
        </p:nvGraphicFramePr>
        <p:xfrm>
          <a:off x="5943600" y="1751014"/>
          <a:ext cx="6019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00552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IEEE 802 JTC1 Standing Committee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May 2018 (Warsaw) 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tx1"/>
                </a:solidFill>
              </a:rPr>
              <a:t>11 May 2018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209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90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JTC1 SC focused on executing PSDO process &amp; reviewing progress of SC6 Security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Warsaw in May 2018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43 standards in the PSDO pipeline from all WGs</a:t>
            </a:r>
          </a:p>
          <a:p>
            <a:pPr lvl="2"/>
            <a:r>
              <a:rPr lang="en-AU" dirty="0" smtClean="0"/>
              <a:t>Reviewed responses to security comments from China NB on 802.11-2016</a:t>
            </a:r>
          </a:p>
          <a:p>
            <a:pPr lvl="1"/>
            <a:r>
              <a:rPr lang="en-AU" dirty="0" smtClean="0"/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>
            <p:extLst/>
          </p:nvPr>
        </p:nvGraphicFramePr>
        <p:xfrm>
          <a:off x="3124200" y="3429000"/>
          <a:ext cx="5791200" cy="301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=""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3686578755"/>
                    </a:ext>
                  </a:extLst>
                </a:gridCol>
              </a:tblGrid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WG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Competed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In-process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18623818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802.1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20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17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1870238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9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6437558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802.11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43146548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87709932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802.16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0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0315798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802.21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0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9030079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802.22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</a:t>
                      </a:r>
                      <a:endParaRPr lang="en-A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</a:t>
                      </a:r>
                      <a:endParaRPr lang="en-A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6360250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All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38</a:t>
                      </a:r>
                      <a:endParaRPr lang="en-AU" sz="1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43</a:t>
                      </a:r>
                      <a:endParaRPr lang="en-AU" sz="1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34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JTC1 SC focused on executing PSDO process &amp; reviewing progress of SC6 Security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Warsaw in May 2018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Reviewed SC6 Security ad hoc progress</a:t>
            </a:r>
          </a:p>
          <a:p>
            <a:pPr lvl="2"/>
            <a:r>
              <a:rPr lang="en-AU" dirty="0" smtClean="0"/>
              <a:t>The Security ad hoc was proposed in SC6 primarily as a mechanism to attack 802.1 based security, consistent with many previous China NB comments</a:t>
            </a:r>
          </a:p>
          <a:p>
            <a:pPr lvl="2"/>
            <a:r>
              <a:rPr lang="en-AU" dirty="0" smtClean="0"/>
              <a:t>China reps are asserting 802.11 defines broken security</a:t>
            </a:r>
          </a:p>
          <a:p>
            <a:pPr lvl="3"/>
            <a:r>
              <a:rPr lang="en-AU" dirty="0" smtClean="0"/>
              <a:t>Claim that KRACK is a problem with standard, not understanding it is an implementation issue – they are unwilling to identify any clause with a problem</a:t>
            </a:r>
          </a:p>
          <a:p>
            <a:pPr lvl="3"/>
            <a:r>
              <a:rPr lang="en-AU" dirty="0" smtClean="0"/>
              <a:t>Demand removal of default cipher because of claim it is against Chinese regulations – they do not recognise potential damage to global </a:t>
            </a:r>
            <a:r>
              <a:rPr lang="en-AU" dirty="0" err="1" smtClean="0"/>
              <a:t>interoperablity</a:t>
            </a:r>
            <a:endParaRPr lang="en-AU" dirty="0" smtClean="0"/>
          </a:p>
          <a:p>
            <a:pPr lvl="2"/>
            <a:r>
              <a:rPr lang="en-AU" dirty="0" smtClean="0"/>
              <a:t>The next teleconference will attempt to resolve issues again by discussing 802.11 WG response to China NB’s comments on 802.11-2016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75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JTC1 SC will execute the PSDO process &amp; review security ad hoc activity in San Diego in July 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plans for San Diego in July 2018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Review SC6 </a:t>
            </a:r>
            <a:r>
              <a:rPr lang="en-AU" i="1" dirty="0" smtClean="0"/>
              <a:t>Security ad hoc </a:t>
            </a:r>
            <a:r>
              <a:rPr lang="en-AU" dirty="0" smtClean="0"/>
              <a:t>activities</a:t>
            </a:r>
          </a:p>
          <a:p>
            <a:pPr lvl="1"/>
            <a:r>
              <a:rPr lang="en-AU" dirty="0" smtClean="0"/>
              <a:t>Prepare for next SC6 meeting in August 2018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62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May 2018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2018-05-10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34</a:t>
            </a:fld>
            <a:endParaRPr lang="en-US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/>
              <a:t>May 2018</a:t>
            </a:r>
            <a:endParaRPr lang="en-US" sz="1800" dirty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/>
          </p:nvPr>
        </p:nvGraphicFramePr>
        <p:xfrm>
          <a:off x="2044700" y="2274889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2274889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371955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May 2018 session.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35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098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102855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Continued comment resolution</a:t>
            </a:r>
          </a:p>
          <a:p>
            <a:pPr lvl="1">
              <a:defRPr/>
            </a:pPr>
            <a:r>
              <a:rPr lang="en-US" altLang="ja-JP" dirty="0" smtClean="0"/>
              <a:t>Approximately 250 (of 623) comment resolutions approved/ready for motion</a:t>
            </a:r>
          </a:p>
          <a:p>
            <a:r>
              <a:rPr lang="en-US" dirty="0" smtClean="0"/>
              <a:t>Approved teleconferences and an ad-hoc meeting for the purpose of continued comment resolution: </a:t>
            </a:r>
          </a:p>
          <a:p>
            <a:pPr lvl="1"/>
            <a:r>
              <a:rPr lang="en-US" dirty="0" smtClean="0"/>
              <a:t>Teleconference July 31, August 1, August 2, 2018</a:t>
            </a:r>
          </a:p>
          <a:p>
            <a:pPr lvl="1"/>
            <a:r>
              <a:rPr lang="en-US" dirty="0" smtClean="0"/>
              <a:t>Portland, OR; teleconference bridge to be provided</a:t>
            </a:r>
          </a:p>
          <a:p>
            <a:r>
              <a:rPr lang="en-US" dirty="0" smtClean="0"/>
              <a:t>Agenda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mentor.ieee.org/802.11/dcn/18/11-18-0625-06-000m-2018-may-tgmd-agenda.pptx</a:t>
            </a:r>
            <a:r>
              <a:rPr lang="en-US" dirty="0" smtClean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11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 - unchanged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2018 –D2.0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February 2019 – Form SB Pool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April 2019 – Initial SB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October 2019 – Recirculation SB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Final WG/EC approval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7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>
                <a:hlinkClick r:id="rId4"/>
              </a:rPr>
              <a:t>standards.ieee.org/about/sba/index.html</a:t>
            </a:r>
            <a:r>
              <a:rPr lang="en-US" altLang="en-US" sz="2000" dirty="0"/>
              <a:t>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38</a:t>
            </a:fld>
            <a:endParaRPr lang="en-US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369337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May 2018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2018-05-10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7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altLang="zh-CN" dirty="0" smtClean="0"/>
              <a:t>May 2018</a:t>
            </a:r>
            <a:endParaRPr lang="en-US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2590801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1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332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 Histogram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194735"/>
              </p:ext>
            </p:extLst>
          </p:nvPr>
        </p:nvGraphicFramePr>
        <p:xfrm>
          <a:off x="914400" y="1981200"/>
          <a:ext cx="10361613" cy="411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4127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May 2018 session.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0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altLang="zh-CN" smtClean="0"/>
              <a:t>May 2018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99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TG completed resolution of comments submitted on draft D2.0</a:t>
            </a:r>
          </a:p>
          <a:p>
            <a:r>
              <a:rPr lang="en-CA" dirty="0" smtClean="0"/>
              <a:t>The TG passed a motion to enable the TG Editor to prepare draft D3.0 and start a 30-day WG letter Ballot.</a:t>
            </a:r>
          </a:p>
          <a:p>
            <a:r>
              <a:rPr lang="en-CA" dirty="0" smtClean="0"/>
              <a:t>The TG approved the proposed PAR extension.</a:t>
            </a:r>
          </a:p>
          <a:p>
            <a:r>
              <a:rPr lang="en-CA" dirty="0" smtClean="0"/>
              <a:t>The TG approved the Coexistence Assurance documents 11-18/1348r3.</a:t>
            </a:r>
          </a:p>
          <a:p>
            <a:r>
              <a:rPr lang="en-CA" sz="2000" dirty="0"/>
              <a:t>The agenda is available at</a:t>
            </a:r>
            <a:r>
              <a:rPr lang="en-CA" sz="2000" dirty="0"/>
              <a:t>: </a:t>
            </a:r>
            <a:r>
              <a:rPr lang="en-CA" sz="2000" dirty="0">
                <a:hlinkClick r:id="rId3"/>
              </a:rPr>
              <a:t>https://</a:t>
            </a:r>
            <a:r>
              <a:rPr lang="en-CA" sz="2000" dirty="0">
                <a:hlinkClick r:id="rId3"/>
              </a:rPr>
              <a:t>mentor.ieee.org/802.11/dcn/18/11-18-0635-10-00ax-tgax-may-2018-meeting-agenda.pptx</a:t>
            </a:r>
            <a:r>
              <a:rPr lang="en-CA" sz="2000" dirty="0"/>
              <a:t> </a:t>
            </a:r>
            <a:endParaRPr lang="en-CA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5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2018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Start resolving comments received on draft D3.0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altLang="zh-CN" smtClean="0"/>
              <a:t>May 2018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8478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ea typeface="MS Gothic"/>
              </a:rPr>
              <a:t>May </a:t>
            </a:r>
            <a:r>
              <a:rPr lang="en-US" dirty="0">
                <a:solidFill>
                  <a:srgbClr val="FF0000"/>
                </a:solidFill>
                <a:ea typeface="MS Gothic"/>
              </a:rPr>
              <a:t>17									10:00 – 12:00 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ea typeface="MS Gothic"/>
            </a:endParaRPr>
          </a:p>
          <a:p>
            <a:pPr marL="0" indent="0"/>
            <a:r>
              <a:rPr lang="en-US" dirty="0" smtClean="0"/>
              <a:t>As needed on at least 10-day notice.</a:t>
            </a:r>
            <a:endParaRPr lang="en-US" dirty="0"/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6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altLang="zh-CN" smtClean="0"/>
              <a:t>May 2018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627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Task Group AY </a:t>
            </a:r>
            <a:br>
              <a:rPr lang="en-US" altLang="en-US" smtClean="0"/>
            </a:br>
            <a:r>
              <a:rPr lang="en-US" altLang="en-US" smtClean="0"/>
              <a:t>May 2018 Closing Report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2000"/>
              <a:t>Date:</a:t>
            </a:r>
            <a:r>
              <a:rPr lang="en-US" altLang="en-US" sz="2000" b="0"/>
              <a:t> 2018-05-10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59EC53C-A5D9-4254-AA77-0118E298229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/>
          </a:p>
        </p:txBody>
      </p:sp>
      <p:sp>
        <p:nvSpPr>
          <p:cNvPr id="11267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Edward Au (Huawei Technologies)</a:t>
            </a:r>
          </a:p>
        </p:txBody>
      </p:sp>
      <p:sp>
        <p:nvSpPr>
          <p:cNvPr id="11266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2018</a:t>
            </a:r>
          </a:p>
        </p:txBody>
      </p:sp>
      <p:graphicFrame>
        <p:nvGraphicFramePr>
          <p:cNvPr id="11271" name="Object 11"/>
          <p:cNvGraphicFramePr>
            <a:graphicFrameLocks noChangeAspect="1"/>
          </p:cNvGraphicFramePr>
          <p:nvPr/>
        </p:nvGraphicFramePr>
        <p:xfrm>
          <a:off x="2198688" y="2667000"/>
          <a:ext cx="781685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8688" y="2667000"/>
                        <a:ext cx="781685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Rectangle 12"/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266851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en-US" altLang="en-US" smtClean="0"/>
              <a:t>This document is the closing report for Task Group AY for the May 2018 session.</a:t>
            </a: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074FB5F-7DC5-47D5-B180-A27D518665F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13318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20293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Work </a:t>
            </a:r>
            <a:r>
              <a:rPr lang="en-US" altLang="en-US" dirty="0" smtClean="0">
                <a:solidFill>
                  <a:schemeClr val="tx1"/>
                </a:solidFill>
              </a:rPr>
              <a:t>Completed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3EAB1C07-06A9-4415-BBC4-20A7F3A39A3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/>
          </a:p>
        </p:txBody>
      </p:sp>
      <p:sp>
        <p:nvSpPr>
          <p:cNvPr id="1536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Edward Au (Huawei Technologies)</a:t>
            </a:r>
          </a:p>
        </p:txBody>
      </p:sp>
      <p:sp>
        <p:nvSpPr>
          <p:cNvPr id="15366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2018</a:t>
            </a: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2209800" y="18288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1200"/>
              </a:spcBef>
            </a:pPr>
            <a:r>
              <a:rPr lang="en-US" altLang="en-US" dirty="0"/>
              <a:t>50 submissions are covered during the meeting covering areas related to:</a:t>
            </a:r>
          </a:p>
          <a:p>
            <a:pPr lvl="1" algn="just">
              <a:spcBef>
                <a:spcPts val="575"/>
              </a:spcBef>
              <a:buFontTx/>
              <a:buChar char="•"/>
            </a:pPr>
            <a:r>
              <a:rPr lang="en-US" altLang="en-US" sz="1800" dirty="0"/>
              <a:t>Comment resolution on Letter Ballot 231 (Draft 1.0)</a:t>
            </a:r>
          </a:p>
          <a:p>
            <a:pPr lvl="1" algn="just">
              <a:spcBef>
                <a:spcPts val="575"/>
              </a:spcBef>
              <a:buFontTx/>
              <a:buChar char="•"/>
            </a:pPr>
            <a:r>
              <a:rPr lang="en-US" altLang="en-US" sz="1800" dirty="0"/>
              <a:t>Technical presentation</a:t>
            </a:r>
          </a:p>
          <a:p>
            <a:pPr algn="just">
              <a:spcBef>
                <a:spcPts val="1225"/>
              </a:spcBef>
            </a:pPr>
            <a:r>
              <a:rPr lang="en-CA" altLang="en-US" dirty="0"/>
              <a:t>Comment resolution for 391 CIDs are approved.</a:t>
            </a:r>
          </a:p>
          <a:p>
            <a:pPr algn="just">
              <a:spcBef>
                <a:spcPts val="1225"/>
              </a:spcBef>
            </a:pPr>
            <a:endParaRPr lang="en-CA" altLang="en-US" dirty="0"/>
          </a:p>
          <a:p>
            <a:pPr algn="just">
              <a:spcBef>
                <a:spcPts val="1225"/>
              </a:spcBef>
            </a:pPr>
            <a:endParaRPr lang="en-CA" altLang="en-US" dirty="0"/>
          </a:p>
          <a:p>
            <a:pPr algn="just">
              <a:spcBef>
                <a:spcPts val="1225"/>
              </a:spcBef>
            </a:pPr>
            <a:endParaRPr lang="en-US" altLang="en-US" dirty="0"/>
          </a:p>
          <a:p>
            <a:pPr lvl="1" algn="just">
              <a:spcBef>
                <a:spcPts val="1225"/>
              </a:spcBef>
            </a:pPr>
            <a:endParaRPr lang="en-US" altLang="en-US" dirty="0"/>
          </a:p>
          <a:p>
            <a:pPr lvl="1" algn="just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245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EBAB25A-A8D2-4BFA-82EB-0200BEB184AA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/>
          </a:p>
        </p:txBody>
      </p:sp>
      <p:sp>
        <p:nvSpPr>
          <p:cNvPr id="1741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Edward Au (Huawei Technologies)</a:t>
            </a:r>
          </a:p>
        </p:txBody>
      </p:sp>
      <p:sp>
        <p:nvSpPr>
          <p:cNvPr id="1741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2018</a:t>
            </a:r>
          </a:p>
        </p:txBody>
      </p:sp>
      <p:sp>
        <p:nvSpPr>
          <p:cNvPr id="17411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/>
              <a:t>Goals for July 2018 </a:t>
            </a:r>
            <a:r>
              <a:rPr lang="en-US" altLang="en-US" sz="3200" dirty="0" smtClean="0"/>
              <a:t>plenary</a:t>
            </a:r>
            <a:endParaRPr lang="en-US" altLang="en-US" sz="3200" dirty="0"/>
          </a:p>
        </p:txBody>
      </p:sp>
      <p:sp>
        <p:nvSpPr>
          <p:cNvPr id="17412" name="Rectangle 3"/>
          <p:cNvSpPr txBox="1">
            <a:spLocks noChangeArrowheads="1"/>
          </p:cNvSpPr>
          <p:nvPr/>
        </p:nvSpPr>
        <p:spPr bwMode="auto">
          <a:xfrm>
            <a:off x="2209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1225"/>
              </a:spcBef>
            </a:pPr>
            <a:r>
              <a:rPr lang="en-US" altLang="en-US" dirty="0"/>
              <a:t>Comment resolution</a:t>
            </a:r>
          </a:p>
          <a:p>
            <a:pPr algn="just">
              <a:spcBef>
                <a:spcPts val="1225"/>
              </a:spcBef>
            </a:pPr>
            <a:r>
              <a:rPr lang="en-US" altLang="en-US" dirty="0"/>
              <a:t>Prepare for D2.0</a:t>
            </a:r>
          </a:p>
          <a:p>
            <a:pPr algn="just">
              <a:spcBef>
                <a:spcPts val="1225"/>
              </a:spcBef>
            </a:pPr>
            <a:r>
              <a:rPr lang="en-US" altLang="en-US" dirty="0"/>
              <a:t>Technical presentation</a:t>
            </a:r>
          </a:p>
          <a:p>
            <a:pPr algn="just">
              <a:spcBef>
                <a:spcPts val="1225"/>
              </a:spcBef>
            </a:pPr>
            <a:endParaRPr lang="en-US" altLang="en-US" dirty="0"/>
          </a:p>
          <a:p>
            <a:pPr algn="just">
              <a:spcBef>
                <a:spcPts val="1225"/>
              </a:spcBef>
            </a:pPr>
            <a:endParaRPr lang="en-US" altLang="en-US" dirty="0"/>
          </a:p>
          <a:p>
            <a:pPr lvl="1" algn="just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604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6333760-89EB-4E3B-B8ED-69CA823BF6D5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/>
          </a:p>
        </p:txBody>
      </p:sp>
      <p:sp>
        <p:nvSpPr>
          <p:cNvPr id="19461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Edward Au (Huawei Technologies)</a:t>
            </a:r>
          </a:p>
        </p:txBody>
      </p:sp>
      <p:sp>
        <p:nvSpPr>
          <p:cNvPr id="1946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2018</a:t>
            </a:r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/>
              <a:t>Teleconference Schedule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2209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en-US" altLang="en-US">
                <a:cs typeface="Times New Roman" panose="02020603050405020304" pitchFamily="18" charset="0"/>
              </a:rPr>
              <a:t>May 16 (Wednesday), 10:00am ET – 11:30am ET</a:t>
            </a:r>
          </a:p>
          <a:p>
            <a:pPr algn="just">
              <a:spcBef>
                <a:spcPts val="600"/>
              </a:spcBef>
            </a:pPr>
            <a:r>
              <a:rPr lang="en-US" altLang="en-US">
                <a:cs typeface="Times New Roman" panose="02020603050405020304" pitchFamily="18" charset="0"/>
              </a:rPr>
              <a:t>May 23 (Wednesday), 10:00am ET – 11:30am ET</a:t>
            </a:r>
          </a:p>
          <a:p>
            <a:pPr algn="just">
              <a:spcBef>
                <a:spcPts val="600"/>
              </a:spcBef>
            </a:pPr>
            <a:r>
              <a:rPr lang="en-US" altLang="en-US">
                <a:cs typeface="Times New Roman" panose="02020603050405020304" pitchFamily="18" charset="0"/>
              </a:rPr>
              <a:t>May 30 (Wednesday), 10:00am ET – 11:30am ET</a:t>
            </a:r>
          </a:p>
          <a:p>
            <a:pPr algn="just">
              <a:spcBef>
                <a:spcPts val="600"/>
              </a:spcBef>
            </a:pPr>
            <a:r>
              <a:rPr lang="en-US" altLang="en-US">
                <a:cs typeface="Times New Roman" panose="02020603050405020304" pitchFamily="18" charset="0"/>
              </a:rPr>
              <a:t>June 6 (Wednesday), 10:00am ET – 11:00am ET</a:t>
            </a:r>
          </a:p>
          <a:p>
            <a:pPr algn="just">
              <a:spcBef>
                <a:spcPts val="600"/>
              </a:spcBef>
            </a:pPr>
            <a:r>
              <a:rPr lang="en-US" altLang="en-US">
                <a:cs typeface="Times New Roman" panose="02020603050405020304" pitchFamily="18" charset="0"/>
              </a:rPr>
              <a:t>June 13 (Wednesday), 10:00am ET – 11:00am ET</a:t>
            </a:r>
          </a:p>
          <a:p>
            <a:pPr algn="just">
              <a:spcBef>
                <a:spcPts val="600"/>
              </a:spcBef>
            </a:pPr>
            <a:r>
              <a:rPr lang="en-US" altLang="en-US">
                <a:cs typeface="Times New Roman" panose="02020603050405020304" pitchFamily="18" charset="0"/>
              </a:rPr>
              <a:t>June 20 (Wednesday), 10:00am ET – 11:30am ET</a:t>
            </a:r>
          </a:p>
          <a:p>
            <a:pPr algn="just">
              <a:spcBef>
                <a:spcPts val="600"/>
              </a:spcBef>
            </a:pPr>
            <a:r>
              <a:rPr lang="en-US" altLang="en-US">
                <a:cs typeface="Times New Roman" panose="02020603050405020304" pitchFamily="18" charset="0"/>
              </a:rPr>
              <a:t>June 27 (Wednesday), 10:00am ET – 11:30am ET</a:t>
            </a: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lvl="1" algn="just"/>
            <a:endParaRPr lang="en-US" altLang="en-US">
              <a:cs typeface="Times New Roman" panose="02020603050405020304" pitchFamily="18" charset="0"/>
            </a:endParaRPr>
          </a:p>
          <a:p>
            <a:pPr lvl="1"/>
            <a:endParaRPr lang="en-US" altLang="en-US">
              <a:cs typeface="Times New Roman" panose="02020603050405020304" pitchFamily="18" charset="0"/>
            </a:endParaRPr>
          </a:p>
          <a:p>
            <a:pPr lvl="1"/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5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May Closing </a:t>
            </a:r>
            <a:r>
              <a:rPr lang="en-US" altLang="en-US" dirty="0"/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/>
              <a:t>20118-05-10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49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61595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/>
          </p:nvPr>
        </p:nvGraphicFramePr>
        <p:xfrm>
          <a:off x="2057400" y="2996953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996953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77013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 by country</a:t>
            </a:r>
            <a:br>
              <a:rPr lang="en-US" dirty="0" smtClean="0"/>
            </a:br>
            <a:r>
              <a:rPr lang="en-US" dirty="0" smtClean="0"/>
              <a:t>(top 10)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5622469"/>
              </p:ext>
            </p:extLst>
          </p:nvPr>
        </p:nvGraphicFramePr>
        <p:xfrm>
          <a:off x="5867400" y="1371600"/>
          <a:ext cx="5867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ontent Placeholder 1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58783202"/>
              </p:ext>
            </p:extLst>
          </p:nvPr>
        </p:nvGraphicFramePr>
        <p:xfrm>
          <a:off x="914400" y="1981200"/>
          <a:ext cx="5078413" cy="411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24559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algn="just"/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Warsaw, May 2018</a:t>
            </a:r>
            <a:r>
              <a:rPr lang="en-US" dirty="0"/>
              <a:t> </a:t>
            </a:r>
            <a:r>
              <a:rPr lang="en-US" dirty="0" smtClean="0"/>
              <a:t>meeting.</a:t>
            </a:r>
            <a:endParaRPr lang="en-US" dirty="0"/>
          </a:p>
          <a:p>
            <a:pPr marL="0" algn="just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3204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Published a </a:t>
            </a:r>
            <a:r>
              <a:rPr lang="en-US" b="0" dirty="0"/>
              <a:t>new draft, P802.11az D0.2.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Adopted roughly 30 additional pages of amendment text (PHY frame formats, pre-association security context establishment and MAC security signaling).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Adopted roughly 10 additional SFD entries.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/>
              <a:t>16 submissions and met for 5 slots during the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Approved TG plans in between D0.2 and D1.0 that includes: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Internal comment collection and resolution.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SFD freeze.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Timeline checkpoint</a:t>
            </a:r>
            <a:r>
              <a:rPr lang="en-US" dirty="0"/>
              <a:t>s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Group has been maintaining its timeline for more than a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007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July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Amendment text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Complete SFD development and reach SFD freeze status.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Initiate an internal comment collection coming out of the July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review of </a:t>
            </a:r>
            <a:r>
              <a:rPr lang="en-US" b="0" dirty="0" smtClean="0"/>
              <a:t>supporting technical material.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97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dirty="0"/>
              <a:t>June 13</a:t>
            </a:r>
            <a:r>
              <a:rPr lang="en-US" altLang="en-US" baseline="30000" dirty="0"/>
              <a:t>th</a:t>
            </a:r>
            <a:r>
              <a:rPr lang="en-US" altLang="en-US" dirty="0"/>
              <a:t> (Wed.) 11:00AM ET for 1hr.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75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TGba</a:t>
            </a:r>
            <a:br>
              <a:rPr lang="en-US" altLang="en-US" smtClean="0"/>
            </a:br>
            <a:r>
              <a:rPr lang="en-US" altLang="en-US" smtClean="0"/>
              <a:t>May 2018 Closing Report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6C1D439-1FFA-4A9B-B266-E6A4D2D0411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(Samsung)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2018-05-10</a:t>
            </a:r>
            <a:endParaRPr lang="en-GB" sz="2000" b="0" kern="0" dirty="0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104" name="Object 3"/>
          <p:cNvGraphicFramePr>
            <a:graphicFrameLocks noChangeAspect="1"/>
          </p:cNvGraphicFramePr>
          <p:nvPr/>
        </p:nvGraphicFramePr>
        <p:xfrm>
          <a:off x="2300288" y="3062289"/>
          <a:ext cx="7358062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Document" r:id="rId4" imgW="8254533" imgH="3012459" progId="Word.Document.8">
                  <p:embed/>
                </p:oleObj>
              </mc:Choice>
              <mc:Fallback>
                <p:oleObj name="Document" r:id="rId4" imgW="8254533" imgH="301245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3062289"/>
                        <a:ext cx="7358062" cy="268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39880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This document is the TGba closing report for May 2018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A5C8AB4-E001-4A41-83AF-169BA243195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Minyoung Park (Samsung)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329623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 Completed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Approved TGba SFD and TGba D0.2</a:t>
            </a:r>
          </a:p>
          <a:p>
            <a:r>
              <a:rPr lang="en-US" altLang="en-US" smtClean="0"/>
              <a:t>Closed TGba SFD (Final document is 11-18/575r11) </a:t>
            </a:r>
          </a:p>
          <a:p>
            <a:r>
              <a:rPr lang="en-US" altLang="en-US" smtClean="0"/>
              <a:t>Reviewed spec text documents for TGba D0.3</a:t>
            </a:r>
          </a:p>
          <a:p>
            <a:r>
              <a:rPr lang="en-US" altLang="en-US" smtClean="0"/>
              <a:t>Reviewed technical presentations</a:t>
            </a:r>
          </a:p>
          <a:p>
            <a:r>
              <a:rPr lang="en-US" altLang="en-US" smtClean="0"/>
              <a:t>TGba/ARC joint session – TGba architecture discussion</a:t>
            </a:r>
          </a:p>
          <a:p>
            <a:r>
              <a:rPr lang="en-US" altLang="en-US" smtClean="0"/>
              <a:t>Reviewed TG timeline</a:t>
            </a:r>
          </a:p>
          <a:p>
            <a:r>
              <a:rPr lang="en-US" altLang="en-US" smtClean="0"/>
              <a:t>Agenda: doc:11-18/647r11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63AB2BD-7439-4619-9245-CAD49F014D59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Minyoung Park (Samsung)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61563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Goal for </a:t>
            </a:r>
            <a:r>
              <a:rPr lang="en-US" altLang="en-US" dirty="0" smtClean="0"/>
              <a:t>July 2018</a:t>
            </a:r>
            <a:endParaRPr lang="en-US" altLang="en-US" dirty="0" smtClean="0"/>
          </a:p>
        </p:txBody>
      </p:sp>
      <p:sp>
        <p:nvSpPr>
          <p:cNvPr id="33795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Review and approve </a:t>
            </a:r>
            <a:r>
              <a:rPr lang="en-US" altLang="en-US" dirty="0" err="1"/>
              <a:t>TGba</a:t>
            </a:r>
            <a:r>
              <a:rPr lang="en-US" altLang="en-US" dirty="0"/>
              <a:t> D0.3</a:t>
            </a:r>
          </a:p>
          <a:p>
            <a:pPr>
              <a:defRPr/>
            </a:pPr>
            <a:r>
              <a:rPr lang="en-US" altLang="en-US" dirty="0"/>
              <a:t>Review technical presentations that resolves TBDs of </a:t>
            </a:r>
            <a:r>
              <a:rPr lang="en-US" altLang="en-US" dirty="0" err="1"/>
              <a:t>TGba</a:t>
            </a:r>
            <a:r>
              <a:rPr lang="en-US" altLang="en-US" dirty="0"/>
              <a:t> D0.3</a:t>
            </a:r>
          </a:p>
          <a:p>
            <a:pPr>
              <a:defRPr/>
            </a:pPr>
            <a:r>
              <a:rPr lang="en-US" altLang="en-US" dirty="0"/>
              <a:t>Review spec text documents for </a:t>
            </a:r>
            <a:r>
              <a:rPr lang="en-US" altLang="en-US" dirty="0" err="1"/>
              <a:t>TGba</a:t>
            </a:r>
            <a:r>
              <a:rPr lang="en-US" altLang="en-US" dirty="0"/>
              <a:t> D1.0</a:t>
            </a:r>
          </a:p>
          <a:p>
            <a:pPr>
              <a:defRPr/>
            </a:pPr>
            <a:r>
              <a:rPr lang="en-US" altLang="en-US" dirty="0"/>
              <a:t>Review TG timeline</a:t>
            </a:r>
          </a:p>
          <a:p>
            <a:pPr>
              <a:defRPr/>
            </a:pPr>
            <a:endParaRPr lang="en-US" altLang="en-US" dirty="0" smtClean="0"/>
          </a:p>
          <a:p>
            <a:pPr marL="0" indent="0"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9222" name="Slide Number Placeholder 6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C8406663-329F-4B59-AFC0-167A5281940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Minyoung Park (Samsung)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427009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 Call Schedule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b="1"/>
              <a:t>Three teleconference calls (Mondays, each 1 hour)</a:t>
            </a:r>
          </a:p>
          <a:p>
            <a:pPr marL="685800" lvl="2" indent="-342900"/>
            <a:r>
              <a:rPr lang="en-US" altLang="en-US" sz="2400" b="1"/>
              <a:t>May 21 (10:00 ET)</a:t>
            </a:r>
          </a:p>
          <a:p>
            <a:pPr marL="685800" lvl="2" indent="-342900"/>
            <a:r>
              <a:rPr lang="en-US" altLang="en-US" sz="2400" b="1"/>
              <a:t>June 4 (17:00ET)</a:t>
            </a:r>
          </a:p>
          <a:p>
            <a:pPr marL="685800" lvl="2" indent="-342900"/>
            <a:r>
              <a:rPr lang="en-US" altLang="en-US" sz="2400" b="1"/>
              <a:t>June 18 (23:00ET)</a:t>
            </a:r>
          </a:p>
          <a:p>
            <a:pPr marL="342900" lvl="1" indent="-342900">
              <a:buFontTx/>
              <a:buChar char="•"/>
            </a:pPr>
            <a:endParaRPr lang="en-US" altLang="en-US" sz="2400" b="1"/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1C1CB5F-8D8A-499C-A636-ADD7C368BE05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Minyoung Park (Samsung)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64218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TIG/SG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264024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59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1910524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(May 2018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996950" y="2419350"/>
          <a:ext cx="1012348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23488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884097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BCS TIG/SG (Broadcast Services) for May 2018, Warsaw.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6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Group met twice during this week</a:t>
            </a:r>
          </a:p>
          <a:p>
            <a:pPr>
              <a:buFont typeface="Arial"/>
              <a:buChar char="•"/>
            </a:pPr>
            <a:r>
              <a:rPr lang="en-US" dirty="0"/>
              <a:t>Consolidate on Use Cases</a:t>
            </a:r>
          </a:p>
          <a:p>
            <a:pPr lvl="1">
              <a:buFont typeface="Arial"/>
              <a:buChar char="•"/>
            </a:pPr>
            <a:r>
              <a:rPr lang="en-US" dirty="0"/>
              <a:t>Potential ITS Use Cases for BCS</a:t>
            </a:r>
          </a:p>
          <a:p>
            <a:pPr lvl="1">
              <a:buFont typeface="Arial"/>
              <a:buChar char="•"/>
            </a:pPr>
            <a:r>
              <a:rPr lang="en-US" dirty="0"/>
              <a:t>Uplink Broadcast Service</a:t>
            </a:r>
          </a:p>
          <a:p>
            <a:pPr>
              <a:buFont typeface="Arial"/>
              <a:buChar char="•"/>
            </a:pPr>
            <a:r>
              <a:rPr lang="en-US" dirty="0"/>
              <a:t>Discussion of BCS problem statement</a:t>
            </a:r>
          </a:p>
          <a:p>
            <a:pPr>
              <a:buFont typeface="Arial"/>
              <a:buChar char="•"/>
            </a:pPr>
            <a:r>
              <a:rPr lang="en-US" dirty="0"/>
              <a:t>Review of initial draft PAR and initial draft CSD</a:t>
            </a:r>
          </a:p>
          <a:p>
            <a:pPr>
              <a:buFont typeface="Arial"/>
              <a:buChar char="•"/>
            </a:pPr>
            <a:r>
              <a:rPr lang="en-US" dirty="0"/>
              <a:t>Leadership Elections</a:t>
            </a:r>
          </a:p>
          <a:p>
            <a:pPr lvl="1">
              <a:buFont typeface="Arial"/>
              <a:buChar char="•"/>
            </a:pPr>
            <a:r>
              <a:rPr lang="en-US" dirty="0"/>
              <a:t>Vice Chairs: Hitoshi Morioka (SRC Software) &amp; Stephen McCann (Blackberry)</a:t>
            </a:r>
          </a:p>
          <a:p>
            <a:pPr lvl="1">
              <a:buFont typeface="Arial"/>
              <a:buChar char="•"/>
            </a:pPr>
            <a:r>
              <a:rPr lang="en-US" dirty="0"/>
              <a:t>Secretary: </a:t>
            </a:r>
            <a:r>
              <a:rPr lang="en-US" dirty="0" err="1"/>
              <a:t>Xiaofei</a:t>
            </a:r>
            <a:r>
              <a:rPr lang="en-US" dirty="0"/>
              <a:t> Wang (Interdigital)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24692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July 2018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Stabilize the BCS Problem statement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Consolidate the PAR and CSD based on the BCS Problem statements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32909892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pPr lvl="2"/>
            <a:r>
              <a:rPr lang="en-US" dirty="0"/>
              <a:t>Note: </a:t>
            </a:r>
            <a:r>
              <a:rPr lang="en-US" dirty="0" err="1"/>
              <a:t>Telcos</a:t>
            </a:r>
            <a:r>
              <a:rPr lang="en-US" dirty="0"/>
              <a:t> on May 15 and 22 have been approved at the last meeting.</a:t>
            </a:r>
          </a:p>
          <a:p>
            <a:pPr lvl="2"/>
            <a:endParaRPr lang="en-US" dirty="0"/>
          </a:p>
          <a:p>
            <a:r>
              <a:rPr lang="en-US" dirty="0"/>
              <a:t>9-13 July 2018 F2F meeting, San Diego, CA, USA:</a:t>
            </a:r>
          </a:p>
          <a:p>
            <a:r>
              <a:rPr lang="en-US" dirty="0"/>
              <a:t>	Meeting time requested:  2 sessions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="" xmlns:a16="http://schemas.microsoft.com/office/drawing/2014/main" id="{E2D96A87-EB76-9A4E-82FC-9C11BE57BB3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6832" y="2517756"/>
          <a:ext cx="7467600" cy="1559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3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84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10266">
                <a:tc>
                  <a:txBody>
                    <a:bodyPr/>
                    <a:lstStyle/>
                    <a:p>
                      <a:r>
                        <a:rPr lang="en-US" sz="1500"/>
                        <a:t>Group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Dates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Start Time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Duration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49050">
                <a:tc>
                  <a:txBody>
                    <a:bodyPr/>
                    <a:lstStyle/>
                    <a:p>
                      <a:r>
                        <a:rPr lang="en-US" sz="1500" dirty="0"/>
                        <a:t>BCS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Tuesdays:</a:t>
                      </a:r>
                    </a:p>
                    <a:p>
                      <a:r>
                        <a:rPr lang="en-US" sz="1500" dirty="0"/>
                        <a:t>May 29</a:t>
                      </a:r>
                      <a:r>
                        <a:rPr lang="en-US" sz="1500" baseline="30000" dirty="0"/>
                        <a:t>th</a:t>
                      </a:r>
                      <a:r>
                        <a:rPr lang="en-US" sz="1500" dirty="0"/>
                        <a:t>, 2018</a:t>
                      </a:r>
                    </a:p>
                    <a:p>
                      <a:r>
                        <a:rPr lang="en-US" sz="1500" dirty="0"/>
                        <a:t>June 19</a:t>
                      </a:r>
                      <a:r>
                        <a:rPr lang="en-US" sz="1500" baseline="30000" dirty="0"/>
                        <a:t>th</a:t>
                      </a:r>
                      <a:r>
                        <a:rPr lang="en-US" sz="1500" dirty="0"/>
                        <a:t>, 2018</a:t>
                      </a:r>
                    </a:p>
                    <a:p>
                      <a:r>
                        <a:rPr lang="en-US" sz="1500" dirty="0"/>
                        <a:t>July 3</a:t>
                      </a:r>
                      <a:r>
                        <a:rPr lang="en-US" sz="1500" baseline="30000" dirty="0"/>
                        <a:t>rd</a:t>
                      </a:r>
                      <a:r>
                        <a:rPr lang="en-US" sz="1500" dirty="0"/>
                        <a:t>, 2018 </a:t>
                      </a:r>
                    </a:p>
                    <a:p>
                      <a:r>
                        <a:rPr lang="en-US" sz="1500" dirty="0"/>
                        <a:t>July 17</a:t>
                      </a:r>
                      <a:r>
                        <a:rPr lang="en-US" sz="1500" baseline="30000" dirty="0"/>
                        <a:t>th</a:t>
                      </a:r>
                      <a:r>
                        <a:rPr lang="en-US" sz="1500" dirty="0"/>
                        <a:t>, 24</a:t>
                      </a:r>
                      <a:r>
                        <a:rPr lang="en-US" sz="1500" baseline="30000" dirty="0"/>
                        <a:t>th</a:t>
                      </a:r>
                      <a:r>
                        <a:rPr lang="en-US" sz="1500" dirty="0"/>
                        <a:t>, 2018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10:00h</a:t>
                      </a:r>
                      <a:r>
                        <a:rPr lang="en-US" sz="1500" baseline="0"/>
                        <a:t> ET</a:t>
                      </a:r>
                      <a:endParaRPr lang="en-US" sz="150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 hour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40279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BCS schedule (unchanged)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Approval of WG motion to form SG: January 2018</a:t>
            </a:r>
          </a:p>
          <a:p>
            <a:pPr>
              <a:buFont typeface="Arial"/>
              <a:buChar char="•"/>
            </a:pPr>
            <a:r>
              <a:rPr lang="en-US" dirty="0"/>
              <a:t>Motion (EC) for form SG: End of March 2018 meeting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March 2018 – Meet as TIG</a:t>
            </a:r>
          </a:p>
          <a:p>
            <a:pPr>
              <a:buFont typeface="Arial"/>
              <a:buChar char="•"/>
            </a:pPr>
            <a:r>
              <a:rPr lang="en-US" dirty="0"/>
              <a:t>May &amp; July 2018 – Meet as SG</a:t>
            </a:r>
          </a:p>
          <a:p>
            <a:pPr>
              <a:buFont typeface="Arial"/>
              <a:buChar char="•"/>
            </a:pPr>
            <a:r>
              <a:rPr lang="en-US" dirty="0"/>
              <a:t>July 2018 – Refine PAR; potential approval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July 2018 – Motion to extend duration of SG</a:t>
            </a:r>
          </a:p>
          <a:p>
            <a:pPr>
              <a:buFont typeface="Arial"/>
              <a:buChar char="•"/>
            </a:pPr>
            <a:r>
              <a:rPr lang="en-US" dirty="0"/>
              <a:t>September &amp; November 2018 – Meet as SG</a:t>
            </a:r>
          </a:p>
          <a:p>
            <a:pPr>
              <a:buFont typeface="Arial"/>
              <a:buChar char="•"/>
            </a:pPr>
            <a:r>
              <a:rPr lang="en-US" dirty="0"/>
              <a:t>November 2018 – Deadline for approving PAR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68371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22ED86-6773-4F4D-9EFF-8EEE394B7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BCS Motions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F4F659C-DC5A-D648-84C6-1696AF95E9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External motions / to be confirmed by WG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3958FB6-8819-784B-A06F-EECC229AAF1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A24EE0A-E088-E94E-83B4-BDD9ED600A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A621C6E-48ED-934D-8B1D-57514A9F7B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03078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2BF6C0-CFE8-924C-BDB6-4B988B00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Confirmation Vote BCS Vice 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DAB534-4399-6B4F-904B-3AD83D97D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</a:t>
            </a:r>
          </a:p>
          <a:p>
            <a:r>
              <a:rPr lang="en-US" dirty="0"/>
              <a:t>	Hitoshi Morioka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	Stephen McCann</a:t>
            </a:r>
          </a:p>
          <a:p>
            <a:r>
              <a:rPr lang="en-US" dirty="0"/>
              <a:t>as Vice Chairs of the BCS SG.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		Seconded:	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Result in BCS SG: Y/N/A: 10/0/0  -- motion passed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2FBC624-8631-3E4D-9171-00DFD5539D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CDC50B2-556D-FB43-9ECA-50E132FCAE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E2885F27-1750-9345-AC17-E1ECE138DB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51502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757E16-279D-034F-B47C-191E1422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Confirmation Vote BCS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6092273-7F0E-2740-ADF7-1A7B93D36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to: Confirm </a:t>
            </a:r>
            <a:r>
              <a:rPr lang="en-US" dirty="0" err="1"/>
              <a:t>Xiaofei</a:t>
            </a:r>
            <a:r>
              <a:rPr lang="en-US" dirty="0"/>
              <a:t> Wang as BCS Secretary.</a:t>
            </a:r>
          </a:p>
          <a:p>
            <a:endParaRPr lang="en-US" dirty="0"/>
          </a:p>
          <a:p>
            <a:r>
              <a:rPr lang="en-US" dirty="0"/>
              <a:t>Moved: Dan Harkins		Seconded:	 Stephen	McCann	</a:t>
            </a:r>
          </a:p>
          <a:p>
            <a:r>
              <a:rPr lang="en-US" dirty="0"/>
              <a:t>Result in BCS SG:  Y/N/A -- 9/0/0  motion passed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41FB270-959E-D547-A6AA-4D9A300BA2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BAB4B3-84EF-AD46-8290-4F159BC696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FC1E13D-C328-DB42-A330-2D48494D1E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3102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GB"/>
              <a:t>May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1"/>
            <a:ext cx="7772400" cy="4208463"/>
          </a:xfrm>
          <a:ln/>
        </p:spPr>
        <p:txBody>
          <a:bodyPr/>
          <a:lstStyle/>
          <a:p>
            <a:r>
              <a:rPr lang="en-US" dirty="0"/>
              <a:t>Agenda for this week:				11-18/590</a:t>
            </a:r>
          </a:p>
          <a:p>
            <a:r>
              <a:rPr lang="en-US" dirty="0"/>
              <a:t>Meeting / Chair’s Slide Deck:		11-18/591</a:t>
            </a:r>
          </a:p>
          <a:p>
            <a:endParaRPr lang="en-US" dirty="0"/>
          </a:p>
          <a:p>
            <a:r>
              <a:rPr lang="en-US" dirty="0"/>
              <a:t>Meeting minutes:					11-18/0901</a:t>
            </a:r>
          </a:p>
          <a:p>
            <a:endParaRPr lang="en-US" dirty="0"/>
          </a:p>
          <a:p>
            <a:r>
              <a:rPr lang="en-US" dirty="0"/>
              <a:t>Snapshot Slide:						11-18/0589</a:t>
            </a:r>
          </a:p>
          <a:p>
            <a:r>
              <a:rPr lang="en-US" dirty="0"/>
              <a:t>Closing report:						11-18/0592</a:t>
            </a:r>
          </a:p>
        </p:txBody>
      </p:sp>
    </p:spTree>
    <p:extLst>
      <p:ext uri="{BB962C8B-B14F-4D97-AF65-F5344CB8AC3E}">
        <p14:creationId xmlns:p14="http://schemas.microsoft.com/office/powerpoint/2010/main" val="2123790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/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Slide </a:t>
            </a:r>
            <a:fld id="{296FFE81-1407-4DE2-83BF-4FCBB06DEE4E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69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Tuncer Baykas (IMU)</a:t>
            </a:r>
            <a:endParaRPr lang="en-US" dirty="0"/>
          </a:p>
        </p:txBody>
      </p:sp>
      <p:sp>
        <p:nvSpPr>
          <p:cNvPr id="111" name="Date Placeholder 4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2018</a:t>
            </a:r>
          </a:p>
        </p:txBody>
      </p:sp>
      <p:sp>
        <p:nvSpPr>
          <p:cNvPr id="2150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469900"/>
            <a:ext cx="10363200" cy="14700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200" smtClean="0">
                <a:solidFill>
                  <a:srgbClr val="000000"/>
                </a:solidFill>
              </a:rPr>
              <a:t>FD TIG Closing Report</a:t>
            </a: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828800" y="1463675"/>
            <a:ext cx="8534400" cy="476250"/>
          </a:xfrm>
        </p:spPr>
        <p:txBody>
          <a:bodyPr/>
          <a:lstStyle/>
          <a:p>
            <a:pPr marL="0" indent="0" algn="ctr" eaLnBrk="1" hangingPunct="1">
              <a:spcBef>
                <a:spcPts val="500"/>
              </a:spcBef>
              <a:buFont typeface="Arial" panose="020B0604020202020204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en-US" altLang="en-US" sz="2000" smtClean="0"/>
              <a:t>Date:</a:t>
            </a:r>
            <a:r>
              <a:rPr lang="en-US" altLang="en-US" sz="2000" b="0" smtClean="0"/>
              <a:t> 2018-05-09</a:t>
            </a:r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5792788" y="6475413"/>
            <a:ext cx="70485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Slide </a:t>
            </a:r>
            <a:fld id="{A4F1DEF5-266D-4938-A38A-1CA506E3395F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>
                <a:lnSpc>
                  <a:spcPct val="100000"/>
                </a:lnSpc>
              </a:pPr>
              <a:t>69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1" name="AutoShape 5"/>
          <p:cNvSpPr>
            <a:spLocks noChangeArrowheads="1"/>
          </p:cNvSpPr>
          <p:nvPr/>
        </p:nvSpPr>
        <p:spPr bwMode="auto">
          <a:xfrm>
            <a:off x="993775" y="1973263"/>
            <a:ext cx="1447800" cy="381000"/>
          </a:xfrm>
          <a:custGeom>
            <a:avLst/>
            <a:gdLst>
              <a:gd name="T0" fmla="*/ 1447800 w 1447800"/>
              <a:gd name="T1" fmla="*/ 190500 h 381000"/>
              <a:gd name="T2" fmla="*/ 723900 w 1447800"/>
              <a:gd name="T3" fmla="*/ 381000 h 381000"/>
              <a:gd name="T4" fmla="*/ 0 w 1447800"/>
              <a:gd name="T5" fmla="*/ 190500 h 381000"/>
              <a:gd name="T6" fmla="*/ 723900 w 1447800"/>
              <a:gd name="T7" fmla="*/ 0 h 3810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447800"/>
              <a:gd name="T13" fmla="*/ 0 h 381000"/>
              <a:gd name="T14" fmla="*/ 1447800 w 1447800"/>
              <a:gd name="T15" fmla="*/ 381000 h 381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7800" h="381000">
                <a:moveTo>
                  <a:pt x="0" y="0"/>
                </a:moveTo>
                <a:lnTo>
                  <a:pt x="4022" y="0"/>
                </a:lnTo>
                <a:lnTo>
                  <a:pt x="4022" y="1058"/>
                </a:lnTo>
                <a:lnTo>
                  <a:pt x="0" y="10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eaLnBrk="0"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100000"/>
              </a:lnSpc>
              <a:spcBef>
                <a:spcPts val="500"/>
              </a:spcBef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Authors:</a:t>
            </a:r>
          </a:p>
        </p:txBody>
      </p:sp>
      <p:graphicFrame>
        <p:nvGraphicFramePr>
          <p:cNvPr id="4102" name="Group 6"/>
          <p:cNvGraphicFramePr>
            <a:graphicFrameLocks noGrp="1"/>
          </p:cNvGraphicFramePr>
          <p:nvPr/>
        </p:nvGraphicFramePr>
        <p:xfrm>
          <a:off x="1066800" y="2667000"/>
          <a:ext cx="9890125" cy="2620963"/>
        </p:xfrm>
        <a:graphic>
          <a:graphicData uri="http://schemas.openxmlformats.org/drawingml/2006/table">
            <a:tbl>
              <a:tblPr/>
              <a:tblGrid>
                <a:gridCol w="1976438"/>
                <a:gridCol w="1976437"/>
                <a:gridCol w="1978025"/>
                <a:gridCol w="1976438"/>
                <a:gridCol w="1982787"/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roid Sans Fallback" charset="0"/>
                          <a:cs typeface="Droid Sans Fallback" charset="0"/>
                        </a:rPr>
                        <a:t>Name</a:t>
                      </a:r>
                    </a:p>
                  </a:txBody>
                  <a:tcPr marL="90000" marR="90000" marT="62676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roid Sans Fallback" charset="0"/>
                          <a:cs typeface="Droid Sans Fallback" charset="0"/>
                        </a:rPr>
                        <a:t>Affiliations</a:t>
                      </a:r>
                    </a:p>
                  </a:txBody>
                  <a:tcPr marL="90000" marR="90000" marT="62676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roid Sans Fallback" charset="0"/>
                          <a:cs typeface="Droid Sans Fallback" charset="0"/>
                        </a:rPr>
                        <a:t>Address</a:t>
                      </a:r>
                    </a:p>
                  </a:txBody>
                  <a:tcPr marL="90000" marR="90000" marT="62676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roid Sans Fallback" charset="0"/>
                          <a:cs typeface="Droid Sans Fallback" charset="0"/>
                        </a:rPr>
                        <a:t>Phone</a:t>
                      </a:r>
                    </a:p>
                  </a:txBody>
                  <a:tcPr marL="90000" marR="90000" marT="62676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roid Sans Fallback" charset="0"/>
                          <a:cs typeface="Droid Sans Fallback" charset="0"/>
                        </a:rPr>
                        <a:t>email</a:t>
                      </a:r>
                    </a:p>
                  </a:txBody>
                  <a:tcPr marL="90000" marR="90000" marT="62676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Droid Sans Fallback" charset="0"/>
                          <a:cs typeface="Droid Sans Fallback" charset="0"/>
                        </a:rPr>
                        <a:t>Tuncer Baykas</a:t>
                      </a: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Droid Sans Fallback" charset="0"/>
                          <a:cs typeface="Droid Sans Fallback" charset="0"/>
                        </a:rPr>
                        <a:t>Istanbul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Droid Sans Fallback" charset="0"/>
                          <a:cs typeface="Droid Sans Fallback" charset="0"/>
                        </a:rPr>
                        <a:t>Medipol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Droid Sans Fallback" charset="0"/>
                          <a:cs typeface="Droid Sans Fallback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Droid Sans Fallback" charset="0"/>
                          <a:cs typeface="Droid Sans Fallback" charset="0"/>
                        </a:rPr>
                        <a:t>Universty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Droid Sans Fallback" charset="0"/>
                          <a:cs typeface="Droid Sans Fallback" charset="0"/>
                        </a:rPr>
                        <a:t>tbaykas@medipol.edu.tr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0407" marB="4680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8865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113213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solidFill>
                  <a:schemeClr val="accent2"/>
                </a:solidFill>
                <a:hlinkClick r:id="rId6"/>
              </a:rPr>
              <a:t>LRA@tiac.net</a:t>
            </a:r>
            <a:r>
              <a:rPr lang="en-US" sz="1600" b="0" dirty="0">
                <a:solidFill>
                  <a:schemeClr val="accent2"/>
                </a:solidFill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 smtClean="0"/>
              <a:t>REVmd</a:t>
            </a:r>
            <a:r>
              <a:rPr lang="en-US" sz="1600" b="1" dirty="0" smtClean="0"/>
              <a:t> –Emily </a:t>
            </a:r>
            <a:r>
              <a:rPr lang="en-US" sz="1600" b="1" dirty="0"/>
              <a:t>Qi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84129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200" smtClean="0">
                <a:solidFill>
                  <a:srgbClr val="000000"/>
                </a:solidFill>
              </a:rPr>
              <a:t>Abstract</a:t>
            </a:r>
          </a:p>
        </p:txBody>
      </p:sp>
      <p:sp>
        <p:nvSpPr>
          <p:cNvPr id="23553" name="Slide Number Placeholder 3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/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Slide </a:t>
            </a:r>
            <a:fld id="{F125CFBA-6604-4111-9765-2578E72C3604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70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Tuncer Baykas (IMU)</a:t>
            </a:r>
            <a:endParaRPr 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2018</a:t>
            </a:r>
          </a:p>
        </p:txBody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914400" y="1981200"/>
            <a:ext cx="10360025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342900" indent="-341313" eaLnBrk="0"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GB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802.11 FD TIG</a:t>
            </a:r>
            <a:br>
              <a:rPr lang="en-GB" altLang="en-US" b="1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GB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(Full Duplex Technical Interest Group)</a:t>
            </a: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GB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May 2018</a:t>
            </a: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GB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Warsaw Mariott  Hotel, Warsaw, Poland</a:t>
            </a: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</a:pPr>
            <a:endParaRPr lang="en-GB" altLang="en-US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GB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Chair: James Gilb (GA-ASI, USD, Gilb Consulting)</a:t>
            </a: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GB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Chair (acting): Tuncer Baykas (Istanbul Medipol University)</a:t>
            </a: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</a:pPr>
            <a:endParaRPr lang="en-GB" altLang="en-US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1019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200" smtClean="0">
                <a:solidFill>
                  <a:srgbClr val="000000"/>
                </a:solidFill>
              </a:rPr>
              <a:t>Accomplishments</a:t>
            </a:r>
          </a:p>
        </p:txBody>
      </p:sp>
      <p:sp>
        <p:nvSpPr>
          <p:cNvPr id="25601" name="Slide Number Placeholder 3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/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Slide </a:t>
            </a:r>
            <a:fld id="{B0797B89-74F7-4C3A-BD27-C3213624E319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71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Tuncer Baykas (IMU)</a:t>
            </a:r>
            <a:endParaRPr 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2018</a:t>
            </a:r>
          </a:p>
        </p:txBody>
      </p:sp>
      <p:sp>
        <p:nvSpPr>
          <p:cNvPr id="26629" name="Text Box 2"/>
          <p:cNvSpPr txBox="1">
            <a:spLocks noChangeArrowheads="1"/>
          </p:cNvSpPr>
          <p:nvPr/>
        </p:nvSpPr>
        <p:spPr bwMode="auto">
          <a:xfrm>
            <a:off x="929217" y="2133600"/>
            <a:ext cx="10360025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431800" indent="-32385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1pPr>
            <a:lvl2pPr marL="863600" indent="-32385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2pPr>
            <a:lvl3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3pPr>
            <a:lvl4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4pPr>
            <a:lvl5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9pPr>
          </a:lstStyle>
          <a:p>
            <a:pPr lvl="1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0"/>
              <a:buChar char=""/>
              <a:defRPr/>
            </a:pP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4 Contributions</a:t>
            </a:r>
          </a:p>
          <a:p>
            <a:pPr lvl="2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0"/>
              <a:buChar char=""/>
              <a:defRPr/>
            </a:pPr>
            <a:r>
              <a:rPr lang="en-GB" sz="2000" dirty="0" smtClean="0">
                <a:latin typeface="+mj-lt"/>
              </a:rPr>
              <a:t>Full Duplex Usage Model, Ming </a:t>
            </a:r>
            <a:r>
              <a:rPr lang="en-GB" sz="2000" dirty="0" err="1" smtClean="0">
                <a:latin typeface="+mj-lt"/>
              </a:rPr>
              <a:t>Gan</a:t>
            </a:r>
            <a:r>
              <a:rPr lang="en-GB" sz="2000" dirty="0" smtClean="0">
                <a:latin typeface="+mj-lt"/>
              </a:rPr>
              <a:t> 802.11-18/758r0</a:t>
            </a:r>
          </a:p>
          <a:p>
            <a:pPr lvl="2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0"/>
              <a:buChar char=""/>
              <a:defRPr/>
            </a:pPr>
            <a:r>
              <a:rPr lang="en-GB" sz="2000" dirty="0" smtClean="0">
                <a:latin typeface="+mj-lt"/>
              </a:rPr>
              <a:t>Self-interference-cancellation-in-full-duplex-for-802-11, Yan </a:t>
            </a:r>
            <a:r>
              <a:rPr lang="en-GB" sz="2000" dirty="0" err="1" smtClean="0">
                <a:latin typeface="+mj-lt"/>
              </a:rPr>
              <a:t>Xin</a:t>
            </a:r>
            <a:r>
              <a:rPr lang="en-GB" sz="2000" dirty="0" smtClean="0">
                <a:latin typeface="+mj-lt"/>
              </a:rPr>
              <a:t>, 802.11-18/880r0</a:t>
            </a:r>
          </a:p>
          <a:p>
            <a:pPr lvl="2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0"/>
              <a:buChar char=""/>
              <a:defRPr/>
            </a:pPr>
            <a:r>
              <a:rPr lang="en-GB" sz="2000" dirty="0" smtClean="0">
                <a:latin typeface="+mj-lt"/>
              </a:rPr>
              <a:t>Full-Duplex based MAC enhancements </a:t>
            </a:r>
            <a:r>
              <a:rPr lang="en-GB" sz="2000" dirty="0" err="1" smtClean="0">
                <a:latin typeface="+mj-lt"/>
              </a:rPr>
              <a:t>Sigurd</a:t>
            </a:r>
            <a:r>
              <a:rPr lang="en-GB" sz="2000" dirty="0" smtClean="0">
                <a:latin typeface="+mj-lt"/>
              </a:rPr>
              <a:t> </a:t>
            </a:r>
            <a:r>
              <a:rPr lang="en-GB" sz="2000" dirty="0" err="1" smtClean="0">
                <a:latin typeface="+mj-lt"/>
              </a:rPr>
              <a:t>Schelstraete</a:t>
            </a:r>
            <a:r>
              <a:rPr lang="en-GB" sz="2000" dirty="0" smtClean="0">
                <a:latin typeface="+mj-lt"/>
              </a:rPr>
              <a:t>, 802.11-18/864r0</a:t>
            </a:r>
            <a:endParaRPr lang="en-GB" sz="2000" dirty="0" smtClean="0">
              <a:solidFill>
                <a:srgbClr val="000000"/>
              </a:solidFill>
              <a:latin typeface="+mj-lt"/>
            </a:endParaRPr>
          </a:p>
          <a:p>
            <a:pPr lvl="2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0"/>
              <a:buChar char=""/>
              <a:defRPr/>
            </a:pPr>
            <a:r>
              <a:rPr lang="en-GB" sz="2000" dirty="0" smtClean="0">
                <a:latin typeface="+mj-lt"/>
              </a:rPr>
              <a:t>PSSS_CDD Full Duplex PHY 802.11-Andreas Wolf 18/864r0</a:t>
            </a:r>
            <a:endParaRPr lang="en-GB" sz="2000" dirty="0" smtClean="0">
              <a:solidFill>
                <a:srgbClr val="000000"/>
              </a:solidFill>
              <a:latin typeface="+mj-lt"/>
            </a:endParaRP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0"/>
              <a:buChar char=""/>
              <a:defRPr/>
            </a:pP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Work on the TIG report and Future Sessions planning</a:t>
            </a: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0"/>
              <a:buChar char=""/>
              <a:defRPr/>
            </a:pP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Future Sessions planning</a:t>
            </a:r>
          </a:p>
        </p:txBody>
      </p:sp>
    </p:spTree>
    <p:extLst>
      <p:ext uri="{BB962C8B-B14F-4D97-AF65-F5344CB8AC3E}">
        <p14:creationId xmlns:p14="http://schemas.microsoft.com/office/powerpoint/2010/main" val="31942542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Future plans/actions</a:t>
            </a:r>
          </a:p>
        </p:txBody>
      </p:sp>
      <p:sp>
        <p:nvSpPr>
          <p:cNvPr id="27649" name="Slide Number Placeholder 3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/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Slide </a:t>
            </a:r>
            <a:fld id="{5B574B5F-BCD4-46DA-9AAC-BA8C7488A0EC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72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Tuncer Baykas (IMU)</a:t>
            </a:r>
            <a:endParaRPr 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2018</a:t>
            </a:r>
          </a:p>
        </p:txBody>
      </p:sp>
      <p:sp>
        <p:nvSpPr>
          <p:cNvPr id="26629" name="Text Box 2"/>
          <p:cNvSpPr txBox="1">
            <a:spLocks noChangeArrowheads="1"/>
          </p:cNvSpPr>
          <p:nvPr/>
        </p:nvSpPr>
        <p:spPr bwMode="auto">
          <a:xfrm>
            <a:off x="914400" y="2058987"/>
            <a:ext cx="10360025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431800" indent="-323850"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dirty="0"/>
              <a:t>• If text contributions to the report are received, </a:t>
            </a:r>
          </a:p>
          <a:p>
            <a:r>
              <a:rPr lang="en-US" altLang="en-US" dirty="0"/>
              <a:t>  Teleconference(s) may be arranged.</a:t>
            </a:r>
          </a:p>
          <a:p>
            <a:endParaRPr lang="en-US" altLang="en-US" dirty="0"/>
          </a:p>
          <a:p>
            <a:r>
              <a:rPr lang="en-US" altLang="en-US" dirty="0"/>
              <a:t>	• San Diego</a:t>
            </a:r>
          </a:p>
          <a:p>
            <a:r>
              <a:rPr lang="en-US" altLang="en-US" dirty="0"/>
              <a:t>	• Finalize report</a:t>
            </a:r>
          </a:p>
          <a:p>
            <a:r>
              <a:rPr lang="en-US" altLang="en-US" dirty="0"/>
              <a:t>	• Make recommendation</a:t>
            </a:r>
            <a:endParaRPr lang="en-GB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859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Light Communications Study Group </a:t>
            </a:r>
            <a:br>
              <a:rPr lang="en-US" altLang="en-US" smtClean="0"/>
            </a:br>
            <a:r>
              <a:rPr lang="en-US" altLang="en-US" smtClean="0"/>
              <a:t>May 2018 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2000"/>
              <a:t>Date:</a:t>
            </a:r>
            <a:r>
              <a:rPr lang="en-US" altLang="en-US" sz="2000" b="0"/>
              <a:t> 2018-05-09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25D2B2A-C740-4DA8-8DF9-13D3945EEDF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73</a:t>
            </a:fld>
            <a:endParaRPr lang="en-US" altLang="en-US" sz="1200" b="0"/>
          </a:p>
        </p:txBody>
      </p:sp>
      <p:sp>
        <p:nvSpPr>
          <p:cNvPr id="1536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2018</a:t>
            </a:r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/>
        </p:nvGraphicFramePr>
        <p:xfrm>
          <a:off x="2195514" y="2667000"/>
          <a:ext cx="9126537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Document" r:id="rId4" imgW="8216847" imgH="1061847" progId="Word.Document.8">
                  <p:embed/>
                </p:oleObj>
              </mc:Choice>
              <mc:Fallback>
                <p:oleObj name="Document" r:id="rId4" imgW="8216847" imgH="10618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4" y="2667000"/>
                        <a:ext cx="9126537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410531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This presentation contains the IEEE 802.11 Light Communications Study Group closing report for the May 2018 session.</a:t>
            </a:r>
          </a:p>
          <a:p>
            <a:endParaRPr 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CA2872C-39F9-451D-8DFD-D1F0B4658D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74</a:t>
            </a:fld>
            <a:endParaRPr lang="en-US" altLang="en-US" sz="1200" b="0"/>
          </a:p>
        </p:txBody>
      </p:sp>
      <p:sp>
        <p:nvSpPr>
          <p:cNvPr id="17414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405209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5F71A5B-E36D-4FA4-AA7E-BC398D3652B9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75</a:t>
            </a:fld>
            <a:endParaRPr lang="en-US" altLang="en-US" sz="1200" b="0"/>
          </a:p>
        </p:txBody>
      </p:sp>
      <p:sp>
        <p:nvSpPr>
          <p:cNvPr id="19462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19461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2018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6F1E1487-9677-45E7-8A6F-BEB88DB43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676400"/>
            <a:ext cx="776128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457200" lvl="1" indent="0">
              <a:buNone/>
              <a:defRPr/>
            </a:pPr>
            <a:r>
              <a:rPr lang="en-US" altLang="en-US" sz="1600" b="1" u="sng" dirty="0"/>
              <a:t>Content</a:t>
            </a:r>
          </a:p>
          <a:p>
            <a:pPr lvl="1">
              <a:defRPr/>
            </a:pPr>
            <a:r>
              <a:rPr lang="en-GB" altLang="en-US" sz="1600" dirty="0"/>
              <a:t>Discussed the possible timeline for </a:t>
            </a:r>
            <a:r>
              <a:rPr lang="en-GB" altLang="en-US" sz="1600" dirty="0" err="1"/>
              <a:t>TGbb</a:t>
            </a:r>
            <a:r>
              <a:rPr lang="en-GB" altLang="en-US" sz="1600" dirty="0"/>
              <a:t> (doc. 11-18/0908r1) to deliver a Light Communications amendment in accordance to the approved PAR.</a:t>
            </a:r>
          </a:p>
          <a:p>
            <a:pPr lvl="1">
              <a:defRPr/>
            </a:pPr>
            <a:r>
              <a:rPr lang="en-GB" altLang="en-US" sz="1600" dirty="0"/>
              <a:t>Discussion on the possible usage models document for </a:t>
            </a:r>
            <a:r>
              <a:rPr lang="en-GB" altLang="en-US" sz="1600" dirty="0" err="1"/>
              <a:t>TGbb</a:t>
            </a:r>
            <a:r>
              <a:rPr lang="en-GB" altLang="en-US" sz="1600" dirty="0"/>
              <a:t> (doc. 11-18/0909r1)</a:t>
            </a:r>
          </a:p>
          <a:p>
            <a:pPr lvl="1">
              <a:defRPr/>
            </a:pPr>
            <a:r>
              <a:rPr lang="en-GB" altLang="en-US" sz="1600" dirty="0"/>
              <a:t>Presentation on the process for introducing commercial products to the Department of Defence (doc. 11-18/0856r1) and use-case for LC in automotive (doc. 11-18/0940r0)</a:t>
            </a:r>
          </a:p>
          <a:p>
            <a:pPr lvl="1">
              <a:defRPr/>
            </a:pPr>
            <a:r>
              <a:rPr lang="en-GB" altLang="en-US" sz="1600" dirty="0"/>
              <a:t>Presentation on the use of LC in an industrial environment (doc. 11-18/829r0) and a presentation of different usage models for outdoor LC that could be considered by the </a:t>
            </a:r>
            <a:r>
              <a:rPr lang="en-GB" altLang="en-US" sz="1600" dirty="0" err="1"/>
              <a:t>TGbb</a:t>
            </a:r>
            <a:r>
              <a:rPr lang="en-GB" altLang="en-US" sz="1600" dirty="0"/>
              <a:t> (doc. 11-18/0931r0) </a:t>
            </a:r>
          </a:p>
          <a:p>
            <a:pPr lvl="1">
              <a:defRPr/>
            </a:pPr>
            <a:r>
              <a:rPr lang="en-GB" altLang="en-US" sz="1600" dirty="0"/>
              <a:t>Discussion on the set of documents that may be needed by the </a:t>
            </a:r>
            <a:r>
              <a:rPr lang="en-GB" altLang="en-US" sz="1600" dirty="0" err="1"/>
              <a:t>TGbb</a:t>
            </a:r>
            <a:r>
              <a:rPr lang="en-GB" altLang="en-US" sz="1600" dirty="0"/>
              <a:t> and the processes that would help deliver the eventual Draft 1.0 (doc. 11-18/0948r0).</a:t>
            </a:r>
          </a:p>
          <a:p>
            <a:pPr marL="457200" lvl="1" indent="0">
              <a:buNone/>
              <a:defRPr/>
            </a:pPr>
            <a:r>
              <a:rPr lang="en-GB" altLang="en-US" sz="1600" b="1" u="sng" dirty="0"/>
              <a:t>Straw Poll</a:t>
            </a:r>
          </a:p>
          <a:p>
            <a:pPr lvl="1">
              <a:defRPr/>
            </a:pPr>
            <a:r>
              <a:rPr lang="en-GB" altLang="en-US" sz="1600" dirty="0"/>
              <a:t>The committee agreed (16/2/9) to recommend doc. 11-18/0908r1 as a possible timeline for consideration by the potential </a:t>
            </a:r>
            <a:r>
              <a:rPr lang="en-GB" altLang="en-US" sz="1600" dirty="0" err="1"/>
              <a:t>TGbb</a:t>
            </a:r>
            <a:r>
              <a:rPr lang="en-GB" altLang="en-US" sz="1600" dirty="0"/>
              <a:t>.</a:t>
            </a:r>
          </a:p>
          <a:p>
            <a:pPr lvl="1">
              <a:defRPr/>
            </a:pPr>
            <a:endParaRPr lang="en-US" altLang="en-US" sz="1600" b="1" dirty="0"/>
          </a:p>
          <a:p>
            <a:pPr marL="457200" lvl="1" indent="0">
              <a:buNone/>
              <a:defRPr/>
            </a:pPr>
            <a:r>
              <a:rPr lang="en-US" altLang="en-US" sz="1600" b="1" dirty="0"/>
              <a:t>Minutes of the meeting are available as doc. 11-18/0910r1.</a:t>
            </a: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/>
              <a:t>The LC SG achieved its objective for the Warsaw Meeting</a:t>
            </a:r>
          </a:p>
        </p:txBody>
      </p:sp>
    </p:spTree>
    <p:extLst>
      <p:ext uri="{BB962C8B-B14F-4D97-AF65-F5344CB8AC3E}">
        <p14:creationId xmlns:p14="http://schemas.microsoft.com/office/powerpoint/2010/main" val="36046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NGV SG Closing Report - Warsaw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264024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76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2041526" y="2278063"/>
          <a:ext cx="8056563" cy="267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Document" r:id="rId4" imgW="8248712" imgH="2756611" progId="Word.Document.8">
                  <p:embed/>
                </p:oleObj>
              </mc:Choice>
              <mc:Fallback>
                <p:oleObj name="Document" r:id="rId4" imgW="8248712" imgH="27566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6" y="2278063"/>
                        <a:ext cx="8056563" cy="267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539416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NGV SG for May 2018 in Warsaw (Poland)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5909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SINGLE GOAL FOR STUDY GROUP: PAR/CSD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#1 - Tuesday, PM1 13:30 – 15:30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#2 - Wednesday, AM1 8:00-10:00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#3 -Thursday, PM2 16:00-20:00</a:t>
            </a:r>
          </a:p>
          <a:p>
            <a:pPr>
              <a:spcBef>
                <a:spcPct val="20000"/>
              </a:spcBef>
              <a:buClrTx/>
              <a:buSzTx/>
            </a:pP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Discussed: 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11 submissions on topics of Requirements and Channel Models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2 Submissions for reference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Started discussion on the PAR </a:t>
            </a:r>
          </a:p>
          <a:p>
            <a:endParaRPr lang="en-US" dirty="0"/>
          </a:p>
        </p:txBody>
      </p:sp>
      <p:sp>
        <p:nvSpPr>
          <p:cNvPr id="19460" name="灯片编号占位符 3">
            <a:extLst>
              <a:ext uri="{FF2B5EF4-FFF2-40B4-BE49-F238E27FC236}">
                <a16:creationId xmlns="" xmlns:a16="http://schemas.microsoft.com/office/drawing/2014/main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78</a:t>
            </a:fld>
            <a:endParaRPr lang="en-US" altLang="en-US" sz="1200" b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59" name="页脚占位符 2">
            <a:extLst>
              <a:ext uri="{FF2B5EF4-FFF2-40B4-BE49-F238E27FC236}">
                <a16:creationId xmlns="" xmlns:a16="http://schemas.microsoft.com/office/drawing/2014/main" id="{A58570FD-9B55-4CAB-BD60-008490C6244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Jon Rosdahl (Qualcomm)</a:t>
            </a:r>
          </a:p>
        </p:txBody>
      </p:sp>
      <p:sp>
        <p:nvSpPr>
          <p:cNvPr id="19458" name="日期占位符 1">
            <a:extLst>
              <a:ext uri="{FF2B5EF4-FFF2-40B4-BE49-F238E27FC236}">
                <a16:creationId xmlns="" xmlns:a16="http://schemas.microsoft.com/office/drawing/2014/main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77488464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SINGLE GOAL FOR STUDY GROUP: PAR/CSD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US" altLang="en-US" sz="2800" dirty="0"/>
              <a:t>Our target  this week was to get consensus on a baseline PAR/CSD, setup timeline and conference call plan.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Initial proposal document number reservation:</a:t>
            </a:r>
            <a:endParaRPr lang="en-US" altLang="en-US" sz="2800" dirty="0">
              <a:hlinkClick r:id="rId3"/>
            </a:endParaRPr>
          </a:p>
          <a:p>
            <a:pPr lvl="2"/>
            <a:r>
              <a:rPr lang="en-US" altLang="en-US" sz="2400" dirty="0">
                <a:hlinkClick r:id="rId3"/>
              </a:rPr>
              <a:t>11-18/861</a:t>
            </a:r>
            <a:r>
              <a:rPr lang="en-US" altLang="en-US" sz="2400" dirty="0"/>
              <a:t> - IEEE 802.11 NGV SG Proposed PAR  </a:t>
            </a:r>
          </a:p>
          <a:p>
            <a:pPr lvl="2"/>
            <a:r>
              <a:rPr lang="en-US" altLang="en-US" sz="2400" dirty="0">
                <a:hlinkClick r:id="rId4"/>
              </a:rPr>
              <a:t>11-18/862</a:t>
            </a:r>
            <a:r>
              <a:rPr lang="en-US" altLang="en-US" sz="2400" dirty="0"/>
              <a:t> - IEEE 802.11 NGV SG Proposed CSD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455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May 8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smtClean="0"/>
              <a:t>11ak </a:t>
            </a:r>
            <a:r>
              <a:rPr lang="en-GB" sz="2000" dirty="0"/>
              <a:t>– </a:t>
            </a:r>
            <a:r>
              <a:rPr lang="en-GB" sz="2000" dirty="0" smtClean="0"/>
              <a:t> In publication editing, comments are due May 9</a:t>
            </a:r>
            <a:endParaRPr lang="en-GB" sz="2000" dirty="0"/>
          </a:p>
          <a:p>
            <a:r>
              <a:rPr lang="en-GB" sz="2000" dirty="0"/>
              <a:t>11aq – </a:t>
            </a:r>
            <a:r>
              <a:rPr lang="en-GB" sz="2000" dirty="0" smtClean="0"/>
              <a:t> Awaiting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outcome in June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/>
              <a:t>– </a:t>
            </a:r>
            <a:r>
              <a:rPr lang="en-US" sz="2000" dirty="0" smtClean="0"/>
              <a:t> Has about 1000 comments, expect D3.0 coming out May</a:t>
            </a:r>
            <a:endParaRPr lang="en-US" sz="2000" dirty="0"/>
          </a:p>
          <a:p>
            <a:r>
              <a:rPr lang="en-US" sz="2000" dirty="0"/>
              <a:t>11ay – </a:t>
            </a:r>
            <a:r>
              <a:rPr lang="en-US" sz="2000" dirty="0" smtClean="0"/>
              <a:t> Resolved about 60% of comments. Still targeting July for D2.0.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 smtClean="0"/>
              <a:t> Draft 0.2 released. Targeting November 2018 for D1.0</a:t>
            </a:r>
            <a:endParaRPr lang="en-GB" sz="2000" dirty="0"/>
          </a:p>
          <a:p>
            <a:r>
              <a:rPr lang="en-GB" sz="2000" dirty="0"/>
              <a:t>11ba – </a:t>
            </a:r>
            <a:r>
              <a:rPr lang="en-GB" sz="2000" dirty="0" smtClean="0"/>
              <a:t> Approved and closed SFDr11. Approved D0.2. No task group comment collection. Targeting D1.0 for July</a:t>
            </a:r>
            <a:endParaRPr lang="en-GB" sz="2000" dirty="0"/>
          </a:p>
          <a:p>
            <a:r>
              <a:rPr lang="en-GB" sz="2000" dirty="0" err="1"/>
              <a:t>REVmd</a:t>
            </a:r>
            <a:r>
              <a:rPr lang="en-GB" sz="2000" dirty="0"/>
              <a:t> </a:t>
            </a:r>
            <a:r>
              <a:rPr lang="en-GB" sz="2000" dirty="0" smtClean="0"/>
              <a:t>–633 comment from LB. Resolved about 200 comments in May. D1.1 coming out of May. Targeting D2.0 for September 2018</a:t>
            </a:r>
            <a:endParaRPr lang="en-GB" sz="2000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2972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>
            <a:extLst>
              <a:ext uri="{FF2B5EF4-FFF2-40B4-BE49-F238E27FC236}">
                <a16:creationId xmlns="" xmlns:a16="http://schemas.microsoft.com/office/drawing/2014/main" id="{CB4F8DDF-7E6C-499D-8690-5B79DD1CD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1" y="685800"/>
            <a:ext cx="7770813" cy="381000"/>
          </a:xfrm>
        </p:spPr>
        <p:txBody>
          <a:bodyPr/>
          <a:lstStyle/>
          <a:p>
            <a:r>
              <a:rPr lang="en-US" altLang="en-US" dirty="0"/>
              <a:t>Submissions from the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4552FA6-D089-4140-B33B-138AA2EB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4" y="1262064"/>
            <a:ext cx="8459787" cy="5170487"/>
          </a:xfrm>
        </p:spPr>
        <p:txBody>
          <a:bodyPr/>
          <a:lstStyle/>
          <a:p>
            <a:pPr marL="457200" indent="-457200">
              <a:buFont typeface="+mj-lt"/>
              <a:buAutoNum type="arabicParenR"/>
              <a:defRPr/>
            </a:pPr>
            <a:r>
              <a:rPr lang="en-GB" altLang="en-US" sz="1800" b="0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11-18/690r0</a:t>
            </a:r>
            <a:r>
              <a:rPr lang="en-GB" altLang="en-US" sz="18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altLang="en-US" sz="1800" b="0" dirty="0"/>
              <a:t>ETSI TC ITS liaison statement/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GB" altLang="en-US" sz="1800" b="0" dirty="0">
                <a:hlinkClick r:id="rId3"/>
              </a:rPr>
              <a:t>11-18/0933 </a:t>
            </a:r>
            <a:r>
              <a:rPr lang="en-GB" altLang="en-US" sz="1800" b="0" dirty="0"/>
              <a:t>-  </a:t>
            </a:r>
            <a:r>
              <a:rPr lang="en-US" altLang="zh-CN" sz="1800" b="0" dirty="0"/>
              <a:t>“High-level requirements of  NGV”, </a:t>
            </a:r>
            <a:r>
              <a:rPr lang="en-US" sz="1600" b="0" dirty="0"/>
              <a:t>Onn Haran (</a:t>
            </a:r>
            <a:r>
              <a:rPr lang="en-US" sz="1600" b="0" dirty="0" err="1"/>
              <a:t>Autotalks</a:t>
            </a:r>
            <a:r>
              <a:rPr lang="en-US" sz="1600" b="0" dirty="0"/>
              <a:t>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1800" b="0" dirty="0">
                <a:hlinkClick r:id="rId4"/>
              </a:rPr>
              <a:t>11-18/907r0</a:t>
            </a:r>
            <a:r>
              <a:rPr lang="en-US" sz="1800" b="0" dirty="0"/>
              <a:t> NGV Background and some problems to solve - </a:t>
            </a:r>
            <a:r>
              <a:rPr lang="en-US" sz="1600" b="0" dirty="0"/>
              <a:t>James </a:t>
            </a:r>
            <a:r>
              <a:rPr lang="en-US" sz="1600" b="0" dirty="0" err="1"/>
              <a:t>Lepp</a:t>
            </a:r>
            <a:r>
              <a:rPr lang="en-US" sz="1600" b="0" dirty="0"/>
              <a:t> (BlackBerry)</a:t>
            </a:r>
            <a:endParaRPr lang="en-US" sz="1800" b="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en-GB" altLang="en-US" sz="1800" b="0" dirty="0">
                <a:hlinkClick r:id="rId5"/>
              </a:rPr>
              <a:t>11-18/0917</a:t>
            </a:r>
            <a:r>
              <a:rPr lang="en-GB" altLang="en-US" sz="1800" b="0" dirty="0"/>
              <a:t> - Thought on NGV working items - </a:t>
            </a:r>
            <a:r>
              <a:rPr lang="en-GB" altLang="en-US" sz="1600" b="0" dirty="0"/>
              <a:t>John Kenny (Toyota)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altLang="en-US" sz="1800" b="0" dirty="0">
                <a:hlinkClick r:id="rId6"/>
              </a:rPr>
              <a:t>11-18/0860</a:t>
            </a:r>
            <a:r>
              <a:rPr lang="en-US" altLang="en-US" sz="1800" b="0" dirty="0"/>
              <a:t> - NGV PHY feasibility, </a:t>
            </a:r>
            <a:r>
              <a:rPr lang="en-US" sz="1600" b="0" dirty="0"/>
              <a:t>Hongyuan Zhang (Marvell)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altLang="en-US" sz="1800" b="0" dirty="0">
                <a:hlinkClick r:id="rId7"/>
              </a:rPr>
              <a:t>11-18/0859</a:t>
            </a:r>
            <a:r>
              <a:rPr lang="en-US" altLang="en-US" sz="1800" b="0" dirty="0"/>
              <a:t> -  NGV PAR Discussions, </a:t>
            </a:r>
            <a:r>
              <a:rPr lang="en-US" sz="1600" b="0" dirty="0"/>
              <a:t>Hongyuan Zhang (Marvell)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1800" b="0" dirty="0">
                <a:hlinkClick r:id="rId8"/>
              </a:rPr>
              <a:t>11-18/919r1</a:t>
            </a:r>
            <a:r>
              <a:rPr lang="en-US" sz="1800" b="0" dirty="0"/>
              <a:t> - The C2C-Communiction Consortium - </a:t>
            </a:r>
            <a:r>
              <a:rPr lang="en-US" sz="1600" b="0" dirty="0" err="1"/>
              <a:t>Friedbert</a:t>
            </a:r>
            <a:r>
              <a:rPr lang="en-US" sz="1600" b="0" dirty="0"/>
              <a:t> Berens (</a:t>
            </a:r>
            <a:r>
              <a:rPr lang="en-US" sz="1600" b="0" dirty="0" err="1"/>
              <a:t>FBConsulting</a:t>
            </a:r>
            <a:r>
              <a:rPr lang="en-US" sz="1600" b="0" dirty="0"/>
              <a:t>)</a:t>
            </a:r>
            <a:endParaRPr lang="en-US" sz="1800" b="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1800" b="0" dirty="0">
                <a:hlinkClick r:id="rId9"/>
              </a:rPr>
              <a:t>11-18/0923 </a:t>
            </a:r>
            <a:r>
              <a:rPr lang="en-US" sz="1800" b="0" dirty="0"/>
              <a:t>- The C-ROADS Platform - </a:t>
            </a:r>
            <a:r>
              <a:rPr lang="en-US" sz="1600" b="0" dirty="0"/>
              <a:t>Alexander </a:t>
            </a:r>
            <a:r>
              <a:rPr lang="en-US" sz="1600" b="0" dirty="0" err="1"/>
              <a:t>Frotscher</a:t>
            </a:r>
            <a:r>
              <a:rPr lang="en-US" sz="1600" b="0" dirty="0"/>
              <a:t> (</a:t>
            </a:r>
            <a:r>
              <a:rPr lang="en-US" sz="1600" b="0" dirty="0" err="1"/>
              <a:t>AustriaTech</a:t>
            </a:r>
            <a:r>
              <a:rPr lang="en-US" sz="1600" b="0" dirty="0"/>
              <a:t>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altLang="en-US" sz="1800" b="0" dirty="0">
                <a:hlinkClick r:id="rId10"/>
              </a:rPr>
              <a:t>11-18/0858</a:t>
            </a:r>
            <a:r>
              <a:rPr lang="en-US" altLang="en-US" sz="1800" b="0" dirty="0"/>
              <a:t> - NGV Channel Model Discussion, </a:t>
            </a:r>
            <a:r>
              <a:rPr lang="en-US" sz="1600" b="0" dirty="0"/>
              <a:t>Hongyuan Zhang (Marvell)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altLang="en-US" sz="1800" b="0" dirty="0">
                <a:solidFill>
                  <a:schemeClr val="accent6">
                    <a:lumMod val="75000"/>
                  </a:schemeClr>
                </a:solidFill>
                <a:hlinkClick r:id="rId11"/>
              </a:rPr>
              <a:t>11-18/821r0</a:t>
            </a:r>
            <a:r>
              <a:rPr lang="en-US" altLang="en-US" sz="1800" b="0" dirty="0">
                <a:hlinkClick r:id="rId11"/>
              </a:rPr>
              <a:t> </a:t>
            </a:r>
            <a:r>
              <a:rPr lang="en-US" altLang="en-US" sz="1800" b="0" dirty="0"/>
              <a:t>NGV Channel Models - </a:t>
            </a:r>
            <a:r>
              <a:rPr lang="en-US" altLang="en-US" sz="1600" b="0" dirty="0"/>
              <a:t>Jianhan Liu (Mediatek)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1800" b="0" dirty="0">
                <a:hlinkClick r:id="rId12"/>
              </a:rPr>
              <a:t>11-18/0924</a:t>
            </a:r>
            <a:r>
              <a:rPr lang="en-US" sz="1800" b="0" dirty="0"/>
              <a:t> - Time-variant non-stationary V2V Channel Model </a:t>
            </a:r>
            <a:r>
              <a:rPr lang="en-US" sz="1600" b="0" dirty="0"/>
              <a:t>- Stephan Sand (German Aerospace Center (DLR))</a:t>
            </a:r>
          </a:p>
          <a:p>
            <a:pPr marL="0" indent="0">
              <a:defRPr/>
            </a:pPr>
            <a:r>
              <a:rPr lang="en-US" sz="1800" dirty="0"/>
              <a:t>For Reference or discussion later</a:t>
            </a:r>
            <a:endParaRPr lang="en-US" sz="20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1800" b="0" dirty="0">
                <a:hlinkClick r:id="rId13"/>
              </a:rPr>
              <a:t>11-18/0900 </a:t>
            </a:r>
            <a:r>
              <a:rPr lang="en-US" sz="1800" b="0" dirty="0"/>
              <a:t>- Overview of CV2X Requirements - </a:t>
            </a:r>
            <a:r>
              <a:rPr lang="en-US" sz="1600" b="0" dirty="0" err="1"/>
              <a:t>Bahar</a:t>
            </a:r>
            <a:r>
              <a:rPr lang="en-US" sz="1600" b="0" dirty="0"/>
              <a:t> </a:t>
            </a:r>
            <a:r>
              <a:rPr lang="en-US" sz="1600" b="0" dirty="0" err="1"/>
              <a:t>Sadeghi</a:t>
            </a:r>
            <a:r>
              <a:rPr lang="en-US" sz="1600" b="0" dirty="0"/>
              <a:t> (Intel)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1800" b="0" dirty="0">
                <a:hlinkClick r:id="rId14"/>
              </a:rPr>
              <a:t>11-18/0918 </a:t>
            </a:r>
            <a:r>
              <a:rPr lang="en-US" sz="1800" b="0" dirty="0"/>
              <a:t>- ITS-DSRC Regulatory Update - </a:t>
            </a:r>
            <a:r>
              <a:rPr lang="en-US" sz="1600" b="0" dirty="0"/>
              <a:t>Peter </a:t>
            </a:r>
            <a:r>
              <a:rPr lang="en-US" sz="1600" b="0" dirty="0" err="1"/>
              <a:t>Ecclesine</a:t>
            </a:r>
            <a:r>
              <a:rPr lang="en-US" sz="1600" b="0" dirty="0"/>
              <a:t> (Cisco Systems)</a:t>
            </a:r>
          </a:p>
          <a:p>
            <a:pPr marL="0" indent="0">
              <a:defRPr/>
            </a:pPr>
            <a:endParaRPr lang="en-US" altLang="en-US" sz="1800" b="0" dirty="0"/>
          </a:p>
        </p:txBody>
      </p:sp>
      <p:sp>
        <p:nvSpPr>
          <p:cNvPr id="18438" name="Slide Number Placeholder 3">
            <a:extLst>
              <a:ext uri="{FF2B5EF4-FFF2-40B4-BE49-F238E27FC236}">
                <a16:creationId xmlns="" xmlns:a16="http://schemas.microsoft.com/office/drawing/2014/main" id="{69750D8E-6E36-4F0E-ADE9-9BE79651BD7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9624B909-9AF8-4646-8E08-EADA318A5722}" type="slidenum">
              <a:rPr lang="en-US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buFont typeface="Times New Roman" panose="02020603050405020304" pitchFamily="18" charset="0"/>
                <a:buNone/>
              </a:pPr>
              <a:t>80</a:t>
            </a:fld>
            <a:endParaRPr lang="en-US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7" name="Footer Placeholder 2">
            <a:extLst>
              <a:ext uri="{FF2B5EF4-FFF2-40B4-BE49-F238E27FC236}">
                <a16:creationId xmlns="" xmlns:a16="http://schemas.microsoft.com/office/drawing/2014/main" id="{A213B176-192F-470E-9763-4964FFF2069F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Jon Rosdahl (Qualcomm)</a:t>
            </a:r>
          </a:p>
        </p:txBody>
      </p:sp>
      <p:sp>
        <p:nvSpPr>
          <p:cNvPr id="18436" name="Date Placeholder 1">
            <a:extLst>
              <a:ext uri="{FF2B5EF4-FFF2-40B4-BE49-F238E27FC236}">
                <a16:creationId xmlns="" xmlns:a16="http://schemas.microsoft.com/office/drawing/2014/main" id="{AB388FD6-41F1-4448-9283-777761D3E9AF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172898015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676401"/>
            <a:ext cx="7770813" cy="4418013"/>
          </a:xfrm>
        </p:spPr>
        <p:txBody>
          <a:bodyPr/>
          <a:lstStyle/>
          <a:p>
            <a:r>
              <a:rPr lang="en-US" dirty="0"/>
              <a:t>Telecon: June 12, 2018 – 8pm</a:t>
            </a:r>
          </a:p>
          <a:p>
            <a:r>
              <a:rPr lang="en-US" altLang="en-US" dirty="0"/>
              <a:t>Single Goal For Study Group: PAR/CSD</a:t>
            </a:r>
            <a:endParaRPr lang="en-US" dirty="0"/>
          </a:p>
          <a:p>
            <a:r>
              <a:rPr lang="en-US" dirty="0"/>
              <a:t>Request for submissions that lead to completing the PAR and CSD.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8664DE6-7160-4B03-BCE0-3C1B1C4F52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657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May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2020, and expect </a:t>
            </a:r>
            <a:r>
              <a:rPr lang="en-US" sz="1800" dirty="0">
                <a:solidFill>
                  <a:schemeClr val="accent2"/>
                </a:solidFill>
              </a:rPr>
              <a:t>only amendments 1 to 5 in </a:t>
            </a:r>
            <a:r>
              <a:rPr lang="en-US" sz="1800" dirty="0" err="1">
                <a:solidFill>
                  <a:schemeClr val="accent2"/>
                </a:solidFill>
              </a:rPr>
              <a:t>REVmd</a:t>
            </a:r>
            <a:r>
              <a:rPr lang="en-US" sz="1800" dirty="0"/>
              <a:t>. We will revisit the running order in July.</a:t>
            </a:r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295400" y="2285998"/>
          <a:ext cx="9296400" cy="41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xmlns="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3834352144"/>
                    </a:ext>
                  </a:extLst>
                </a:gridCol>
              </a:tblGrid>
              <a:tr h="559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7855414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5564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402362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27809256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238003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790517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659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241615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490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24943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906558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6348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191</TotalTime>
  <Words>4905</Words>
  <Application>Microsoft Office PowerPoint</Application>
  <PresentationFormat>Widescreen</PresentationFormat>
  <Paragraphs>1264</Paragraphs>
  <Slides>81</Slides>
  <Notes>53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81</vt:i4>
      </vt:variant>
    </vt:vector>
  </HeadingPairs>
  <TitlesOfParts>
    <vt:vector size="93" baseType="lpstr">
      <vt:lpstr>Arial Unicode MS</vt:lpstr>
      <vt:lpstr>MS Gothic</vt:lpstr>
      <vt:lpstr>MS PGothic</vt:lpstr>
      <vt:lpstr>Arial</vt:lpstr>
      <vt:lpstr>Calibri</vt:lpstr>
      <vt:lpstr>Droid Sans Fallback</vt:lpstr>
      <vt:lpstr>Gulim</vt:lpstr>
      <vt:lpstr>Symbol</vt:lpstr>
      <vt:lpstr>Times New Roman</vt:lpstr>
      <vt:lpstr>Office Theme</vt:lpstr>
      <vt:lpstr>Document</vt:lpstr>
      <vt:lpstr>Dokument</vt:lpstr>
      <vt:lpstr>802.11 WG May 2018 Closing Reports</vt:lpstr>
      <vt:lpstr>Abstract</vt:lpstr>
      <vt:lpstr>Attendance (as of 2018-05-10 18:13)</vt:lpstr>
      <vt:lpstr>Attendance Histogram</vt:lpstr>
      <vt:lpstr>Attendance by country (top 10)</vt:lpstr>
      <vt:lpstr>802.11 WG Editor’s Meeting (May 2018)</vt:lpstr>
      <vt:lpstr>Volunteer Editor Contacts</vt:lpstr>
      <vt:lpstr>May 8th roundtable status report</vt:lpstr>
      <vt:lpstr>Editor Amendment Ordering</vt:lpstr>
      <vt:lpstr>Draft Development Snapshot</vt:lpstr>
      <vt:lpstr>PowerPoint Presentation</vt:lpstr>
      <vt:lpstr>PowerPoint Presentation</vt:lpstr>
      <vt:lpstr>802.11 AANI SC – May 2018</vt:lpstr>
      <vt:lpstr>PowerPoint Presentation</vt:lpstr>
      <vt:lpstr>ARC Closing Report </vt:lpstr>
      <vt:lpstr>Abstract</vt:lpstr>
      <vt:lpstr>Work Completed</vt:lpstr>
      <vt:lpstr>Work Completed (cont) – or not …</vt:lpstr>
      <vt:lpstr>Work Completed (cont)</vt:lpstr>
      <vt:lpstr>Teleconference(s)</vt:lpstr>
      <vt:lpstr>July 2018 Plans</vt:lpstr>
      <vt:lpstr>IEEE 802.11 Coexistence SC closing report in Warsaw in May 2018</vt:lpstr>
      <vt:lpstr>IEEE 802.11 Coexistence SC achieved its goals as an effective discussion forum for coexistence issues</vt:lpstr>
      <vt:lpstr>The SC is proposing a motion to endorse adaptivity refinements to EN 301 893</vt:lpstr>
      <vt:lpstr>IEEE 802.11 Coexistence SC will continue its work in  San Diego after ETSI BRAN meeting in June 2018 </vt:lpstr>
      <vt:lpstr>WNG SC Closing Report</vt:lpstr>
      <vt:lpstr>Abstract</vt:lpstr>
      <vt:lpstr>Summary (1/2)</vt:lpstr>
      <vt:lpstr>Summary (2/2)</vt:lpstr>
      <vt:lpstr>IEEE 802 JTC1 Standing Committee May 2018 (Warsaw) closing report</vt:lpstr>
      <vt:lpstr>IEEE 802 JTC1 SC focused on executing PSDO process &amp; reviewing progress of SC6 Security ad hoc</vt:lpstr>
      <vt:lpstr>IEEE 802 JTC1 SC focused on executing PSDO process &amp; reviewing progress of SC6 Security ad hoc</vt:lpstr>
      <vt:lpstr>IEEE 802 JTC1 SC will execute the PSDO process &amp; review security ad hoc activity in San Diego in July 2018</vt:lpstr>
      <vt:lpstr>TGmd May 2018 Closing Report</vt:lpstr>
      <vt:lpstr>Abstract</vt:lpstr>
      <vt:lpstr>Work completed this week  </vt:lpstr>
      <vt:lpstr>TGmd schedule - unchanged </vt:lpstr>
      <vt:lpstr>References</vt:lpstr>
      <vt:lpstr>TGax May 2018 Closing Report</vt:lpstr>
      <vt:lpstr>Abstract</vt:lpstr>
      <vt:lpstr>Work Completed</vt:lpstr>
      <vt:lpstr>July 2018 Goals</vt:lpstr>
      <vt:lpstr>Conference Call Times</vt:lpstr>
      <vt:lpstr>Task Group AY  May 2018 Closing Report</vt:lpstr>
      <vt:lpstr>Abstract</vt:lpstr>
      <vt:lpstr>Work Completed</vt:lpstr>
      <vt:lpstr>PowerPoint Presentation</vt:lpstr>
      <vt:lpstr>PowerPoint Presentation</vt:lpstr>
      <vt:lpstr>TGaz Next Generation Positioning  May Closing Report</vt:lpstr>
      <vt:lpstr>Abstract</vt:lpstr>
      <vt:lpstr>TG Status And Work Completed</vt:lpstr>
      <vt:lpstr>Goals For July Meeting</vt:lpstr>
      <vt:lpstr>Teleconference Schedule</vt:lpstr>
      <vt:lpstr>TGba May 2018 Closing Report</vt:lpstr>
      <vt:lpstr>Abstract</vt:lpstr>
      <vt:lpstr>Work Completed</vt:lpstr>
      <vt:lpstr>Goal for July 2018</vt:lpstr>
      <vt:lpstr>Teleconference Call Schedule</vt:lpstr>
      <vt:lpstr>BCS TIG/SG Closing Report</vt:lpstr>
      <vt:lpstr>Abstract</vt:lpstr>
      <vt:lpstr>Work Completed this week</vt:lpstr>
      <vt:lpstr>Plans for July 2018</vt:lpstr>
      <vt:lpstr>Future Session Planning</vt:lpstr>
      <vt:lpstr>BCS schedule (unchanged)</vt:lpstr>
      <vt:lpstr>BCS Motions</vt:lpstr>
      <vt:lpstr>Confirmation Vote BCS Vice Chairs</vt:lpstr>
      <vt:lpstr>Confirmation Vote BCS Secretary</vt:lpstr>
      <vt:lpstr>References</vt:lpstr>
      <vt:lpstr>FD TIG Closing Report</vt:lpstr>
      <vt:lpstr>Abstract</vt:lpstr>
      <vt:lpstr>Accomplishments</vt:lpstr>
      <vt:lpstr>Future plans/actions</vt:lpstr>
      <vt:lpstr>Light Communications Study Group  May 2018 Closing Report</vt:lpstr>
      <vt:lpstr>Abstract</vt:lpstr>
      <vt:lpstr>PowerPoint Presentation</vt:lpstr>
      <vt:lpstr>NGV SG Closing Report - Warsaw</vt:lpstr>
      <vt:lpstr>Abstract</vt:lpstr>
      <vt:lpstr>SINGLE GOAL FOR STUDY GROUP: PAR/CSD</vt:lpstr>
      <vt:lpstr>SINGLE GOAL FOR STUDY GROUP: PAR/CSD</vt:lpstr>
      <vt:lpstr>Submissions from the week</vt:lpstr>
      <vt:lpstr>Next Steps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23</cp:revision>
  <cp:lastPrinted>1601-01-01T00:00:00Z</cp:lastPrinted>
  <dcterms:created xsi:type="dcterms:W3CDTF">2018-05-10T15:59:06Z</dcterms:created>
  <dcterms:modified xsi:type="dcterms:W3CDTF">2018-05-10T19:10:26Z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2018-05-10 19:10:24Z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