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0" r:id="rId6"/>
    <p:sldId id="269" r:id="rId7"/>
    <p:sldId id="270" r:id="rId8"/>
    <p:sldId id="262" r:id="rId9"/>
    <p:sldId id="267" r:id="rId10"/>
    <p:sldId id="268" r:id="rId11"/>
    <p:sldId id="261" r:id="rId12"/>
    <p:sldId id="274" r:id="rId13"/>
    <p:sldId id="271" r:id="rId14"/>
    <p:sldId id="272" r:id="rId15"/>
    <p:sldId id="273" r:id="rId16"/>
    <p:sldId id="279" r:id="rId17"/>
    <p:sldId id="278" r:id="rId18"/>
    <p:sldId id="280" r:id="rId1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>
        <p:scale>
          <a:sx n="90" d="100"/>
          <a:sy n="90" d="100"/>
        </p:scale>
        <p:origin x="398" y="19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802.11-18/0623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May 2018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488" indent="-3444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Dorothy Stanley, HP Enterprise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4A194D4-8BFB-4484-915A-61D91B0287BE}" type="slidenum">
              <a:rPr lang="en-US" sz="1200" b="0" smtClean="0"/>
              <a:pPr/>
              <a:t>6</a:t>
            </a:fld>
            <a:endParaRPr lang="en-US" sz="1200" b="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136020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802.11-18/0303r5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265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38FAED2-464C-4508-9182-2C89713D0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854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802.11-18/0650r1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8/11-18-0789-10-0wng-extreme-throughput-802-11.ppt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8/11-18-0708-04-coex-proposed-liaison-statement-to-etsi-bran-in-relation-to-adaptivity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</a:t>
            </a:r>
            <a:r>
              <a:rPr lang="en-US" dirty="0" smtClean="0"/>
              <a:t>May 2018 </a:t>
            </a:r>
            <a:r>
              <a:rPr lang="en-US" dirty="0"/>
              <a:t>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2018-05-11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475495"/>
              </p:ext>
            </p:extLst>
          </p:nvPr>
        </p:nvGraphicFramePr>
        <p:xfrm>
          <a:off x="990600" y="2413000"/>
          <a:ext cx="10210800" cy="248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Document" r:id="rId4" imgW="10466184" imgH="2539535" progId="Word.Document.8">
                  <p:embed/>
                </p:oleObj>
              </mc:Choice>
              <mc:Fallback>
                <p:oleObj name="Document" r:id="rId4" imgW="10466184" imgH="253953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3000"/>
                        <a:ext cx="10210800" cy="24812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JTC1 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IEEE </a:t>
            </a:r>
            <a:r>
              <a:rPr lang="en-US" dirty="0"/>
              <a:t>802.11 WG requests IEEE 802 EC approval to forward the comment responses in 11-18-0691-02 to ISO/IEC JTC1/SC6, as responses to the comments received on the recent FDIS ballot on IEEE </a:t>
            </a:r>
            <a:r>
              <a:rPr lang="en-US" dirty="0" smtClean="0"/>
              <a:t>802.11-2016</a:t>
            </a:r>
          </a:p>
          <a:p>
            <a:endParaRPr lang="en-US" dirty="0"/>
          </a:p>
          <a:p>
            <a:r>
              <a:rPr lang="en-US" dirty="0" smtClean="0"/>
              <a:t>Moved: Andrew Myles</a:t>
            </a:r>
          </a:p>
          <a:p>
            <a:r>
              <a:rPr lang="en-US" dirty="0" smtClean="0"/>
              <a:t>Seconded: Jim </a:t>
            </a:r>
            <a:r>
              <a:rPr lang="en-US" dirty="0" err="1" smtClean="0"/>
              <a:t>Petranovich</a:t>
            </a:r>
            <a:endParaRPr lang="en-US" dirty="0" smtClean="0"/>
          </a:p>
          <a:p>
            <a:r>
              <a:rPr lang="en-US" dirty="0" smtClean="0"/>
              <a:t>Results</a:t>
            </a:r>
            <a:r>
              <a:rPr lang="en-US" dirty="0" smtClean="0"/>
              <a:t>: 30/0/10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5162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TGmd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 smtClean="0"/>
              <a:t>Approve </a:t>
            </a:r>
            <a:r>
              <a:rPr lang="en-US" dirty="0"/>
              <a:t>a </a:t>
            </a:r>
            <a:r>
              <a:rPr lang="en-US" dirty="0" err="1"/>
              <a:t>TGmd</a:t>
            </a:r>
            <a:r>
              <a:rPr lang="en-US" dirty="0"/>
              <a:t> ad-hoc meeting July 31, August 1-2, 2018 in Portland Oregon, USA for the purposes of LB232 comment resolution and consideration of document submissions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 smtClean="0"/>
              <a:t>Moved</a:t>
            </a:r>
            <a:r>
              <a:rPr lang="en-US" dirty="0" smtClean="0"/>
              <a:t>: Stephen Palm</a:t>
            </a:r>
            <a:endParaRPr lang="en-US" dirty="0"/>
          </a:p>
          <a:p>
            <a:pPr marL="0" indent="0"/>
            <a:r>
              <a:rPr lang="en-US" dirty="0"/>
              <a:t>Seconded</a:t>
            </a:r>
            <a:r>
              <a:rPr lang="en-US" dirty="0" smtClean="0"/>
              <a:t>: Menzo Wentink</a:t>
            </a:r>
            <a:endParaRPr lang="en-US" dirty="0"/>
          </a:p>
          <a:p>
            <a:pPr marL="0" indent="0"/>
            <a:r>
              <a:rPr lang="en-US" dirty="0" smtClean="0"/>
              <a:t>Result</a:t>
            </a:r>
            <a:r>
              <a:rPr lang="en-US" dirty="0" smtClean="0"/>
              <a:t>: unanimous</a:t>
            </a:r>
            <a:endParaRPr lang="en-US" dirty="0" smtClean="0"/>
          </a:p>
          <a:p>
            <a:pPr marL="0" indent="0"/>
            <a:endParaRPr lang="en-US" dirty="0"/>
          </a:p>
          <a:p>
            <a:pPr marL="0" indent="0"/>
            <a:r>
              <a:rPr lang="en-US" dirty="0" err="1" smtClean="0"/>
              <a:t>TGmd</a:t>
            </a:r>
            <a:r>
              <a:rPr lang="en-US" dirty="0" smtClean="0"/>
              <a:t> result: moved</a:t>
            </a:r>
            <a:r>
              <a:rPr lang="en-US" dirty="0"/>
              <a:t>: Emily </a:t>
            </a:r>
            <a:r>
              <a:rPr lang="en-US" dirty="0" smtClean="0"/>
              <a:t>Qi, seconded</a:t>
            </a:r>
            <a:r>
              <a:rPr lang="en-US" dirty="0"/>
              <a:t>: Michael </a:t>
            </a:r>
            <a:r>
              <a:rPr lang="en-US" dirty="0" err="1" smtClean="0"/>
              <a:t>Montemurro</a:t>
            </a:r>
            <a:r>
              <a:rPr lang="en-US" dirty="0" smtClean="0"/>
              <a:t>, result</a:t>
            </a:r>
            <a:r>
              <a:rPr lang="en-US" dirty="0"/>
              <a:t>: 9-0-0 Passes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9183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TGaj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Approve the IEEE 802.11aj September 2017 meeting minutes in 11-17/1484r0 </a:t>
            </a:r>
            <a:r>
              <a:rPr lang="en-US" dirty="0" smtClean="0"/>
              <a:t>and </a:t>
            </a:r>
            <a:r>
              <a:rPr lang="en-US" dirty="0" err="1" smtClean="0"/>
              <a:t>TGaj</a:t>
            </a:r>
            <a:r>
              <a:rPr lang="en-US" dirty="0" smtClean="0"/>
              <a:t> </a:t>
            </a:r>
            <a:r>
              <a:rPr lang="en-US" dirty="0"/>
              <a:t>November 9, 2017 conference call meeting minutes in 11-17/1782r0</a:t>
            </a:r>
          </a:p>
          <a:p>
            <a:r>
              <a:rPr lang="en-US" dirty="0"/>
              <a:t>     </a:t>
            </a:r>
          </a:p>
          <a:p>
            <a:r>
              <a:rPr lang="en-US" dirty="0"/>
              <a:t>Moved: Jiamin Chen</a:t>
            </a:r>
          </a:p>
          <a:p>
            <a:r>
              <a:rPr lang="en-US" dirty="0"/>
              <a:t>Seconded: </a:t>
            </a:r>
            <a:r>
              <a:rPr lang="en-US" dirty="0" smtClean="0"/>
              <a:t>Jon Rosdahl</a:t>
            </a:r>
            <a:endParaRPr lang="en-US" dirty="0"/>
          </a:p>
          <a:p>
            <a:r>
              <a:rPr lang="en-US" dirty="0"/>
              <a:t>Result</a:t>
            </a:r>
            <a:r>
              <a:rPr lang="en-US" dirty="0" smtClean="0"/>
              <a:t>: unanimous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57916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TGax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Adopt 11-16/1348r3 as the coexistence assurance document for 802.11ax amendment. </a:t>
            </a:r>
          </a:p>
          <a:p>
            <a:endParaRPr lang="en-US" dirty="0" smtClean="0"/>
          </a:p>
          <a:p>
            <a:r>
              <a:rPr lang="en-US" dirty="0" smtClean="0"/>
              <a:t>Moved</a:t>
            </a:r>
            <a:r>
              <a:rPr lang="en-US" dirty="0" smtClean="0"/>
              <a:t>: Stephen McCann</a:t>
            </a:r>
            <a:endParaRPr lang="en-US" dirty="0" smtClean="0"/>
          </a:p>
          <a:p>
            <a:r>
              <a:rPr lang="en-US" dirty="0" smtClean="0"/>
              <a:t>Seconded</a:t>
            </a:r>
            <a:r>
              <a:rPr lang="en-US" dirty="0" smtClean="0"/>
              <a:t>: Bin Tian</a:t>
            </a:r>
            <a:endParaRPr lang="en-US" dirty="0" smtClean="0"/>
          </a:p>
          <a:p>
            <a:r>
              <a:rPr lang="en-US" dirty="0" smtClean="0"/>
              <a:t>Result</a:t>
            </a:r>
            <a:r>
              <a:rPr lang="en-US" dirty="0" smtClean="0"/>
              <a:t>: 41/0/6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TGax result: Moved: Bin Tian, Second</a:t>
            </a:r>
            <a:r>
              <a:rPr lang="en-US" dirty="0"/>
              <a:t>:  Laurent </a:t>
            </a:r>
            <a:r>
              <a:rPr lang="en-US" dirty="0" smtClean="0"/>
              <a:t>Cariou, Y/N/A</a:t>
            </a:r>
            <a:r>
              <a:rPr lang="en-US" dirty="0"/>
              <a:t>: </a:t>
            </a:r>
            <a:r>
              <a:rPr lang="en-US" dirty="0" smtClean="0"/>
              <a:t>35/0/7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32325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TGax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Believing that the PAR extension contained in the document referenced below meets IEEE-SA guidelines,</a:t>
            </a:r>
          </a:p>
          <a:p>
            <a:r>
              <a:rPr lang="en-US" sz="2000" dirty="0"/>
              <a:t>Request that the PAR extension contained in https://mentor.ieee.org/802.11/dcn/18/11-18-0870-00-00ax-tgax-par-extension-request.docx be posted to the IEEE 802 Executive Committee (EC) agenda for WG 802 preview and EC approval to submit to </a:t>
            </a:r>
            <a:r>
              <a:rPr lang="en-US" sz="2000" dirty="0" err="1"/>
              <a:t>NesCom</a:t>
            </a:r>
            <a:r>
              <a:rPr lang="en-US" sz="2000" dirty="0"/>
              <a:t>.</a:t>
            </a:r>
          </a:p>
          <a:p>
            <a:endParaRPr lang="en-US" sz="2000" dirty="0"/>
          </a:p>
          <a:p>
            <a:r>
              <a:rPr lang="en-US" sz="2000" dirty="0" smtClean="0"/>
              <a:t>Moved: Osama </a:t>
            </a:r>
            <a:r>
              <a:rPr lang="en-US" sz="2000" dirty="0" err="1" smtClean="0"/>
              <a:t>Aboul-Magd</a:t>
            </a:r>
            <a:endParaRPr lang="en-US" sz="2000" dirty="0" smtClean="0"/>
          </a:p>
          <a:p>
            <a:r>
              <a:rPr lang="en-US" sz="2000" dirty="0" smtClean="0"/>
              <a:t>Seconded: Stephen Palm</a:t>
            </a:r>
          </a:p>
          <a:p>
            <a:r>
              <a:rPr lang="en-US" sz="2000" dirty="0" smtClean="0"/>
              <a:t>Result: 54/0/2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/>
              <a:t>TGax vote: </a:t>
            </a:r>
            <a:r>
              <a:rPr lang="en-US" sz="2000" dirty="0" smtClean="0"/>
              <a:t>moved</a:t>
            </a:r>
            <a:r>
              <a:rPr lang="en-US" sz="2000" dirty="0"/>
              <a:t>:  </a:t>
            </a:r>
            <a:r>
              <a:rPr lang="en-US" sz="2000" dirty="0" smtClean="0"/>
              <a:t>Stuart Kerry, seconded</a:t>
            </a:r>
            <a:r>
              <a:rPr lang="en-US" sz="2000" dirty="0"/>
              <a:t>: Al </a:t>
            </a:r>
            <a:r>
              <a:rPr lang="en-US" sz="2000" dirty="0" err="1" smtClean="0"/>
              <a:t>Petrick</a:t>
            </a:r>
            <a:r>
              <a:rPr lang="en-US" sz="2000" dirty="0" smtClean="0"/>
              <a:t>, result</a:t>
            </a:r>
            <a:r>
              <a:rPr lang="en-US" sz="2000" dirty="0"/>
              <a:t>: y/n/a </a:t>
            </a:r>
            <a:r>
              <a:rPr lang="en-US" sz="2000" dirty="0" smtClean="0"/>
              <a:t>38/0/0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64054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TGax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Having approved changes to TGax draft D2.0, as defined in 11-17/1682r10 in addition to motions passed during May 2018 </a:t>
            </a:r>
            <a:r>
              <a:rPr lang="en-US" dirty="0" smtClean="0"/>
              <a:t>session,</a:t>
            </a:r>
            <a:endParaRPr lang="en-US" dirty="0"/>
          </a:p>
          <a:p>
            <a:r>
              <a:rPr lang="en-US" dirty="0"/>
              <a:t>Instruct the editor to prepare TGax draft D3.0,  and</a:t>
            </a:r>
          </a:p>
          <a:p>
            <a:r>
              <a:rPr lang="en-US" dirty="0"/>
              <a:t>Approve a 30 day Working Group Technical Letter Ballot asking the question “Should TGax draft D3.0 be forwarded to Sponsor Ballot?”</a:t>
            </a:r>
          </a:p>
          <a:p>
            <a:r>
              <a:rPr lang="en-US" dirty="0"/>
              <a:t> </a:t>
            </a:r>
          </a:p>
          <a:p>
            <a:r>
              <a:rPr lang="en-US" dirty="0" smtClean="0"/>
              <a:t>Moved </a:t>
            </a:r>
            <a:r>
              <a:rPr lang="en-US" dirty="0"/>
              <a:t>by </a:t>
            </a:r>
            <a:r>
              <a:rPr lang="en-US" dirty="0" smtClean="0"/>
              <a:t>Osama </a:t>
            </a:r>
            <a:r>
              <a:rPr lang="en-US" dirty="0" err="1" smtClean="0"/>
              <a:t>Aboul-Magd</a:t>
            </a:r>
            <a:r>
              <a:rPr lang="en-US" dirty="0" smtClean="0"/>
              <a:t> </a:t>
            </a:r>
            <a:r>
              <a:rPr lang="en-US" dirty="0"/>
              <a:t>on behalf of </a:t>
            </a:r>
            <a:r>
              <a:rPr lang="en-US" dirty="0" smtClean="0"/>
              <a:t>TGax</a:t>
            </a:r>
          </a:p>
          <a:p>
            <a:r>
              <a:rPr lang="en-US" dirty="0" smtClean="0"/>
              <a:t>Result</a:t>
            </a:r>
            <a:r>
              <a:rPr lang="en-US" dirty="0" smtClean="0"/>
              <a:t>: 56/0/2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TGax vote</a:t>
            </a:r>
            <a:r>
              <a:rPr lang="en-US" dirty="0"/>
              <a:t>: </a:t>
            </a:r>
            <a:r>
              <a:rPr lang="en-US" dirty="0" smtClean="0"/>
              <a:t>Moved</a:t>
            </a:r>
            <a:r>
              <a:rPr lang="en-US" dirty="0"/>
              <a:t>: Robert Stacey,  Seconded: Abhishek </a:t>
            </a:r>
            <a:r>
              <a:rPr lang="en-US" dirty="0" smtClean="0"/>
              <a:t>Patil, </a:t>
            </a:r>
            <a:r>
              <a:rPr lang="en-US" dirty="0"/>
              <a:t>Result: 35/0/0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26332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TGax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Reaffirm the CSD document 11-14-0169r1.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 smtClean="0"/>
              <a:t>Moved</a:t>
            </a:r>
            <a:r>
              <a:rPr lang="en-US" sz="2000" dirty="0" smtClean="0"/>
              <a:t>: Stuart Kerry</a:t>
            </a:r>
            <a:endParaRPr lang="en-US" sz="2000" dirty="0" smtClean="0"/>
          </a:p>
          <a:p>
            <a:r>
              <a:rPr lang="en-US" sz="2000" dirty="0" smtClean="0"/>
              <a:t>Seconded: Al </a:t>
            </a:r>
            <a:r>
              <a:rPr lang="en-US" sz="2000" dirty="0" err="1" smtClean="0"/>
              <a:t>Petrick</a:t>
            </a:r>
            <a:endParaRPr lang="en-US" sz="2000" dirty="0" smtClean="0"/>
          </a:p>
          <a:p>
            <a:r>
              <a:rPr lang="en-US" sz="2000" dirty="0" smtClean="0"/>
              <a:t>Result: 50/0/0</a:t>
            </a:r>
            <a:endParaRPr lang="en-US" sz="2000" dirty="0" smtClean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36377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ECR Ad-hoc 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Approve formation of an ad-hoc to consider Ethernet cabling requirements (ECR) for 802.11 systems for the next 5 to 10 years</a:t>
            </a:r>
          </a:p>
          <a:p>
            <a:endParaRPr lang="en-US" dirty="0"/>
          </a:p>
          <a:p>
            <a:r>
              <a:rPr lang="en-US" dirty="0" smtClean="0"/>
              <a:t>Moved</a:t>
            </a:r>
            <a:r>
              <a:rPr lang="en-US" dirty="0" smtClean="0"/>
              <a:t>: Guido Hiertz</a:t>
            </a:r>
            <a:endParaRPr lang="en-US" dirty="0" smtClean="0"/>
          </a:p>
          <a:p>
            <a:r>
              <a:rPr lang="en-US" dirty="0" smtClean="0"/>
              <a:t>Seconded</a:t>
            </a:r>
            <a:r>
              <a:rPr lang="en-US" dirty="0" smtClean="0"/>
              <a:t>: George Calcev</a:t>
            </a:r>
            <a:endParaRPr lang="en-US" dirty="0" smtClean="0"/>
          </a:p>
          <a:p>
            <a:r>
              <a:rPr lang="en-US" dirty="0" smtClean="0"/>
              <a:t>Results</a:t>
            </a:r>
            <a:r>
              <a:rPr lang="en-US" dirty="0" smtClean="0"/>
              <a:t>: 41/0/3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88971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Extremely High throughput (EHT) TIG – Current Main Motion </a:t>
            </a:r>
            <a:r>
              <a:rPr lang="en-US" sz="2400" dirty="0"/>
              <a:t>(after name change)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2" y="1830393"/>
            <a:ext cx="7770813" cy="4341808"/>
          </a:xfrm>
        </p:spPr>
        <p:txBody>
          <a:bodyPr/>
          <a:lstStyle/>
          <a:p>
            <a:r>
              <a:rPr lang="en-US" dirty="0"/>
              <a:t>Approve formation of an EHT TIG to initiate discussion on new 802.11 features for bands between 1 and 7.125 GHz: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with the primary objective to increase peak throughput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candidate features include but are not limited to: 320 MHz bandwidth, multiband aggregation and operation, and 16 spatial streams, as described in </a:t>
            </a:r>
            <a:r>
              <a:rPr lang="en-US" sz="1800" dirty="0">
                <a:hlinkClick r:id="rId2"/>
              </a:rPr>
              <a:t>https://mentor.ieee.org/802.11/dcn/18/11-18-0789-10-0wng-extreme-throughput-802-11.pptx</a:t>
            </a:r>
            <a:r>
              <a:rPr lang="en-US" sz="1800" dirty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To support high throughput applications such as video-over-WLAN, AR and VR</a:t>
            </a:r>
            <a:endParaRPr lang="en-US" sz="1600" dirty="0"/>
          </a:p>
          <a:p>
            <a:r>
              <a:rPr lang="en-US" sz="2000" dirty="0"/>
              <a:t>Moved: Jon Rosdahl</a:t>
            </a:r>
          </a:p>
          <a:p>
            <a:r>
              <a:rPr lang="en-US" sz="2000" dirty="0"/>
              <a:t>2</a:t>
            </a:r>
            <a:r>
              <a:rPr lang="en-US" sz="2000" baseline="30000" dirty="0"/>
              <a:t>nd</a:t>
            </a:r>
            <a:r>
              <a:rPr lang="en-US" sz="2000" dirty="0"/>
              <a:t>: Jonathan Segev</a:t>
            </a:r>
          </a:p>
          <a:p>
            <a:r>
              <a:rPr lang="en-US" sz="2000" dirty="0"/>
              <a:t>Results: 48-3-3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defTabSz="336947"/>
            <a:r>
              <a:rPr lang="en-GB"/>
              <a:t>Slide </a:t>
            </a:r>
            <a:fld id="{440F5867-744E-4AA6-B0ED-4C44D2DFBB7B}" type="slidenum">
              <a:rPr lang="en-GB" smtClean="0"/>
              <a:pPr defTabSz="336947"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defTabSz="336947"/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defTabSz="336947"/>
            <a:r>
              <a:rPr lang="en-US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0064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b="0" dirty="0"/>
              <a:t>This document is a composite of all 802.11 sub-group motions that are brought to the </a:t>
            </a:r>
            <a:r>
              <a:rPr lang="en-US" b="0" dirty="0" smtClean="0"/>
              <a:t>May 2018 </a:t>
            </a:r>
            <a:r>
              <a:rPr lang="en-US" b="0" dirty="0"/>
              <a:t>802.11 WG plenary meetings and EC meetings.</a:t>
            </a:r>
          </a:p>
          <a:p>
            <a:endParaRPr lang="en-US" b="0" dirty="0" smtClean="0"/>
          </a:p>
          <a:p>
            <a:r>
              <a:rPr lang="en-US" b="0" dirty="0" smtClean="0"/>
              <a:t>Revisions</a:t>
            </a:r>
          </a:p>
          <a:p>
            <a:r>
              <a:rPr lang="en-US" b="0" dirty="0" smtClean="0"/>
              <a:t>R0 initial</a:t>
            </a:r>
          </a:p>
          <a:p>
            <a:r>
              <a:rPr lang="en-US" b="0" dirty="0" smtClean="0"/>
              <a:t>R1 update following closing plenary showing new motions and results</a:t>
            </a:r>
          </a:p>
          <a:p>
            <a:r>
              <a:rPr lang="en-US" b="0" dirty="0" smtClean="0"/>
              <a:t>R2 include EHT motion</a:t>
            </a:r>
            <a:endParaRPr lang="en-US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544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577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76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42103"/>
            <a:ext cx="7239000" cy="381000"/>
          </a:xfrm>
        </p:spPr>
        <p:txBody>
          <a:bodyPr/>
          <a:lstStyle/>
          <a:p>
            <a:r>
              <a:rPr lang="en-US" sz="2800" dirty="0" smtClean="0"/>
              <a:t>Officer Confirmation</a:t>
            </a:r>
            <a:endParaRPr lang="en-US" sz="2800" dirty="0"/>
          </a:p>
        </p:txBody>
      </p:sp>
      <p:sp>
        <p:nvSpPr>
          <p:cNvPr id="1536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graphicFrame>
        <p:nvGraphicFramePr>
          <p:cNvPr id="11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4116518"/>
              </p:ext>
            </p:extLst>
          </p:nvPr>
        </p:nvGraphicFramePr>
        <p:xfrm>
          <a:off x="914400" y="743130"/>
          <a:ext cx="7467600" cy="5041741"/>
        </p:xfrm>
        <a:graphic>
          <a:graphicData uri="http://schemas.openxmlformats.org/drawingml/2006/table">
            <a:tbl>
              <a:tblPr/>
              <a:tblGrid>
                <a:gridCol w="811902"/>
                <a:gridCol w="1025491"/>
                <a:gridCol w="2429807"/>
                <a:gridCol w="3200400"/>
              </a:tblGrid>
              <a:tr h="37645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AANI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ARC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Coex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Andrew MYLES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PAR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Jim LANSFORD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MD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576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42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AQ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Yunsong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YANG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2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AX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Osama ABOUL-MAGD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Ron PORAT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5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Sang KIM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9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AZ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Jonathan SEGEV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Minyoung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PARK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Yunsong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YANG, </a:t>
                      </a: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Eunsung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PARK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BCS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Marc EMMELMANN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Hitoshi MORIOKA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TIG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FD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James GILB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Nikola SERAFIMOVSKI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Qiang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(John) LI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NGV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Bo SUN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Hongyuan ZHANG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2018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71600" y="5935953"/>
            <a:ext cx="8342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Move: </a:t>
            </a:r>
            <a:r>
              <a:rPr lang="en-US" dirty="0" smtClean="0">
                <a:solidFill>
                  <a:schemeClr val="tx1"/>
                </a:solidFill>
              </a:rPr>
              <a:t>Stephen McCann Second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n-US" dirty="0" smtClean="0">
                <a:solidFill>
                  <a:schemeClr val="tx1"/>
                </a:solidFill>
              </a:rPr>
              <a:t>Jim Lansford Result: unanimous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1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Liaison officers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Confirm</a:t>
            </a:r>
          </a:p>
          <a:p>
            <a:r>
              <a:rPr lang="en-US" dirty="0"/>
              <a:t>	</a:t>
            </a:r>
            <a:r>
              <a:rPr lang="en-US" dirty="0" smtClean="0"/>
              <a:t>Peter Yee as liaison to IETF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Tuncer</a:t>
            </a:r>
            <a:r>
              <a:rPr lang="en-US" dirty="0" smtClean="0"/>
              <a:t> </a:t>
            </a:r>
            <a:r>
              <a:rPr lang="en-US" dirty="0" err="1" smtClean="0"/>
              <a:t>Baykas</a:t>
            </a:r>
            <a:r>
              <a:rPr lang="en-US" dirty="0" smtClean="0"/>
              <a:t> as liaison to 802.19</a:t>
            </a:r>
          </a:p>
          <a:p>
            <a:endParaRPr lang="en-US" dirty="0"/>
          </a:p>
          <a:p>
            <a:r>
              <a:rPr lang="en-US" dirty="0" smtClean="0"/>
              <a:t>Moved</a:t>
            </a:r>
            <a:r>
              <a:rPr lang="en-US" dirty="0" smtClean="0"/>
              <a:t>: Andrew Myles</a:t>
            </a:r>
            <a:endParaRPr lang="en-US" dirty="0" smtClean="0"/>
          </a:p>
          <a:p>
            <a:r>
              <a:rPr lang="en-US" dirty="0" smtClean="0"/>
              <a:t>Seconded</a:t>
            </a:r>
            <a:r>
              <a:rPr lang="en-US" dirty="0" smtClean="0"/>
              <a:t>: Guido Hiertz</a:t>
            </a:r>
            <a:endParaRPr lang="en-US" dirty="0" smtClean="0"/>
          </a:p>
          <a:p>
            <a:r>
              <a:rPr lang="en-US" dirty="0" smtClean="0"/>
              <a:t>Result</a:t>
            </a:r>
            <a:r>
              <a:rPr lang="en-US" dirty="0" smtClean="0"/>
              <a:t>: unanimous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14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38200" y="5996292"/>
            <a:ext cx="975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Move to approve: </a:t>
            </a:r>
            <a:r>
              <a:rPr lang="en-US" sz="2000" dirty="0" smtClean="0">
                <a:solidFill>
                  <a:schemeClr val="tx1"/>
                </a:solidFill>
              </a:rPr>
              <a:t>Marc Emmelmann Seconded: Jonathan Segev </a:t>
            </a:r>
            <a:r>
              <a:rPr lang="en-US" sz="2000" dirty="0" smtClean="0">
                <a:solidFill>
                  <a:schemeClr val="tx1"/>
                </a:solidFill>
              </a:rPr>
              <a:t>Result</a:t>
            </a:r>
            <a:r>
              <a:rPr lang="en-US" sz="2000" dirty="0" smtClean="0">
                <a:solidFill>
                  <a:schemeClr val="tx1"/>
                </a:solidFill>
              </a:rPr>
              <a:t>: </a:t>
            </a:r>
            <a:r>
              <a:rPr lang="en-US" sz="2000" dirty="0" err="1" smtClean="0">
                <a:solidFill>
                  <a:schemeClr val="tx1"/>
                </a:solidFill>
              </a:rPr>
              <a:t>unanymous</a:t>
            </a:r>
            <a:endParaRPr lang="en-US" sz="2000" dirty="0">
              <a:solidFill>
                <a:schemeClr val="tx1"/>
              </a:solidFill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6274861"/>
              </p:ext>
            </p:extLst>
          </p:nvPr>
        </p:nvGraphicFramePr>
        <p:xfrm>
          <a:off x="914400" y="1540854"/>
          <a:ext cx="9448799" cy="4455337"/>
        </p:xfrm>
        <a:graphic>
          <a:graphicData uri="http://schemas.openxmlformats.org/drawingml/2006/table">
            <a:tbl>
              <a:tblPr/>
              <a:tblGrid>
                <a:gridCol w="1629103"/>
                <a:gridCol w="5213129"/>
                <a:gridCol w="1095506"/>
                <a:gridCol w="1511061"/>
              </a:tblGrid>
              <a:tr h="297013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20107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Mondays</a:t>
                      </a:r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: </a:t>
                      </a:r>
                      <a:r>
                        <a:rPr lang="fr-FR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June</a:t>
                      </a:r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4, July 2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81481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Fridays: May 25, June 1, June 15, 22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1481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Thursdays May 24, June 21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502802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Note: as needed, 10 day notice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 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4087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Wednesdays: May 16, 23, 30, June 6, 13, 20, 27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445061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Wednesday: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June 13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49749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 21</a:t>
                      </a:r>
                    </a:p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June 4</a:t>
                      </a:r>
                    </a:p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June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algn="ctr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24043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NGV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June 12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ET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043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BCS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Tuesdays: May 29,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June 19, July 3, 17, 24</a:t>
                      </a:r>
                    </a:p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Note: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Telcos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on May 15 and 22 approved at the last meeting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222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Coex</a:t>
            </a:r>
            <a:r>
              <a:rPr lang="en-US" dirty="0" smtClean="0"/>
              <a:t> 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sz="2400" b="1" dirty="0"/>
              <a:t>The IEEE 802.11 WG approves the material in </a:t>
            </a:r>
            <a:r>
              <a:rPr lang="en-AU" sz="2400" b="1" dirty="0">
                <a:hlinkClick r:id="rId2"/>
              </a:rPr>
              <a:t>11-18-0708-04</a:t>
            </a:r>
            <a:r>
              <a:rPr lang="en-AU" sz="2400" b="1" dirty="0"/>
              <a:t>  as a LS to ETSI BRAN that endorses </a:t>
            </a:r>
            <a:r>
              <a:rPr lang="en-AU" sz="2400" b="1" dirty="0" err="1"/>
              <a:t>adaptivity</a:t>
            </a:r>
            <a:r>
              <a:rPr lang="en-AU" sz="2400" b="1" dirty="0"/>
              <a:t> refinements in EN 301 893</a:t>
            </a:r>
          </a:p>
          <a:p>
            <a:pPr lvl="1"/>
            <a:endParaRPr lang="en-AU" sz="2400" b="1" dirty="0" smtClean="0"/>
          </a:p>
          <a:p>
            <a:pPr lvl="1"/>
            <a:r>
              <a:rPr lang="en-AU" sz="2400" b="1" dirty="0" smtClean="0"/>
              <a:t>Moved</a:t>
            </a:r>
            <a:r>
              <a:rPr lang="en-AU" sz="2400" b="1" dirty="0"/>
              <a:t>: Andrew Myles</a:t>
            </a:r>
          </a:p>
          <a:p>
            <a:pPr lvl="1"/>
            <a:r>
              <a:rPr lang="en-AU" sz="2400" b="1" dirty="0"/>
              <a:t>Seconded</a:t>
            </a:r>
            <a:r>
              <a:rPr lang="en-AU" sz="2400" b="1" dirty="0" smtClean="0"/>
              <a:t>: Assaf Kasher</a:t>
            </a:r>
            <a:endParaRPr lang="en-AU" sz="2400" b="1" dirty="0" smtClean="0"/>
          </a:p>
          <a:p>
            <a:pPr lvl="1"/>
            <a:r>
              <a:rPr lang="en-AU" sz="2400" b="1" dirty="0" smtClean="0"/>
              <a:t>Result</a:t>
            </a:r>
            <a:r>
              <a:rPr lang="en-AU" sz="2400" b="1" dirty="0" smtClean="0"/>
              <a:t>: Y/N/A 37/0/13</a:t>
            </a:r>
            <a:endParaRPr lang="en-AU" sz="2400" b="1" dirty="0" smtClean="0"/>
          </a:p>
          <a:p>
            <a:pPr lvl="1"/>
            <a:endParaRPr lang="en-AU" sz="2400" b="1" dirty="0"/>
          </a:p>
          <a:p>
            <a:pPr lvl="1"/>
            <a:r>
              <a:rPr lang="en-AU" sz="2400" b="1" dirty="0"/>
              <a:t>Note: the text in </a:t>
            </a:r>
            <a:r>
              <a:rPr lang="en-AU" sz="2400" b="1" dirty="0">
                <a:hlinkClick r:id="rId2"/>
              </a:rPr>
              <a:t>11-18-0708-04 </a:t>
            </a:r>
            <a:r>
              <a:rPr lang="en-AU" sz="2400" b="1" dirty="0"/>
              <a:t>is the same as approved by the SC with a reference added to TR 36.889 as directed by the SC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92419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1100</TotalTime>
  <Words>1059</Words>
  <Application>Microsoft Office PowerPoint</Application>
  <PresentationFormat>Widescreen</PresentationFormat>
  <Paragraphs>284</Paragraphs>
  <Slides>18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 Unicode MS</vt:lpstr>
      <vt:lpstr>MS Gothic</vt:lpstr>
      <vt:lpstr>Arial</vt:lpstr>
      <vt:lpstr>Calibri</vt:lpstr>
      <vt:lpstr>Times New Roman</vt:lpstr>
      <vt:lpstr>Office Theme</vt:lpstr>
      <vt:lpstr>Document</vt:lpstr>
      <vt:lpstr>802.11 May 2018 WG Motions</vt:lpstr>
      <vt:lpstr>Abstract</vt:lpstr>
      <vt:lpstr>Monday</vt:lpstr>
      <vt:lpstr>Wednesday</vt:lpstr>
      <vt:lpstr>Friday</vt:lpstr>
      <vt:lpstr>Officer Confirmation</vt:lpstr>
      <vt:lpstr>Liaison officers</vt:lpstr>
      <vt:lpstr>Teleconferences</vt:lpstr>
      <vt:lpstr>Coex SC</vt:lpstr>
      <vt:lpstr>JTC1 SC</vt:lpstr>
      <vt:lpstr>TGmd</vt:lpstr>
      <vt:lpstr>TGaj</vt:lpstr>
      <vt:lpstr>TGax</vt:lpstr>
      <vt:lpstr>TGax</vt:lpstr>
      <vt:lpstr>TGax</vt:lpstr>
      <vt:lpstr>TGax</vt:lpstr>
      <vt:lpstr>ECR Ad-hoc formation</vt:lpstr>
      <vt:lpstr>Extremely High throughput (EHT) TIG – Current Main Motion (after name change)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March 2018 WG Motions</dc:title>
  <dc:creator>Stacey, Robert</dc:creator>
  <cp:keywords>CTPClassification=CTP_PUBLIC:VisualMarkings=, CTPClassification=CTP_NT</cp:keywords>
  <cp:lastModifiedBy>Stacey, Robert</cp:lastModifiedBy>
  <cp:revision>51</cp:revision>
  <cp:lastPrinted>1601-01-01T00:00:00Z</cp:lastPrinted>
  <dcterms:created xsi:type="dcterms:W3CDTF">2018-05-10T16:45:22Z</dcterms:created>
  <dcterms:modified xsi:type="dcterms:W3CDTF">2018-05-11T20:12:29Z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2018-05-11 20:12:21Z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