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257" r:id="rId3"/>
    <p:sldId id="258" r:id="rId4"/>
    <p:sldId id="259" r:id="rId5"/>
    <p:sldId id="260" r:id="rId6"/>
    <p:sldId id="261" r:id="rId7"/>
    <p:sldId id="262" r:id="rId8"/>
    <p:sldId id="263" r:id="rId9"/>
    <p:sldId id="264" r:id="rId10"/>
    <p:sldId id="281" r:id="rId11"/>
    <p:sldId id="266" r:id="rId12"/>
    <p:sldId id="267" r:id="rId13"/>
    <p:sldId id="268" r:id="rId14"/>
    <p:sldId id="270" r:id="rId15"/>
    <p:sldId id="271" r:id="rId16"/>
    <p:sldId id="272" r:id="rId17"/>
    <p:sldId id="273" r:id="rId18"/>
    <p:sldId id="274" r:id="rId19"/>
    <p:sldId id="275" r:id="rId20"/>
    <p:sldId id="276" r:id="rId21"/>
    <p:sldId id="277" r:id="rId22"/>
    <p:sldId id="278" r:id="rId23"/>
    <p:sldId id="279" r:id="rId24"/>
    <p:sldId id="280" r:id="rId2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89" d="100"/>
          <a:sy n="89" d="100"/>
        </p:scale>
        <p:origin x="235" y="7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5/6/2018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r>
              <a:rPr lang="en-US" dirty="0" smtClean="0"/>
              <a:t>Agenda item 2.1.2.8</a:t>
            </a:r>
            <a:endParaRPr lang="en-US" dirty="0"/>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14</a:t>
            </a:fld>
            <a:endParaRPr lang="en-US"/>
          </a:p>
        </p:txBody>
      </p:sp>
    </p:spTree>
    <p:extLst>
      <p:ext uri="{BB962C8B-B14F-4D97-AF65-F5344CB8AC3E}">
        <p14:creationId xmlns:p14="http://schemas.microsoft.com/office/powerpoint/2010/main" val="24578739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15</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16</a:t>
            </a:fld>
            <a:endParaRPr lang="en-US"/>
          </a:p>
        </p:txBody>
      </p:sp>
    </p:spTree>
    <p:extLst>
      <p:ext uri="{BB962C8B-B14F-4D97-AF65-F5344CB8AC3E}">
        <p14:creationId xmlns:p14="http://schemas.microsoft.com/office/powerpoint/2010/main" val="15788539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17</a:t>
            </a:fld>
            <a:endParaRPr lang="en-US"/>
          </a:p>
        </p:txBody>
      </p:sp>
    </p:spTree>
    <p:extLst>
      <p:ext uri="{BB962C8B-B14F-4D97-AF65-F5344CB8AC3E}">
        <p14:creationId xmlns:p14="http://schemas.microsoft.com/office/powerpoint/2010/main" val="16856545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26725" y="96238"/>
            <a:ext cx="2185983"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doc.: IEEE 802.11-18/0302r0</a:t>
            </a:r>
          </a:p>
        </p:txBody>
      </p:sp>
      <p:sp>
        <p:nvSpPr>
          <p:cNvPr id="26627" name="Rectangle 3"/>
          <p:cNvSpPr>
            <a:spLocks noGrp="1" noChangeArrowheads="1"/>
          </p:cNvSpPr>
          <p:nvPr>
            <p:ph type="dt" sz="quarter" idx="1"/>
          </p:nvPr>
        </p:nvSpPr>
        <p:spPr>
          <a:xfrm>
            <a:off x="646863" y="96238"/>
            <a:ext cx="743537"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March 2018</a:t>
            </a:r>
          </a:p>
        </p:txBody>
      </p:sp>
      <p:sp>
        <p:nvSpPr>
          <p:cNvPr id="26628" name="Rectangle 6"/>
          <p:cNvSpPr>
            <a:spLocks noGrp="1" noChangeArrowheads="1"/>
          </p:cNvSpPr>
          <p:nvPr>
            <p:ph type="ftr" sz="quarter" idx="4"/>
          </p:nvPr>
        </p:nvSpPr>
        <p:spPr>
          <a:xfrm>
            <a:off x="3581860" y="9000620"/>
            <a:ext cx="263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altLang="en-US" sz="1200" b="0" smtClean="0"/>
              <a:t>Dorothy Stanley (HP Enterprise)</a:t>
            </a:r>
          </a:p>
        </p:txBody>
      </p:sp>
      <p:sp>
        <p:nvSpPr>
          <p:cNvPr id="26629" name="Rectangle 7"/>
          <p:cNvSpPr>
            <a:spLocks noGrp="1" noChangeArrowheads="1"/>
          </p:cNvSpPr>
          <p:nvPr>
            <p:ph type="sldNum" sz="quarter" idx="5"/>
          </p:nvPr>
        </p:nvSpPr>
        <p:spPr>
          <a:xfrm>
            <a:off x="3202218" y="9000620"/>
            <a:ext cx="49212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200" b="0"/>
              <a:t>Page </a:t>
            </a:r>
            <a:fld id="{EB4EB6DB-92D8-4AF6-8303-A3D3C62ADD1F}" type="slidenum">
              <a:rPr lang="en-US" altLang="en-US" sz="1200" b="0"/>
              <a:pPr/>
              <a:t>18</a:t>
            </a:fld>
            <a:endParaRPr lang="en-US" altLang="en-US" sz="1200" b="0"/>
          </a:p>
        </p:txBody>
      </p:sp>
      <p:sp>
        <p:nvSpPr>
          <p:cNvPr id="26630" name="Rectangle 2"/>
          <p:cNvSpPr>
            <a:spLocks noGrp="1" noRot="1" noChangeAspect="1" noChangeArrowheads="1" noTextEdit="1"/>
          </p:cNvSpPr>
          <p:nvPr>
            <p:ph type="sldImg"/>
          </p:nvPr>
        </p:nvSpPr>
        <p:spPr>
          <a:xfrm>
            <a:off x="342900" y="703263"/>
            <a:ext cx="6172200" cy="3473450"/>
          </a:xfrm>
          <a:ln/>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smtClean="0"/>
          </a:p>
        </p:txBody>
      </p:sp>
    </p:spTree>
    <p:extLst>
      <p:ext uri="{BB962C8B-B14F-4D97-AF65-F5344CB8AC3E}">
        <p14:creationId xmlns:p14="http://schemas.microsoft.com/office/powerpoint/2010/main" val="7043685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19</a:t>
            </a:fld>
            <a:endParaRPr lang="en-US"/>
          </a:p>
        </p:txBody>
      </p:sp>
    </p:spTree>
    <p:extLst>
      <p:ext uri="{BB962C8B-B14F-4D97-AF65-F5344CB8AC3E}">
        <p14:creationId xmlns:p14="http://schemas.microsoft.com/office/powerpoint/2010/main" val="17504659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smtClean="0"/>
              <a:t>Page </a:t>
            </a:r>
            <a:fld id="{F4F34E98-D62A-4186-8764-CE3AA6FA445F}" type="slidenum">
              <a:rPr lang="en-US" smtClean="0"/>
              <a:pPr>
                <a:defRPr/>
              </a:pPr>
              <a:t>20</a:t>
            </a:fld>
            <a:endParaRPr lang="en-US"/>
          </a:p>
        </p:txBody>
      </p:sp>
    </p:spTree>
    <p:extLst>
      <p:ext uri="{BB962C8B-B14F-4D97-AF65-F5344CB8AC3E}">
        <p14:creationId xmlns:p14="http://schemas.microsoft.com/office/powerpoint/2010/main" val="25654553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21</a:t>
            </a:fld>
            <a:endParaRPr lang="en-US"/>
          </a:p>
        </p:txBody>
      </p:sp>
    </p:spTree>
    <p:extLst>
      <p:ext uri="{BB962C8B-B14F-4D97-AF65-F5344CB8AC3E}">
        <p14:creationId xmlns:p14="http://schemas.microsoft.com/office/powerpoint/2010/main" val="424598694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16850" y="96239"/>
            <a:ext cx="2195858" cy="215444"/>
          </a:xfrm>
        </p:spPr>
        <p:txBody>
          <a:bodyPr/>
          <a:lstStyle/>
          <a:p>
            <a:pPr>
              <a:defRPr/>
            </a:pPr>
            <a:r>
              <a:rPr lang="en-US" smtClean="0"/>
              <a:t>doc.: IEEE 802.11-18/0302r0</a:t>
            </a:r>
            <a:endParaRPr lang="en-US" dirty="0"/>
          </a:p>
        </p:txBody>
      </p:sp>
      <p:sp>
        <p:nvSpPr>
          <p:cNvPr id="5" name="Date Placeholder 4"/>
          <p:cNvSpPr>
            <a:spLocks noGrp="1"/>
          </p:cNvSpPr>
          <p:nvPr>
            <p:ph type="dt" idx="11"/>
          </p:nvPr>
        </p:nvSpPr>
        <p:spPr>
          <a:xfrm>
            <a:off x="646863" y="96239"/>
            <a:ext cx="753411" cy="215444"/>
          </a:xfrm>
        </p:spPr>
        <p:txBody>
          <a:bodyPr/>
          <a:lstStyle/>
          <a:p>
            <a:pPr>
              <a:defRPr/>
            </a:pPr>
            <a:r>
              <a:rPr lang="en-US" smtClean="0"/>
              <a:t>March 2018</a:t>
            </a:r>
            <a:endParaRPr lang="en-US" dirty="0"/>
          </a:p>
        </p:txBody>
      </p:sp>
      <p:sp>
        <p:nvSpPr>
          <p:cNvPr id="6" name="Footer Placeholder 5"/>
          <p:cNvSpPr>
            <a:spLocks noGrp="1"/>
          </p:cNvSpPr>
          <p:nvPr>
            <p:ph type="ftr" sz="quarter" idx="12"/>
          </p:nvPr>
        </p:nvSpPr>
        <p:spPr>
          <a:xfrm>
            <a:off x="3656752" y="9000621"/>
            <a:ext cx="2555956" cy="184666"/>
          </a:xfrm>
        </p:spPr>
        <p:txBody>
          <a:bodyPr/>
          <a:lstStyle/>
          <a:p>
            <a:pPr lvl="4">
              <a:defRPr/>
            </a:pPr>
            <a:r>
              <a:rPr lang="en-US" smtClean="0"/>
              <a:t>Dorothy Stanley (HP Enterprise)</a:t>
            </a:r>
            <a:endParaRPr lang="en-US" dirty="0"/>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22</a:t>
            </a:fld>
            <a:endParaRPr lang="en-US"/>
          </a:p>
        </p:txBody>
      </p:sp>
    </p:spTree>
    <p:extLst>
      <p:ext uri="{BB962C8B-B14F-4D97-AF65-F5344CB8AC3E}">
        <p14:creationId xmlns:p14="http://schemas.microsoft.com/office/powerpoint/2010/main" val="312200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smtClean="0"/>
              <a:t>Page </a:t>
            </a:r>
            <a:fld id="{F4F34E98-D62A-4186-8764-CE3AA6FA445F}" type="slidenum">
              <a:rPr lang="en-US" smtClean="0"/>
              <a:pPr>
                <a:defRPr/>
              </a:pPr>
              <a:t>23</a:t>
            </a:fld>
            <a:endParaRPr lang="en-US"/>
          </a:p>
        </p:txBody>
      </p:sp>
    </p:spTree>
    <p:extLst>
      <p:ext uri="{BB962C8B-B14F-4D97-AF65-F5344CB8AC3E}">
        <p14:creationId xmlns:p14="http://schemas.microsoft.com/office/powerpoint/2010/main" val="17785467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p:spPr>
        <p:txBody>
          <a:bodyPr/>
          <a:lstStyle/>
          <a:p>
            <a:r>
              <a:rPr lang="en-US" smtClean="0"/>
              <a:t>doc.: IEEE 802.11-18/0302r0</a:t>
            </a:r>
            <a:endParaRPr lang="en-US"/>
          </a:p>
        </p:txBody>
      </p:sp>
      <p:sp>
        <p:nvSpPr>
          <p:cNvPr id="12291" name="Rectangle 3"/>
          <p:cNvSpPr>
            <a:spLocks noGrp="1" noChangeArrowheads="1"/>
          </p:cNvSpPr>
          <p:nvPr>
            <p:ph type="dt" sz="quarter" idx="1"/>
          </p:nvPr>
        </p:nvSpPr>
        <p:spPr>
          <a:noFill/>
        </p:spPr>
        <p:txBody>
          <a:bodyPr/>
          <a:lstStyle/>
          <a:p>
            <a:r>
              <a:rPr lang="en-US" smtClean="0"/>
              <a:t>March 2018</a:t>
            </a:r>
            <a:endParaRPr lang="en-US"/>
          </a:p>
        </p:txBody>
      </p:sp>
      <p:sp>
        <p:nvSpPr>
          <p:cNvPr id="12292" name="Rectangle 6"/>
          <p:cNvSpPr>
            <a:spLocks noGrp="1" noChangeArrowheads="1"/>
          </p:cNvSpPr>
          <p:nvPr>
            <p:ph type="ftr" sz="quarter" idx="4"/>
          </p:nvPr>
        </p:nvSpPr>
        <p:spPr>
          <a:noFill/>
        </p:spPr>
        <p:txBody>
          <a:bodyPr/>
          <a:lstStyle/>
          <a:p>
            <a:pPr lvl="4"/>
            <a:r>
              <a:rPr lang="en-US" smtClean="0"/>
              <a:t>Dorothy Stanley (HP Enterprise)</a:t>
            </a:r>
            <a:endParaRPr lang="en-US"/>
          </a:p>
        </p:txBody>
      </p:sp>
      <p:sp>
        <p:nvSpPr>
          <p:cNvPr id="12293" name="Rectangle 7"/>
          <p:cNvSpPr>
            <a:spLocks noGrp="1" noChangeArrowheads="1"/>
          </p:cNvSpPr>
          <p:nvPr>
            <p:ph type="sldNum" sz="quarter" idx="5"/>
          </p:nvPr>
        </p:nvSpPr>
        <p:spPr>
          <a:xfrm>
            <a:off x="3279163" y="9000621"/>
            <a:ext cx="415177" cy="184666"/>
          </a:xfrm>
          <a:noFill/>
        </p:spPr>
        <p:txBody>
          <a:bodyPr/>
          <a:lstStyle/>
          <a:p>
            <a:r>
              <a:rPr lang="en-US"/>
              <a:t>Page </a:t>
            </a:r>
            <a:fld id="{7A4FDB48-E15B-4B47-8687-1B7C1224EF6A}" type="slidenum">
              <a:rPr lang="en-US"/>
              <a:pPr/>
              <a:t>2</a:t>
            </a:fld>
            <a:endParaRPr lang="en-US"/>
          </a:p>
        </p:txBody>
      </p:sp>
      <p:sp>
        <p:nvSpPr>
          <p:cNvPr id="12294" name="Rectangle 2"/>
          <p:cNvSpPr>
            <a:spLocks noGrp="1" noRot="1" noChangeAspect="1" noChangeArrowheads="1" noTextEdit="1"/>
          </p:cNvSpPr>
          <p:nvPr>
            <p:ph type="sldImg"/>
          </p:nvPr>
        </p:nvSpPr>
        <p:spPr>
          <a:xfrm>
            <a:off x="342900" y="703263"/>
            <a:ext cx="6172200" cy="3473450"/>
          </a:xfrm>
          <a:ln cap="flat"/>
        </p:spPr>
      </p:sp>
      <p:sp>
        <p:nvSpPr>
          <p:cNvPr id="12295" name="Rectangle 3"/>
          <p:cNvSpPr>
            <a:spLocks noGrp="1" noChangeArrowheads="1"/>
          </p:cNvSpPr>
          <p:nvPr>
            <p:ph type="body" idx="1"/>
          </p:nvPr>
        </p:nvSpPr>
        <p:spPr>
          <a:noFill/>
          <a:ln/>
        </p:spPr>
        <p:txBody>
          <a:bodyPr lIns="95250" rIns="95250"/>
          <a:lstStyle/>
          <a:p>
            <a:endParaRPr lang="en-US" smtClean="0"/>
          </a:p>
        </p:txBody>
      </p:sp>
    </p:spTree>
    <p:extLst>
      <p:ext uri="{BB962C8B-B14F-4D97-AF65-F5344CB8AC3E}">
        <p14:creationId xmlns:p14="http://schemas.microsoft.com/office/powerpoint/2010/main" val="30652553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smtClean="0"/>
              <a:t>Page </a:t>
            </a:r>
            <a:fld id="{F4F34E98-D62A-4186-8764-CE3AA6FA445F}" type="slidenum">
              <a:rPr lang="en-US" smtClean="0"/>
              <a:pPr>
                <a:defRPr/>
              </a:pPr>
              <a:t>24</a:t>
            </a:fld>
            <a:endParaRPr lang="en-US"/>
          </a:p>
        </p:txBody>
      </p:sp>
    </p:spTree>
    <p:extLst>
      <p:ext uri="{BB962C8B-B14F-4D97-AF65-F5344CB8AC3E}">
        <p14:creationId xmlns:p14="http://schemas.microsoft.com/office/powerpoint/2010/main" val="2245172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3</a:t>
            </a:fld>
            <a:endParaRPr lang="en-US"/>
          </a:p>
        </p:txBody>
      </p:sp>
    </p:spTree>
    <p:extLst>
      <p:ext uri="{BB962C8B-B14F-4D97-AF65-F5344CB8AC3E}">
        <p14:creationId xmlns:p14="http://schemas.microsoft.com/office/powerpoint/2010/main" val="14248896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4</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2902101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8</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390C1BA6-60C6-42DD-8486-B24E4CAD482E}" type="slidenum">
              <a:rPr lang="en-US" altLang="en-US"/>
              <a:pPr/>
              <a:t>9</a:t>
            </a:fld>
            <a:endParaRPr lang="en-US" altLang="en-US"/>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Page </a:t>
            </a:r>
            <a:fld id="{0BADC4BB-A347-4EA7-8640-97038D52B133}" type="slidenum">
              <a:rPr lang="en-US" altLang="en-US">
                <a:ea typeface="MS Gothic" panose="020B0609070205080204" pitchFamily="49" charset="-128"/>
              </a:rPr>
              <a:pPr algn="r" hangingPunct="0">
                <a:buClrTx/>
                <a:buFontTx/>
                <a:buNone/>
              </a:pPr>
              <a:t>9</a:t>
            </a:fld>
            <a:endParaRPr lang="en-US" altLang="en-US">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Tree>
    <p:extLst>
      <p:ext uri="{BB962C8B-B14F-4D97-AF65-F5344CB8AC3E}">
        <p14:creationId xmlns:p14="http://schemas.microsoft.com/office/powerpoint/2010/main" val="26126532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r>
              <a:rPr lang="en-US" dirty="0" smtClean="0"/>
              <a:t>Agenda item 2.1.2.1</a:t>
            </a:r>
            <a:endParaRPr lang="en-US" dirty="0"/>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11</a:t>
            </a:fld>
            <a:endParaRPr lang="en-US"/>
          </a:p>
        </p:txBody>
      </p:sp>
    </p:spTree>
    <p:extLst>
      <p:ext uri="{BB962C8B-B14F-4D97-AF65-F5344CB8AC3E}">
        <p14:creationId xmlns:p14="http://schemas.microsoft.com/office/powerpoint/2010/main" val="17360688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25176207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41594990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May 2018</a:t>
            </a:r>
            <a:endParaRPr lang="en-GB"/>
          </a:p>
        </p:txBody>
      </p:sp>
      <p:sp>
        <p:nvSpPr>
          <p:cNvPr id="5" name="Footer Placeholder 4"/>
          <p:cNvSpPr>
            <a:spLocks noGrp="1"/>
          </p:cNvSpPr>
          <p:nvPr>
            <p:ph type="ftr" idx="11"/>
          </p:nvPr>
        </p:nvSpPr>
        <p:spPr/>
        <p:txBody>
          <a:bodyPr/>
          <a:lstStyle>
            <a:lvl1pPr>
              <a:defRPr/>
            </a:lvl1pPr>
          </a:lstStyle>
          <a:p>
            <a:r>
              <a:rPr lang="en-GB" smtClean="0"/>
              <a:t>Robert Stacey,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Robert Stacey, Intel</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2018</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May 2018</a:t>
            </a:r>
            <a:endParaRPr lang="en-GB"/>
          </a:p>
        </p:txBody>
      </p:sp>
      <p:sp>
        <p:nvSpPr>
          <p:cNvPr id="5" name="Footer Placeholder 4"/>
          <p:cNvSpPr>
            <a:spLocks noGrp="1"/>
          </p:cNvSpPr>
          <p:nvPr>
            <p:ph type="ftr" idx="11"/>
          </p:nvPr>
        </p:nvSpPr>
        <p:spPr/>
        <p:txBody>
          <a:bodyPr/>
          <a:lstStyle>
            <a:lvl1pPr>
              <a:defRPr/>
            </a:lvl1pPr>
          </a:lstStyle>
          <a:p>
            <a:r>
              <a:rPr lang="en-GB" smtClean="0"/>
              <a:t>Robert Stacey,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May 2018</a:t>
            </a:r>
            <a:endParaRPr lang="en-GB"/>
          </a:p>
        </p:txBody>
      </p:sp>
      <p:sp>
        <p:nvSpPr>
          <p:cNvPr id="6" name="Footer Placeholder 5"/>
          <p:cNvSpPr>
            <a:spLocks noGrp="1"/>
          </p:cNvSpPr>
          <p:nvPr>
            <p:ph type="ftr" idx="11"/>
          </p:nvPr>
        </p:nvSpPr>
        <p:spPr/>
        <p:txBody>
          <a:bodyPr/>
          <a:lstStyle>
            <a:lvl1pPr>
              <a:defRPr/>
            </a:lvl1pPr>
          </a:lstStyle>
          <a:p>
            <a:r>
              <a:rPr lang="en-GB" smtClean="0"/>
              <a:t>Robert Stacey, Intel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May 2018</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Robert Stacey,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May 2018</a:t>
            </a:r>
            <a:endParaRPr lang="en-GB"/>
          </a:p>
        </p:txBody>
      </p:sp>
      <p:sp>
        <p:nvSpPr>
          <p:cNvPr id="4" name="Footer Placeholder 3"/>
          <p:cNvSpPr>
            <a:spLocks noGrp="1"/>
          </p:cNvSpPr>
          <p:nvPr>
            <p:ph type="ftr" idx="11"/>
          </p:nvPr>
        </p:nvSpPr>
        <p:spPr/>
        <p:txBody>
          <a:bodyPr/>
          <a:lstStyle>
            <a:lvl1pPr>
              <a:defRPr/>
            </a:lvl1pPr>
          </a:lstStyle>
          <a:p>
            <a:r>
              <a:rPr lang="en-GB" smtClean="0"/>
              <a:t>Robert Stacey, Intel</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May 2018</a:t>
            </a:r>
            <a:endParaRPr lang="en-GB"/>
          </a:p>
        </p:txBody>
      </p:sp>
      <p:sp>
        <p:nvSpPr>
          <p:cNvPr id="3" name="Footer Placeholder 2"/>
          <p:cNvSpPr>
            <a:spLocks noGrp="1"/>
          </p:cNvSpPr>
          <p:nvPr>
            <p:ph type="ftr" idx="11"/>
          </p:nvPr>
        </p:nvSpPr>
        <p:spPr/>
        <p:txBody>
          <a:bodyPr/>
          <a:lstStyle>
            <a:lvl1pPr>
              <a:defRPr/>
            </a:lvl1pPr>
          </a:lstStyle>
          <a:p>
            <a:r>
              <a:rPr lang="en-GB" smtClean="0"/>
              <a:t>Robert Stacey, Intel</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2018</a:t>
            </a:r>
            <a:endParaRPr lang="en-GB"/>
          </a:p>
        </p:txBody>
      </p:sp>
      <p:sp>
        <p:nvSpPr>
          <p:cNvPr id="5" name="Footer Placeholder 4"/>
          <p:cNvSpPr>
            <a:spLocks noGrp="1"/>
          </p:cNvSpPr>
          <p:nvPr>
            <p:ph type="ftr" idx="11"/>
          </p:nvPr>
        </p:nvSpPr>
        <p:spPr/>
        <p:txBody>
          <a:bodyPr/>
          <a:lstStyle>
            <a:lvl1pPr>
              <a:defRPr/>
            </a:lvl1pPr>
          </a:lstStyle>
          <a:p>
            <a:r>
              <a:rPr lang="en-GB" smtClean="0"/>
              <a:t>Robert Stacey,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2018</a:t>
            </a:r>
            <a:endParaRPr lang="en-GB"/>
          </a:p>
        </p:txBody>
      </p:sp>
      <p:sp>
        <p:nvSpPr>
          <p:cNvPr id="5" name="Footer Placeholder 4"/>
          <p:cNvSpPr>
            <a:spLocks noGrp="1"/>
          </p:cNvSpPr>
          <p:nvPr>
            <p:ph type="ftr" idx="11"/>
          </p:nvPr>
        </p:nvSpPr>
        <p:spPr/>
        <p:txBody>
          <a:bodyPr/>
          <a:lstStyle>
            <a:lvl1pPr>
              <a:defRPr/>
            </a:lvl1pPr>
          </a:lstStyle>
          <a:p>
            <a:r>
              <a:rPr lang="en-GB" smtClean="0"/>
              <a:t>Robert Stacey,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2018</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Robert Stacey, Intel</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rgbClr val="000000"/>
                </a:solidFill>
              </a:rPr>
              <a:t>Report</a:t>
            </a:r>
            <a:endParaRPr lang="en-GB" sz="1200" dirty="0">
              <a:solidFill>
                <a:srgbClr val="000000"/>
              </a:solidFill>
            </a:endParaRP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802.11-18/0649r0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s://mentor.ieee.org/802-ec/dcn/16/ec-16-0180-05-00EC-ieee-802-participation-slide.pptx" TargetMode="External"/><Relationship Id="rId3" Type="http://schemas.openxmlformats.org/officeDocument/2006/relationships/hyperlink" Target="http://standards.ieee.org/board/aud/LMSC.pdf" TargetMode="External"/><Relationship Id="rId7" Type="http://schemas.openxmlformats.org/officeDocument/2006/relationships/hyperlink" Target="https://mentor.ieee.org/802-ec/dcn/17/ec-17-0120-25-0PNP-ieee-802-lmsc-chairs-guidelines.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grouper.ieee.org/groups/802/PNP/approved/IEEE_802_LMSC_OM_approved_120725.pdf" TargetMode="External"/><Relationship Id="rId5" Type="http://schemas.openxmlformats.org/officeDocument/2006/relationships/hyperlink" Target="http://www.ieee802.org/PNP/approved/IEEE_802_WG_PandP_v19.pdf" TargetMode="External"/><Relationship Id="rId10" Type="http://schemas.openxmlformats.org/officeDocument/2006/relationships/hyperlink" Target="http://www.ieee802.org/devdocs.shtml" TargetMode="External"/><Relationship Id="rId4" Type="http://schemas.openxmlformats.org/officeDocument/2006/relationships/hyperlink" Target="https://mentor.ieee.org/802-ec/dcn/17/ec-17-0090-21-0PNP-ieee-802-lmsc-operations-manual.pdf" TargetMode="External"/><Relationship Id="rId9" Type="http://schemas.openxmlformats.org/officeDocument/2006/relationships/hyperlink" Target="http://www.ieee802.org/11/Rules/rule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www.ieee802.org/PNP/approved/IEEE_802_WG_PandP_v19.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14/11-14-0629-21-0000-802-11-operations-manual.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mentor.ieee.org/802-ec/dcn/16/ec-16-0180-05-00EC-ieee-802-participation-slide.pptx"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4/11-14-0629-21-0000-802-11-operations-manual.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ieee802.org/11/Reflector.html"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www.ieee802.org/11"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mailto:listserv@listserv.ieee.org"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ec/dcn/16/ec-16-0180-05-00EC-ieee-802-participation-slide.pptx"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08/11-08-0762-12-0000-motion-templates.doc"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hyperlink" Target="https://mentor.ieee.org/802.11/dcn/13/11-13-0230-02-0000-comment-resolution-tutorial.ppt" TargetMode="External"/><Relationship Id="rId5" Type="http://schemas.openxmlformats.org/officeDocument/2006/relationships/hyperlink" Target="http://standards.ieee.org/about/sasb/revcom/guidelines.pdf" TargetMode="External"/><Relationship Id="rId4" Type="http://schemas.openxmlformats.org/officeDocument/2006/relationships/hyperlink" Target="https://mentor.ieee.org/802-ec/dcn/16/ec-16-0170-03-00EC-802-ec-motion-template.ppt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2</a:t>
            </a:r>
            <a:r>
              <a:rPr lang="en-US" baseline="30000" dirty="0"/>
              <a:t>nd</a:t>
            </a:r>
            <a:r>
              <a:rPr lang="en-US" dirty="0"/>
              <a:t>  Vice Chair Report May 2018</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2018-05-05</a:t>
            </a:r>
            <a:endParaRPr lang="en-GB" sz="2000" b="0" dirty="0"/>
          </a:p>
        </p:txBody>
      </p:sp>
      <p:sp>
        <p:nvSpPr>
          <p:cNvPr id="6" name="Date Placeholder 3"/>
          <p:cNvSpPr>
            <a:spLocks noGrp="1"/>
          </p:cNvSpPr>
          <p:nvPr>
            <p:ph type="dt" idx="10"/>
          </p:nvPr>
        </p:nvSpPr>
        <p:spPr/>
        <p:txBody>
          <a:bodyPr/>
          <a:lstStyle/>
          <a:p>
            <a:r>
              <a:rPr lang="en-US" smtClean="0"/>
              <a:t>May 2018</a:t>
            </a:r>
            <a:endParaRPr lang="en-GB" dirty="0"/>
          </a:p>
        </p:txBody>
      </p:sp>
      <p:sp>
        <p:nvSpPr>
          <p:cNvPr id="7" name="Footer Placeholder 4"/>
          <p:cNvSpPr>
            <a:spLocks noGrp="1"/>
          </p:cNvSpPr>
          <p:nvPr>
            <p:ph type="ftr" idx="11"/>
          </p:nvPr>
        </p:nvSpPr>
        <p:spPr/>
        <p:txBody>
          <a:bodyPr/>
          <a:lstStyle/>
          <a:p>
            <a:r>
              <a:rPr lang="en-GB" smtClean="0"/>
              <a:t>Robert Stacey, Intel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639475495"/>
              </p:ext>
            </p:extLst>
          </p:nvPr>
        </p:nvGraphicFramePr>
        <p:xfrm>
          <a:off x="990600" y="2413000"/>
          <a:ext cx="10210800" cy="2481263"/>
        </p:xfrm>
        <a:graphic>
          <a:graphicData uri="http://schemas.openxmlformats.org/presentationml/2006/ole">
            <mc:AlternateContent xmlns:mc="http://schemas.openxmlformats.org/markup-compatibility/2006">
              <mc:Choice xmlns:v="urn:schemas-microsoft-com:vml" Requires="v">
                <p:oleObj spid="_x0000_s3085" name="Document" r:id="rId5" imgW="10466184" imgH="2539535" progId="Word.Document.8">
                  <p:embed/>
                </p:oleObj>
              </mc:Choice>
              <mc:Fallback>
                <p:oleObj name="Document" r:id="rId5" imgW="10466184" imgH="2539535" progId="Word.Document.8">
                  <p:embed/>
                  <p:pic>
                    <p:nvPicPr>
                      <p:cNvPr id="0" name="Picture 3"/>
                      <p:cNvPicPr>
                        <a:picLocks noChangeAspect="1" noChangeArrowheads="1"/>
                      </p:cNvPicPr>
                      <p:nvPr/>
                    </p:nvPicPr>
                    <p:blipFill>
                      <a:blip r:embed="rId6"/>
                      <a:srcRect/>
                      <a:stretch>
                        <a:fillRect/>
                      </a:stretch>
                    </p:blipFill>
                    <p:spPr bwMode="auto">
                      <a:xfrm>
                        <a:off x="990600" y="2413000"/>
                        <a:ext cx="10210800" cy="2481263"/>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 Ground Rules</a:t>
            </a:r>
            <a:endParaRPr lang="en-US" dirty="0"/>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a:t>
            </a:r>
          </a:p>
          <a:p>
            <a:pPr indent="-457200">
              <a:buFont typeface="Arial" panose="020B0604020202020204" pitchFamily="34" charset="0"/>
              <a:buChar char="•"/>
            </a:pPr>
            <a:r>
              <a:rPr lang="en-US" dirty="0">
                <a:cs typeface="DejaVu Sans" pitchFamily="34" charset="0"/>
              </a:rPr>
              <a:t>Presentations must be openly </a:t>
            </a:r>
            <a:r>
              <a:rPr lang="en-US" dirty="0" smtClean="0">
                <a:cs typeface="DejaVu Sans" pitchFamily="34" charset="0"/>
              </a:rPr>
              <a:t>available</a:t>
            </a:r>
            <a:endParaRPr lang="en-US" dirty="0">
              <a:cs typeface="DejaVu Sans" pitchFamily="34"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7719158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IEEE-SA </a:t>
            </a:r>
            <a:r>
              <a:rPr lang="en-US" dirty="0"/>
              <a:t>p</a:t>
            </a:r>
            <a:r>
              <a:rPr lang="en-US" dirty="0" smtClean="0"/>
              <a:t>olicy documents</a:t>
            </a:r>
            <a:endParaRPr lang="en-US" dirty="0"/>
          </a:p>
        </p:txBody>
      </p:sp>
      <p:sp>
        <p:nvSpPr>
          <p:cNvPr id="3" name="Content Placeholder 2"/>
          <p:cNvSpPr>
            <a:spLocks noGrp="1"/>
          </p:cNvSpPr>
          <p:nvPr>
            <p:ph idx="1"/>
          </p:nvPr>
        </p:nvSpPr>
        <p:spPr>
          <a:xfrm>
            <a:off x="914401" y="1634490"/>
            <a:ext cx="10361084" cy="4840924"/>
          </a:xfrm>
        </p:spPr>
        <p:txBody>
          <a:bodyPr/>
          <a:lstStyle/>
          <a:p>
            <a:r>
              <a:rPr lang="en-US" dirty="0" smtClean="0"/>
              <a:t>IEEE Code of Ethics</a:t>
            </a:r>
          </a:p>
          <a:p>
            <a:pPr lvl="1"/>
            <a:r>
              <a:rPr lang="en-US" dirty="0" smtClean="0">
                <a:hlinkClick r:id="rId3"/>
              </a:rPr>
              <a:t>http://www.ieee.org/about/corporate/governance/p7-8.html</a:t>
            </a:r>
            <a:r>
              <a:rPr lang="en-US" dirty="0" smtClean="0"/>
              <a:t> </a:t>
            </a:r>
          </a:p>
          <a:p>
            <a:r>
              <a:rPr lang="en-US" dirty="0" smtClean="0"/>
              <a:t>IEEE Standards Association (IEEE-SA) Affiliation FAQ</a:t>
            </a:r>
          </a:p>
          <a:p>
            <a:pPr lvl="1"/>
            <a:r>
              <a:rPr lang="en-US" dirty="0" smtClean="0">
                <a:hlinkClick r:id="rId4"/>
              </a:rPr>
              <a:t>http</a:t>
            </a:r>
            <a:r>
              <a:rPr lang="en-US" dirty="0">
                <a:hlinkClick r:id="rId4"/>
              </a:rPr>
              <a:t>://</a:t>
            </a:r>
            <a:r>
              <a:rPr lang="en-US" dirty="0" smtClean="0">
                <a:hlinkClick r:id="rId4"/>
              </a:rPr>
              <a:t>standards.ieee.org/faqs/affiliation.html</a:t>
            </a:r>
            <a:r>
              <a:rPr lang="en-US" dirty="0" smtClean="0"/>
              <a:t> </a:t>
            </a:r>
          </a:p>
          <a:p>
            <a:r>
              <a:rPr lang="en-US" dirty="0" smtClean="0"/>
              <a:t>Antitrust and </a:t>
            </a:r>
            <a:r>
              <a:rPr lang="en-US" dirty="0"/>
              <a:t>Competition </a:t>
            </a:r>
            <a:r>
              <a:rPr lang="en-US" dirty="0" smtClean="0"/>
              <a:t>Policy</a:t>
            </a:r>
          </a:p>
          <a:p>
            <a:pPr lvl="1"/>
            <a:r>
              <a:rPr lang="en-US" dirty="0" smtClean="0">
                <a:hlinkClick r:id="rId5"/>
              </a:rPr>
              <a:t>http</a:t>
            </a:r>
            <a:r>
              <a:rPr lang="en-US" dirty="0">
                <a:hlinkClick r:id="rId5"/>
              </a:rPr>
              <a:t>://</a:t>
            </a:r>
            <a:r>
              <a:rPr lang="en-US" dirty="0" smtClean="0">
                <a:hlinkClick r:id="rId5"/>
              </a:rPr>
              <a:t>standards.ieee.org/resources/antitrust-guidelines.pdf</a:t>
            </a:r>
            <a:r>
              <a:rPr lang="en-US" dirty="0" smtClean="0"/>
              <a:t>  </a:t>
            </a:r>
            <a:endParaRPr lang="en-US" dirty="0" smtClean="0">
              <a:hlinkClick r:id="rId6"/>
            </a:endParaRPr>
          </a:p>
          <a:p>
            <a:r>
              <a:rPr lang="en-US" dirty="0" smtClean="0"/>
              <a:t>Letter of Assurance Form</a:t>
            </a:r>
          </a:p>
          <a:p>
            <a:pPr lvl="1"/>
            <a:r>
              <a:rPr lang="en-US" dirty="0">
                <a:hlinkClick r:id="rId7"/>
              </a:rPr>
              <a:t>http://</a:t>
            </a:r>
            <a:r>
              <a:rPr lang="en-US" dirty="0" smtClean="0">
                <a:hlinkClick r:id="rId7"/>
              </a:rPr>
              <a:t>standards.ieee.org/develop/policies/bylaws/sect6-7.html#loa</a:t>
            </a:r>
            <a:r>
              <a:rPr lang="en-US" dirty="0" smtClean="0"/>
              <a:t> </a:t>
            </a:r>
          </a:p>
          <a:p>
            <a:pPr lvl="1"/>
            <a:r>
              <a:rPr lang="en-US" dirty="0" smtClean="0">
                <a:hlinkClick r:id="rId6"/>
              </a:rPr>
              <a:t>https</a:t>
            </a:r>
            <a:r>
              <a:rPr lang="en-US" dirty="0">
                <a:hlinkClick r:id="rId6"/>
              </a:rPr>
              <a:t>://development.standards.ieee.org/myproject/Public//mytools/mob/loa.pdf</a:t>
            </a:r>
            <a:endParaRPr lang="en-US" dirty="0" smtClean="0">
              <a:hlinkClick r:id="rId6"/>
            </a:endParaRPr>
          </a:p>
          <a:p>
            <a:r>
              <a:rPr lang="en-US" dirty="0" smtClean="0"/>
              <a:t>IEEE-SA Patent Committee FAQ &amp; Patent slides</a:t>
            </a:r>
          </a:p>
          <a:p>
            <a:pPr lvl="1"/>
            <a:r>
              <a:rPr lang="en-US" dirty="0" smtClean="0">
                <a:hlinkClick r:id="rId8"/>
              </a:rPr>
              <a:t>http</a:t>
            </a:r>
            <a:r>
              <a:rPr lang="en-US" dirty="0">
                <a:hlinkClick r:id="rId8"/>
              </a:rPr>
              <a:t>://</a:t>
            </a:r>
            <a:r>
              <a:rPr lang="en-US" dirty="0" smtClean="0">
                <a:hlinkClick r:id="rId8"/>
              </a:rPr>
              <a:t>standards.ieee.org/board/pat/faq.pdf</a:t>
            </a:r>
            <a:r>
              <a:rPr lang="en-US" dirty="0" smtClean="0"/>
              <a:t> and </a:t>
            </a:r>
            <a:r>
              <a:rPr lang="en-US" dirty="0" smtClean="0">
                <a:hlinkClick r:id="rId6"/>
              </a:rPr>
              <a:t>http</a:t>
            </a:r>
            <a:r>
              <a:rPr lang="en-US" dirty="0">
                <a:hlinkClick r:id="rId6"/>
              </a:rPr>
              <a:t>://</a:t>
            </a:r>
            <a:r>
              <a:rPr lang="en-US" dirty="0" smtClean="0">
                <a:hlinkClick r:id="rId6"/>
              </a:rPr>
              <a:t>standards.ieee.org/board/pat/pat-slideset.ppt</a:t>
            </a:r>
            <a:r>
              <a:rPr lang="en-US" dirty="0" smtClean="0"/>
              <a:t> </a:t>
            </a:r>
            <a:endParaRPr lang="en-US" dirty="0"/>
          </a:p>
          <a:p>
            <a:pPr>
              <a:buNone/>
            </a:pPr>
            <a:endParaRPr lang="en-GB" sz="1200"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smtClean="0"/>
              <a:t>Robert Stacey, Intel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May 2018</a:t>
            </a:r>
            <a:endParaRPr lang="en-US" dirty="0"/>
          </a:p>
        </p:txBody>
      </p:sp>
    </p:spTree>
    <p:extLst>
      <p:ext uri="{BB962C8B-B14F-4D97-AF65-F5344CB8AC3E}">
        <p14:creationId xmlns:p14="http://schemas.microsoft.com/office/powerpoint/2010/main" val="8981368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IEEE-SA Rule documents</a:t>
            </a:r>
            <a:endParaRPr lang="en-US" dirty="0"/>
          </a:p>
        </p:txBody>
      </p:sp>
      <p:sp>
        <p:nvSpPr>
          <p:cNvPr id="3" name="Content Placeholder 2"/>
          <p:cNvSpPr>
            <a:spLocks noGrp="1"/>
          </p:cNvSpPr>
          <p:nvPr>
            <p:ph idx="1"/>
          </p:nvPr>
        </p:nvSpPr>
        <p:spPr/>
        <p:txBody>
          <a:bodyPr/>
          <a:lstStyle/>
          <a:p>
            <a:endParaRPr lang="en-US" dirty="0" smtClean="0"/>
          </a:p>
          <a:p>
            <a:r>
              <a:rPr lang="en-US" dirty="0" smtClean="0"/>
              <a:t>The current version of the IEEE-SA Standards Board Bylaws is available at: </a:t>
            </a:r>
          </a:p>
          <a:p>
            <a:pPr lvl="1">
              <a:buNone/>
            </a:pPr>
            <a:r>
              <a:rPr lang="en-US" sz="1800" dirty="0">
                <a:hlinkClick r:id="rId3"/>
              </a:rPr>
              <a:t>http://standards.ieee.org/develop/policies/bylaws/index.html</a:t>
            </a:r>
            <a:r>
              <a:rPr lang="en-US" sz="1800" dirty="0"/>
              <a:t> (HTML version) </a:t>
            </a:r>
          </a:p>
          <a:p>
            <a:pPr lvl="1">
              <a:buNone/>
            </a:pPr>
            <a:r>
              <a:rPr lang="en-US" sz="1800" dirty="0">
                <a:hlinkClick r:id="rId4"/>
              </a:rPr>
              <a:t>http://standards.ieee.org/develop/policies/bylaws/sb_bylaws.pdf</a:t>
            </a:r>
            <a:r>
              <a:rPr lang="en-US" sz="1800" dirty="0"/>
              <a:t> (PDF version)</a:t>
            </a:r>
            <a:r>
              <a:rPr lang="en-US" sz="1400" dirty="0"/>
              <a:t> </a:t>
            </a:r>
          </a:p>
          <a:p>
            <a:pPr>
              <a:buNone/>
            </a:pPr>
            <a:r>
              <a:rPr lang="en-US" sz="1600" dirty="0"/>
              <a:t/>
            </a:r>
            <a:br>
              <a:rPr lang="en-US" sz="1600" dirty="0"/>
            </a:br>
            <a:endParaRPr lang="en-US" sz="1600" dirty="0"/>
          </a:p>
          <a:p>
            <a:r>
              <a:rPr lang="en-US" dirty="0" smtClean="0"/>
              <a:t>The current version of the IEEE-SA Standards Board Operations Manual is available at: </a:t>
            </a:r>
          </a:p>
          <a:p>
            <a:pPr lvl="1">
              <a:buNone/>
            </a:pPr>
            <a:r>
              <a:rPr lang="en-US" sz="1800" dirty="0">
                <a:hlinkClick r:id="rId5"/>
              </a:rPr>
              <a:t>http://standards.ieee.org/develop/policies/opman/index.html</a:t>
            </a:r>
            <a:r>
              <a:rPr lang="en-US" sz="1800" dirty="0"/>
              <a:t> (HTML version) </a:t>
            </a:r>
          </a:p>
          <a:p>
            <a:pPr lvl="1">
              <a:buNone/>
            </a:pPr>
            <a:r>
              <a:rPr lang="en-US" sz="1800" dirty="0">
                <a:hlinkClick r:id="rId6"/>
              </a:rPr>
              <a:t>http://standards.ieee.org/develop/policies/opman/sb_om.pdf</a:t>
            </a:r>
            <a:r>
              <a:rPr lang="en-US" sz="1800" dirty="0"/>
              <a:t> (PDF version) </a:t>
            </a:r>
            <a:endParaRPr lang="en-US" sz="1600" dirty="0"/>
          </a:p>
          <a:p>
            <a:pPr>
              <a:buNone/>
            </a:pPr>
            <a:endParaRPr lang="en-GB" sz="1200"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smtClean="0"/>
              <a:t>Robert Stacey, Intel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May 2018</a:t>
            </a:r>
            <a:endParaRPr lang="en-US" dirty="0"/>
          </a:p>
        </p:txBody>
      </p:sp>
    </p:spTree>
    <p:extLst>
      <p:ext uri="{BB962C8B-B14F-4D97-AF65-F5344CB8AC3E}">
        <p14:creationId xmlns:p14="http://schemas.microsoft.com/office/powerpoint/2010/main" val="22218055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smtClean="0"/>
              <a:t>Current IEEE 802 rules documents </a:t>
            </a:r>
          </a:p>
        </p:txBody>
      </p:sp>
      <p:sp>
        <p:nvSpPr>
          <p:cNvPr id="8198" name="Rectangle 3"/>
          <p:cNvSpPr>
            <a:spLocks noGrp="1" noChangeArrowheads="1"/>
          </p:cNvSpPr>
          <p:nvPr>
            <p:ph idx="1"/>
          </p:nvPr>
        </p:nvSpPr>
        <p:spPr>
          <a:noFill/>
        </p:spPr>
        <p:txBody>
          <a:bodyPr/>
          <a:lstStyle/>
          <a:p>
            <a:r>
              <a:rPr lang="en-US" sz="2000" dirty="0"/>
              <a:t>IEEE 802 Policies &amp; Procedures (Approved June 2014)</a:t>
            </a:r>
          </a:p>
          <a:p>
            <a:pPr lvl="1"/>
            <a:r>
              <a:rPr lang="en-US" sz="1800" dirty="0">
                <a:hlinkClick r:id="rId3"/>
              </a:rPr>
              <a:t>http://standards.ieee.org/board/aud/LMSC.pdf</a:t>
            </a:r>
            <a:endParaRPr lang="en-US" sz="1800" dirty="0"/>
          </a:p>
          <a:p>
            <a:r>
              <a:rPr lang="en-US" sz="2000" dirty="0"/>
              <a:t>IEEE 802 Operations Manual (Approved 9</a:t>
            </a:r>
            <a:r>
              <a:rPr lang="en-US" sz="2000" dirty="0" smtClean="0"/>
              <a:t> March 2018)</a:t>
            </a:r>
            <a:endParaRPr lang="en-US" sz="2000" dirty="0"/>
          </a:p>
          <a:p>
            <a:pPr lvl="1">
              <a:lnSpc>
                <a:spcPct val="80000"/>
              </a:lnSpc>
              <a:defRPr/>
            </a:pPr>
            <a:r>
              <a:rPr lang="en-US" altLang="en-US" sz="1800" dirty="0">
                <a:hlinkClick r:id="rId4"/>
              </a:rPr>
              <a:t>https://</a:t>
            </a:r>
            <a:r>
              <a:rPr lang="en-US" altLang="en-US" sz="1800" dirty="0" smtClean="0">
                <a:hlinkClick r:id="rId4"/>
              </a:rPr>
              <a:t>mentor.ieee.org/802-ec/dcn/17/ec-17-0090-21-0PNP-ieee-802-lmsc-operations-manual.pdf</a:t>
            </a:r>
            <a:r>
              <a:rPr lang="en-US" altLang="en-US" sz="1800" dirty="0" smtClean="0"/>
              <a:t> </a:t>
            </a:r>
            <a:endParaRPr lang="en-US" altLang="en-US" sz="1800" dirty="0"/>
          </a:p>
          <a:p>
            <a:pPr>
              <a:lnSpc>
                <a:spcPct val="80000"/>
              </a:lnSpc>
              <a:defRPr/>
            </a:pPr>
            <a:r>
              <a:rPr lang="en-US" sz="2000" dirty="0"/>
              <a:t>IEEE 802 Working Group Policies &amp;Procedures (29 </a:t>
            </a:r>
            <a:r>
              <a:rPr lang="en-US" sz="2000" dirty="0" smtClean="0"/>
              <a:t>July </a:t>
            </a:r>
            <a:r>
              <a:rPr lang="en-US" sz="2000" dirty="0"/>
              <a:t>2016)</a:t>
            </a:r>
            <a:r>
              <a:rPr lang="en-US" altLang="en-US" sz="2000" dirty="0"/>
              <a:t> </a:t>
            </a:r>
          </a:p>
          <a:p>
            <a:pPr lvl="1"/>
            <a:r>
              <a:rPr lang="en-US" altLang="en-US" sz="1800" dirty="0">
                <a:hlinkClick r:id="rId5"/>
              </a:rPr>
              <a:t>http://www.ieee802.org/PNP/approved/IEEE_802_WG_PandP_v19.pdf</a:t>
            </a:r>
            <a:r>
              <a:rPr lang="en-US" altLang="en-US" sz="1800" dirty="0"/>
              <a:t> </a:t>
            </a:r>
          </a:p>
          <a:p>
            <a:r>
              <a:rPr lang="en-US" sz="2000" dirty="0"/>
              <a:t>IEEE 802 LMSC Chair's Guidelines (Approved </a:t>
            </a:r>
            <a:r>
              <a:rPr lang="en-US" sz="2000" dirty="0" smtClean="0"/>
              <a:t>9 March 2018)</a:t>
            </a:r>
            <a:endParaRPr lang="en-US" sz="2000" dirty="0">
              <a:hlinkClick r:id="rId6"/>
            </a:endParaRPr>
          </a:p>
          <a:p>
            <a:pPr lvl="1"/>
            <a:r>
              <a:rPr lang="en-US" sz="1800" dirty="0">
                <a:hlinkClick r:id="rId7"/>
              </a:rPr>
              <a:t>https://</a:t>
            </a:r>
            <a:r>
              <a:rPr lang="en-US" sz="1800" dirty="0" smtClean="0">
                <a:hlinkClick r:id="rId7"/>
              </a:rPr>
              <a:t>mentor.ieee.org/802-ec/dcn/17/ec-17-0120-26-0PNP-ieee-802-lmsc-chairs-guidelines.pdf</a:t>
            </a:r>
            <a:r>
              <a:rPr lang="en-US" sz="1800" dirty="0" smtClean="0"/>
              <a:t> </a:t>
            </a:r>
            <a:endParaRPr lang="en-US" sz="1800" dirty="0"/>
          </a:p>
          <a:p>
            <a:r>
              <a:rPr lang="en-US" sz="2000" dirty="0"/>
              <a:t>Participation in IEEE 802 Meetings</a:t>
            </a:r>
          </a:p>
          <a:p>
            <a:pPr lvl="1"/>
            <a:r>
              <a:rPr lang="en-US" sz="1800" u="sng" dirty="0">
                <a:hlinkClick r:id="rId8"/>
              </a:rPr>
              <a:t>https://mentor.ieee.org/802-ec/dcn/16/ec-16-0180-05-00EC-ieee-802-participation-slide.pptx</a:t>
            </a:r>
            <a:endParaRPr lang="en-US" sz="1800" u="sng" dirty="0"/>
          </a:p>
          <a:p>
            <a:pPr lvl="1"/>
            <a:endParaRPr lang="en-US" sz="1600" dirty="0"/>
          </a:p>
          <a:p>
            <a:r>
              <a:rPr lang="en-US" sz="1600" dirty="0"/>
              <a:t>Policies and Procedures hierarchy: </a:t>
            </a:r>
            <a:r>
              <a:rPr lang="en-US" sz="1600" b="0" dirty="0">
                <a:hlinkClick r:id="rId9"/>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10"/>
              </a:rPr>
              <a:t>http://www.ieee802.org/devdocs.shtml</a:t>
            </a:r>
            <a:r>
              <a:rPr lang="en-US" altLang="en-US" sz="1600" dirty="0"/>
              <a:t> </a:t>
            </a:r>
          </a:p>
          <a:p>
            <a:endParaRPr lang="en-US" dirty="0" smtClean="0"/>
          </a:p>
          <a:p>
            <a:pPr lvl="1"/>
            <a:endParaRPr lang="en-US" sz="1800" dirty="0"/>
          </a:p>
        </p:txBody>
      </p:sp>
      <p:sp>
        <p:nvSpPr>
          <p:cNvPr id="2" name="Slide Number Placeholder 1"/>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8195" name="Footer Placeholder 4"/>
          <p:cNvSpPr>
            <a:spLocks noGrp="1"/>
          </p:cNvSpPr>
          <p:nvPr>
            <p:ph type="ftr" idx="14"/>
          </p:nvPr>
        </p:nvSpPr>
        <p:spPr>
          <a:prstGeom prst="rect">
            <a:avLst/>
          </a:prstGeom>
          <a:noFill/>
        </p:spPr>
        <p:txBody>
          <a:bodyPr/>
          <a:lstStyle/>
          <a:p>
            <a:r>
              <a:rPr lang="en-US" smtClean="0"/>
              <a:t>Robert Stacey, Intel</a:t>
            </a:r>
            <a:endParaRPr lang="en-US"/>
          </a:p>
        </p:txBody>
      </p:sp>
      <p:sp>
        <p:nvSpPr>
          <p:cNvPr id="8194" name="Date Placeholder 3"/>
          <p:cNvSpPr>
            <a:spLocks noGrp="1"/>
          </p:cNvSpPr>
          <p:nvPr>
            <p:ph type="dt" idx="15"/>
          </p:nvPr>
        </p:nvSpPr>
        <p:spPr>
          <a:prstGeom prst="rect">
            <a:avLst/>
          </a:prstGeom>
          <a:noFill/>
        </p:spPr>
        <p:txBody>
          <a:bodyPr/>
          <a:lstStyle/>
          <a:p>
            <a:r>
              <a:rPr lang="en-US" smtClean="0"/>
              <a:t>May 2018</a:t>
            </a:r>
            <a:endParaRPr lang="en-US"/>
          </a:p>
        </p:txBody>
      </p:sp>
    </p:spTree>
    <p:extLst>
      <p:ext uri="{BB962C8B-B14F-4D97-AF65-F5344CB8AC3E}">
        <p14:creationId xmlns:p14="http://schemas.microsoft.com/office/powerpoint/2010/main" val="2332869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Valid Abstain responses, see 802 WG P&amp;P</a:t>
            </a:r>
            <a:endParaRPr lang="en-US" dirty="0"/>
          </a:p>
        </p:txBody>
      </p:sp>
      <p:sp>
        <p:nvSpPr>
          <p:cNvPr id="3" name="Content Placeholder 2"/>
          <p:cNvSpPr>
            <a:spLocks noGrp="1"/>
          </p:cNvSpPr>
          <p:nvPr>
            <p:ph idx="1"/>
          </p:nvPr>
        </p:nvSpPr>
        <p:spPr/>
        <p:txBody>
          <a:bodyPr/>
          <a:lstStyle/>
          <a:p>
            <a:r>
              <a:rPr lang="en-US" dirty="0" smtClean="0">
                <a:hlinkClick r:id="rId3"/>
              </a:rPr>
              <a:t>http</a:t>
            </a:r>
            <a:r>
              <a:rPr lang="en-US" dirty="0">
                <a:hlinkClick r:id="rId3"/>
              </a:rPr>
              <a:t>://</a:t>
            </a:r>
            <a:r>
              <a:rPr lang="en-US" dirty="0" smtClean="0">
                <a:hlinkClick r:id="rId3"/>
              </a:rPr>
              <a:t>www.ieee802.org/PNP/approved/IEEE_802_WG_PandP_v19.pdf</a:t>
            </a:r>
            <a:r>
              <a:rPr lang="en-US" dirty="0" smtClean="0"/>
              <a:t> </a:t>
            </a:r>
          </a:p>
          <a:p>
            <a:r>
              <a:rPr lang="en-GB" dirty="0"/>
              <a:t>4.2.3 Loss</a:t>
            </a:r>
          </a:p>
          <a:p>
            <a:r>
              <a:rPr lang="en-US" sz="2000" b="0" dirty="0"/>
              <a:t>“Excepting recirculation letter ballots </a:t>
            </a:r>
            <a:r>
              <a:rPr lang="en-US" sz="2000" dirty="0"/>
              <a:t>membership may be lost if two of the last three Working Group letter ballots are not returned, or are returned with an abstention for other than “lack of technical expertise</a:t>
            </a:r>
            <a:r>
              <a:rPr lang="en-US" sz="2000" b="0" dirty="0"/>
              <a:t>.” This rule may be excused by the Working Group Chair if the individual is otherwise an active member. If membership is lost per this </a:t>
            </a:r>
            <a:r>
              <a:rPr lang="en-US" sz="2000" b="0" dirty="0" err="1"/>
              <a:t>subclause</a:t>
            </a:r>
            <a:r>
              <a:rPr lang="en-US" sz="2000" b="0" dirty="0"/>
              <a:t>, membership is reestablished as if the person were a new candidate member, i.e., all previous participation credit is </a:t>
            </a:r>
            <a:r>
              <a:rPr lang="en-GB" sz="2000" b="0" dirty="0"/>
              <a:t>lost.</a:t>
            </a:r>
            <a:r>
              <a:rPr lang="en-US" sz="2000" b="0" dirty="0"/>
              <a:t>”</a:t>
            </a:r>
            <a:endParaRPr lang="en-US" sz="2000" dirty="0"/>
          </a:p>
          <a:p>
            <a:pPr lvl="1"/>
            <a:endParaRPr lang="en-US" dirty="0" smtClean="0"/>
          </a:p>
          <a:p>
            <a:pPr lvl="1"/>
            <a:endParaRPr lang="en-US"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smtClean="0"/>
              <a:t>Robert Stacey, Intel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May 2018</a:t>
            </a:r>
            <a:endParaRPr lang="en-US" dirty="0"/>
          </a:p>
        </p:txBody>
      </p:sp>
    </p:spTree>
    <p:extLst>
      <p:ext uri="{BB962C8B-B14F-4D97-AF65-F5344CB8AC3E}">
        <p14:creationId xmlns:p14="http://schemas.microsoft.com/office/powerpoint/2010/main" val="6381916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smtClean="0"/>
              <a:t>Current IEEE 802.11 rules documents </a:t>
            </a:r>
          </a:p>
        </p:txBody>
      </p:sp>
      <p:sp>
        <p:nvSpPr>
          <p:cNvPr id="8198" name="Rectangle 3"/>
          <p:cNvSpPr>
            <a:spLocks noGrp="1" noChangeArrowheads="1"/>
          </p:cNvSpPr>
          <p:nvPr>
            <p:ph idx="1"/>
          </p:nvPr>
        </p:nvSpPr>
        <p:spPr>
          <a:noFill/>
        </p:spPr>
        <p:txBody>
          <a:bodyPr/>
          <a:lstStyle/>
          <a:p>
            <a:r>
              <a:rPr lang="en-US" dirty="0" smtClean="0"/>
              <a:t>IEEE 802.11 WG OM: (Approved 10 Nov 2017)</a:t>
            </a:r>
          </a:p>
          <a:p>
            <a:pPr lvl="1"/>
            <a:r>
              <a:rPr lang="en-US" altLang="en-US" dirty="0">
                <a:hlinkClick r:id="rId3"/>
              </a:rPr>
              <a:t>https://mentor.ieee.org/802.11/dcn/14/11-14-0629-21-0000-802-11-operations-manual.docx</a:t>
            </a:r>
            <a:r>
              <a:rPr lang="en-US" altLang="en-US" dirty="0"/>
              <a:t>    </a:t>
            </a:r>
          </a:p>
          <a:p>
            <a:r>
              <a:rPr lang="en-US" dirty="0" smtClean="0"/>
              <a:t>Use of Participation slide in IEEE 802 Meetings</a:t>
            </a:r>
          </a:p>
          <a:p>
            <a:pPr lvl="1"/>
            <a:r>
              <a:rPr lang="en-US" sz="1800" u="sng" dirty="0">
                <a:hlinkClick r:id="rId4"/>
              </a:rPr>
              <a:t>https://</a:t>
            </a:r>
            <a:r>
              <a:rPr lang="en-US" u="sng" dirty="0">
                <a:hlinkClick r:id="rId4"/>
              </a:rPr>
              <a:t>mentor.ieee.org/802-ec/dcn/16/ec-16-0180-05-00EC-ieee-802-participation-slide.pptx</a:t>
            </a:r>
            <a:endParaRPr lang="en-US" sz="1800" dirty="0"/>
          </a:p>
          <a:p>
            <a:pPr marL="0" indent="0"/>
            <a:endParaRPr lang="en-US" dirty="0" smtClean="0"/>
          </a:p>
          <a:p>
            <a:pPr lvl="1"/>
            <a:endParaRPr lang="en-US" sz="1800" dirty="0"/>
          </a:p>
        </p:txBody>
      </p:sp>
      <p:sp>
        <p:nvSpPr>
          <p:cNvPr id="2" name="Slide Number Placeholder 1"/>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8195" name="Footer Placeholder 4"/>
          <p:cNvSpPr>
            <a:spLocks noGrp="1"/>
          </p:cNvSpPr>
          <p:nvPr>
            <p:ph type="ftr" idx="14"/>
          </p:nvPr>
        </p:nvSpPr>
        <p:spPr>
          <a:prstGeom prst="rect">
            <a:avLst/>
          </a:prstGeom>
          <a:noFill/>
        </p:spPr>
        <p:txBody>
          <a:bodyPr/>
          <a:lstStyle/>
          <a:p>
            <a:r>
              <a:rPr lang="en-US" smtClean="0"/>
              <a:t>Robert Stacey, Intel</a:t>
            </a:r>
            <a:endParaRPr lang="en-US"/>
          </a:p>
        </p:txBody>
      </p:sp>
      <p:sp>
        <p:nvSpPr>
          <p:cNvPr id="8194" name="Date Placeholder 3"/>
          <p:cNvSpPr>
            <a:spLocks noGrp="1"/>
          </p:cNvSpPr>
          <p:nvPr>
            <p:ph type="dt" idx="15"/>
          </p:nvPr>
        </p:nvSpPr>
        <p:spPr>
          <a:prstGeom prst="rect">
            <a:avLst/>
          </a:prstGeom>
          <a:noFill/>
        </p:spPr>
        <p:txBody>
          <a:bodyPr/>
          <a:lstStyle/>
          <a:p>
            <a:r>
              <a:rPr lang="en-US" smtClean="0"/>
              <a:t>May 2018</a:t>
            </a:r>
            <a:endParaRPr lang="en-US"/>
          </a:p>
        </p:txBody>
      </p:sp>
    </p:spTree>
    <p:extLst>
      <p:ext uri="{BB962C8B-B14F-4D97-AF65-F5344CB8AC3E}">
        <p14:creationId xmlns:p14="http://schemas.microsoft.com/office/powerpoint/2010/main" val="9259290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May 2018 IEEE 802.11 OM changes</a:t>
            </a:r>
            <a:endParaRPr lang="en-US" dirty="0"/>
          </a:p>
        </p:txBody>
      </p:sp>
      <p:sp>
        <p:nvSpPr>
          <p:cNvPr id="3" name="Content Placeholder 2"/>
          <p:cNvSpPr>
            <a:spLocks noGrp="1"/>
          </p:cNvSpPr>
          <p:nvPr>
            <p:ph idx="1"/>
          </p:nvPr>
        </p:nvSpPr>
        <p:spPr/>
        <p:txBody>
          <a:bodyPr/>
          <a:lstStyle/>
          <a:p>
            <a:r>
              <a:rPr lang="en-US" dirty="0" smtClean="0"/>
              <a:t>None to date</a:t>
            </a:r>
          </a:p>
          <a:p>
            <a:pPr lvl="1"/>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smtClean="0"/>
              <a:t>Robert Stacey, Intel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May 2018</a:t>
            </a:r>
            <a:endParaRPr lang="en-US" dirty="0"/>
          </a:p>
        </p:txBody>
      </p:sp>
    </p:spTree>
    <p:extLst>
      <p:ext uri="{BB962C8B-B14F-4D97-AF65-F5344CB8AC3E}">
        <p14:creationId xmlns:p14="http://schemas.microsoft.com/office/powerpoint/2010/main" val="25314827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Please Return Ballots on WGLBs to avoid loss of voting rights</a:t>
            </a:r>
            <a:endParaRPr lang="en-US" dirty="0"/>
          </a:p>
        </p:txBody>
      </p:sp>
      <p:sp>
        <p:nvSpPr>
          <p:cNvPr id="3" name="Content Placeholder 2"/>
          <p:cNvSpPr>
            <a:spLocks noGrp="1"/>
          </p:cNvSpPr>
          <p:nvPr>
            <p:ph idx="1"/>
          </p:nvPr>
        </p:nvSpPr>
        <p:spPr/>
        <p:txBody>
          <a:bodyPr/>
          <a:lstStyle/>
          <a:p>
            <a:r>
              <a:rPr lang="en-US" dirty="0"/>
              <a:t>Document </a:t>
            </a:r>
            <a:r>
              <a:rPr lang="en-US" dirty="0" smtClean="0">
                <a:hlinkClick r:id="rId3"/>
              </a:rPr>
              <a:t>11-14-0629-21</a:t>
            </a:r>
            <a:r>
              <a:rPr lang="en-US" dirty="0" smtClean="0"/>
              <a:t> , see Section 7.1</a:t>
            </a:r>
          </a:p>
          <a:p>
            <a:pPr lvl="1"/>
            <a:r>
              <a:rPr lang="en-US" i="1" dirty="0"/>
              <a:t>The Voter responds to 2 out of 3 consecutive mandatory WG letter ballots, where a valid response is received in the initial mandatory WG letter ballot or any of its subsequent recirculation ballots. </a:t>
            </a:r>
          </a:p>
          <a:p>
            <a:pPr lvl="1"/>
            <a:r>
              <a:rPr lang="en-US" i="1" dirty="0"/>
              <a:t>NOTE – A voter’s status is evaluated at completion of a WG letter ballot series</a:t>
            </a:r>
            <a:r>
              <a:rPr lang="en-US" i="1" dirty="0" smtClean="0"/>
              <a:t>.</a:t>
            </a:r>
          </a:p>
          <a:p>
            <a:r>
              <a:rPr lang="en-US" dirty="0" smtClean="0"/>
              <a:t>The length of a WG letter ballot series is “1” if the initial WGLB fails</a:t>
            </a:r>
          </a:p>
          <a:p>
            <a:endParaRPr lang="en-US"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smtClean="0"/>
              <a:t>Robert Stacey, Intel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May 2018</a:t>
            </a:r>
            <a:endParaRPr lang="en-US" dirty="0"/>
          </a:p>
        </p:txBody>
      </p:sp>
    </p:spTree>
    <p:extLst>
      <p:ext uri="{BB962C8B-B14F-4D97-AF65-F5344CB8AC3E}">
        <p14:creationId xmlns:p14="http://schemas.microsoft.com/office/powerpoint/2010/main" val="33664311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2"/>
          <p:cNvSpPr>
            <a:spLocks noGrp="1" noChangeArrowheads="1"/>
          </p:cNvSpPr>
          <p:nvPr>
            <p:ph type="title"/>
          </p:nvPr>
        </p:nvSpPr>
        <p:spPr/>
        <p:txBody>
          <a:bodyPr/>
          <a:lstStyle/>
          <a:p>
            <a:r>
              <a:rPr lang="en-GB" altLang="en-US" smtClean="0"/>
              <a:t>Email Reflectors</a:t>
            </a:r>
          </a:p>
        </p:txBody>
      </p:sp>
      <p:sp>
        <p:nvSpPr>
          <p:cNvPr id="25606" name="Rectangle 3"/>
          <p:cNvSpPr>
            <a:spLocks noGrp="1" noChangeArrowheads="1"/>
          </p:cNvSpPr>
          <p:nvPr>
            <p:ph idx="1"/>
          </p:nvPr>
        </p:nvSpPr>
        <p:spPr/>
        <p:txBody>
          <a:bodyPr/>
          <a:lstStyle/>
          <a:p>
            <a:r>
              <a:rPr lang="en-GB" altLang="en-US" dirty="0" smtClean="0"/>
              <a:t>There is an email reflector for the working group,  plus one for each task group. </a:t>
            </a:r>
          </a:p>
          <a:p>
            <a:r>
              <a:rPr lang="en-GB" altLang="en-US" dirty="0" smtClean="0"/>
              <a:t>Write access to the reflectors allowed for those who are members with status: aspirant, nearly-voter, potential-voter, voter.</a:t>
            </a:r>
          </a:p>
          <a:p>
            <a:r>
              <a:rPr lang="en-GB" altLang="en-US" dirty="0" smtClean="0"/>
              <a:t>To make a request, visit the reflector request page:</a:t>
            </a:r>
            <a:br>
              <a:rPr lang="en-GB" altLang="en-US" dirty="0" smtClean="0"/>
            </a:br>
            <a:r>
              <a:rPr lang="en-GB" altLang="en-US" dirty="0" smtClean="0"/>
              <a:t>	</a:t>
            </a:r>
            <a:r>
              <a:rPr lang="en-GB" altLang="en-US" dirty="0" smtClean="0">
                <a:hlinkClick r:id="rId3"/>
              </a:rPr>
              <a:t>http://www.ieee802.org/11/Reflector.html</a:t>
            </a:r>
            <a:endParaRPr lang="en-GB" altLang="en-US" dirty="0" smtClean="0"/>
          </a:p>
          <a:p>
            <a:pPr lvl="1"/>
            <a:r>
              <a:rPr lang="en-GB" altLang="en-US" b="1" dirty="0" smtClean="0"/>
              <a:t>Gathers information and sends an email to Vice Chair</a:t>
            </a:r>
          </a:p>
          <a:p>
            <a:r>
              <a:rPr lang="en-GB" altLang="en-US" dirty="0" smtClean="0"/>
              <a:t>If you change your email address – </a:t>
            </a:r>
            <a:r>
              <a:rPr lang="en-GB" altLang="en-US" u="sng" dirty="0" smtClean="0"/>
              <a:t>please let me know</a:t>
            </a:r>
            <a:r>
              <a:rPr lang="en-GB" altLang="en-US" dirty="0" smtClean="0"/>
              <a:t>.  I will perform a global change to the list servers.</a:t>
            </a:r>
          </a:p>
          <a:p>
            <a:r>
              <a:rPr lang="en-GB" altLang="en-US" dirty="0" smtClean="0"/>
              <a:t>Public read access to all reflectors is available via the 802.11 home page </a:t>
            </a:r>
            <a:r>
              <a:rPr lang="en-GB" altLang="en-US" dirty="0" smtClean="0">
                <a:hlinkClick r:id="rId4"/>
              </a:rPr>
              <a:t>http://www.ieee802.org/11</a:t>
            </a:r>
            <a:r>
              <a:rPr lang="en-GB" altLang="en-US" dirty="0" smtClean="0"/>
              <a:t> on the “</a:t>
            </a:r>
            <a:r>
              <a:rPr lang="en-GB" altLang="en-US" i="1" dirty="0" smtClean="0"/>
              <a:t>WG Email</a:t>
            </a:r>
            <a:r>
              <a:rPr lang="en-GB" altLang="en-US" dirty="0" smtClean="0"/>
              <a:t>” menu.</a:t>
            </a:r>
          </a:p>
        </p:txBody>
      </p:sp>
      <p:sp>
        <p:nvSpPr>
          <p:cNvPr id="2" name="Slide Number Placeholder 1"/>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25603" name="Footer Placeholder 4"/>
          <p:cNvSpPr>
            <a:spLocks noGrp="1"/>
          </p:cNvSpPr>
          <p:nvPr>
            <p:ph type="ftr" idx="14"/>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Robert Stacey, Intel</a:t>
            </a:r>
            <a:endParaRPr lang="en-US" altLang="en-US" sz="1200" b="0"/>
          </a:p>
        </p:txBody>
      </p:sp>
      <p:sp>
        <p:nvSpPr>
          <p:cNvPr id="25602" name="Date Placeholder 3"/>
          <p:cNvSpPr>
            <a:spLocks noGrp="1"/>
          </p:cNvSpPr>
          <p:nvPr>
            <p:ph type="dt" idx="15"/>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smtClean="0"/>
              <a:t>May 2018</a:t>
            </a:r>
            <a:endParaRPr lang="en-US" altLang="en-US" sz="1800"/>
          </a:p>
        </p:txBody>
      </p:sp>
    </p:spTree>
    <p:extLst>
      <p:ext uri="{BB962C8B-B14F-4D97-AF65-F5344CB8AC3E}">
        <p14:creationId xmlns:p14="http://schemas.microsoft.com/office/powerpoint/2010/main" val="1641018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802-ALL EMAIL List Server</a:t>
            </a:r>
          </a:p>
        </p:txBody>
      </p:sp>
      <p:sp>
        <p:nvSpPr>
          <p:cNvPr id="3" name="Content Placeholder 2"/>
          <p:cNvSpPr>
            <a:spLocks noGrp="1"/>
          </p:cNvSpPr>
          <p:nvPr>
            <p:ph idx="1"/>
          </p:nvPr>
        </p:nvSpPr>
        <p:spPr/>
        <p:txBody>
          <a:bodyPr/>
          <a:lstStyle/>
          <a:p>
            <a:pPr>
              <a:buNone/>
            </a:pPr>
            <a:r>
              <a:rPr lang="en-US" dirty="0" smtClean="0"/>
              <a:t>IEEE 802-ALL EMAIL List Server</a:t>
            </a:r>
          </a:p>
          <a:p>
            <a:r>
              <a:rPr lang="en-US" b="0" dirty="0" smtClean="0"/>
              <a:t>IEEE 802 only provides e-mailed session announcements. To join this list and stay informed about upcoming plenary sessions, send email to </a:t>
            </a:r>
            <a:r>
              <a:rPr lang="en-US" b="0" u="sng" dirty="0" smtClean="0">
                <a:hlinkClick r:id="rId3"/>
              </a:rPr>
              <a:t>listserv@listserv.ieee.org</a:t>
            </a:r>
            <a:r>
              <a:rPr lang="en-US" b="0" dirty="0" smtClean="0"/>
              <a:t> with no subject and with the following 2 lines appearing first in the body of the message: </a:t>
            </a:r>
          </a:p>
          <a:p>
            <a:pPr lvl="2">
              <a:buNone/>
            </a:pPr>
            <a:r>
              <a:rPr lang="en-US" b="0" dirty="0" smtClean="0"/>
              <a:t/>
            </a:r>
            <a:br>
              <a:rPr lang="en-US" b="0" dirty="0" smtClean="0"/>
            </a:br>
            <a:r>
              <a:rPr lang="en-US" sz="2400" b="1" dirty="0"/>
              <a:t>subscribe  stds-802-all</a:t>
            </a:r>
          </a:p>
          <a:p>
            <a:pPr lvl="2">
              <a:buNone/>
            </a:pPr>
            <a:r>
              <a:rPr lang="en-US" sz="2400" b="1" dirty="0"/>
              <a:t>	end</a:t>
            </a:r>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smtClean="0"/>
              <a:t>Robert Stacey, Intel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May 2018</a:t>
            </a:r>
            <a:endParaRPr lang="en-US" dirty="0"/>
          </a:p>
        </p:txBody>
      </p:sp>
    </p:spTree>
    <p:extLst>
      <p:ext uri="{BB962C8B-B14F-4D97-AF65-F5344CB8AC3E}">
        <p14:creationId xmlns:p14="http://schemas.microsoft.com/office/powerpoint/2010/main" val="6894242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a:noFill/>
        </p:spPr>
        <p:txBody>
          <a:bodyPr/>
          <a:lstStyle/>
          <a:p>
            <a:r>
              <a:rPr lang="en-US" dirty="0" smtClean="0"/>
              <a:t>Abstract</a:t>
            </a:r>
          </a:p>
        </p:txBody>
      </p:sp>
      <p:sp>
        <p:nvSpPr>
          <p:cNvPr id="3078" name="Rectangle 3"/>
          <p:cNvSpPr>
            <a:spLocks noGrp="1" noChangeArrowheads="1"/>
          </p:cNvSpPr>
          <p:nvPr>
            <p:ph idx="1"/>
          </p:nvPr>
        </p:nvSpPr>
        <p:spPr>
          <a:xfrm>
            <a:off x="762000" y="1981201"/>
            <a:ext cx="10627783" cy="4113213"/>
          </a:xfrm>
          <a:noFill/>
        </p:spPr>
        <p:txBody>
          <a:bodyPr/>
          <a:lstStyle/>
          <a:p>
            <a:pPr>
              <a:buFontTx/>
              <a:buNone/>
            </a:pPr>
            <a:r>
              <a:rPr lang="en-US" dirty="0" smtClean="0"/>
              <a:t>This slide contains requested reports and status from the 802.11 2</a:t>
            </a:r>
            <a:r>
              <a:rPr lang="en-US" baseline="30000" dirty="0" smtClean="0"/>
              <a:t>nd</a:t>
            </a:r>
            <a:r>
              <a:rPr lang="en-US" dirty="0" smtClean="0"/>
              <a:t> Vice-Chair:</a:t>
            </a:r>
          </a:p>
          <a:p>
            <a:pPr lvl="1">
              <a:buFontTx/>
              <a:buNone/>
            </a:pPr>
            <a:r>
              <a:rPr lang="en-US" dirty="0" smtClean="0"/>
              <a:t>	Patent Slides </a:t>
            </a:r>
          </a:p>
          <a:p>
            <a:pPr lvl="1">
              <a:buFontTx/>
              <a:buNone/>
            </a:pPr>
            <a:r>
              <a:rPr lang="en-US" dirty="0" smtClean="0"/>
              <a:t>	Policies and Procedures and Operations Manual for IEEE-SA, IEEE 802, and IEEE 802.11, including recent changes</a:t>
            </a:r>
          </a:p>
          <a:p>
            <a:pPr lvl="1">
              <a:buFontTx/>
              <a:buNone/>
            </a:pPr>
            <a:r>
              <a:rPr lang="en-US" dirty="0"/>
              <a:t>	</a:t>
            </a:r>
            <a:r>
              <a:rPr lang="en-US" dirty="0" smtClean="0"/>
              <a:t>Reminder on Posting Documents</a:t>
            </a:r>
          </a:p>
          <a:p>
            <a:pPr lvl="1">
              <a:buFontTx/>
              <a:buNone/>
            </a:pPr>
            <a:r>
              <a:rPr lang="en-US" dirty="0" smtClean="0"/>
              <a:t>	Joining the 802.11 email reflectors </a:t>
            </a:r>
          </a:p>
          <a:p>
            <a:pPr lvl="1">
              <a:buNone/>
            </a:pPr>
            <a:r>
              <a:rPr lang="en-US" dirty="0"/>
              <a:t>	Joining 802 All List Server</a:t>
            </a:r>
          </a:p>
          <a:p>
            <a:pPr lvl="1">
              <a:buNone/>
            </a:pPr>
            <a:r>
              <a:rPr lang="en-US" dirty="0"/>
              <a:t>	Proposed revisions to 802.11 </a:t>
            </a:r>
            <a:r>
              <a:rPr lang="en-US" dirty="0" smtClean="0"/>
              <a:t>OM</a:t>
            </a:r>
          </a:p>
          <a:p>
            <a:pPr lvl="1">
              <a:buNone/>
            </a:pPr>
            <a:endParaRPr lang="en-US" dirty="0" smtClean="0"/>
          </a:p>
          <a:p>
            <a:pPr lvl="1">
              <a:buNone/>
            </a:pPr>
            <a:endParaRPr lang="en-US" dirty="0" smtClean="0"/>
          </a:p>
          <a:p>
            <a:pPr lvl="1">
              <a:buNone/>
            </a:pPr>
            <a:r>
              <a:rPr lang="en-US" dirty="0"/>
              <a:t>	</a:t>
            </a:r>
            <a:endParaRPr lang="en-US" dirty="0" smtClean="0"/>
          </a:p>
          <a:p>
            <a:pPr lvl="1">
              <a:buFontTx/>
              <a:buNone/>
            </a:pPr>
            <a:endParaRPr lang="en-US" dirty="0" smtClean="0"/>
          </a:p>
          <a:p>
            <a:pPr>
              <a:buFontTx/>
              <a:buNone/>
            </a:pPr>
            <a:r>
              <a:rPr lang="en-US" dirty="0" smtClean="0"/>
              <a:t>	</a:t>
            </a:r>
          </a:p>
        </p:txBody>
      </p:sp>
      <p:sp>
        <p:nvSpPr>
          <p:cNvPr id="3075" name="Footer Placeholder 4"/>
          <p:cNvSpPr>
            <a:spLocks noGrp="1"/>
          </p:cNvSpPr>
          <p:nvPr>
            <p:ph type="ftr" idx="14"/>
          </p:nvPr>
        </p:nvSpPr>
        <p:spPr>
          <a:prstGeom prst="rect">
            <a:avLst/>
          </a:prstGeom>
          <a:noFill/>
        </p:spPr>
        <p:txBody>
          <a:bodyPr/>
          <a:lstStyle/>
          <a:p>
            <a:r>
              <a:rPr lang="en-US" smtClean="0"/>
              <a:t>Robert Stacey, Intel</a:t>
            </a:r>
            <a:endParaRPr lang="en-US"/>
          </a:p>
        </p:txBody>
      </p:sp>
      <p:sp>
        <p:nvSpPr>
          <p:cNvPr id="3074" name="Date Placeholder 3"/>
          <p:cNvSpPr>
            <a:spLocks noGrp="1"/>
          </p:cNvSpPr>
          <p:nvPr>
            <p:ph type="dt" idx="15"/>
          </p:nvPr>
        </p:nvSpPr>
        <p:spPr>
          <a:prstGeom prst="rect">
            <a:avLst/>
          </a:prstGeom>
          <a:noFill/>
        </p:spPr>
        <p:txBody>
          <a:bodyPr/>
          <a:lstStyle/>
          <a:p>
            <a:r>
              <a:rPr lang="en-US" smtClean="0"/>
              <a:t>May 2018</a:t>
            </a:r>
            <a:endParaRPr lang="en-US"/>
          </a:p>
        </p:txBody>
      </p:sp>
      <p:sp>
        <p:nvSpPr>
          <p:cNvPr id="2" name="Slide Number Placeholder 1"/>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236736350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for Posting Documents</a:t>
            </a:r>
            <a:endParaRPr lang="en-US" dirty="0"/>
          </a:p>
        </p:txBody>
      </p:sp>
      <p:sp>
        <p:nvSpPr>
          <p:cNvPr id="3" name="Content Placeholder 2"/>
          <p:cNvSpPr>
            <a:spLocks noGrp="1"/>
          </p:cNvSpPr>
          <p:nvPr>
            <p:ph idx="1"/>
          </p:nvPr>
        </p:nvSpPr>
        <p:spPr/>
        <p:txBody>
          <a:bodyPr/>
          <a:lstStyle/>
          <a:p>
            <a:r>
              <a:rPr lang="en-US" dirty="0" smtClean="0"/>
              <a:t>From the 802.11 OM – </a:t>
            </a:r>
          </a:p>
          <a:p>
            <a:pPr lvl="1"/>
            <a:r>
              <a:rPr lang="en-US" sz="2800" dirty="0"/>
              <a:t>All submissions presented to and all minutes shall be posted to the 802.11 document server.</a:t>
            </a:r>
          </a:p>
          <a:p>
            <a:pPr lvl="1"/>
            <a:r>
              <a:rPr lang="en-US" sz="2800" dirty="0"/>
              <a:t>Please check to ensure all documents are posted</a:t>
            </a:r>
          </a:p>
          <a:p>
            <a:pPr lvl="2"/>
            <a:r>
              <a:rPr lang="en-US" sz="2600" dirty="0"/>
              <a:t>If you have a “pending” document that is in error, let </a:t>
            </a:r>
            <a:r>
              <a:rPr lang="en-US" sz="2600" dirty="0" smtClean="0"/>
              <a:t>Dorothy or Robert or Jon </a:t>
            </a:r>
            <a:r>
              <a:rPr lang="en-US" sz="2600" dirty="0"/>
              <a:t>know.</a:t>
            </a:r>
          </a:p>
          <a:p>
            <a:pPr lvl="1"/>
            <a:r>
              <a:rPr lang="en-US" sz="2800" dirty="0"/>
              <a:t>Secretaries should put “Minutes” in the lower left corner for “minutes” of meetings.</a:t>
            </a:r>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smtClean="0"/>
              <a:t>Robert Stacey, Intel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May 2018</a:t>
            </a:r>
            <a:endParaRPr lang="en-US"/>
          </a:p>
        </p:txBody>
      </p:sp>
    </p:spTree>
    <p:extLst>
      <p:ext uri="{BB962C8B-B14F-4D97-AF65-F5344CB8AC3E}">
        <p14:creationId xmlns:p14="http://schemas.microsoft.com/office/powerpoint/2010/main" val="25382947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3200" dirty="0"/>
              <a:t>Wednesday – </a:t>
            </a:r>
            <a:br>
              <a:rPr lang="en-US" sz="3200" dirty="0"/>
            </a:br>
            <a:r>
              <a:rPr lang="en-US" sz="3200" dirty="0"/>
              <a:t>802.11 Mid-Week Plenary</a:t>
            </a:r>
          </a:p>
        </p:txBody>
      </p:sp>
      <p:sp>
        <p:nvSpPr>
          <p:cNvPr id="8" name="Text Placeholder 7"/>
          <p:cNvSpPr>
            <a:spLocks noGrp="1"/>
          </p:cNvSpPr>
          <p:nvPr>
            <p:ph type="body" idx="1"/>
          </p:nvPr>
        </p:nvSpPr>
        <p:spPr/>
        <p:txBody>
          <a:bodyPr/>
          <a:lstStyle/>
          <a:p>
            <a:r>
              <a:rPr lang="en-US" dirty="0" smtClean="0"/>
              <a:t>802.11 2nd Vice Chair Report</a:t>
            </a:r>
            <a:endParaRPr lang="en-US" dirty="0"/>
          </a:p>
        </p:txBody>
      </p:sp>
      <p:sp>
        <p:nvSpPr>
          <p:cNvPr id="4" name="Date Placeholder 3"/>
          <p:cNvSpPr>
            <a:spLocks noGrp="1"/>
          </p:cNvSpPr>
          <p:nvPr>
            <p:ph type="dt" idx="10"/>
          </p:nvPr>
        </p:nvSpPr>
        <p:spPr/>
        <p:txBody>
          <a:bodyPr/>
          <a:lstStyle/>
          <a:p>
            <a:pPr>
              <a:defRPr/>
            </a:pPr>
            <a:r>
              <a:rPr lang="en-US" smtClean="0"/>
              <a:t>May 2018</a:t>
            </a:r>
            <a:endParaRPr lang="en-US"/>
          </a:p>
        </p:txBody>
      </p:sp>
      <p:sp>
        <p:nvSpPr>
          <p:cNvPr id="5" name="Footer Placeholder 4"/>
          <p:cNvSpPr>
            <a:spLocks noGrp="1"/>
          </p:cNvSpPr>
          <p:nvPr>
            <p:ph type="ftr" idx="11"/>
          </p:nvPr>
        </p:nvSpPr>
        <p:spPr/>
        <p:txBody>
          <a:bodyPr/>
          <a:lstStyle/>
          <a:p>
            <a:pPr>
              <a:defRPr/>
            </a:pPr>
            <a:r>
              <a:rPr lang="en-US" smtClean="0"/>
              <a:t>Robert Stacey, Intel</a:t>
            </a:r>
            <a:endParaRPr lang="en-US"/>
          </a:p>
        </p:txBody>
      </p:sp>
      <p:sp>
        <p:nvSpPr>
          <p:cNvPr id="2" name="Slide Number Placeholder 1"/>
          <p:cNvSpPr>
            <a:spLocks noGrp="1"/>
          </p:cNvSpPr>
          <p:nvPr>
            <p:ph type="sldNum" idx="12"/>
          </p:nvPr>
        </p:nvSpPr>
        <p:spPr/>
        <p:txBody>
          <a:bodyPr/>
          <a:lstStyle/>
          <a:p>
            <a:r>
              <a:rPr lang="en-GB" smtClean="0"/>
              <a:t>Slide </a:t>
            </a:r>
            <a:fld id="{3ABCC52B-A3F7-440B-BBF2-55191E6E7773}" type="slidenum">
              <a:rPr lang="en-GB" smtClean="0"/>
              <a:pPr/>
              <a:t>21</a:t>
            </a:fld>
            <a:endParaRPr lang="en-GB"/>
          </a:p>
        </p:txBody>
      </p:sp>
    </p:spTree>
    <p:extLst>
      <p:ext uri="{BB962C8B-B14F-4D97-AF65-F5344CB8AC3E}">
        <p14:creationId xmlns:p14="http://schemas.microsoft.com/office/powerpoint/2010/main" val="84037217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3200" dirty="0"/>
              <a:t>Friday – </a:t>
            </a:r>
            <a:br>
              <a:rPr lang="en-US" sz="3200" dirty="0"/>
            </a:br>
            <a:r>
              <a:rPr lang="en-US" sz="3200" dirty="0"/>
              <a:t>802.11 Closing Plenary</a:t>
            </a:r>
          </a:p>
        </p:txBody>
      </p:sp>
      <p:sp>
        <p:nvSpPr>
          <p:cNvPr id="8" name="Text Placeholder 7"/>
          <p:cNvSpPr>
            <a:spLocks noGrp="1"/>
          </p:cNvSpPr>
          <p:nvPr>
            <p:ph type="body" idx="1"/>
          </p:nvPr>
        </p:nvSpPr>
        <p:spPr/>
        <p:txBody>
          <a:bodyPr/>
          <a:lstStyle/>
          <a:p>
            <a:r>
              <a:rPr lang="en-US" dirty="0" smtClean="0"/>
              <a:t>802.11 2nd Vice Chair Report</a:t>
            </a:r>
            <a:endParaRPr lang="en-US" dirty="0"/>
          </a:p>
        </p:txBody>
      </p:sp>
      <p:sp>
        <p:nvSpPr>
          <p:cNvPr id="4" name="Date Placeholder 3"/>
          <p:cNvSpPr>
            <a:spLocks noGrp="1"/>
          </p:cNvSpPr>
          <p:nvPr>
            <p:ph type="dt" idx="10"/>
          </p:nvPr>
        </p:nvSpPr>
        <p:spPr/>
        <p:txBody>
          <a:bodyPr/>
          <a:lstStyle/>
          <a:p>
            <a:pPr>
              <a:defRPr/>
            </a:pPr>
            <a:r>
              <a:rPr lang="en-US" smtClean="0"/>
              <a:t>May 2018</a:t>
            </a:r>
            <a:endParaRPr lang="en-US"/>
          </a:p>
        </p:txBody>
      </p:sp>
      <p:sp>
        <p:nvSpPr>
          <p:cNvPr id="5" name="Footer Placeholder 4"/>
          <p:cNvSpPr>
            <a:spLocks noGrp="1"/>
          </p:cNvSpPr>
          <p:nvPr>
            <p:ph type="ftr" idx="11"/>
          </p:nvPr>
        </p:nvSpPr>
        <p:spPr/>
        <p:txBody>
          <a:bodyPr/>
          <a:lstStyle/>
          <a:p>
            <a:pPr>
              <a:defRPr/>
            </a:pPr>
            <a:r>
              <a:rPr lang="en-US" smtClean="0"/>
              <a:t>Robert Stacey, Intel</a:t>
            </a:r>
            <a:endParaRPr lang="en-US"/>
          </a:p>
        </p:txBody>
      </p:sp>
      <p:sp>
        <p:nvSpPr>
          <p:cNvPr id="2" name="Slide Number Placeholder 1"/>
          <p:cNvSpPr>
            <a:spLocks noGrp="1"/>
          </p:cNvSpPr>
          <p:nvPr>
            <p:ph type="sldNum" idx="12"/>
          </p:nvPr>
        </p:nvSpPr>
        <p:spPr/>
        <p:txBody>
          <a:bodyPr/>
          <a:lstStyle/>
          <a:p>
            <a:r>
              <a:rPr lang="en-GB" smtClean="0"/>
              <a:t>Slide </a:t>
            </a:r>
            <a:fld id="{3ABCC52B-A3F7-440B-BBF2-55191E6E7773}" type="slidenum">
              <a:rPr lang="en-GB" smtClean="0"/>
              <a:pPr/>
              <a:t>22</a:t>
            </a:fld>
            <a:endParaRPr lang="en-GB"/>
          </a:p>
        </p:txBody>
      </p:sp>
    </p:spTree>
    <p:extLst>
      <p:ext uri="{BB962C8B-B14F-4D97-AF65-F5344CB8AC3E}">
        <p14:creationId xmlns:p14="http://schemas.microsoft.com/office/powerpoint/2010/main" val="27985981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- 1</a:t>
            </a:r>
            <a:endParaRPr lang="en-US" dirty="0"/>
          </a:p>
        </p:txBody>
      </p:sp>
      <p:sp>
        <p:nvSpPr>
          <p:cNvPr id="3" name="Content Placeholder 2"/>
          <p:cNvSpPr>
            <a:spLocks noGrp="1"/>
          </p:cNvSpPr>
          <p:nvPr>
            <p:ph idx="1"/>
          </p:nvPr>
        </p:nvSpPr>
        <p:spPr/>
        <p:txBody>
          <a:bodyPr/>
          <a:lstStyle/>
          <a:p>
            <a:r>
              <a:rPr lang="en-US" dirty="0" smtClean="0"/>
              <a:t>IEEE 802 </a:t>
            </a:r>
            <a:r>
              <a:rPr lang="en-US" dirty="0"/>
              <a:t>Participation slide </a:t>
            </a:r>
            <a:r>
              <a:rPr lang="en-US" dirty="0" smtClean="0">
                <a:hlinkClick r:id="rId3"/>
              </a:rPr>
              <a:t>https://mentor.ieee.org/802-ec/dcn/16/ec-16-0180-05-00EC-ieee-802-participation-slide.pptx</a:t>
            </a:r>
            <a:r>
              <a:rPr lang="en-US" dirty="0" smtClean="0"/>
              <a:t> </a:t>
            </a:r>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smtClean="0"/>
              <a:t>Robert Stacey, Intel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May 2018</a:t>
            </a:r>
            <a:endParaRPr lang="en-US"/>
          </a:p>
        </p:txBody>
      </p:sp>
    </p:spTree>
    <p:extLst>
      <p:ext uri="{BB962C8B-B14F-4D97-AF65-F5344CB8AC3E}">
        <p14:creationId xmlns:p14="http://schemas.microsoft.com/office/powerpoint/2010/main" val="390056294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- 2</a:t>
            </a:r>
            <a:endParaRPr lang="en-US" dirty="0"/>
          </a:p>
        </p:txBody>
      </p:sp>
      <p:sp>
        <p:nvSpPr>
          <p:cNvPr id="3" name="Content Placeholder 2"/>
          <p:cNvSpPr>
            <a:spLocks noGrp="1"/>
          </p:cNvSpPr>
          <p:nvPr>
            <p:ph idx="1"/>
          </p:nvPr>
        </p:nvSpPr>
        <p:spPr/>
        <p:txBody>
          <a:bodyPr/>
          <a:lstStyle/>
          <a:p>
            <a:r>
              <a:rPr lang="en-GB" dirty="0"/>
              <a:t>Motion Preparation:</a:t>
            </a:r>
          </a:p>
          <a:p>
            <a:pPr lvl="1"/>
            <a:r>
              <a:rPr lang="en-GB" dirty="0"/>
              <a:t>802.11 Motion templates: </a:t>
            </a:r>
            <a:r>
              <a:rPr lang="en-GB" u="sng" dirty="0">
                <a:hlinkClick r:id="rId3"/>
              </a:rPr>
              <a:t>https://mentor.ieee.org/802.11/dcn/08/11-08-0762-12-0000-motion-templates.doc</a:t>
            </a:r>
            <a:r>
              <a:rPr lang="en-GB" dirty="0"/>
              <a:t> </a:t>
            </a:r>
          </a:p>
          <a:p>
            <a:pPr lvl="1"/>
            <a:r>
              <a:rPr lang="en-GB" dirty="0"/>
              <a:t>EC Motion </a:t>
            </a:r>
            <a:r>
              <a:rPr lang="en-GB" dirty="0" smtClean="0"/>
              <a:t>templates: </a:t>
            </a:r>
            <a:r>
              <a:rPr lang="en-GB" u="sng" dirty="0">
                <a:hlinkClick r:id="rId4"/>
              </a:rPr>
              <a:t>https://mentor.ieee.org/802-ec/dcn/16/ec-16-0170-03-00EC-802-ec-motion-template.pptx</a:t>
            </a:r>
            <a:r>
              <a:rPr lang="en-GB" dirty="0"/>
              <a:t> </a:t>
            </a:r>
          </a:p>
          <a:p>
            <a:r>
              <a:rPr lang="en-GB" dirty="0" smtClean="0"/>
              <a:t>Comment </a:t>
            </a:r>
            <a:r>
              <a:rPr lang="en-GB" dirty="0"/>
              <a:t>Resolution guidance:</a:t>
            </a:r>
          </a:p>
          <a:p>
            <a:pPr lvl="1"/>
            <a:r>
              <a:rPr lang="en-GB" dirty="0"/>
              <a:t>SASB </a:t>
            </a:r>
            <a:r>
              <a:rPr lang="en-GB" dirty="0" err="1"/>
              <a:t>Revcom</a:t>
            </a:r>
            <a:r>
              <a:rPr lang="en-GB" dirty="0"/>
              <a:t> Comment resolution guidelines:  </a:t>
            </a:r>
            <a:r>
              <a:rPr lang="en-GB" u="sng" dirty="0">
                <a:hlinkClick r:id="rId5"/>
              </a:rPr>
              <a:t>http://standards.ieee.org/about/sasb/revcom/guidelines.pdf</a:t>
            </a:r>
            <a:r>
              <a:rPr lang="en-GB" dirty="0"/>
              <a:t> </a:t>
            </a:r>
          </a:p>
          <a:p>
            <a:pPr lvl="1"/>
            <a:r>
              <a:rPr lang="en-GB" dirty="0"/>
              <a:t>802.11 WG comment resolution tutorial: </a:t>
            </a:r>
            <a:r>
              <a:rPr lang="en-GB" u="sng" dirty="0">
                <a:hlinkClick r:id="rId6"/>
              </a:rPr>
              <a:t>https://mentor.ieee.org/802.11/dcn/13/11-13-0230-02-0000-comment-resolution-tutorial.ppt</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smtClean="0"/>
              <a:t>Robert Stacey, Intel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May 2018</a:t>
            </a:r>
            <a:endParaRPr lang="en-US"/>
          </a:p>
        </p:txBody>
      </p:sp>
    </p:spTree>
    <p:extLst>
      <p:ext uri="{BB962C8B-B14F-4D97-AF65-F5344CB8AC3E}">
        <p14:creationId xmlns:p14="http://schemas.microsoft.com/office/powerpoint/2010/main" val="13411714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3200" dirty="0"/>
              <a:t>Monday– </a:t>
            </a:r>
            <a:br>
              <a:rPr lang="en-US" sz="3200" dirty="0"/>
            </a:br>
            <a:r>
              <a:rPr lang="en-US" sz="3200" dirty="0"/>
              <a:t>802.11 Opening Plenary</a:t>
            </a:r>
          </a:p>
        </p:txBody>
      </p:sp>
      <p:sp>
        <p:nvSpPr>
          <p:cNvPr id="8" name="Text Placeholder 7"/>
          <p:cNvSpPr>
            <a:spLocks noGrp="1"/>
          </p:cNvSpPr>
          <p:nvPr>
            <p:ph type="body" idx="1"/>
          </p:nvPr>
        </p:nvSpPr>
        <p:spPr/>
        <p:txBody>
          <a:bodyPr/>
          <a:lstStyle/>
          <a:p>
            <a:r>
              <a:rPr lang="en-US" dirty="0" smtClean="0"/>
              <a:t>802.11 2</a:t>
            </a:r>
            <a:r>
              <a:rPr lang="en-US" baseline="30000" dirty="0" smtClean="0"/>
              <a:t>nd</a:t>
            </a:r>
            <a:r>
              <a:rPr lang="en-US" dirty="0" smtClean="0"/>
              <a:t> Vice Chair Report</a:t>
            </a:r>
            <a:endParaRPr lang="en-US" dirty="0"/>
          </a:p>
        </p:txBody>
      </p:sp>
      <p:sp>
        <p:nvSpPr>
          <p:cNvPr id="4" name="Date Placeholder 3"/>
          <p:cNvSpPr>
            <a:spLocks noGrp="1"/>
          </p:cNvSpPr>
          <p:nvPr>
            <p:ph type="dt" idx="10"/>
          </p:nvPr>
        </p:nvSpPr>
        <p:spPr/>
        <p:txBody>
          <a:bodyPr/>
          <a:lstStyle/>
          <a:p>
            <a:pPr>
              <a:defRPr/>
            </a:pPr>
            <a:r>
              <a:rPr lang="en-US" smtClean="0"/>
              <a:t>May 2018</a:t>
            </a:r>
            <a:endParaRPr lang="en-US" dirty="0"/>
          </a:p>
        </p:txBody>
      </p:sp>
      <p:sp>
        <p:nvSpPr>
          <p:cNvPr id="5" name="Footer Placeholder 4"/>
          <p:cNvSpPr>
            <a:spLocks noGrp="1"/>
          </p:cNvSpPr>
          <p:nvPr>
            <p:ph type="ftr" idx="11"/>
          </p:nvPr>
        </p:nvSpPr>
        <p:spPr/>
        <p:txBody>
          <a:bodyPr/>
          <a:lstStyle/>
          <a:p>
            <a:pPr>
              <a:defRPr/>
            </a:pPr>
            <a:r>
              <a:rPr lang="en-US" smtClean="0"/>
              <a:t>Robert Stacey, Intel</a:t>
            </a:r>
            <a:endParaRPr lang="en-US"/>
          </a:p>
        </p:txBody>
      </p:sp>
      <p:sp>
        <p:nvSpPr>
          <p:cNvPr id="2" name="Slide Number Placeholder 1"/>
          <p:cNvSpPr>
            <a:spLocks noGrp="1"/>
          </p:cNvSpPr>
          <p:nvPr>
            <p:ph type="sldNum" idx="12"/>
          </p:nvPr>
        </p:nvSpPr>
        <p:spPr/>
        <p:txBody>
          <a:bodyPr/>
          <a:lstStyle/>
          <a:p>
            <a:r>
              <a:rPr lang="en-GB" smtClean="0"/>
              <a:t>Slide </a:t>
            </a:r>
            <a:fld id="{3ABCC52B-A3F7-440B-BBF2-55191E6E7773}" type="slidenum">
              <a:rPr lang="en-GB" smtClean="0"/>
              <a:pPr/>
              <a:t>3</a:t>
            </a:fld>
            <a:endParaRPr lang="en-GB"/>
          </a:p>
        </p:txBody>
      </p:sp>
    </p:spTree>
    <p:extLst>
      <p:ext uri="{BB962C8B-B14F-4D97-AF65-F5344CB8AC3E}">
        <p14:creationId xmlns:p14="http://schemas.microsoft.com/office/powerpoint/2010/main" val="34483330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381000" y="1520826"/>
            <a:ext cx="11353800" cy="4954588"/>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a:t>
            </a: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Robert Stacey, Intel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May 2018</a:t>
            </a:r>
            <a:endParaRPr lang="en-US" dirty="0"/>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1524001" y="6553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Tree>
    <p:extLst>
      <p:ext uri="{BB962C8B-B14F-4D97-AF65-F5344CB8AC3E}">
        <p14:creationId xmlns:p14="http://schemas.microsoft.com/office/powerpoint/2010/main" val="3567087913"/>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Robert Stacey, Intel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May 2018</a:t>
            </a:r>
            <a:endParaRPr lang="en-US"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Robert Stacey, Intel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May 2018</a:t>
            </a:r>
            <a:endParaRPr lang="en-US"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Robert Stacey, Intel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May 2018</a:t>
            </a:r>
            <a:endParaRPr lang="en-US"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2000" b="1" dirty="0" smtClean="0">
                <a:solidFill>
                  <a:schemeClr val="tx1"/>
                </a:solidFill>
                <a:latin typeface="Calibri" panose="020F0502020204030204" pitchFamily="34" charset="0"/>
                <a:cs typeface="Calibri" panose="020F0502020204030204" pitchFamily="34" charset="0"/>
              </a:rPr>
              <a:t/>
            </a:r>
            <a:br>
              <a:rPr lang="en-US" altLang="en-US" sz="2000" b="1" dirty="0" smtClean="0">
                <a:solidFill>
                  <a:schemeClr val="tx1"/>
                </a:solidFill>
                <a:latin typeface="Calibri" panose="020F0502020204030204" pitchFamily="34" charset="0"/>
                <a:cs typeface="Calibri" panose="020F0502020204030204" pitchFamily="34" charset="0"/>
              </a:rPr>
            </a:br>
            <a:r>
              <a:rPr lang="en-US" altLang="en-US" sz="1600" b="1" dirty="0" smtClean="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Robert Stacey, Intel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May 2018</a:t>
            </a:r>
            <a:endParaRPr lang="en-US"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5868989" y="6475414"/>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a:ea typeface="MS Gothic" panose="020B0609070205080204" pitchFamily="49" charset="-128"/>
              </a:rPr>
              <a:t>Slide </a:t>
            </a:r>
            <a:fld id="{5DC26805-48A2-4BF2-BAB1-A04A6CDBCF81}" type="slidenum">
              <a:rPr lang="en-US" altLang="en-US">
                <a:ea typeface="MS Gothic" panose="020B0609070205080204" pitchFamily="49" charset="-128"/>
              </a:rPr>
              <a:pPr hangingPunct="0">
                <a:buClrTx/>
                <a:buFontTx/>
                <a:buNone/>
              </a:pPr>
              <a:t>9</a:t>
            </a:fld>
            <a:endParaRPr lang="en-US" altLang="en-US">
              <a:ea typeface="MS Gothic" panose="020B0609070205080204" pitchFamily="49" charset="-128"/>
            </a:endParaRPr>
          </a:p>
        </p:txBody>
      </p:sp>
      <p:sp>
        <p:nvSpPr>
          <p:cNvPr id="4100" name="Rectangle 4"/>
          <p:cNvSpPr>
            <a:spLocks noGrp="1" noChangeArrowheads="1"/>
          </p:cNvSpPr>
          <p:nvPr>
            <p:ph type="title"/>
          </p:nvPr>
        </p:nvSpPr>
        <p:spPr>
          <a:ln/>
        </p:spPr>
        <p:txBody>
          <a:bodyPr vert="horz" wrap="square" lIns="90000" tIns="46800" rIns="90000" bIns="46800" numCol="1" anchor="ctr" anchorCtr="0" compatLnSpc="1">
            <a:prstTxWarp prst="textNoShape">
              <a:avLst/>
            </a:prstTxWarp>
          </a:bodyPr>
          <a:lstStyle/>
          <a:p>
            <a:pPr>
              <a:buClrTx/>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dirty="0"/>
              <a:t>Participation in IEEE 802 Meetings</a:t>
            </a:r>
          </a:p>
        </p:txBody>
      </p:sp>
      <p:sp>
        <p:nvSpPr>
          <p:cNvPr id="5" name="Content Placeholder 4"/>
          <p:cNvSpPr>
            <a:spLocks noGrp="1"/>
          </p:cNvSpPr>
          <p:nvPr>
            <p:ph idx="1"/>
          </p:nvPr>
        </p:nvSpPr>
        <p:spPr>
          <a:xfrm>
            <a:off x="914401" y="1830391"/>
            <a:ext cx="10361084" cy="4264024"/>
          </a:xfrm>
        </p:spPr>
        <p:txBody>
          <a:bodyPr/>
          <a:lstStyle/>
          <a:p>
            <a:pPr>
              <a:buClrTx/>
            </a:pPr>
            <a:r>
              <a:rPr lang="en-GB" altLang="en-US" sz="1600" dirty="0">
                <a:ea typeface="MS Gothic" panose="020B0609070205080204" pitchFamily="49" charset="-128"/>
              </a:rPr>
              <a:t>Participation in any IEEE 802 meeting (Sponsor, Sponsor subgroup, Working Group, Working Group subgroup, etc.) is on an individual basis</a:t>
            </a: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br>
              <a:rPr lang="en-GB" altLang="en-US" sz="1600" dirty="0">
                <a:ea typeface="MS Gothic" panose="020B0609070205080204" pitchFamily="49" charset="-128"/>
              </a:rPr>
            </a:br>
            <a:r>
              <a:rPr lang="en-GB" altLang="en-US" sz="1600" dirty="0">
                <a:ea typeface="MS Gothic" panose="020B0609070205080204" pitchFamily="49" charset="-128"/>
              </a:rPr>
              <a:t/>
            </a:r>
            <a:br>
              <a:rPr lang="en-GB" altLang="en-US" sz="1600" dirty="0">
                <a:ea typeface="MS Gothic" panose="020B0609070205080204" pitchFamily="49" charset="-128"/>
              </a:rPr>
            </a:br>
            <a:r>
              <a:rPr lang="en-GB" altLang="en-US" sz="1400" dirty="0">
                <a:ea typeface="MS Gothic" panose="020B0609070205080204" pitchFamily="49" charset="-128"/>
              </a:rPr>
              <a:t>(Latest revision of IEEE 802 LMSC Working Group Policies and Procedures: http://www.ieee802.org/devdocs.shtml)</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400" dirty="0"/>
          </a:p>
        </p:txBody>
      </p:sp>
      <p:sp>
        <p:nvSpPr>
          <p:cNvPr id="3" name="Footer Placeholder 2"/>
          <p:cNvSpPr>
            <a:spLocks noGrp="1"/>
          </p:cNvSpPr>
          <p:nvPr>
            <p:ph type="ftr" idx="14"/>
          </p:nvPr>
        </p:nvSpPr>
        <p:spPr>
          <a:prstGeom prst="rect">
            <a:avLst/>
          </a:prstGeom>
        </p:spPr>
        <p:txBody>
          <a:bodyPr/>
          <a:lstStyle/>
          <a:p>
            <a:pPr>
              <a:defRPr/>
            </a:pPr>
            <a:r>
              <a:rPr lang="en-US" smtClean="0"/>
              <a:t>Robert Stacey, Intel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May 2018</a:t>
            </a:r>
            <a:endParaRPr lang="en-US" dirty="0"/>
          </a:p>
        </p:txBody>
      </p:sp>
    </p:spTree>
    <p:extLst>
      <p:ext uri="{BB962C8B-B14F-4D97-AF65-F5344CB8AC3E}">
        <p14:creationId xmlns:p14="http://schemas.microsoft.com/office/powerpoint/2010/main" val="398924026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64</TotalTime>
  <Words>1777</Words>
  <Application>Microsoft Office PowerPoint</Application>
  <PresentationFormat>Widescreen</PresentationFormat>
  <Paragraphs>318</Paragraphs>
  <Slides>24</Slides>
  <Notes>20</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4" baseType="lpstr">
      <vt:lpstr>Arial Unicode MS</vt:lpstr>
      <vt:lpstr>MS Gothic</vt:lpstr>
      <vt:lpstr>Arial</vt:lpstr>
      <vt:lpstr>Calibri</vt:lpstr>
      <vt:lpstr>DejaVu Sans</vt:lpstr>
      <vt:lpstr>Helvetica</vt:lpstr>
      <vt:lpstr>Monotype Sorts</vt:lpstr>
      <vt:lpstr>Times New Roman</vt:lpstr>
      <vt:lpstr>Office Theme</vt:lpstr>
      <vt:lpstr>Document</vt:lpstr>
      <vt:lpstr>2nd  Vice Chair Report May 2018</vt:lpstr>
      <vt:lpstr>Abstract</vt:lpstr>
      <vt:lpstr>Monday–  802.11 Opening Plenary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802 Ground Rules</vt:lpstr>
      <vt:lpstr>IEEE-SA policy documents</vt:lpstr>
      <vt:lpstr>Current IEEE-SA Rule documents</vt:lpstr>
      <vt:lpstr>Current IEEE 802 rules documents </vt:lpstr>
      <vt:lpstr>Valid Abstain responses, see 802 WG P&amp;P</vt:lpstr>
      <vt:lpstr>Current IEEE 802.11 rules documents </vt:lpstr>
      <vt:lpstr>May 2018 IEEE 802.11 OM changes</vt:lpstr>
      <vt:lpstr>Please Return Ballots on WGLBs to avoid loss of voting rights</vt:lpstr>
      <vt:lpstr>Email Reflectors</vt:lpstr>
      <vt:lpstr>IEEE 802-ALL EMAIL List Server</vt:lpstr>
      <vt:lpstr>Reminder for Posting Documents</vt:lpstr>
      <vt:lpstr>Wednesday –  802.11 Mid-Week Plenary</vt:lpstr>
      <vt:lpstr>Friday –  802.11 Closing Plenary</vt:lpstr>
      <vt:lpstr>References - 1</vt:lpstr>
      <vt:lpstr>References - 2</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2nd Vice Chair Report May 2018</dc:title>
  <dc:creator>Stacey, Robert</dc:creator>
  <cp:keywords>CTPClassification=CTP_PUBLIC:VisualMarkings=, CTPClassification=CTP_NT</cp:keywords>
  <cp:lastModifiedBy>Stacey, Robert</cp:lastModifiedBy>
  <cp:revision>11</cp:revision>
  <cp:lastPrinted>1601-01-01T00:00:00Z</cp:lastPrinted>
  <dcterms:created xsi:type="dcterms:W3CDTF">2018-05-05T22:00:08Z</dcterms:created>
  <dcterms:modified xsi:type="dcterms:W3CDTF">2018-05-06T19:31:46Z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ce0d76af-a3b6-4e03-a421-b6b5e100c5c7</vt:lpwstr>
  </property>
  <property fmtid="{D5CDD505-2E9C-101B-9397-08002B2CF9AE}" pid="3" name="CTP_TimeStamp">
    <vt:lpwstr>2018-05-06 19:31:45Z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