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35" autoAdjust="0"/>
    <p:restoredTop sz="94660"/>
  </p:normalViewPr>
  <p:slideViewPr>
    <p:cSldViewPr>
      <p:cViewPr varScale="1">
        <p:scale>
          <a:sx n="89" d="100"/>
          <a:sy n="89" d="100"/>
        </p:scale>
        <p:origin x="581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802.11-18/0625r1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2018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899465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802.11-18/0301r1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138E68C-85D0-4620-96D9-D9A05C4F3F8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3822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802.11-08/1455r0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Jan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David Bagby, Calypso Ventures, Inc.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0C3A3063-3521-4D95-A4B3-B47B195F15AF}" type="slidenum">
              <a:rPr lang="en-US" altLang="en-US" smtClean="0"/>
              <a:pPr>
                <a:spcBef>
                  <a:spcPct val="0"/>
                </a:spcBef>
              </a:pPr>
              <a:t>14</a:t>
            </a:fld>
            <a:endParaRPr lang="en-US" altLang="en-US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700088"/>
            <a:ext cx="6172200" cy="3471862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183373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/>
              <a:t>doc.: IEEE 802.11-16/0222r0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041952" cy="2154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/>
              <a:t>May 2016</a:t>
            </a:r>
            <a:endParaRPr lang="en-US" altLang="en-US" sz="1400" dirty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US" altLang="en-US"/>
              <a:t>Dorothy Stanley (HPE)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/>
              <a:t>Page </a:t>
            </a:r>
            <a:fld id="{6D6C22B6-2965-4139-855C-391D8DEB72C6}" type="slidenum">
              <a:rPr lang="en-US" altLang="en-US" smtClean="0"/>
              <a:pPr>
                <a:spcBef>
                  <a:spcPct val="0"/>
                </a:spcBef>
                <a:defRPr/>
              </a:pPr>
              <a:t>15</a:t>
            </a:fld>
            <a:endParaRPr lang="en-US" altLang="en-US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24100" y="531813"/>
            <a:ext cx="47244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935249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doc.: IEEE 802.11-12/xxxxr0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>
                <a:ea typeface="MS PGothic" pitchFamily="34" charset="-128"/>
              </a:rPr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A70BF216-4F0E-40E5-A09D-9F1D7CD8F887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9575" y="698500"/>
            <a:ext cx="6203950" cy="3490913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21188"/>
            <a:ext cx="5619750" cy="4189412"/>
          </a:xfrm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5941206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5892" indent="-283035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2142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4998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37855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49071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43568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396425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4928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400" smtClean="0"/>
              <a:t>doc.: IEEE 802.11-13/0649r1</a:t>
            </a:r>
            <a:endParaRPr lang="en-US" sz="140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8998" y="93697"/>
            <a:ext cx="1198983" cy="215444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5892" indent="-283035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2142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4998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37855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49071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43568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396425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4928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400"/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39642" indent="-339642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5892" indent="-283035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2142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4998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4430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07286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60143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12999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65856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2919" y="9004703"/>
            <a:ext cx="415177" cy="184666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5892" indent="-283035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2142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4998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37855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49071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43568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396425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4928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200"/>
              <a:t>Page </a:t>
            </a:r>
            <a:fld id="{B8C34512-B62F-43E4-AA0B-6094D03FFCD9}" type="slidenum">
              <a:rPr lang="en-US" sz="1200"/>
              <a:pPr/>
              <a:t>17</a:t>
            </a:fld>
            <a:endParaRPr lang="en-US" sz="120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2900" y="696913"/>
            <a:ext cx="6196013" cy="3486150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559" y="4415156"/>
            <a:ext cx="5506695" cy="4183697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2317131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33625" y="536575"/>
            <a:ext cx="470535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>
            <a:extLst>
              <a:ext uri="{FF2B5EF4-FFF2-40B4-BE49-F238E27FC236}">
                <a16:creationId xmlns="" xmlns:a16="http://schemas.microsoft.com/office/drawing/2014/main" id="{F2F6DC76-6D8C-44D8-9368-5AC0C6F55EA0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802.11-15/0496r1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682CF45C-94C2-41E2-B532-24F5EE61CC39}"/>
              </a:ext>
            </a:extLst>
          </p:cNvPr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8910FF9C-06CF-45BE-A009-FF122549107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77615281-E144-4B86-BBC8-E2D911BA1D46}" type="slidenum">
              <a:rPr lang="en-US" altLang="en-US" smtClean="0"/>
              <a:pPr>
                <a:spcBef>
                  <a:spcPct val="0"/>
                </a:spcBef>
              </a:pPr>
              <a:t>20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3272978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720" cy="4176000"/>
          </a:xfrm>
          <a:prstGeom prst="rect">
            <a:avLst/>
          </a:prstGeom>
        </p:spPr>
        <p:txBody>
          <a:bodyPr lIns="93600" tIns="46080" rIns="93600" bIns="46080"/>
          <a:lstStyle/>
          <a:p>
            <a:endParaRPr/>
          </a:p>
        </p:txBody>
      </p:sp>
      <p:sp>
        <p:nvSpPr>
          <p:cNvPr id="51" name="CustomShape 2"/>
          <p:cNvSpPr/>
          <p:nvPr/>
        </p:nvSpPr>
        <p:spPr>
          <a:xfrm>
            <a:off x="654120" y="98280"/>
            <a:ext cx="826200" cy="212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pPr>
              <a:lnSpc>
                <a:spcPct val="100000"/>
              </a:lnSpc>
            </a:pPr>
            <a:r>
              <a:rPr lang="en-US" sz="1400" b="1">
                <a:solidFill>
                  <a:srgbClr val="000000"/>
                </a:solidFill>
                <a:latin typeface="Times New Roman"/>
                <a:ea typeface="+mn-ea"/>
              </a:rPr>
              <a:t>March 2018</a:t>
            </a:r>
            <a:endParaRPr/>
          </a:p>
        </p:txBody>
      </p:sp>
      <p:sp>
        <p:nvSpPr>
          <p:cNvPr id="52" name="CustomShape 3"/>
          <p:cNvSpPr/>
          <p:nvPr/>
        </p:nvSpPr>
        <p:spPr>
          <a:xfrm>
            <a:off x="5357880" y="8985240"/>
            <a:ext cx="923040" cy="181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en-US" sz="1200">
                <a:solidFill>
                  <a:srgbClr val="000000"/>
                </a:solidFill>
                <a:latin typeface="Times New Roman"/>
                <a:ea typeface="+mn-ea"/>
              </a:rPr>
              <a:t>Donald Eastlake, Huawei Technologies</a:t>
            </a:r>
            <a:endParaRPr/>
          </a:p>
        </p:txBody>
      </p:sp>
      <p:sp>
        <p:nvSpPr>
          <p:cNvPr id="53" name="CustomShape 4"/>
          <p:cNvSpPr/>
          <p:nvPr/>
        </p:nvSpPr>
        <p:spPr>
          <a:xfrm>
            <a:off x="3222720" y="8985240"/>
            <a:ext cx="511920" cy="181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en-US" sz="1200">
                <a:solidFill>
                  <a:srgbClr val="000000"/>
                </a:solidFill>
                <a:latin typeface="Times New Roman"/>
                <a:ea typeface="+mn-ea"/>
              </a:rPr>
              <a:t>Page 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0331104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doc.: IEEE 802.11-12/xxxxr0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>
                <a:ea typeface="MS PGothic" pitchFamily="34" charset="-128"/>
              </a:rPr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A70BF216-4F0E-40E5-A09D-9F1D7CD8F887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9575" y="698500"/>
            <a:ext cx="6203950" cy="3490913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21188"/>
            <a:ext cx="5619750" cy="4189412"/>
          </a:xfrm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6148496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2017</a:t>
            </a:r>
            <a:endParaRPr lang="en-US"/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6B24DE20-1BFC-4A96-BB8D-D873FAF42809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08442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802.11-16/0222r2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/>
              <a:t>Page </a:t>
            </a:r>
            <a:fld id="{CF847761-3DCA-4992-BE8A-2121820B172D}" type="slidenum">
              <a:rPr lang="en-US" altLang="en-US" sz="1200"/>
              <a:pPr/>
              <a:t>4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8486304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802.11-08/1455r0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Jan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David Bagby, Calypso Ventures, Inc.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78E71C42-8728-48CC-A533-3057E6928BFC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700088"/>
            <a:ext cx="6172200" cy="3471862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030856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doc.: IEEE 802.11-07/0547r0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May 2008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2C213CB6-08DD-4C17-A4C7-8BBCB9FEEC96}" type="slidenum">
              <a:rPr lang="en-US" altLang="en-US" sz="1200" smtClean="0"/>
              <a:pPr/>
              <a:t>7</a:t>
            </a:fld>
            <a:endParaRPr lang="en-US" altLang="en-US" sz="1200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9777876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10306" y="9004702"/>
            <a:ext cx="849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8</a:t>
            </a:fld>
            <a:endParaRPr lang="en-US" altLang="en-US" dirty="0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646115" y="96051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 dirty="0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5758224" y="9001047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 dirty="0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3278938" y="9001046"/>
            <a:ext cx="41517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dirty="0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8</a:t>
            </a:fld>
            <a:endParaRPr lang="en-US" altLang="en-US" dirty="0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5882073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802.11-08/1455r0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Jan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David Bagby, Calypso Ventures, Inc.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65BEAC82-FE5A-43C3-B788-296C8E7E6701}" type="slidenum">
              <a:rPr lang="en-US" altLang="en-US" smtClean="0"/>
              <a:pPr>
                <a:spcBef>
                  <a:spcPct val="0"/>
                </a:spcBef>
              </a:pPr>
              <a:t>9</a:t>
            </a:fld>
            <a:endParaRPr lang="en-US" altLang="en-US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700088"/>
            <a:ext cx="6172200" cy="3471862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888963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doc.: IEEE 802.11-07/0547r0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F7A0500C-786D-4D12-9EE4-7FBB2F30E446}" type="slidenum">
              <a:rPr lang="en-US" altLang="en-US" sz="1200" smtClean="0"/>
              <a:pPr/>
              <a:t>10</a:t>
            </a:fld>
            <a:endParaRPr lang="en-US" altLang="en-US" sz="120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2052056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802.11-18/0648r1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news/2018/standard_increased_high_bandwidth_wlan_china.html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tandards.ieee.org/findstds/standard/802.11aj-2018.html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1348-03-00ax-coexistence-assurance.doc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8/11-18-0632-01-AANI-aani-sc-agenda-may-2018.ppt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0362-01-00ax-cr-for-cids-in-10-2-6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8/11-18-0533-02-0arc-802-11ba-topics-related-to-arc.pptx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WG11 Opening Report Snapshot slides 2018-05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2018-05-07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475495"/>
              </p:ext>
            </p:extLst>
          </p:nvPr>
        </p:nvGraphicFramePr>
        <p:xfrm>
          <a:off x="990600" y="2413000"/>
          <a:ext cx="10210800" cy="248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8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3000"/>
                        <a:ext cx="10210800" cy="24812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itle 1"/>
          <p:cNvSpPr>
            <a:spLocks noGrp="1"/>
          </p:cNvSpPr>
          <p:nvPr>
            <p:ph type="title" idx="4294967295"/>
          </p:nvPr>
        </p:nvSpPr>
        <p:spPr>
          <a:xfrm>
            <a:off x="2274888" y="687388"/>
            <a:ext cx="7772400" cy="10668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IEEE 802 JTC1 SC – May 2018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2209800" y="1600200"/>
            <a:ext cx="7696200" cy="41148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defRPr/>
            </a:pPr>
            <a:r>
              <a:rPr lang="en-AU" altLang="en-US" dirty="0" smtClean="0"/>
              <a:t>Agenda items (11-18-0605) addressed this week (in Tue PM1) will include “the usual”:</a:t>
            </a:r>
          </a:p>
          <a:p>
            <a:pPr>
              <a:defRPr/>
            </a:pPr>
            <a:r>
              <a:rPr lang="en-AU" dirty="0" smtClean="0"/>
              <a:t>Review extended goals</a:t>
            </a:r>
          </a:p>
          <a:p>
            <a:pPr lvl="1">
              <a:defRPr/>
            </a:pPr>
            <a:r>
              <a:rPr lang="en-AU" dirty="0" smtClean="0"/>
              <a:t>Reaffirm for EC consideration in July 2018</a:t>
            </a:r>
          </a:p>
          <a:p>
            <a:pPr>
              <a:defRPr/>
            </a:pPr>
            <a:r>
              <a:rPr lang="en-AU" dirty="0" smtClean="0"/>
              <a:t>Review status of SC6 interactions</a:t>
            </a:r>
          </a:p>
          <a:p>
            <a:pPr lvl="1">
              <a:defRPr/>
            </a:pPr>
            <a:r>
              <a:rPr lang="en-AU" dirty="0" smtClean="0"/>
              <a:t>Review liaisons of drafts to SC6 </a:t>
            </a:r>
          </a:p>
          <a:p>
            <a:pPr lvl="1">
              <a:defRPr/>
            </a:pPr>
            <a:r>
              <a:rPr lang="en-AU" dirty="0" smtClean="0"/>
              <a:t>Review notifications of projects to SC6</a:t>
            </a:r>
          </a:p>
          <a:p>
            <a:pPr lvl="1">
              <a:defRPr/>
            </a:pPr>
            <a:r>
              <a:rPr lang="en-AU" dirty="0"/>
              <a:t>Review status of </a:t>
            </a:r>
            <a:r>
              <a:rPr lang="en-AU" dirty="0" smtClean="0"/>
              <a:t>60 day/FDIS ballots</a:t>
            </a:r>
          </a:p>
          <a:p>
            <a:pPr lvl="2">
              <a:defRPr/>
            </a:pPr>
            <a:r>
              <a:rPr lang="en-AU" dirty="0" smtClean="0"/>
              <a:t>Especially security comments on 802.11-2016; they will also be considered this week in </a:t>
            </a:r>
            <a:r>
              <a:rPr lang="en-AU" dirty="0" err="1" smtClean="0"/>
              <a:t>TGmd</a:t>
            </a:r>
            <a:endParaRPr lang="en-AU" dirty="0" smtClean="0"/>
          </a:p>
          <a:p>
            <a:pPr>
              <a:defRPr/>
            </a:pPr>
            <a:r>
              <a:rPr lang="en-AU" dirty="0" smtClean="0"/>
              <a:t>Review SC6 activities</a:t>
            </a:r>
          </a:p>
          <a:p>
            <a:pPr lvl="1">
              <a:defRPr/>
            </a:pPr>
            <a:r>
              <a:rPr lang="en-AU" dirty="0" smtClean="0"/>
              <a:t>Discuss SC6 security ad hoc progress</a:t>
            </a:r>
          </a:p>
          <a:p>
            <a:pPr lvl="2">
              <a:defRPr/>
            </a:pPr>
            <a:r>
              <a:rPr lang="en-AU" dirty="0" smtClean="0"/>
              <a:t>Two teleconferences with much contention about 802.11 security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Andrew Myles (Cisco)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smtClean="0"/>
              <a:t>IEEE 802 has 81 standards in or through the PSDO pipeline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8458200" y="2971800"/>
            <a:ext cx="2057400" cy="2133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r>
              <a:rPr lang="en-AU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FDIS ballots</a:t>
            </a:r>
          </a:p>
          <a:p>
            <a:pPr marL="182563" indent="-182563">
              <a:buFont typeface="Arial" panose="020B0604020202020204" pitchFamily="34" charset="0"/>
              <a:buChar char="•"/>
              <a:defRPr/>
            </a:pPr>
            <a:r>
              <a:rPr lang="en-A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802.11-2016 </a:t>
            </a:r>
            <a:r>
              <a:rPr lang="en-AU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passsed</a:t>
            </a:r>
            <a:r>
              <a:rPr lang="en-A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Apr 2018</a:t>
            </a:r>
          </a:p>
          <a:p>
            <a:pPr marL="182563" indent="-182563">
              <a:buFont typeface="Arial" panose="020B0604020202020204" pitchFamily="34" charset="0"/>
              <a:buChar char="•"/>
              <a:defRPr/>
            </a:pPr>
            <a:r>
              <a:rPr lang="en-A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802.11ah starts soon</a:t>
            </a:r>
          </a:p>
          <a:p>
            <a:pPr marL="182563" indent="-182563">
              <a:buFont typeface="Arial" panose="020B0604020202020204" pitchFamily="34" charset="0"/>
              <a:buChar char="•"/>
              <a:defRPr/>
            </a:pPr>
            <a:r>
              <a:rPr lang="en-A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802.11ai starts soon</a:t>
            </a:r>
          </a:p>
        </p:txBody>
      </p:sp>
      <p:cxnSp>
        <p:nvCxnSpPr>
          <p:cNvPr id="17413" name="Straight Arrow Connector 3"/>
          <p:cNvCxnSpPr>
            <a:cxnSpLocks noChangeShapeType="1"/>
            <a:endCxn id="2" idx="1"/>
          </p:cNvCxnSpPr>
          <p:nvPr/>
        </p:nvCxnSpPr>
        <p:spPr bwMode="auto">
          <a:xfrm>
            <a:off x="8001000" y="3886200"/>
            <a:ext cx="457200" cy="15240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8" name="Content Placeholder 5"/>
          <p:cNvGraphicFramePr>
            <a:graphicFrameLocks/>
          </p:cNvGraphicFramePr>
          <p:nvPr/>
        </p:nvGraphicFramePr>
        <p:xfrm>
          <a:off x="2209800" y="2600326"/>
          <a:ext cx="5791200" cy="333692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=""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=""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="" xmlns:a16="http://schemas.microsoft.com/office/drawing/2014/main" val="3686578755"/>
                    </a:ext>
                  </a:extLst>
                </a:gridCol>
              </a:tblGrid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WG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Competed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In-process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extLst>
                  <a:ext uri="{0D108BD9-81ED-4DB2-BD59-A6C34878D82A}">
                    <a16:rowId xmlns="" xmlns:a16="http://schemas.microsoft.com/office/drawing/2014/main" val="221862381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</a:t>
                      </a:r>
                      <a:endParaRPr lang="en-A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extLst>
                  <a:ext uri="{0D108BD9-81ED-4DB2-BD59-A6C34878D82A}">
                    <a16:rowId xmlns="" xmlns:a16="http://schemas.microsoft.com/office/drawing/2014/main" val="254187023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802.3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extLst>
                  <a:ext uri="{0D108BD9-81ED-4DB2-BD59-A6C34878D82A}">
                    <a16:rowId xmlns="" xmlns:a16="http://schemas.microsoft.com/office/drawing/2014/main" val="261643755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802.11</a:t>
                      </a:r>
                      <a:endParaRPr lang="en-A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extLst>
                  <a:ext uri="{0D108BD9-81ED-4DB2-BD59-A6C34878D82A}">
                    <a16:rowId xmlns="" xmlns:a16="http://schemas.microsoft.com/office/drawing/2014/main" val="394314654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802.15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extLst>
                  <a:ext uri="{0D108BD9-81ED-4DB2-BD59-A6C34878D82A}">
                    <a16:rowId xmlns="" xmlns:a16="http://schemas.microsoft.com/office/drawing/2014/main" val="2187709932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802.16</a:t>
                      </a:r>
                      <a:endParaRPr lang="en-A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extLst>
                  <a:ext uri="{0D108BD9-81ED-4DB2-BD59-A6C34878D82A}">
                    <a16:rowId xmlns="" xmlns:a16="http://schemas.microsoft.com/office/drawing/2014/main" val="193031579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802.21</a:t>
                      </a:r>
                      <a:endParaRPr lang="en-A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extLst>
                  <a:ext uri="{0D108BD9-81ED-4DB2-BD59-A6C34878D82A}">
                    <a16:rowId xmlns="" xmlns:a16="http://schemas.microsoft.com/office/drawing/2014/main" val="3179030079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802.22</a:t>
                      </a:r>
                      <a:endParaRPr lang="en-A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456360250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</a:t>
                      </a:r>
                      <a:endParaRPr lang="en-A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</a:t>
                      </a:r>
                      <a:endParaRPr lang="en-A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</a:t>
                      </a:r>
                      <a:endParaRPr lang="en-A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3024263602"/>
                  </a:ext>
                </a:extLst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Andrew Myles (Cisco)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TGmd</a:t>
            </a:r>
            <a:r>
              <a:rPr lang="en-US" altLang="en-US" dirty="0" smtClean="0"/>
              <a:t> – Snapshot slide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237637" y="1524000"/>
            <a:ext cx="9125564" cy="4572001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 smtClean="0"/>
              <a:t>Overall Status: LB232 on P802.11REVmd D1.0 Passed with 85% approval, 623 comments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D1.0 incorporates </a:t>
            </a:r>
            <a:r>
              <a:rPr lang="en-US" altLang="zh-CN" dirty="0"/>
              <a:t>11ai, </a:t>
            </a:r>
            <a:r>
              <a:rPr lang="en-US" altLang="zh-CN" dirty="0" smtClean="0"/>
              <a:t>11ah amendments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11aj, 11ak amendments scheduled for roll-in</a:t>
            </a:r>
          </a:p>
          <a:p>
            <a:pPr>
              <a:lnSpc>
                <a:spcPct val="90000"/>
              </a:lnSpc>
            </a:pPr>
            <a:r>
              <a:rPr lang="en-US" altLang="zh-CN" dirty="0" smtClean="0"/>
              <a:t>Since March </a:t>
            </a:r>
            <a:r>
              <a:rPr lang="en-US" altLang="zh-CN" dirty="0"/>
              <a:t>2018 meeting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Continued comment resolution, approximately 240 comments ready for motion 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Held 2 teleconferences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Held 1 ad-hoc meeting – Thank you to Graham Smith </a:t>
            </a:r>
            <a:endParaRPr lang="en-US" altLang="zh-CN" dirty="0"/>
          </a:p>
          <a:p>
            <a:pPr>
              <a:lnSpc>
                <a:spcPct val="90000"/>
              </a:lnSpc>
            </a:pPr>
            <a:r>
              <a:rPr lang="en-US" altLang="zh-CN" dirty="0" smtClean="0"/>
              <a:t>May </a:t>
            </a:r>
            <a:r>
              <a:rPr lang="en-US" altLang="zh-CN" dirty="0"/>
              <a:t>2018 meeting goals </a:t>
            </a:r>
            <a:r>
              <a:rPr lang="en-US" altLang="zh-CN" dirty="0" smtClean="0"/>
              <a:t>(5 </a:t>
            </a:r>
            <a:r>
              <a:rPr lang="en-US" altLang="zh-CN" dirty="0"/>
              <a:t>timeslots):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cs typeface="Arial" panose="020B0604020202020204" pitchFamily="34" charset="0"/>
                <a:sym typeface="Wingdings" panose="05000000000000000000" pitchFamily="2" charset="2"/>
              </a:rPr>
              <a:t>Comment resolution, Note Tuesday PM1 session for obsolete/deprecated CIDs</a:t>
            </a:r>
            <a:endParaRPr lang="en-US" altLang="zh-CN" dirty="0"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1">
              <a:lnSpc>
                <a:spcPct val="90000"/>
              </a:lnSpc>
            </a:pP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Plans for May – July, possible August ad-hoc</a:t>
            </a:r>
            <a:endParaRPr lang="en-US" altLang="zh-CN" dirty="0"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1">
              <a:lnSpc>
                <a:spcPct val="90000"/>
              </a:lnSpc>
            </a:pPr>
            <a:r>
              <a:rPr lang="en-US" altLang="zh-CN" dirty="0">
                <a:cs typeface="Arial" panose="020B0604020202020204" pitchFamily="34" charset="0"/>
                <a:sym typeface="Wingdings" panose="05000000000000000000" pitchFamily="2" charset="2"/>
              </a:rPr>
              <a:t>Agenda: </a:t>
            </a: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11-18-0625</a:t>
            </a:r>
            <a:endParaRPr lang="en-US" altLang="zh-CN" dirty="0"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Dorothy Stanley, HP Enterprise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2389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2209800" y="914400"/>
            <a:ext cx="7772400" cy="1295400"/>
          </a:xfrm>
        </p:spPr>
        <p:txBody>
          <a:bodyPr/>
          <a:lstStyle/>
          <a:p>
            <a:r>
              <a:rPr lang="en-US" dirty="0" err="1" smtClean="0"/>
              <a:t>TGaj</a:t>
            </a:r>
            <a:r>
              <a:rPr lang="en-US" altLang="ja-JP" dirty="0" smtClean="0"/>
              <a:t>–</a:t>
            </a:r>
            <a:r>
              <a:rPr lang="en-US" dirty="0" smtClean="0"/>
              <a:t> May 2018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2800" b="0" dirty="0"/>
              <a:t>China Millimeter Wave</a:t>
            </a:r>
            <a:r>
              <a:rPr lang="en-GB" sz="3600" dirty="0"/>
              <a:t/>
            </a:r>
            <a:br>
              <a:rPr lang="en-GB" sz="3600" dirty="0"/>
            </a:br>
            <a:r>
              <a:rPr lang="en-US" dirty="0" smtClean="0"/>
              <a:t>Chair: </a:t>
            </a:r>
            <a:r>
              <a:rPr lang="en-US" dirty="0" err="1" smtClean="0"/>
              <a:t>Jiamin</a:t>
            </a:r>
            <a:r>
              <a:rPr lang="en-US" dirty="0" smtClean="0"/>
              <a:t> Chen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33600" y="2514600"/>
            <a:ext cx="8229600" cy="3810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/>
              <a:t>Current </a:t>
            </a:r>
            <a:r>
              <a:rPr lang="en-US" altLang="zh-CN" dirty="0" smtClean="0"/>
              <a:t>status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IEEE announced the approval of IEEE 802.11aj standard on 3</a:t>
            </a:r>
            <a:r>
              <a:rPr lang="en-US" altLang="zh-CN" baseline="30000" dirty="0" smtClean="0"/>
              <a:t>rd</a:t>
            </a:r>
            <a:r>
              <a:rPr lang="en-US" altLang="zh-CN" dirty="0" smtClean="0"/>
              <a:t> May, 2018</a:t>
            </a:r>
          </a:p>
          <a:p>
            <a:pPr marL="720725" lvl="1" indent="0">
              <a:lnSpc>
                <a:spcPct val="90000"/>
              </a:lnSpc>
            </a:pPr>
            <a:r>
              <a:rPr lang="en-US" altLang="zh-CN" sz="1400" dirty="0"/>
              <a:t>IEEE press release: </a:t>
            </a:r>
            <a:r>
              <a:rPr lang="en-US" altLang="zh-CN" sz="1400" dirty="0">
                <a:hlinkClick r:id="rId3"/>
              </a:rPr>
              <a:t>http://standards.ieee.org/news/2018/standard_increased_high_bandwidth_wlan_china.html</a:t>
            </a:r>
            <a:endParaRPr lang="en-US" altLang="zh-CN" sz="1400" dirty="0"/>
          </a:p>
          <a:p>
            <a:pPr marL="720725" lvl="1" indent="0">
              <a:lnSpc>
                <a:spcPct val="90000"/>
              </a:lnSpc>
            </a:pPr>
            <a:r>
              <a:rPr lang="en-US" altLang="zh-CN" sz="1400" dirty="0"/>
              <a:t>Standard purchase available at: </a:t>
            </a:r>
            <a:r>
              <a:rPr lang="en-US" altLang="zh-CN" sz="1400" dirty="0">
                <a:hlinkClick r:id="rId4"/>
              </a:rPr>
              <a:t>http://standards.ieee.org/findstds/standard/802.11aj-2018.html</a:t>
            </a:r>
            <a:endParaRPr lang="en-US" altLang="zh-CN" sz="1400" dirty="0"/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Recognition event timing: Wednesday plenary, 11</a:t>
            </a:r>
            <a:r>
              <a:rPr lang="en-US" altLang="zh-CN" baseline="30000" dirty="0" smtClean="0"/>
              <a:t>th</a:t>
            </a:r>
            <a:r>
              <a:rPr lang="en-US" altLang="zh-CN" dirty="0" smtClean="0"/>
              <a:t> July 2018, San Diego, USA</a:t>
            </a:r>
          </a:p>
          <a:p>
            <a:pPr lvl="1">
              <a:lnSpc>
                <a:spcPct val="90000"/>
              </a:lnSpc>
            </a:pPr>
            <a:endParaRPr lang="en-US" altLang="zh-CN" dirty="0" smtClean="0"/>
          </a:p>
          <a:p>
            <a:pPr>
              <a:lnSpc>
                <a:spcPct val="90000"/>
              </a:lnSpc>
            </a:pPr>
            <a:r>
              <a:rPr lang="en-US" altLang="zh-CN" dirty="0" err="1" smtClean="0"/>
              <a:t>TGaj</a:t>
            </a:r>
            <a:r>
              <a:rPr lang="en-US" altLang="zh-CN" dirty="0" smtClean="0"/>
              <a:t> not meeting in Warsaw</a:t>
            </a:r>
            <a:endParaRPr lang="en-US" dirty="0"/>
          </a:p>
          <a:p>
            <a:pPr marL="457200" lvl="1" indent="0"/>
            <a:endParaRPr lang="en-US" altLang="zh-C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2757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itle 1"/>
          <p:cNvSpPr>
            <a:spLocks noGrp="1"/>
          </p:cNvSpPr>
          <p:nvPr/>
        </p:nvSpPr>
        <p:spPr bwMode="auto">
          <a:xfrm>
            <a:off x="2209800" y="725488"/>
            <a:ext cx="7772400" cy="1255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858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875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7165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>
                <a:solidFill>
                  <a:schemeClr val="tx2"/>
                </a:solidFill>
              </a:rPr>
              <a:t>TGak</a:t>
            </a:r>
            <a:r>
              <a:rPr lang="en-US" altLang="ja-JP" sz="3200">
                <a:solidFill>
                  <a:schemeClr val="tx2"/>
                </a:solidFill>
                <a:ea typeface="ＭＳ Ｐゴシック" panose="020B0600070205080204" pitchFamily="34" charset="-128"/>
              </a:rPr>
              <a:t>– May 2018</a:t>
            </a:r>
            <a:r>
              <a:rPr lang="en-US" altLang="en-US" sz="3200">
                <a:solidFill>
                  <a:schemeClr val="tx2"/>
                </a:solidFill>
              </a:rPr>
              <a:t/>
            </a:r>
            <a:br>
              <a:rPr lang="en-US" altLang="en-US" sz="3200">
                <a:solidFill>
                  <a:schemeClr val="tx2"/>
                </a:solidFill>
              </a:rPr>
            </a:br>
            <a:r>
              <a:rPr lang="en-GB" altLang="en-US" b="0">
                <a:solidFill>
                  <a:schemeClr val="tx2"/>
                </a:solidFill>
              </a:rPr>
              <a:t>Enhancements For Transit Links Within Bridged Networks</a:t>
            </a:r>
            <a:br>
              <a:rPr lang="en-GB" altLang="en-US" b="0">
                <a:solidFill>
                  <a:schemeClr val="tx2"/>
                </a:solidFill>
              </a:rPr>
            </a:br>
            <a:r>
              <a:rPr lang="en-GB" altLang="en-US" sz="3200">
                <a:solidFill>
                  <a:schemeClr val="tx2"/>
                </a:solidFill>
              </a:rPr>
              <a:t>Chair: D. Eastlake, VC: Mark Hamilton</a:t>
            </a:r>
            <a:endParaRPr lang="en-US" altLang="en-US" sz="3200">
              <a:solidFill>
                <a:schemeClr val="tx2"/>
              </a:solidFill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="" xmlns:a16="http://schemas.microsoft.com/office/drawing/2014/main" id="{1BBAF8FE-A6EE-4850-A853-46153CDAE2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9800" y="2286000"/>
            <a:ext cx="7772400" cy="3810000"/>
          </a:xfrm>
          <a:extLst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dirty="0"/>
              <a:t>Since the March 2018 meeting</a:t>
            </a:r>
          </a:p>
          <a:p>
            <a:pPr lvl="1">
              <a:defRPr/>
            </a:pPr>
            <a:r>
              <a:rPr lang="en-US" dirty="0" err="1"/>
              <a:t>RevCom</a:t>
            </a:r>
            <a:r>
              <a:rPr lang="en-US" dirty="0"/>
              <a:t> and SASB ratified  P802.11ak.</a:t>
            </a:r>
          </a:p>
          <a:p>
            <a:pPr lvl="1">
              <a:defRPr/>
            </a:pPr>
            <a:r>
              <a:rPr lang="en-US" dirty="0"/>
              <a:t>Publication is targeted for June 2018.</a:t>
            </a:r>
          </a:p>
          <a:p>
            <a:pPr lvl="1">
              <a:defRPr/>
            </a:pPr>
            <a:r>
              <a:rPr lang="en-US" dirty="0"/>
              <a:t>A press release is under development.</a:t>
            </a:r>
          </a:p>
          <a:p>
            <a:pPr lvl="1">
              <a:defRPr/>
            </a:pPr>
            <a:endParaRPr lang="en-US" dirty="0"/>
          </a:p>
          <a:p>
            <a:pPr lvl="1">
              <a:buFont typeface="Times New Roman" pitchFamily="16" charset="0"/>
              <a:buChar char="•"/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No meetings this week</a:t>
            </a:r>
          </a:p>
          <a:p>
            <a:pPr marL="0" indent="0">
              <a:buNone/>
              <a:defRPr/>
            </a:pPr>
            <a:endParaRPr lang="en-US" dirty="0"/>
          </a:p>
          <a:p>
            <a:pPr marL="339725" indent="-339725">
              <a:defRPr/>
            </a:pPr>
            <a:r>
              <a:rPr lang="en-US" dirty="0"/>
              <a:t>Recognition awards planned for Sept 2018 session.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Mark Hamilton, Ruckus/ARRIS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2209800" y="762000"/>
            <a:ext cx="7772400" cy="10668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dirty="0"/>
              <a:t>IEEE 802.11aq – May 2018</a:t>
            </a:r>
            <a:br>
              <a:rPr lang="en-US" altLang="en-US" dirty="0"/>
            </a:br>
            <a:r>
              <a:rPr lang="en-US" altLang="en-US" sz="2800" b="0" dirty="0"/>
              <a:t>Pre-Association Discovery</a:t>
            </a:r>
            <a:r>
              <a:rPr lang="en-US" altLang="en-US" sz="2400" b="0" dirty="0"/>
              <a:t/>
            </a:r>
            <a:br>
              <a:rPr lang="en-US" altLang="en-US" sz="2400" b="0" dirty="0"/>
            </a:br>
            <a:r>
              <a:rPr lang="en-GB" dirty="0"/>
              <a:t>Chair: Stephen McCann</a:t>
            </a:r>
            <a:endParaRPr lang="en-US" altLang="en-US" b="0" dirty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2209800" y="2057400"/>
            <a:ext cx="7772400" cy="42672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GB" altLang="en-US" sz="2600" dirty="0" err="1">
                <a:ea typeface="ＭＳ Ｐゴシック" pitchFamily="34" charset="-128"/>
              </a:rPr>
              <a:t>RevCom</a:t>
            </a:r>
            <a:r>
              <a:rPr lang="en-GB" altLang="en-US" sz="2600" dirty="0">
                <a:ea typeface="ＭＳ Ｐゴシック" pitchFamily="34" charset="-128"/>
              </a:rPr>
              <a:t> meeting</a:t>
            </a:r>
          </a:p>
          <a:p>
            <a:pPr lvl="1">
              <a:defRPr/>
            </a:pPr>
            <a:r>
              <a:rPr lang="en-GB" altLang="en-US" sz="2400" dirty="0">
                <a:ea typeface="ＭＳ Ｐゴシック" pitchFamily="34" charset="-128"/>
              </a:rPr>
              <a:t>At the </a:t>
            </a:r>
            <a:r>
              <a:rPr lang="en-GB" altLang="en-US" sz="2400" dirty="0" err="1">
                <a:ea typeface="ＭＳ Ｐゴシック" pitchFamily="34" charset="-128"/>
              </a:rPr>
              <a:t>RevCom</a:t>
            </a:r>
            <a:r>
              <a:rPr lang="en-GB" altLang="en-US" sz="2400" dirty="0">
                <a:ea typeface="ＭＳ Ｐゴシック" pitchFamily="34" charset="-128"/>
              </a:rPr>
              <a:t> meeting on April 26</a:t>
            </a:r>
            <a:r>
              <a:rPr lang="en-GB" altLang="en-US" sz="2400" baseline="30000" dirty="0">
                <a:ea typeface="ＭＳ Ｐゴシック" pitchFamily="34" charset="-128"/>
              </a:rPr>
              <a:t>th</a:t>
            </a:r>
            <a:r>
              <a:rPr lang="en-GB" altLang="en-US" sz="2400" dirty="0">
                <a:ea typeface="ＭＳ Ｐゴシック" pitchFamily="34" charset="-128"/>
              </a:rPr>
              <a:t>, there was a decision to postpone the 11aq discussion until their next meeting on June 13</a:t>
            </a:r>
            <a:r>
              <a:rPr lang="en-GB" altLang="en-US" sz="2400" baseline="30000" dirty="0">
                <a:ea typeface="ＭＳ Ｐゴシック" pitchFamily="34" charset="-128"/>
              </a:rPr>
              <a:t>th</a:t>
            </a:r>
            <a:r>
              <a:rPr lang="en-GB" altLang="en-US" sz="2400" dirty="0">
                <a:ea typeface="ＭＳ Ｐゴシック" pitchFamily="34" charset="-128"/>
              </a:rPr>
              <a:t>.</a:t>
            </a:r>
          </a:p>
          <a:p>
            <a:pPr lvl="1">
              <a:defRPr/>
            </a:pPr>
            <a:r>
              <a:rPr lang="en-GB" altLang="en-US" sz="2400" dirty="0">
                <a:ea typeface="ＭＳ Ｐゴシック" pitchFamily="34" charset="-128"/>
              </a:rPr>
              <a:t>Therefore there is no reason for </a:t>
            </a:r>
            <a:r>
              <a:rPr lang="en-GB" altLang="en-US" sz="2400" dirty="0" err="1">
                <a:ea typeface="ＭＳ Ｐゴシック" pitchFamily="34" charset="-128"/>
              </a:rPr>
              <a:t>TGaq</a:t>
            </a:r>
            <a:r>
              <a:rPr lang="en-GB" altLang="en-US" sz="2400" dirty="0">
                <a:ea typeface="ＭＳ Ｐゴシック" pitchFamily="34" charset="-128"/>
              </a:rPr>
              <a:t> to meet this week.</a:t>
            </a:r>
          </a:p>
          <a:p>
            <a:pPr lvl="1">
              <a:defRPr/>
            </a:pPr>
            <a:endParaRPr lang="en-GB" altLang="en-US" sz="2400" dirty="0">
              <a:ea typeface="ＭＳ Ｐゴシック" pitchFamily="34" charset="-128"/>
            </a:endParaRPr>
          </a:p>
          <a:p>
            <a:pPr>
              <a:defRPr/>
            </a:pPr>
            <a:r>
              <a:rPr lang="en-GB" altLang="en-US" sz="2600" dirty="0">
                <a:ea typeface="ＭＳ Ｐゴシック" pitchFamily="34" charset="-128"/>
              </a:rPr>
              <a:t>Vice-chair Election</a:t>
            </a:r>
          </a:p>
          <a:p>
            <a:pPr lvl="1">
              <a:defRPr/>
            </a:pPr>
            <a:r>
              <a:rPr lang="en-GB" altLang="en-US" sz="2400" dirty="0">
                <a:ea typeface="ＭＳ Ｐゴシック" pitchFamily="34" charset="-128"/>
              </a:rPr>
              <a:t>This will be dealt with, within the WG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D. Stanley, HPE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171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IEEE 802.11ax – May 2018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1905000" y="1524000"/>
            <a:ext cx="8534400" cy="41148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CA" sz="2200" dirty="0"/>
              <a:t>Held a </a:t>
            </a:r>
            <a:r>
              <a:rPr lang="en-CA" sz="2200" dirty="0" err="1"/>
              <a:t>TGax</a:t>
            </a:r>
            <a:r>
              <a:rPr lang="en-CA" sz="2200" dirty="0"/>
              <a:t> ad hoc meeting during the period May 2-4 in Rennes, France to make progress on draft D2.0 comment resolution.</a:t>
            </a:r>
          </a:p>
          <a:p>
            <a:r>
              <a:rPr lang="en-CA" sz="2200" dirty="0"/>
              <a:t>Approve the new revision of the TG coexistence assurance document. </a:t>
            </a:r>
          </a:p>
          <a:p>
            <a:pPr lvl="1"/>
            <a:r>
              <a:rPr lang="en-CA" sz="1800" dirty="0">
                <a:hlinkClick r:id="rId3"/>
              </a:rPr>
              <a:t>https://mentor.ieee.org/802.11/dcn/16/11-16-1348-03-00ax-coexistence-assurance.docx</a:t>
            </a:r>
            <a:r>
              <a:rPr lang="en-CA" sz="1800" dirty="0"/>
              <a:t> </a:t>
            </a:r>
          </a:p>
          <a:p>
            <a:r>
              <a:rPr lang="en-CA" sz="2200" dirty="0"/>
              <a:t>Complete the comment resolution on draft D2.0 and pass the motion to start a new 30-day WG letter ballot.</a:t>
            </a:r>
          </a:p>
          <a:p>
            <a:r>
              <a:rPr lang="en-CA" sz="2200" dirty="0"/>
              <a:t>Discuss the TG PAR extension. Current PAR expires at the end of December 2018.</a:t>
            </a:r>
          </a:p>
          <a:p>
            <a:r>
              <a:rPr lang="en-CA" sz="2200" dirty="0"/>
              <a:t>TG </a:t>
            </a:r>
            <a:r>
              <a:rPr lang="en-CA" sz="2200"/>
              <a:t>leadership election.</a:t>
            </a:r>
            <a:endParaRPr lang="en-CA" sz="2000" dirty="0"/>
          </a:p>
          <a:p>
            <a:r>
              <a:rPr lang="en-US" sz="2000" dirty="0"/>
              <a:t>Agenda for this meeting is available  in document 11-17/0635r0.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Dorothy Stanley (HPE)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16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2209800" y="685800"/>
            <a:ext cx="7772400" cy="9144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Task Group AY – May 2018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2209800" y="1828800"/>
            <a:ext cx="7772400" cy="44196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en-CA" dirty="0"/>
              <a:t>Since the March plenary</a:t>
            </a:r>
          </a:p>
          <a:p>
            <a:pPr lvl="1" algn="just"/>
            <a:r>
              <a:rPr lang="en-CA" sz="1800" dirty="0"/>
              <a:t>8 teleconference calls were held between March 14 and May 2 for comment resolution and technical contribution</a:t>
            </a:r>
          </a:p>
          <a:p>
            <a:pPr lvl="2" algn="just"/>
            <a:r>
              <a:rPr lang="en-CA" sz="1600" dirty="0"/>
              <a:t>168 comments are discussed</a:t>
            </a:r>
          </a:p>
          <a:p>
            <a:pPr lvl="2" algn="just"/>
            <a:r>
              <a:rPr lang="en-CA" sz="1600" dirty="0"/>
              <a:t>146 comments are resolved and ready for motion</a:t>
            </a:r>
          </a:p>
          <a:p>
            <a:pPr lvl="2" algn="just"/>
            <a:r>
              <a:rPr lang="en-CA" sz="1600" dirty="0"/>
              <a:t>5 technical contributions are discussed</a:t>
            </a:r>
          </a:p>
          <a:p>
            <a:pPr lvl="2" algn="just"/>
            <a:r>
              <a:rPr lang="en-CA" sz="1600" dirty="0"/>
              <a:t>1 technical contribution is ready for motion</a:t>
            </a:r>
          </a:p>
          <a:p>
            <a:r>
              <a:rPr lang="en-US" dirty="0"/>
              <a:t>10 sessions this week</a:t>
            </a:r>
          </a:p>
          <a:p>
            <a:pPr lvl="1"/>
            <a:r>
              <a:rPr lang="en-US" sz="1800" dirty="0"/>
              <a:t>Comment resolution against LB231 (D1.0)</a:t>
            </a:r>
          </a:p>
          <a:p>
            <a:pPr lvl="1"/>
            <a:r>
              <a:rPr lang="en-CA" sz="1800" dirty="0"/>
              <a:t>Technical presentations</a:t>
            </a:r>
          </a:p>
          <a:p>
            <a:r>
              <a:rPr lang="en-US" dirty="0"/>
              <a:t>Agenda for this meeting is available in document 11-18/0645r1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Dorothy Stanley (HPE)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6815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2209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NGP TG AZ – May 2018</a:t>
            </a:r>
            <a:br>
              <a:rPr lang="en-US" dirty="0" smtClean="0"/>
            </a:br>
            <a:r>
              <a:rPr lang="en-GB" sz="2000" dirty="0" err="1"/>
              <a:t>TGaz</a:t>
            </a:r>
            <a:r>
              <a:rPr lang="en-GB" sz="2000" dirty="0"/>
              <a:t> Next Generation Positioning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Chair: </a:t>
            </a:r>
            <a:r>
              <a:rPr lang="en-US" sz="2000" b="0" dirty="0"/>
              <a:t>Jonathan Segev </a:t>
            </a:r>
            <a:r>
              <a:rPr lang="en-US" sz="1400" b="0" dirty="0"/>
              <a:t>(Intel Corporation)</a:t>
            </a:r>
            <a:r>
              <a:rPr lang="en-US" sz="2000" b="0" dirty="0"/>
              <a:t/>
            </a:r>
            <a:br>
              <a:rPr lang="en-US" sz="2000" b="0" dirty="0"/>
            </a:br>
            <a:endParaRPr lang="en-US" sz="2000" b="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828800" y="1676400"/>
            <a:ext cx="8784600" cy="2734840"/>
          </a:xfrm>
        </p:spPr>
        <p:txBody>
          <a:bodyPr/>
          <a:lstStyle/>
          <a:p>
            <a:pPr marL="609600" indent="-609600"/>
            <a:endParaRPr lang="en-US" sz="100" dirty="0"/>
          </a:p>
          <a:p>
            <a:r>
              <a:rPr lang="en-US" sz="1800" dirty="0"/>
              <a:t>Current status: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Open call for submissions towards amendment text and Spec Framework Document (SFD). 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Draft 0.2 published.</a:t>
            </a:r>
          </a:p>
          <a:p>
            <a:pPr lvl="1" indent="-34290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1009650" lvl="1" indent="-609600"/>
            <a:endParaRPr lang="en-US" sz="900" dirty="0"/>
          </a:p>
          <a:p>
            <a:r>
              <a:rPr lang="en-US" sz="1800" dirty="0"/>
              <a:t>May Goals: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en-US" sz="1600" dirty="0"/>
              <a:t>Continue development of amendment text.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en-US" sz="1600" dirty="0"/>
              <a:t>Approve initial amendment text submissions on PHY security, 60Ghz positioning and passive location.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8264084"/>
              </p:ext>
            </p:extLst>
          </p:nvPr>
        </p:nvGraphicFramePr>
        <p:xfrm>
          <a:off x="7086600" y="4772653"/>
          <a:ext cx="3526800" cy="165939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38818"/>
                <a:gridCol w="636782"/>
                <a:gridCol w="587800"/>
                <a:gridCol w="587800"/>
                <a:gridCol w="587800"/>
                <a:gridCol w="587800"/>
              </a:tblGrid>
              <a:tr h="253543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MON</a:t>
                      </a:r>
                      <a:endParaRPr lang="en-US" sz="12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TUE</a:t>
                      </a:r>
                      <a:endParaRPr lang="en-US" sz="12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WED</a:t>
                      </a:r>
                      <a:endParaRPr lang="en-US" sz="12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THU</a:t>
                      </a:r>
                      <a:endParaRPr lang="en-US" sz="12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FRI</a:t>
                      </a:r>
                      <a:endParaRPr lang="en-US" sz="1200" dirty="0"/>
                    </a:p>
                  </a:txBody>
                  <a:tcPr marT="45746" marB="45746"/>
                </a:tc>
              </a:tr>
              <a:tr h="25354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AM1</a:t>
                      </a:r>
                      <a:endParaRPr lang="en-US" sz="12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T="45746" marB="45746"/>
                </a:tc>
              </a:tr>
              <a:tr h="25354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AM2</a:t>
                      </a:r>
                      <a:endParaRPr lang="en-US" sz="12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AZ</a:t>
                      </a:r>
                      <a:endParaRPr lang="en-US" sz="1200" dirty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AZ</a:t>
                      </a:r>
                      <a:endParaRPr lang="en-US" sz="1200" dirty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T="45746" marB="45746"/>
                </a:tc>
              </a:tr>
              <a:tr h="28753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PM1</a:t>
                      </a:r>
                      <a:endParaRPr lang="en-US" sz="12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</a:t>
                      </a:r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T="45746" marB="45746"/>
                </a:tc>
              </a:tr>
              <a:tr h="25354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PM2</a:t>
                      </a:r>
                      <a:endParaRPr lang="en-US" sz="12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AZ</a:t>
                      </a:r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AZ</a:t>
                      </a:r>
                      <a:endParaRPr lang="en-US" sz="1200" dirty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46" marB="45746"/>
                </a:tc>
              </a:tr>
              <a:tr h="25354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Eve</a:t>
                      </a:r>
                      <a:endParaRPr lang="en-US" sz="12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T="45746" marB="45746"/>
                </a:tc>
              </a:tr>
            </a:tbl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1828800" y="4191000"/>
            <a:ext cx="5105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609600" indent="-609600"/>
            <a:endParaRPr lang="en-US" sz="100" kern="0" dirty="0"/>
          </a:p>
          <a:p>
            <a:pPr lvl="1">
              <a:buFont typeface="Times New Roman" pitchFamily="16" charset="0"/>
              <a:buChar char="•"/>
            </a:pPr>
            <a:r>
              <a:rPr lang="en-US" altLang="en-US" sz="1600" kern="0" dirty="0"/>
              <a:t>Continue SFD development.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en-US" sz="1600" kern="0" dirty="0"/>
              <a:t>Consider TG process towards the Nov. 2018 D1.0 publication and Initial WG ballot.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en-US" sz="1600" kern="0" dirty="0"/>
              <a:t>Review technical proposals.</a:t>
            </a:r>
          </a:p>
          <a:p>
            <a:pPr lvl="1">
              <a:buFont typeface="Times New Roman" pitchFamily="16" charset="0"/>
              <a:buChar char="•"/>
            </a:pPr>
            <a:endParaRPr lang="en-US" altLang="en-US" sz="1600" kern="0" dirty="0"/>
          </a:p>
          <a:p>
            <a:r>
              <a:rPr lang="en-US" sz="1800" kern="0" dirty="0"/>
              <a:t>Agenda: </a:t>
            </a:r>
            <a:r>
              <a:rPr lang="en-US" sz="1800" b="0" kern="0" dirty="0"/>
              <a:t>refer to submission 11-18/0596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Jonathan Segev, Intel Corporation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2209800" y="838200"/>
            <a:ext cx="7772400" cy="1066800"/>
          </a:xfrm>
        </p:spPr>
        <p:txBody>
          <a:bodyPr/>
          <a:lstStyle/>
          <a:p>
            <a:r>
              <a:rPr lang="en-US" dirty="0" err="1" smtClean="0"/>
              <a:t>TGba</a:t>
            </a:r>
            <a:r>
              <a:rPr lang="en-US" altLang="ja-JP" dirty="0" smtClean="0"/>
              <a:t>– May 2018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800" b="0" dirty="0"/>
              <a:t>Wake Up Radio</a:t>
            </a:r>
            <a:br>
              <a:rPr lang="en-GB" sz="2800" b="0" dirty="0"/>
            </a:br>
            <a:r>
              <a:rPr lang="en-GB" dirty="0" smtClean="0"/>
              <a:t>Chair: Minyoung Park</a:t>
            </a: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905000" y="2133601"/>
            <a:ext cx="8534400" cy="4341813"/>
          </a:xfrm>
        </p:spPr>
        <p:txBody>
          <a:bodyPr/>
          <a:lstStyle/>
          <a:p>
            <a:r>
              <a:rPr lang="en-US" altLang="en-US" sz="2000" dirty="0"/>
              <a:t>From the last F2F meeting</a:t>
            </a:r>
          </a:p>
          <a:p>
            <a:pPr lvl="1"/>
            <a:r>
              <a:rPr lang="en-US" altLang="en-US" sz="1800" dirty="0">
                <a:ea typeface="MS PGothic" charset="-128"/>
              </a:rPr>
              <a:t>Approved </a:t>
            </a:r>
            <a:r>
              <a:rPr lang="en-US" altLang="en-US" sz="1800" dirty="0" err="1">
                <a:ea typeface="MS PGothic" charset="-128"/>
              </a:rPr>
              <a:t>TGba</a:t>
            </a:r>
            <a:r>
              <a:rPr lang="en-US" altLang="en-US" sz="1800" dirty="0">
                <a:ea typeface="MS PGothic" charset="-128"/>
              </a:rPr>
              <a:t> Spec Framework Document (SFD) - IEEE 802.11-17/575r9</a:t>
            </a:r>
          </a:p>
          <a:p>
            <a:pPr lvl="1"/>
            <a:r>
              <a:rPr lang="en-US" altLang="en-US" sz="1800" dirty="0">
                <a:ea typeface="MS PGothic" charset="-128"/>
              </a:rPr>
              <a:t>Approved </a:t>
            </a:r>
            <a:r>
              <a:rPr lang="en-US" altLang="en-US" sz="1800" dirty="0" err="1">
                <a:ea typeface="MS PGothic" charset="-128"/>
              </a:rPr>
              <a:t>TGba</a:t>
            </a:r>
            <a:r>
              <a:rPr lang="en-US" altLang="en-US" sz="1800" dirty="0">
                <a:ea typeface="MS PGothic" charset="-128"/>
              </a:rPr>
              <a:t> D0.1 as the initial </a:t>
            </a:r>
            <a:r>
              <a:rPr lang="en-US" altLang="en-US" sz="1800" dirty="0" err="1">
                <a:ea typeface="MS PGothic" charset="-128"/>
              </a:rPr>
              <a:t>TGba</a:t>
            </a:r>
            <a:r>
              <a:rPr lang="en-US" altLang="en-US" sz="1800" dirty="0">
                <a:ea typeface="MS PGothic" charset="-128"/>
              </a:rPr>
              <a:t> draft</a:t>
            </a:r>
          </a:p>
          <a:p>
            <a:pPr lvl="1"/>
            <a:r>
              <a:rPr lang="en-US" altLang="en-US" sz="1800" dirty="0">
                <a:ea typeface="MS PGothic" charset="-128"/>
              </a:rPr>
              <a:t>Approved PHY/MAC spec text documents to create </a:t>
            </a:r>
            <a:r>
              <a:rPr lang="en-US" altLang="en-US" sz="1800" dirty="0" err="1">
                <a:ea typeface="MS PGothic" charset="-128"/>
              </a:rPr>
              <a:t>TGba</a:t>
            </a:r>
            <a:r>
              <a:rPr lang="en-US" altLang="en-US" sz="1800" dirty="0">
                <a:ea typeface="MS PGothic" charset="-128"/>
              </a:rPr>
              <a:t> D0.2</a:t>
            </a:r>
          </a:p>
          <a:p>
            <a:pPr lvl="1"/>
            <a:r>
              <a:rPr lang="en-US" altLang="en-US" sz="1800" dirty="0">
                <a:ea typeface="MS PGothic" charset="-128"/>
              </a:rPr>
              <a:t>Reviewed technical presentations and TG timeline</a:t>
            </a:r>
          </a:p>
          <a:p>
            <a:r>
              <a:rPr lang="en-US" altLang="en-US" sz="2000" dirty="0"/>
              <a:t>Plan for this meeting</a:t>
            </a:r>
          </a:p>
          <a:p>
            <a:pPr lvl="1"/>
            <a:r>
              <a:rPr lang="en-US" altLang="en-US" sz="1800" dirty="0"/>
              <a:t>TG officer elections</a:t>
            </a:r>
          </a:p>
          <a:p>
            <a:pPr lvl="1"/>
            <a:r>
              <a:rPr lang="en-US" altLang="en-US" sz="1800" dirty="0"/>
              <a:t>Review and approve </a:t>
            </a:r>
            <a:r>
              <a:rPr lang="en-US" altLang="en-US" sz="1800" dirty="0" err="1"/>
              <a:t>TGba</a:t>
            </a:r>
            <a:r>
              <a:rPr lang="en-US" altLang="en-US" sz="1800" dirty="0"/>
              <a:t> SFD and </a:t>
            </a:r>
            <a:r>
              <a:rPr lang="en-US" altLang="en-US" sz="1800" dirty="0" err="1"/>
              <a:t>TGba</a:t>
            </a:r>
            <a:r>
              <a:rPr lang="en-US" altLang="en-US" sz="1800" dirty="0"/>
              <a:t> D0.2</a:t>
            </a:r>
          </a:p>
          <a:p>
            <a:pPr lvl="1"/>
            <a:r>
              <a:rPr lang="en-US" altLang="en-US" sz="1800" dirty="0"/>
              <a:t>Focus on resolving TBDs in the PHY and MAC clauses of </a:t>
            </a:r>
            <a:r>
              <a:rPr lang="en-US" altLang="en-US" sz="1800" dirty="0" err="1"/>
              <a:t>TGba</a:t>
            </a:r>
            <a:r>
              <a:rPr lang="en-US" altLang="en-US" sz="1800" dirty="0"/>
              <a:t> D0.2</a:t>
            </a:r>
          </a:p>
          <a:p>
            <a:pPr lvl="1"/>
            <a:r>
              <a:rPr lang="en-US" altLang="en-US" sz="1800" dirty="0" err="1"/>
              <a:t>TGba</a:t>
            </a:r>
            <a:r>
              <a:rPr lang="en-US" altLang="en-US" sz="1800" dirty="0"/>
              <a:t>/ARC joint slot on Thursday PM2</a:t>
            </a:r>
          </a:p>
          <a:p>
            <a:pPr lvl="1"/>
            <a:r>
              <a:rPr lang="en-US" altLang="en-US" sz="1800" dirty="0"/>
              <a:t>Review TG timeline</a:t>
            </a:r>
          </a:p>
          <a:p>
            <a:pPr lvl="2"/>
            <a:r>
              <a:rPr lang="en-US" altLang="en-US" sz="1600" dirty="0"/>
              <a:t>Current schedule for </a:t>
            </a:r>
            <a:r>
              <a:rPr lang="en-US" altLang="en-US" sz="1600" dirty="0" err="1"/>
              <a:t>TGba</a:t>
            </a:r>
            <a:r>
              <a:rPr lang="en-US" altLang="en-US" sz="1600" dirty="0"/>
              <a:t> D1.0 is in July 2018</a:t>
            </a:r>
          </a:p>
          <a:p>
            <a:r>
              <a:rPr lang="en-US" altLang="en-US" sz="2000" dirty="0"/>
              <a:t>Agenda can be found in doc: IEEE 802.11-18/647</a:t>
            </a:r>
            <a:endParaRPr lang="en-US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672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2514600"/>
            <a:ext cx="10361084" cy="3960813"/>
          </a:xfrm>
          <a:ln/>
        </p:spPr>
        <p:txBody>
          <a:bodyPr numCol="2"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Editors Meeting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ANA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AANI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ARC SC (Architecture)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 smtClean="0"/>
              <a:t>Coex</a:t>
            </a:r>
            <a:r>
              <a:rPr lang="en-US" altLang="en-US" dirty="0" smtClean="0"/>
              <a:t> </a:t>
            </a:r>
            <a:r>
              <a:rPr lang="en-US" altLang="en-US" dirty="0"/>
              <a:t>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PAR Review SC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WNG SC (Wireless Next Generation)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JTC1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/>
              <a:t>TGmd</a:t>
            </a:r>
            <a:endParaRPr lang="en-US" alt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TGaj</a:t>
            </a:r>
            <a:r>
              <a:rPr lang="en-US" alt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(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China millimeter wave</a:t>
            </a:r>
            <a:r>
              <a:rPr lang="en-US" alt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  <a:endParaRPr lang="en-US" alt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TGak</a:t>
            </a:r>
            <a:r>
              <a:rPr lang="en-US" alt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(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Enhancements For Transit Links Within Bridged Networks)</a:t>
            </a:r>
            <a:endParaRPr lang="en-US" alt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/>
              <a:t>TGaq</a:t>
            </a:r>
            <a:r>
              <a:rPr lang="en-US" altLang="en-US" dirty="0"/>
              <a:t> (Pre-Association Discovery)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TGax (High Efficiency WLAN</a:t>
            </a:r>
            <a:r>
              <a:rPr lang="en-US" altLang="en-US" sz="2000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/>
              <a:t>TGay</a:t>
            </a:r>
            <a:r>
              <a:rPr lang="en-US" altLang="en-US" dirty="0"/>
              <a:t> (Next Generation 60GHz)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/>
              <a:t>TGaz</a:t>
            </a:r>
            <a:r>
              <a:rPr lang="en-US" altLang="en-US" dirty="0"/>
              <a:t> (Next Generation Positioning)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/>
              <a:t>TGba</a:t>
            </a:r>
            <a:r>
              <a:rPr lang="en-US" altLang="en-US" dirty="0"/>
              <a:t> (Wake-Up Radio)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LC SG (Light Communications</a:t>
            </a:r>
            <a:r>
              <a:rPr lang="en-US" altLang="en-US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BCS </a:t>
            </a:r>
            <a:r>
              <a:rPr lang="en-US" altLang="en-US" dirty="0"/>
              <a:t>TIG (Broadcast Services)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FD TIG (Full Duplex)</a:t>
            </a:r>
            <a:r>
              <a:rPr lang="en-GB" dirty="0" smtClean="0"/>
              <a:t> </a:t>
            </a:r>
            <a:endParaRPr lang="en-GB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NGV SG (Next Gen Vehicular)</a:t>
            </a:r>
            <a:endParaRPr lang="en-GB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929217" y="1524000"/>
            <a:ext cx="10346268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None/>
            </a:pPr>
            <a:r>
              <a:rPr lang="en-US" altLang="en-US" kern="0" dirty="0" smtClean="0"/>
              <a:t>	This presentation contains the IEEE 802.11 WG snapshot slides for the May 2018 session:</a:t>
            </a:r>
          </a:p>
          <a:p>
            <a:pPr>
              <a:buFontTx/>
              <a:buNone/>
            </a:pPr>
            <a:endParaRPr lang="en-US" altLang="en-US" kern="0" dirty="0" smtClean="0"/>
          </a:p>
          <a:p>
            <a:pPr>
              <a:buFontTx/>
              <a:buNone/>
            </a:pPr>
            <a:endParaRPr lang="en-US" altLang="en-US" kern="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Robert Stacey, Intel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 txBox="1">
            <a:spLocks noChangeArrowheads="1"/>
          </p:cNvSpPr>
          <p:nvPr/>
        </p:nvSpPr>
        <p:spPr bwMode="auto">
          <a:xfrm>
            <a:off x="2209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>
                <a:solidFill>
                  <a:schemeClr val="tx2"/>
                </a:solidFill>
              </a:rPr>
              <a:t>802.11 LC-SG</a:t>
            </a:r>
          </a:p>
        </p:txBody>
      </p:sp>
      <p:sp>
        <p:nvSpPr>
          <p:cNvPr id="15364" name="Rectangle 3"/>
          <p:cNvSpPr txBox="1">
            <a:spLocks noChangeArrowheads="1"/>
          </p:cNvSpPr>
          <p:nvPr/>
        </p:nvSpPr>
        <p:spPr bwMode="auto">
          <a:xfrm>
            <a:off x="2295525" y="12954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just"/>
            <a:r>
              <a:rPr lang="en-GB" altLang="en-US"/>
              <a:t>LC SG will discuss :</a:t>
            </a:r>
          </a:p>
          <a:p>
            <a:pPr lvl="1" algn="just"/>
            <a:r>
              <a:rPr lang="en-GB" altLang="en-US"/>
              <a:t>Possible milestones (documents) for LC TG consideration</a:t>
            </a:r>
          </a:p>
          <a:p>
            <a:pPr lvl="1" algn="just"/>
            <a:r>
              <a:rPr lang="en-GB" altLang="en-US"/>
              <a:t>Suitability of work done in the TIG/SG for the TG</a:t>
            </a:r>
          </a:p>
          <a:p>
            <a:pPr lvl="1" algn="just"/>
            <a:r>
              <a:rPr lang="en-GB" altLang="en-US"/>
              <a:t>Possible timeline for LC TG consideration</a:t>
            </a:r>
          </a:p>
          <a:p>
            <a:pPr algn="just"/>
            <a:r>
              <a:rPr lang="en-GB" altLang="en-US"/>
              <a:t>Additional contributions on use-cases that may be relevant for the future TG</a:t>
            </a:r>
          </a:p>
          <a:p>
            <a:pPr algn="just"/>
            <a:endParaRPr lang="en-GB" altLang="en-US"/>
          </a:p>
          <a:p>
            <a:pPr algn="just"/>
            <a:r>
              <a:rPr lang="en-GB" altLang="en-US"/>
              <a:t>Four (4) meeting slots for the Mar. 2018 session</a:t>
            </a:r>
          </a:p>
          <a:p>
            <a:pPr lvl="1" algn="just"/>
            <a:r>
              <a:rPr lang="en-GB" altLang="en-US" b="1"/>
              <a:t>Mon – </a:t>
            </a:r>
            <a:r>
              <a:rPr lang="en-GB" altLang="en-US"/>
              <a:t>PM2; </a:t>
            </a:r>
            <a:r>
              <a:rPr lang="en-GB" altLang="en-US" b="1"/>
              <a:t>Tue – </a:t>
            </a:r>
            <a:r>
              <a:rPr lang="en-GB" altLang="en-US"/>
              <a:t>PM2; </a:t>
            </a:r>
            <a:r>
              <a:rPr lang="en-GB" altLang="en-US" b="1"/>
              <a:t>Wed – </a:t>
            </a:r>
            <a:r>
              <a:rPr lang="en-GB" altLang="en-US"/>
              <a:t>AM1; </a:t>
            </a:r>
            <a:r>
              <a:rPr lang="en-GB" altLang="en-US" b="1"/>
              <a:t>Thur – </a:t>
            </a:r>
            <a:r>
              <a:rPr lang="en-GB" altLang="en-US"/>
              <a:t>AM1</a:t>
            </a:r>
          </a:p>
          <a:p>
            <a:pPr lvl="1" algn="just"/>
            <a:endParaRPr lang="en-GB" altLang="en-US"/>
          </a:p>
          <a:p>
            <a:pPr algn="just"/>
            <a:r>
              <a:rPr lang="en-GB" altLang="en-US"/>
              <a:t>Proposed Agenda in doc. 11-18/0631r0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Robert Stacey, Intel</a:t>
            </a:r>
          </a:p>
          <a:p>
            <a:r>
              <a:rPr lang="en-GB" dirty="0" smtClean="0"/>
              <a:t>from Nikola Serafimovski (</a:t>
            </a:r>
            <a:r>
              <a:rPr lang="en-GB" dirty="0" err="1" smtClean="0"/>
              <a:t>pureLiFi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5382888" y="3198168"/>
            <a:ext cx="14262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NGV SG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09801" y="900708"/>
            <a:ext cx="7770813" cy="1065213"/>
          </a:xfrm>
        </p:spPr>
        <p:txBody>
          <a:bodyPr/>
          <a:lstStyle/>
          <a:p>
            <a:r>
              <a:rPr lang="en-US" dirty="0"/>
              <a:t>IEEE 802.11 BCS TIG/SG</a:t>
            </a:r>
            <a:br>
              <a:rPr lang="en-US" dirty="0"/>
            </a:br>
            <a:r>
              <a:rPr lang="en-US" b="0" dirty="0"/>
              <a:t>Broadcast Services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209801" y="2196108"/>
            <a:ext cx="7770813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1600" dirty="0"/>
              <a:t>Progress since March 2018 meeting:</a:t>
            </a:r>
          </a:p>
          <a:p>
            <a:pPr lvl="1">
              <a:buFont typeface="Arial"/>
              <a:buChar char="•"/>
            </a:pPr>
            <a:r>
              <a:rPr lang="en-US" sz="1200" dirty="0"/>
              <a:t>Discussion of “Potential ITS Use Cases for BCS” (11-18/0711r0) during the April 24</a:t>
            </a:r>
            <a:r>
              <a:rPr lang="en-US" sz="1200" baseline="30000" dirty="0"/>
              <a:t>th</a:t>
            </a:r>
            <a:r>
              <a:rPr lang="en-US" sz="1200" dirty="0"/>
              <a:t> phone conference</a:t>
            </a:r>
          </a:p>
          <a:p>
            <a:pPr lvl="1">
              <a:buFont typeface="Arial"/>
              <a:buChar char="•"/>
            </a:pPr>
            <a:endParaRPr lang="en-US" sz="1400" dirty="0"/>
          </a:p>
          <a:p>
            <a:pPr>
              <a:buFont typeface="Arial"/>
              <a:buChar char="•"/>
            </a:pPr>
            <a:r>
              <a:rPr lang="en-US" sz="1600" dirty="0"/>
              <a:t>May Goals:</a:t>
            </a:r>
          </a:p>
          <a:p>
            <a:pPr lvl="1">
              <a:buFont typeface="Arial"/>
              <a:buChar char="•"/>
            </a:pPr>
            <a:r>
              <a:rPr lang="en-US" sz="1400" dirty="0"/>
              <a:t>Consolidate on Use Cases</a:t>
            </a:r>
          </a:p>
          <a:p>
            <a:pPr lvl="1">
              <a:buFont typeface="Arial"/>
              <a:buChar char="•"/>
            </a:pPr>
            <a:r>
              <a:rPr lang="en-US" sz="1400" dirty="0"/>
              <a:t>Discussion on security requirements &amp; constrains</a:t>
            </a:r>
          </a:p>
          <a:p>
            <a:pPr lvl="1">
              <a:buFont typeface="Arial"/>
              <a:buChar char="•"/>
            </a:pPr>
            <a:r>
              <a:rPr lang="en-US" sz="1400" dirty="0"/>
              <a:t>Discussion of (Draft) PAR and CSD text</a:t>
            </a:r>
          </a:p>
          <a:p>
            <a:pPr lvl="1">
              <a:buFont typeface="Arial"/>
              <a:buChar char="•"/>
            </a:pPr>
            <a:r>
              <a:rPr lang="en-US" sz="1400" dirty="0"/>
              <a:t>Leadership Elections</a:t>
            </a:r>
          </a:p>
          <a:p>
            <a:r>
              <a:rPr lang="en-US" sz="1400" dirty="0"/>
              <a:t>	</a:t>
            </a:r>
          </a:p>
          <a:p>
            <a:pPr>
              <a:buFont typeface="Arial"/>
              <a:buChar char="•"/>
            </a:pPr>
            <a:r>
              <a:rPr lang="en-US" sz="1600" dirty="0"/>
              <a:t>2 Meeting slots:  Mon PM1 &amp;&amp; Thu PM2</a:t>
            </a:r>
          </a:p>
          <a:p>
            <a:pPr>
              <a:buFont typeface="Arial"/>
              <a:buChar char="•"/>
            </a:pPr>
            <a:endParaRPr lang="en-US" sz="1600" dirty="0"/>
          </a:p>
          <a:p>
            <a:pPr>
              <a:buFont typeface="Arial"/>
              <a:buChar char="•"/>
            </a:pPr>
            <a:r>
              <a:rPr lang="en-US" sz="1600" dirty="0"/>
              <a:t>Agenda (includes list of submissions): 11-18/0590</a:t>
            </a:r>
          </a:p>
          <a:p>
            <a:pPr>
              <a:buFont typeface="Arial"/>
              <a:buChar char="•"/>
            </a:pPr>
            <a:r>
              <a:rPr lang="en-US" sz="1600" dirty="0"/>
              <a:t>Meeting / Chair’s slides: 11-18/0591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</a:p>
          <a:p>
            <a:r>
              <a:rPr lang="en-GB" smtClean="0"/>
              <a:t>from Marc Emmelmann (Koden-TI)</a:t>
            </a:r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ustomShape 1"/>
          <p:cNvSpPr/>
          <p:nvPr/>
        </p:nvSpPr>
        <p:spPr>
          <a:xfrm>
            <a:off x="2209800" y="685800"/>
            <a:ext cx="7771680" cy="1218600"/>
          </a:xfrm>
          <a:prstGeom prst="rect">
            <a:avLst/>
          </a:prstGeom>
          <a:noFill/>
          <a:ln>
            <a:noFill/>
          </a:ln>
        </p:spPr>
        <p:txBody>
          <a:bodyPr lIns="92160" tIns="46080" rIns="92160" bIns="46080" anchor="ctr"/>
          <a:lstStyle/>
          <a:p>
            <a:pPr algn="ctr">
              <a:lnSpc>
                <a:spcPct val="100000"/>
              </a:lnSpc>
            </a:pPr>
            <a:r>
              <a:rPr lang="en-US" sz="3200" b="1" dirty="0">
                <a:solidFill>
                  <a:srgbClr val="000000"/>
                </a:solidFill>
                <a:latin typeface="Times New Roman"/>
              </a:rPr>
              <a:t>Full Duplex (FD) TIG – May </a:t>
            </a:r>
            <a:r>
              <a:rPr lang="en-US" sz="3200" b="1" dirty="0" smtClean="0">
                <a:solidFill>
                  <a:srgbClr val="000000"/>
                </a:solidFill>
                <a:latin typeface="Times New Roman"/>
              </a:rPr>
              <a:t>2018</a:t>
            </a:r>
          </a:p>
          <a:p>
            <a:pPr algn="ctr">
              <a:lnSpc>
                <a:spcPct val="100000"/>
              </a:lnSpc>
            </a:pPr>
            <a:r>
              <a:rPr lang="en-US" sz="3200" b="1" dirty="0" err="1" smtClean="0">
                <a:solidFill>
                  <a:srgbClr val="000000"/>
                </a:solidFill>
                <a:latin typeface="Times New Roman"/>
              </a:rPr>
              <a:t>Tuncer</a:t>
            </a:r>
            <a:r>
              <a:rPr lang="en-US" sz="3200" b="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3200" b="1" dirty="0" err="1" smtClean="0">
                <a:solidFill>
                  <a:srgbClr val="000000"/>
                </a:solidFill>
                <a:latin typeface="Times New Roman"/>
              </a:rPr>
              <a:t>Baykas</a:t>
            </a:r>
            <a:endParaRPr dirty="0"/>
          </a:p>
        </p:txBody>
      </p:sp>
      <p:sp>
        <p:nvSpPr>
          <p:cNvPr id="46" name="CustomShape 2"/>
          <p:cNvSpPr/>
          <p:nvPr/>
        </p:nvSpPr>
        <p:spPr>
          <a:xfrm>
            <a:off x="2209800" y="1905120"/>
            <a:ext cx="7771680" cy="4494960"/>
          </a:xfrm>
          <a:prstGeom prst="rect">
            <a:avLst/>
          </a:prstGeom>
          <a:noFill/>
          <a:ln>
            <a:noFill/>
          </a:ln>
        </p:spPr>
        <p:txBody>
          <a:bodyPr lIns="92160" tIns="46080" rIns="92160" bIns="46080"/>
          <a:lstStyle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 pitchFamily="34" charset="0"/>
              <a:buChar char="•"/>
            </a:pPr>
            <a:r>
              <a:rPr lang="en-US" b="1" dirty="0">
                <a:solidFill>
                  <a:srgbClr val="000000"/>
                </a:solidFill>
                <a:latin typeface="Times New Roman"/>
              </a:rPr>
              <a:t>  May Goals:</a:t>
            </a:r>
            <a:endParaRPr/>
          </a:p>
          <a:p>
            <a:pPr lvl="1">
              <a:lnSpc>
                <a:spcPct val="100000"/>
              </a:lnSpc>
              <a:buFont typeface="Arial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/>
              </a:rPr>
              <a:t>  Review contributions on Use Cases</a:t>
            </a:r>
            <a:endParaRPr/>
          </a:p>
          <a:p>
            <a:pPr lvl="1">
              <a:lnSpc>
                <a:spcPct val="100000"/>
              </a:lnSpc>
              <a:buFont typeface="Times New Roman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/>
              </a:rPr>
              <a:t>  Review contributions to the report framework, 11-18/498-00</a:t>
            </a:r>
            <a:endParaRPr/>
          </a:p>
          <a:p>
            <a:pPr lvl="1">
              <a:lnSpc>
                <a:spcPct val="100000"/>
              </a:lnSpc>
              <a:buFont typeface="Times New Roman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/>
              </a:rPr>
              <a:t>Future plans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 pitchFamily="34" charset="0"/>
              <a:buChar char="•"/>
            </a:pPr>
            <a:r>
              <a:rPr lang="en-US" b="1" dirty="0">
                <a:solidFill>
                  <a:srgbClr val="000000"/>
                </a:solidFill>
                <a:latin typeface="Times New Roman"/>
              </a:rPr>
              <a:t>  May Agenda: See 11-18/0759r0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</a:p>
          <a:p>
            <a:r>
              <a:rPr lang="en-GB" smtClean="0"/>
              <a:t>from James Gilb, GA-ASI, USD, Gilb Consulting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22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220914" y="334964"/>
            <a:ext cx="968375" cy="276225"/>
          </a:xfrm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May 2018</a:t>
            </a:r>
            <a:endParaRPr lang="en-US">
              <a:ea typeface="MS PGothic" pitchFamily="34" charset="-128"/>
            </a:endParaRP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351109" y="6475413"/>
            <a:ext cx="1716817" cy="184666"/>
          </a:xfrm>
          <a:noFill/>
        </p:spPr>
        <p:txBody>
          <a:bodyPr/>
          <a:lstStyle/>
          <a:p>
            <a:r>
              <a:rPr lang="en-US" dirty="0" smtClean="0">
                <a:ea typeface="MS PGothic" pitchFamily="34" charset="-128"/>
              </a:rPr>
              <a:t>Bo Sun (ZTE Corporation))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DC395558-550E-4EBC-AAB7-BFABA5ABC9B6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Goal of IEEE 802.11 NGV SG – May 2018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1905000" y="1905000"/>
            <a:ext cx="8534400" cy="41148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en-GB" altLang="en-US" dirty="0"/>
              <a:t>SG officer appointment and election</a:t>
            </a:r>
          </a:p>
          <a:p>
            <a:pPr lvl="1" algn="just"/>
            <a:r>
              <a:rPr lang="en-US" altLang="en-US" dirty="0"/>
              <a:t>Secretary appointment</a:t>
            </a:r>
          </a:p>
          <a:p>
            <a:pPr lvl="1" algn="just"/>
            <a:r>
              <a:rPr lang="en-US" altLang="en-US" dirty="0"/>
              <a:t>Vice Chair election</a:t>
            </a:r>
          </a:p>
          <a:p>
            <a:pPr algn="just"/>
            <a:r>
              <a:rPr lang="en-GB" altLang="en-US" dirty="0"/>
              <a:t>Complete presentation and discussion of submissions on requirements, channel model and feasibility.</a:t>
            </a:r>
          </a:p>
          <a:p>
            <a:pPr algn="just"/>
            <a:r>
              <a:rPr lang="en-GB" altLang="en-US" dirty="0"/>
              <a:t>Present and discuss ETSI TC ITS Liaison</a:t>
            </a:r>
          </a:p>
          <a:p>
            <a:pPr lvl="1" algn="just"/>
            <a:r>
              <a:rPr lang="en-GB" altLang="en-US" dirty="0"/>
              <a:t>11-18-0690-00-0000-2018-04-13-liaison-statement-from-etsi-tc-its</a:t>
            </a:r>
          </a:p>
          <a:p>
            <a:pPr algn="just"/>
            <a:r>
              <a:rPr lang="en-GB" altLang="en-US" dirty="0"/>
              <a:t>Start PAR/CSD discussion and approve a baseline version</a:t>
            </a:r>
          </a:p>
          <a:p>
            <a:pPr algn="just"/>
            <a:r>
              <a:rPr lang="en-GB" altLang="zh-CN" dirty="0"/>
              <a:t>Setup </a:t>
            </a:r>
            <a:r>
              <a:rPr lang="en-GB" altLang="zh-CN" dirty="0" smtClean="0"/>
              <a:t>timeline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85309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685800"/>
          </a:xfrm>
        </p:spPr>
        <p:txBody>
          <a:bodyPr/>
          <a:lstStyle/>
          <a:p>
            <a:r>
              <a:rPr lang="en-US" dirty="0" smtClean="0"/>
              <a:t>Editors Meeting</a:t>
            </a:r>
            <a:br>
              <a:rPr lang="en-US" dirty="0" smtClean="0"/>
            </a:br>
            <a:r>
              <a:rPr lang="en-US" dirty="0" smtClean="0"/>
              <a:t>Agenda </a:t>
            </a:r>
            <a:r>
              <a:rPr lang="en-US" dirty="0"/>
              <a:t>for </a:t>
            </a:r>
            <a:r>
              <a:rPr lang="en-US" dirty="0" smtClean="0"/>
              <a:t>2018-05-08</a:t>
            </a:r>
            <a:endParaRPr lang="en-US" dirty="0"/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676400"/>
            <a:ext cx="7772400" cy="4343400"/>
          </a:xfrm>
        </p:spPr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Go round table and get brief status report</a:t>
            </a:r>
          </a:p>
          <a:p>
            <a:r>
              <a:rPr lang="en-US" dirty="0" smtClean="0"/>
              <a:t>ANA </a:t>
            </a:r>
            <a:r>
              <a:rPr lang="en-US" dirty="0"/>
              <a:t>Status / Process / What is administered</a:t>
            </a:r>
          </a:p>
          <a:p>
            <a:r>
              <a:rPr lang="en-US" dirty="0"/>
              <a:t>Numbering Alignment process / </a:t>
            </a:r>
            <a:r>
              <a:rPr lang="en-US" dirty="0" smtClean="0"/>
              <a:t>Spreadsheet</a:t>
            </a:r>
          </a:p>
          <a:p>
            <a:r>
              <a:rPr lang="en-US" dirty="0" smtClean="0"/>
              <a:t>802.11 </a:t>
            </a:r>
            <a:r>
              <a:rPr lang="en-US" dirty="0"/>
              <a:t>Mandatory Draft Review before SB</a:t>
            </a:r>
          </a:p>
          <a:p>
            <a:r>
              <a:rPr lang="en-US" dirty="0" smtClean="0"/>
              <a:t>Review WG Style Guide</a:t>
            </a:r>
          </a:p>
          <a:p>
            <a:r>
              <a:rPr lang="en-US" dirty="0" smtClean="0"/>
              <a:t>Additional </a:t>
            </a:r>
            <a:r>
              <a:rPr lang="en-US" dirty="0"/>
              <a:t>discussion topics</a:t>
            </a:r>
          </a:p>
          <a:p>
            <a:pPr>
              <a:buFontTx/>
              <a:buNone/>
            </a:pP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Peter Ecclesine (Cisco Systems)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433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4"/>
          <p:cNvSpPr>
            <a:spLocks noGrp="1"/>
          </p:cNvSpPr>
          <p:nvPr>
            <p:ph type="title"/>
          </p:nvPr>
        </p:nvSpPr>
        <p:spPr>
          <a:xfrm>
            <a:off x="2209800" y="6096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ANA Status</a:t>
            </a:r>
          </a:p>
        </p:txBody>
      </p:sp>
      <p:sp>
        <p:nvSpPr>
          <p:cNvPr id="4099" name="Content Placeholder 6"/>
          <p:cNvSpPr>
            <a:spLocks noGrp="1"/>
          </p:cNvSpPr>
          <p:nvPr>
            <p:ph idx="1"/>
          </p:nvPr>
        </p:nvSpPr>
        <p:spPr>
          <a:xfrm>
            <a:off x="2209800" y="1905000"/>
            <a:ext cx="7772400" cy="3505200"/>
          </a:xfrm>
        </p:spPr>
        <p:txBody>
          <a:bodyPr/>
          <a:lstStyle/>
          <a:p>
            <a:pPr eaLnBrk="1" hangingPunct="1"/>
            <a:r>
              <a:rPr lang="en-US" altLang="en-US" dirty="0"/>
              <a:t>The latest database is </a:t>
            </a:r>
            <a:r>
              <a:rPr lang="en-US" altLang="en-US" dirty="0" smtClean="0"/>
              <a:t>11-11/0270r40 (May 2018)</a:t>
            </a:r>
            <a:endParaRPr lang="en-US" altLang="en-US" dirty="0"/>
          </a:p>
          <a:p>
            <a:pPr eaLnBrk="1" hangingPunct="1"/>
            <a:r>
              <a:rPr lang="en-US" altLang="en-US" dirty="0"/>
              <a:t>Changes since last meeting</a:t>
            </a:r>
            <a:r>
              <a:rPr lang="en-US" altLang="en-US" dirty="0" smtClean="0"/>
              <a:t>:</a:t>
            </a:r>
          </a:p>
          <a:p>
            <a:pPr lvl="1" eaLnBrk="1" hangingPunct="1"/>
            <a:r>
              <a:rPr lang="en-US" altLang="en-US" dirty="0" smtClean="0"/>
              <a:t>Updated description for values allocated by WG motion for use by IETF and published in RFC 8110</a:t>
            </a:r>
          </a:p>
          <a:p>
            <a:pPr lvl="2" eaLnBrk="1" hangingPunct="1"/>
            <a:r>
              <a:rPr lang="en-US" altLang="en-US" dirty="0" smtClean="0"/>
              <a:t>Element ID Extension value 32: “</a:t>
            </a:r>
            <a:r>
              <a:rPr lang="en-US" altLang="en-US" dirty="0" err="1" smtClean="0"/>
              <a:t>Diffie</a:t>
            </a:r>
            <a:r>
              <a:rPr lang="en-US" altLang="en-US" dirty="0" smtClean="0"/>
              <a:t>-Hellman Parameter”</a:t>
            </a:r>
          </a:p>
          <a:p>
            <a:pPr lvl="2" eaLnBrk="1" hangingPunct="1"/>
            <a:r>
              <a:rPr lang="en-US" altLang="en-US" dirty="0" smtClean="0"/>
              <a:t>AKM Suite value 18: “Opportunistic Wireless Encryption”</a:t>
            </a:r>
          </a:p>
          <a:p>
            <a:pPr eaLnBrk="1" hangingPunct="1"/>
            <a:r>
              <a:rPr lang="en-US" altLang="en-US" dirty="0" smtClean="0"/>
              <a:t>Pending changes:</a:t>
            </a:r>
          </a:p>
          <a:p>
            <a:pPr lvl="1" eaLnBrk="1" hangingPunct="1"/>
            <a:r>
              <a:rPr lang="en-US" altLang="en-US" dirty="0" smtClean="0"/>
              <a:t>None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Robert Stacey, Intel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564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7900" y="866774"/>
            <a:ext cx="7770813" cy="428626"/>
          </a:xfrm>
        </p:spPr>
        <p:txBody>
          <a:bodyPr/>
          <a:lstStyle/>
          <a:p>
            <a:r>
              <a:rPr lang="en-US" dirty="0"/>
              <a:t>802.11 AANI SC – May 2018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3402" y="1446890"/>
            <a:ext cx="8459807" cy="5209499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Goals: </a:t>
            </a:r>
          </a:p>
          <a:p>
            <a:pPr marL="514350" lvl="1" indent="0"/>
            <a:r>
              <a:rPr lang="en-US" altLang="en-US" dirty="0"/>
              <a:t>Continue discussions on: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Review the AANI SC status and activity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Review NENDICA activity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802.11 technical performance relative to IMT-2020 requirements</a:t>
            </a:r>
            <a:br>
              <a:rPr lang="en-US" altLang="en-US" dirty="0"/>
            </a:br>
            <a:r>
              <a:rPr lang="en-US" altLang="en-US" dirty="0"/>
              <a:t>(1 contribution) 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Discuss the future section planning/activity of the AANI SC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Agenda: </a:t>
            </a:r>
            <a:r>
              <a:rPr lang="en-US" altLang="en-US" sz="2000" b="0" dirty="0"/>
              <a:t>See </a:t>
            </a:r>
            <a:r>
              <a:rPr lang="en-US" altLang="en-US" sz="2000" b="0" dirty="0">
                <a:hlinkClick r:id="rId2"/>
              </a:rPr>
              <a:t>11-18/0632r1</a:t>
            </a:r>
            <a:r>
              <a:rPr lang="en-US" altLang="en-US" sz="2000" b="0" dirty="0"/>
              <a:t> for background and details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/>
              <a:t>AANI SC will meet for 2 sessions: </a:t>
            </a:r>
            <a:r>
              <a:rPr lang="en-US" altLang="en-US" b="1" dirty="0"/>
              <a:t>Mon: </a:t>
            </a:r>
            <a:r>
              <a:rPr lang="en-US" altLang="en-US" dirty="0"/>
              <a:t>PM2 and </a:t>
            </a:r>
            <a:r>
              <a:rPr lang="en-US" altLang="en-US" b="1" dirty="0"/>
              <a:t>Thu:</a:t>
            </a:r>
            <a:r>
              <a:rPr lang="en-US" altLang="en-US" dirty="0"/>
              <a:t> AM2</a:t>
            </a:r>
          </a:p>
          <a:p>
            <a:pPr marL="114300" indent="0" algn="ctr"/>
            <a:endParaRPr lang="en-US" altLang="en-US" sz="1800" i="1" dirty="0"/>
          </a:p>
          <a:p>
            <a:pPr marL="114300" indent="0" algn="ctr"/>
            <a:r>
              <a:rPr lang="en-US" altLang="en-US" sz="2000" i="1" dirty="0"/>
              <a:t>Note: NENDICA: </a:t>
            </a:r>
            <a:r>
              <a:rPr lang="en-US" sz="2000" i="1" dirty="0"/>
              <a:t>“IEEE 802 network enhancements for the next decade” Industry Connections Activity</a:t>
            </a:r>
            <a:r>
              <a:rPr lang="en-US" altLang="en-US" sz="2000" i="1" dirty="0"/>
              <a:t> is scheduled to meet Mon, May 7, 10:30-12:30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Joseph Levy (Interdigital)</a:t>
            </a:r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0738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09600"/>
            <a:ext cx="7772400" cy="609600"/>
          </a:xfrm>
        </p:spPr>
        <p:txBody>
          <a:bodyPr/>
          <a:lstStyle/>
          <a:p>
            <a:pPr eaLnBrk="1" hangingPunct="1"/>
            <a:r>
              <a:rPr lang="en-US" altLang="en-US" smtClean="0"/>
              <a:t>802.11 ARC – May 2018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="" xmlns:a16="http://schemas.microsoft.com/office/drawing/2014/main" id="{8B4D7243-E4CF-4CFA-856F-543096BC058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09800" y="1143000"/>
            <a:ext cx="7772400" cy="4953000"/>
          </a:xfrm>
          <a:extLst/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000" b="1" dirty="0">
                <a:cs typeface="+mn-cs"/>
              </a:rPr>
              <a:t>Meeting slots: Tuesday AM2 and PM2, Wednesday AM1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000" b="1" dirty="0">
                <a:cs typeface="+mn-cs"/>
              </a:rPr>
              <a:t>Special slot: Thursday PM2 – </a:t>
            </a:r>
            <a:r>
              <a:rPr lang="en-US" altLang="en-US" sz="2000" b="1" dirty="0">
                <a:solidFill>
                  <a:srgbClr val="FF0000"/>
                </a:solidFill>
                <a:cs typeface="+mn-cs"/>
              </a:rPr>
              <a:t>joint with </a:t>
            </a:r>
            <a:r>
              <a:rPr lang="en-US" altLang="en-US" sz="2000" b="1" dirty="0" err="1">
                <a:solidFill>
                  <a:srgbClr val="FF0000"/>
                </a:solidFill>
                <a:cs typeface="+mn-cs"/>
              </a:rPr>
              <a:t>TGba</a:t>
            </a:r>
            <a:endParaRPr lang="en-US" altLang="en-US" sz="2000" b="1" dirty="0">
              <a:solidFill>
                <a:srgbClr val="FF0000"/>
              </a:solidFill>
              <a:cs typeface="+mn-cs"/>
            </a:endParaRP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000" b="1" dirty="0">
                <a:cs typeface="+mn-cs"/>
              </a:rPr>
              <a:t>Officer confirmation/election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000" b="1" dirty="0">
                <a:cs typeface="+mn-cs"/>
              </a:rPr>
              <a:t>Updates:</a:t>
            </a:r>
          </a:p>
          <a:p>
            <a:pPr marL="685800" lvl="3" indent="-34290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1" dirty="0"/>
              <a:t>IEEE 802 activities relevant to 802.11/ARC: </a:t>
            </a:r>
            <a:r>
              <a:rPr lang="en-US" altLang="en-US" sz="1800" b="1" dirty="0"/>
              <a:t>802c, 802.1CQ?</a:t>
            </a:r>
          </a:p>
          <a:p>
            <a:pPr marL="685800" lvl="3" indent="-34290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1800" b="1" dirty="0"/>
              <a:t>IETF/802 coordination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1800" b="1" dirty="0"/>
              <a:t>IEEE 1588, 802.1AS (802.1ASrev) and use of 802.11 FTM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1800" b="1" dirty="0"/>
              <a:t>Deterministic Networking – 802.11 SG, IETF</a:t>
            </a:r>
          </a:p>
          <a:p>
            <a:pPr marL="342900" lvl="1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/>
              <a:t>Continued review of </a:t>
            </a:r>
            <a:r>
              <a:rPr lang="en-US" b="1" dirty="0" err="1"/>
              <a:t>TGax</a:t>
            </a:r>
            <a:r>
              <a:rPr lang="en-US" b="1" dirty="0"/>
              <a:t> approach to subclause 10.2 and Figure 10-1: </a:t>
            </a:r>
            <a:r>
              <a:rPr lang="en-US" dirty="0">
                <a:hlinkClick r:id="rId3"/>
              </a:rPr>
              <a:t>11-18/0362r1</a:t>
            </a:r>
            <a:r>
              <a:rPr lang="en-US" dirty="0"/>
              <a:t> 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sz="2000" b="1" dirty="0"/>
              <a:t>11ba/WUR architecture topics – </a:t>
            </a:r>
            <a:r>
              <a:rPr lang="en-US" sz="2000" b="1" dirty="0">
                <a:hlinkClick r:id="rId4"/>
              </a:rPr>
              <a:t>11-18/0533r2</a:t>
            </a:r>
            <a:r>
              <a:rPr lang="en-US" sz="2000" b="1" dirty="0"/>
              <a:t> 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sz="2000" b="1" dirty="0">
                <a:cs typeface="+mn-cs"/>
              </a:rPr>
              <a:t>YANG/NETCONF modeling – </a:t>
            </a:r>
            <a:r>
              <a:rPr lang="en-US" sz="2000" b="1" dirty="0">
                <a:solidFill>
                  <a:srgbClr val="FF0000"/>
                </a:solidFill>
                <a:cs typeface="+mn-cs"/>
              </a:rPr>
              <a:t>TIG formation</a:t>
            </a:r>
            <a:r>
              <a:rPr lang="en-US" sz="2000" b="1" dirty="0">
                <a:cs typeface="+mn-cs"/>
              </a:rPr>
              <a:t>? </a:t>
            </a:r>
          </a:p>
          <a:p>
            <a:pPr marL="342900" lvl="1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en-US" b="1" dirty="0">
                <a:ea typeface="+mn-ea"/>
                <a:cs typeface="+mn-cs"/>
              </a:rPr>
              <a:t>“What is an ESS?”:</a:t>
            </a:r>
          </a:p>
          <a:p>
            <a:pPr marL="685800" lvl="3" indent="-34290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altLang="en-US" sz="1800" b="1" dirty="0">
                <a:cs typeface="+mn-cs"/>
              </a:rPr>
              <a:t>and, “How can a non-AP STA know?”</a:t>
            </a:r>
          </a:p>
          <a:p>
            <a:pPr marL="685800" lvl="3" indent="-34290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altLang="en-US" sz="1800" b="1" dirty="0">
                <a:cs typeface="+mn-cs"/>
              </a:rPr>
              <a:t>What is an HESS? (</a:t>
            </a:r>
            <a:r>
              <a:rPr lang="en-US" altLang="en-US" sz="1800" b="1" dirty="0" err="1">
                <a:cs typeface="+mn-cs"/>
              </a:rPr>
              <a:t>cf</a:t>
            </a:r>
            <a:r>
              <a:rPr lang="en-US" altLang="en-US" sz="1800" b="1" dirty="0">
                <a:cs typeface="+mn-cs"/>
              </a:rPr>
              <a:t>: Wi-Fi Alliance’s Hotspot 2.0 Tech Spec)</a:t>
            </a:r>
          </a:p>
          <a:p>
            <a:pPr marL="342900" lvl="1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/>
              <a:t>MLME-RESET, versus MLME-JOIN and MLME-START</a:t>
            </a:r>
          </a:p>
          <a:p>
            <a:pPr marL="342900" lvl="1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/>
              <a:t>AP/DS/Portal architecture and 802 concepts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Mark Hamilton, Ruckus/ARRIS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Title 1"/>
          <p:cNvSpPr>
            <a:spLocks noGrp="1"/>
          </p:cNvSpPr>
          <p:nvPr>
            <p:ph type="title" idx="4294967295"/>
          </p:nvPr>
        </p:nvSpPr>
        <p:spPr>
          <a:xfrm>
            <a:off x="2220913" y="609600"/>
            <a:ext cx="7772400" cy="6096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IEEE 802.11 Coexistence SC – May 2018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2209801" y="1752600"/>
            <a:ext cx="7783513" cy="41148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defRPr/>
            </a:pPr>
            <a:r>
              <a:rPr lang="en-AU" altLang="en-US" dirty="0" smtClean="0"/>
              <a:t>The </a:t>
            </a:r>
            <a:r>
              <a:rPr lang="en-AU" altLang="en-US" dirty="0" err="1" smtClean="0"/>
              <a:t>Coex</a:t>
            </a:r>
            <a:r>
              <a:rPr lang="en-AU" altLang="en-US" dirty="0" smtClean="0"/>
              <a:t> SC is working based on agreed goals</a:t>
            </a:r>
          </a:p>
          <a:p>
            <a:pPr>
              <a:defRPr/>
            </a:pPr>
            <a:r>
              <a:rPr lang="en-AU" dirty="0"/>
              <a:t>Discuss the use of PD, ED or other 802.11 coexistence mechanisms with the goal of promoting “fair” use of unlicensed </a:t>
            </a:r>
            <a:r>
              <a:rPr lang="en-AU" dirty="0" smtClean="0"/>
              <a:t>spectrum</a:t>
            </a:r>
          </a:p>
          <a:p>
            <a:pPr>
              <a:defRPr/>
            </a:pPr>
            <a:r>
              <a:rPr lang="en-AU" dirty="0"/>
              <a:t>Promote an environment that allow IEEE 802.11ax “fair access” to global unlicensed spectrum </a:t>
            </a:r>
            <a:endParaRPr lang="en-AU" dirty="0" smtClean="0"/>
          </a:p>
          <a:p>
            <a:pPr marL="0" indent="0">
              <a:defRPr/>
            </a:pPr>
            <a:r>
              <a:rPr lang="en-AU" altLang="en-US" dirty="0"/>
              <a:t>The </a:t>
            </a:r>
            <a:r>
              <a:rPr lang="en-AU" altLang="en-US" dirty="0" err="1"/>
              <a:t>Coex</a:t>
            </a:r>
            <a:r>
              <a:rPr lang="en-AU" altLang="en-US" dirty="0"/>
              <a:t> SC </a:t>
            </a:r>
            <a:r>
              <a:rPr lang="en-AU" altLang="en-US" dirty="0" smtClean="0"/>
              <a:t>is m</a:t>
            </a:r>
            <a:r>
              <a:rPr lang="en-AU" dirty="0" smtClean="0"/>
              <a:t>eeting twice this week</a:t>
            </a:r>
          </a:p>
          <a:p>
            <a:pPr>
              <a:defRPr/>
            </a:pPr>
            <a:r>
              <a:rPr lang="en-AU" dirty="0" smtClean="0"/>
              <a:t>Wed PM1</a:t>
            </a:r>
          </a:p>
          <a:p>
            <a:pPr>
              <a:defRPr/>
            </a:pPr>
            <a:r>
              <a:rPr lang="en-AU" dirty="0" smtClean="0"/>
              <a:t>Thu PM1 (any motions)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Andrew Myles (Cisco)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itle 1"/>
          <p:cNvSpPr>
            <a:spLocks noGrp="1"/>
          </p:cNvSpPr>
          <p:nvPr>
            <p:ph type="title"/>
          </p:nvPr>
        </p:nvSpPr>
        <p:spPr>
          <a:xfrm>
            <a:off x="2209801" y="685799"/>
            <a:ext cx="7856537" cy="1443038"/>
          </a:xfrm>
        </p:spPr>
        <p:txBody>
          <a:bodyPr/>
          <a:lstStyle/>
          <a:p>
            <a:r>
              <a:rPr lang="en-US" altLang="en-US" dirty="0"/>
              <a:t>PAR SC – May 2018</a:t>
            </a:r>
            <a:br>
              <a:rPr lang="en-US" altLang="en-US" dirty="0"/>
            </a:br>
            <a:r>
              <a:rPr lang="en-US" altLang="en-US" dirty="0"/>
              <a:t>PAR Review SC</a:t>
            </a:r>
            <a:br>
              <a:rPr lang="en-US" altLang="en-US" dirty="0"/>
            </a:br>
            <a:r>
              <a:rPr lang="en-US" altLang="en-US" dirty="0"/>
              <a:t>Chair: Jon Rosdahl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866106" y="2203682"/>
            <a:ext cx="8534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b="1" dirty="0">
                <a:solidFill>
                  <a:schemeClr val="tx1"/>
                </a:solidFill>
              </a:rPr>
              <a:t>Not meeting this week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endParaRPr lang="en-US" altLang="en-US" b="1" dirty="0">
              <a:solidFill>
                <a:schemeClr val="tx1"/>
              </a:solidFill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b="1" dirty="0">
                <a:solidFill>
                  <a:schemeClr val="tx1"/>
                </a:solidFill>
              </a:rPr>
              <a:t>Will meet in July 2018 to review proposed PAR documents. 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endParaRPr lang="en-US" altLang="en-US" b="1" dirty="0">
              <a:solidFill>
                <a:schemeClr val="tx1"/>
              </a:solidFill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b="1" dirty="0">
                <a:solidFill>
                  <a:schemeClr val="tx1"/>
                </a:solidFill>
              </a:rPr>
              <a:t>Upcoming Submission deadlines are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WG PAR submission to 802 EC:     8 June 2018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WG PAR Submission to NesCom: 27 July 2018 </a:t>
            </a:r>
            <a:r>
              <a:rPr lang="en-US" sz="1600" dirty="0">
                <a:solidFill>
                  <a:schemeClr val="tx1"/>
                </a:solidFill>
              </a:rPr>
              <a:t>(for </a:t>
            </a:r>
            <a:r>
              <a:rPr lang="en-US" sz="1600" dirty="0" err="1">
                <a:solidFill>
                  <a:schemeClr val="tx1"/>
                </a:solidFill>
              </a:rPr>
              <a:t>NesCom</a:t>
            </a:r>
            <a:r>
              <a:rPr lang="en-US" sz="1600" dirty="0">
                <a:solidFill>
                  <a:schemeClr val="tx1"/>
                </a:solidFill>
              </a:rPr>
              <a:t> Sept </a:t>
            </a:r>
            <a:r>
              <a:rPr lang="en-US" sz="1600" dirty="0" err="1">
                <a:solidFill>
                  <a:schemeClr val="tx1"/>
                </a:solidFill>
              </a:rPr>
              <a:t>mtg</a:t>
            </a:r>
            <a:r>
              <a:rPr lang="en-US" sz="1600" dirty="0">
                <a:solidFill>
                  <a:schemeClr val="tx1"/>
                </a:solidFill>
              </a:rPr>
              <a:t>)</a:t>
            </a:r>
            <a:endParaRPr lang="en-US" altLang="en-US" sz="1600" dirty="0">
              <a:solidFill>
                <a:schemeClr val="tx1"/>
              </a:solidFill>
            </a:endParaRPr>
          </a:p>
          <a:p>
            <a:pPr lvl="1"/>
            <a:endParaRPr lang="en-US" altLang="en-US" sz="2000" dirty="0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Jon Rosdahl, (Qualcomm)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1271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533400"/>
            <a:ext cx="7772400" cy="609600"/>
          </a:xfrm>
        </p:spPr>
        <p:txBody>
          <a:bodyPr/>
          <a:lstStyle/>
          <a:p>
            <a:pPr eaLnBrk="1" hangingPunct="1"/>
            <a:r>
              <a:rPr lang="en-US" altLang="en-US" smtClean="0"/>
              <a:t>802.11 WNG – May 2018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="" xmlns:a16="http://schemas.microsoft.com/office/drawing/2014/main" id="{7056D5F8-4388-4426-867B-2A6DDB48237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057400" y="1630364"/>
            <a:ext cx="8382000" cy="4160837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altLang="en-US" dirty="0"/>
              <a:t>Announcements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dirty="0"/>
              <a:t>Chair and vice-chair election/confirmation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dirty="0"/>
              <a:t>Presentations</a:t>
            </a:r>
          </a:p>
          <a:p>
            <a:pPr lvl="2">
              <a:spcBef>
                <a:spcPts val="0"/>
              </a:spcBef>
              <a:defRPr/>
            </a:pPr>
            <a:r>
              <a:rPr lang="en-US" altLang="en-US" sz="2000" dirty="0"/>
              <a:t>“</a:t>
            </a:r>
            <a:r>
              <a:rPr lang="en-US" altLang="en-US" sz="2000" dirty="0" err="1"/>
              <a:t>eXtreme</a:t>
            </a:r>
            <a:r>
              <a:rPr lang="en-US" altLang="en-US" sz="2000" dirty="0"/>
              <a:t> Throughput (XT) 802.11” – Laurent </a:t>
            </a:r>
            <a:r>
              <a:rPr lang="en-US" altLang="en-US" sz="2000" dirty="0" err="1"/>
              <a:t>Cariou</a:t>
            </a:r>
            <a:r>
              <a:rPr lang="en-US" altLang="en-US" sz="2000" dirty="0"/>
              <a:t> (Intel)</a:t>
            </a:r>
          </a:p>
          <a:p>
            <a:pPr lvl="2">
              <a:spcBef>
                <a:spcPts val="0"/>
              </a:spcBef>
              <a:defRPr/>
            </a:pPr>
            <a:r>
              <a:rPr lang="en-US" altLang="en-US" sz="2000" dirty="0"/>
              <a:t>“Beyond 802.11ax - Throughput Enhancement Utilizing Multi-bands across 2.4 5 6GHz Bands” – </a:t>
            </a:r>
            <a:r>
              <a:rPr lang="en-US" altLang="en-US" sz="2000" dirty="0" err="1"/>
              <a:t>Minyoung</a:t>
            </a:r>
            <a:r>
              <a:rPr lang="en-US" altLang="en-US" sz="2000" dirty="0"/>
              <a:t> Park (Samsung)</a:t>
            </a:r>
          </a:p>
          <a:p>
            <a:pPr lvl="2">
              <a:spcBef>
                <a:spcPts val="0"/>
              </a:spcBef>
              <a:defRPr/>
            </a:pPr>
            <a:r>
              <a:rPr lang="en-US" altLang="en-US" sz="2000" dirty="0"/>
              <a:t>“16 Spatial Stream Support in Next Generation WLAN” - </a:t>
            </a:r>
            <a:r>
              <a:rPr lang="en-US" altLang="en-US" dirty="0"/>
              <a:t>Sameer Vermani (Qualcomm)</a:t>
            </a:r>
          </a:p>
          <a:p>
            <a:pPr lvl="2">
              <a:spcBef>
                <a:spcPts val="0"/>
              </a:spcBef>
              <a:defRPr/>
            </a:pPr>
            <a:r>
              <a:rPr lang="en-US" altLang="en-US" dirty="0"/>
              <a:t>“Next Generation PHY/MAC in Sub-7GHz” – David </a:t>
            </a:r>
            <a:r>
              <a:rPr lang="en-US" altLang="en-US" dirty="0" err="1"/>
              <a:t>Yangxun</a:t>
            </a:r>
            <a:r>
              <a:rPr lang="en-US" altLang="en-US" dirty="0"/>
              <a:t> (Huawei)</a:t>
            </a:r>
          </a:p>
          <a:p>
            <a:pPr lvl="2">
              <a:spcBef>
                <a:spcPts val="0"/>
              </a:spcBef>
              <a:defRPr/>
            </a:pPr>
            <a:r>
              <a:rPr lang="en-US" altLang="en-US" sz="2000" dirty="0"/>
              <a:t>“</a:t>
            </a:r>
            <a:r>
              <a:rPr lang="en-US" altLang="en-US" dirty="0"/>
              <a:t>Next Generation Home Use Case</a:t>
            </a:r>
            <a:r>
              <a:rPr lang="en-US" altLang="en-US" sz="2000" dirty="0"/>
              <a:t>” – Yuichi Morioka (Sony)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dirty="0"/>
              <a:t>Plans for July 2018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dirty="0"/>
              <a:t>Chair will make a call for presentations in advance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dirty="0"/>
              <a:t>Adjourn</a:t>
            </a:r>
          </a:p>
          <a:p>
            <a:pPr marL="0" indent="0" algn="ctr">
              <a:spcBef>
                <a:spcPts val="0"/>
              </a:spcBef>
              <a:defRPr/>
            </a:pPr>
            <a:r>
              <a:rPr lang="en-US" altLang="en-US" dirty="0"/>
              <a:t>Current agenda is document 11-18/0642r1</a:t>
            </a:r>
          </a:p>
        </p:txBody>
      </p:sp>
      <p:sp>
        <p:nvSpPr>
          <p:cNvPr id="15367" name="Rectangle 1"/>
          <p:cNvSpPr>
            <a:spLocks noChangeArrowheads="1"/>
          </p:cNvSpPr>
          <p:nvPr/>
        </p:nvSpPr>
        <p:spPr bwMode="auto">
          <a:xfrm>
            <a:off x="1524000" y="1174751"/>
            <a:ext cx="91440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400" b="1"/>
              <a:t>Tuesday 8 May AM1 (08:00-10:00) &amp; Thursday AM2 (10:30-12:30)</a:t>
            </a:r>
            <a:endParaRPr lang="en-US" altLang="en-US" sz="2000" b="1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Jim Lansford, Qualcomm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1477</TotalTime>
  <Words>2117</Words>
  <Application>Microsoft Office PowerPoint</Application>
  <PresentationFormat>Widescreen</PresentationFormat>
  <Paragraphs>458</Paragraphs>
  <Slides>23</Slides>
  <Notes>20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2" baseType="lpstr">
      <vt:lpstr>Arial Unicode MS</vt:lpstr>
      <vt:lpstr>MS Gothic</vt:lpstr>
      <vt:lpstr>MS PGothic</vt:lpstr>
      <vt:lpstr>MS PGothic</vt:lpstr>
      <vt:lpstr>Arial</vt:lpstr>
      <vt:lpstr>Times New Roman</vt:lpstr>
      <vt:lpstr>Wingdings</vt:lpstr>
      <vt:lpstr>Office Theme</vt:lpstr>
      <vt:lpstr>Document</vt:lpstr>
      <vt:lpstr>WG11 Opening Report Snapshot slides 2018-05</vt:lpstr>
      <vt:lpstr>Abstract</vt:lpstr>
      <vt:lpstr>Editors Meeting Agenda for 2018-05-08</vt:lpstr>
      <vt:lpstr>ANA Status</vt:lpstr>
      <vt:lpstr>802.11 AANI SC – May 2018</vt:lpstr>
      <vt:lpstr>802.11 ARC – May 2018</vt:lpstr>
      <vt:lpstr>IEEE 802.11 Coexistence SC – May 2018</vt:lpstr>
      <vt:lpstr>PAR SC – May 2018 PAR Review SC Chair: Jon Rosdahl</vt:lpstr>
      <vt:lpstr>802.11 WNG – May 2018</vt:lpstr>
      <vt:lpstr>IEEE 802 JTC1 SC – May 2018</vt:lpstr>
      <vt:lpstr>IEEE 802 has 81 standards in or through the PSDO pipeline</vt:lpstr>
      <vt:lpstr>TGmd – Snapshot slide</vt:lpstr>
      <vt:lpstr>TGaj– May 2018 China Millimeter Wave Chair: Jiamin Chen</vt:lpstr>
      <vt:lpstr>PowerPoint Presentation</vt:lpstr>
      <vt:lpstr>IEEE 802.11aq – May 2018 Pre-Association Discovery Chair: Stephen McCann</vt:lpstr>
      <vt:lpstr>IEEE 802.11ax – May 2018</vt:lpstr>
      <vt:lpstr>Task Group AY – May 2018</vt:lpstr>
      <vt:lpstr>NGP TG AZ – May 2018 TGaz Next Generation Positioning Chair: Jonathan Segev (Intel Corporation) </vt:lpstr>
      <vt:lpstr>TGba– May 2018 Wake Up Radio Chair: Minyoung Park</vt:lpstr>
      <vt:lpstr>PowerPoint Presentation</vt:lpstr>
      <vt:lpstr>IEEE 802.11 BCS TIG/SG Broadcast Services Chair: Marc Emmelmann</vt:lpstr>
      <vt:lpstr>PowerPoint Presentation</vt:lpstr>
      <vt:lpstr>Goal of IEEE 802.11 NGV SG – May 2018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Stacey, Robert</dc:creator>
  <cp:keywords>CTPClassification=CTP_PUBLIC:VisualMarkings=, CTPClassification=CTP_NT</cp:keywords>
  <cp:lastModifiedBy>Stacey, Robert</cp:lastModifiedBy>
  <cp:revision>148</cp:revision>
  <cp:lastPrinted>1601-01-01T00:00:00Z</cp:lastPrinted>
  <dcterms:created xsi:type="dcterms:W3CDTF">2018-05-02T19:26:26Z</dcterms:created>
  <dcterms:modified xsi:type="dcterms:W3CDTF">2018-05-07T08:05:10Z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80fb6819-00db-493e-9f4e-59d53887bad3</vt:lpwstr>
  </property>
  <property fmtid="{D5CDD505-2E9C-101B-9397-08002B2CF9AE}" pid="3" name="CTP_TimeStamp">
    <vt:lpwstr>2018-05-07 08:05:10Z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