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235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802.11-18/0625r1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802.11-18/0301r1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82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C3A3063-3521-4D95-A4B3-B47B195F15AF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83373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/>
              <a:t>doc.: IEEE 802.11-16/0222r0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/>
              <a:t>May 2016</a:t>
            </a:r>
            <a:endParaRPr lang="en-US" altLang="en-US" sz="1400" dirty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/>
              <a:t>Dorothy Stanley (HPE)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24100" y="531813"/>
            <a:ext cx="47244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35249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xmlns="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77615281-E144-4B86-BBC8-E2D911BA1D46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27297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176000"/>
          </a:xfrm>
          <a:prstGeom prst="rect">
            <a:avLst/>
          </a:prstGeom>
        </p:spPr>
        <p:txBody>
          <a:bodyPr lIns="93600" tIns="46080" rIns="93600" bIns="46080"/>
          <a:lstStyle/>
          <a:p>
            <a:endParaRPr/>
          </a:p>
        </p:txBody>
      </p:sp>
      <p:sp>
        <p:nvSpPr>
          <p:cNvPr id="51" name="CustomShape 2"/>
          <p:cNvSpPr/>
          <p:nvPr/>
        </p:nvSpPr>
        <p:spPr>
          <a:xfrm>
            <a:off x="654120" y="98280"/>
            <a:ext cx="826200" cy="212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+mn-ea"/>
              </a:rPr>
              <a:t>March 2018</a:t>
            </a:r>
            <a:endParaRPr/>
          </a:p>
        </p:txBody>
      </p:sp>
      <p:sp>
        <p:nvSpPr>
          <p:cNvPr id="52" name="CustomShape 3"/>
          <p:cNvSpPr/>
          <p:nvPr/>
        </p:nvSpPr>
        <p:spPr>
          <a:xfrm>
            <a:off x="5357880" y="8985240"/>
            <a:ext cx="923040" cy="18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+mn-ea"/>
              </a:rPr>
              <a:t>Donald Eastlake, Huawei Technologies</a:t>
            </a:r>
            <a:endParaRPr/>
          </a:p>
        </p:txBody>
      </p:sp>
      <p:sp>
        <p:nvSpPr>
          <p:cNvPr id="53" name="CustomShape 4"/>
          <p:cNvSpPr/>
          <p:nvPr/>
        </p:nvSpPr>
        <p:spPr>
          <a:xfrm>
            <a:off x="3222720" y="8985240"/>
            <a:ext cx="511920" cy="18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33110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844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78E71C42-8728-48CC-A533-3057E6928BF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3085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C213CB6-08DD-4C17-A4C7-8BBCB9FEEC96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977787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10306" y="90047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 dirty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6115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dirty="0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58224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78938" y="9001046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dirty="0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88207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65BEAC82-FE5A-43C3-B788-296C8E7E6701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8896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F7A0500C-786D-4D12-9EE4-7FBB2F30E446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05205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802.11-18/0648r0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news/2018/standard_increased_high_bandwidth_wlan_china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ndards.ieee.org/findstds/standard/802.11aj-2018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8-03-00ax-coexistence-assurance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632-01-AANI-aani-sc-agenda-may-2018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362-01-00ax-cr-for-cids-in-10-2-6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533-02-0arc-802-11ba-topics-related-to-arc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2018-05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 JTC1 SC – May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600200"/>
            <a:ext cx="76962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(11-18-0605) addressed this week (in 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 lvl="1">
              <a:defRPr/>
            </a:pPr>
            <a:r>
              <a:rPr lang="en-AU" dirty="0" smtClean="0"/>
              <a:t>Reaffirm for EC consideration in July 2018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 lvl="2">
              <a:defRPr/>
            </a:pPr>
            <a:r>
              <a:rPr lang="en-AU" dirty="0" smtClean="0"/>
              <a:t>Especially security comments on 802.11-2016; they will also be considered this week in </a:t>
            </a:r>
            <a:r>
              <a:rPr lang="en-AU" dirty="0" err="1" smtClean="0"/>
              <a:t>TGmd</a:t>
            </a:r>
            <a:endParaRPr lang="en-AU" dirty="0" smtClean="0"/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Discuss SC6 security ad hoc progress</a:t>
            </a:r>
          </a:p>
          <a:p>
            <a:pPr lvl="2">
              <a:defRPr/>
            </a:pPr>
            <a:r>
              <a:rPr lang="en-AU" dirty="0" smtClean="0"/>
              <a:t>Two teleconferences with much contention about 802.11 security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81 standards in or through the PSDO pipeline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8458200" y="2971800"/>
            <a:ext cx="2057400" cy="2133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802.11-2016 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passsed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Apr 2018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starts soon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802.11ai starts soon</a:t>
            </a:r>
          </a:p>
        </p:txBody>
      </p:sp>
      <p:cxnSp>
        <p:nvCxnSpPr>
          <p:cNvPr id="17413" name="Straight Arrow Connector 3"/>
          <p:cNvCxnSpPr>
            <a:cxnSpLocks noChangeShapeType="1"/>
            <a:endCxn id="2" idx="1"/>
          </p:cNvCxnSpPr>
          <p:nvPr/>
        </p:nvCxnSpPr>
        <p:spPr bwMode="auto">
          <a:xfrm>
            <a:off x="8001000" y="3886200"/>
            <a:ext cx="4572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2209800" y="2600326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Competed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0242636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LB232 on P802.11REVmd D1.0 Passed with 85% approval, 623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D1.0 incorporates </a:t>
            </a:r>
            <a:r>
              <a:rPr lang="en-US" altLang="zh-CN" dirty="0"/>
              <a:t>11ai, </a:t>
            </a:r>
            <a:r>
              <a:rPr lang="en-US" altLang="zh-CN" dirty="0" smtClean="0"/>
              <a:t>11ah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11aj, 11ak amendments scheduled for roll-in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March </a:t>
            </a:r>
            <a:r>
              <a:rPr lang="en-US" altLang="zh-CN" dirty="0"/>
              <a:t>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Continued comment resolution, approximately 240 comments ready for motion 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Held 2 teleconferences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Held 1 ad-hoc meeting – Thank you to Graham Smith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May </a:t>
            </a:r>
            <a:r>
              <a:rPr lang="en-US" altLang="zh-CN" dirty="0"/>
              <a:t>2018 meeting 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Comment resolution, Note Tuesday PM1 session for obsolete/deprecated CIDs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May – July, possible August ad-hoc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11-18-0625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Stanley, HP Enterprise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2209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May 2018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800" b="0" dirty="0"/>
              <a:t>China Millimeter </a:t>
            </a:r>
            <a:r>
              <a:rPr lang="en-US" sz="2800" b="0" dirty="0"/>
              <a:t>W</a:t>
            </a:r>
            <a:r>
              <a:rPr lang="en-US" sz="2800" b="0" dirty="0"/>
              <a:t>ave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25146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</a:t>
            </a:r>
            <a:r>
              <a:rPr lang="en-US" altLang="zh-CN" dirty="0" smtClean="0"/>
              <a:t>status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IEEE announced the approval of IEEE 802.11aj standard on 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May, 2018</a:t>
            </a:r>
          </a:p>
          <a:p>
            <a:pPr marL="720725" lvl="1" indent="0">
              <a:lnSpc>
                <a:spcPct val="90000"/>
              </a:lnSpc>
            </a:pPr>
            <a:r>
              <a:rPr lang="en-US" altLang="zh-CN" sz="1400" dirty="0"/>
              <a:t>IEEE press release</a:t>
            </a:r>
            <a:r>
              <a:rPr lang="en-US" altLang="zh-CN" sz="1400" dirty="0"/>
              <a:t>: </a:t>
            </a:r>
            <a:r>
              <a:rPr lang="en-US" altLang="zh-CN" sz="1400" dirty="0">
                <a:hlinkClick r:id="rId3"/>
              </a:rPr>
              <a:t>http://</a:t>
            </a:r>
            <a:r>
              <a:rPr lang="en-US" altLang="zh-CN" sz="1400" dirty="0">
                <a:hlinkClick r:id="rId3"/>
              </a:rPr>
              <a:t>standards.ieee.org/news/2018/standard_increased_high_bandwidth_wlan_china.html</a:t>
            </a:r>
            <a:endParaRPr lang="en-US" altLang="zh-CN" sz="1400" dirty="0"/>
          </a:p>
          <a:p>
            <a:pPr marL="720725" lvl="1" indent="0">
              <a:lnSpc>
                <a:spcPct val="90000"/>
              </a:lnSpc>
            </a:pPr>
            <a:r>
              <a:rPr lang="en-US" altLang="zh-CN" sz="1400" dirty="0"/>
              <a:t>Standard purchase available at: </a:t>
            </a:r>
            <a:r>
              <a:rPr lang="en-US" altLang="zh-CN" sz="1400" dirty="0">
                <a:hlinkClick r:id="rId4"/>
              </a:rPr>
              <a:t>http</a:t>
            </a:r>
            <a:r>
              <a:rPr lang="en-US" altLang="zh-CN" sz="1400" dirty="0">
                <a:hlinkClick r:id="rId4"/>
              </a:rPr>
              <a:t>://</a:t>
            </a:r>
            <a:r>
              <a:rPr lang="en-US" altLang="zh-CN" sz="1400" dirty="0">
                <a:hlinkClick r:id="rId4"/>
              </a:rPr>
              <a:t>standards.ieee.org/findstds/standard/802.11aj-2018.html</a:t>
            </a:r>
            <a:endParaRPr lang="en-US" altLang="zh-CN" sz="1400" dirty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Recognition event timing: Wednesday plenary, 11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July 2018, San Diego, USA</a:t>
            </a:r>
          </a:p>
          <a:p>
            <a:pPr lvl="1">
              <a:lnSpc>
                <a:spcPct val="90000"/>
              </a:lnSpc>
            </a:pPr>
            <a:endParaRPr lang="en-US" altLang="zh-CN" dirty="0" smtClean="0"/>
          </a:p>
          <a:p>
            <a:pPr>
              <a:lnSpc>
                <a:spcPct val="90000"/>
              </a:lnSpc>
            </a:pPr>
            <a:r>
              <a:rPr lang="en-US" altLang="zh-CN" dirty="0" err="1" smtClean="0"/>
              <a:t>TGaj</a:t>
            </a:r>
            <a:r>
              <a:rPr lang="en-US" altLang="zh-CN" dirty="0" smtClean="0"/>
              <a:t> not meeting in Warsaw</a:t>
            </a:r>
            <a:endParaRPr lang="en-US" dirty="0"/>
          </a:p>
          <a:p>
            <a:pPr marL="457200" lvl="1" indent="0"/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7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/>
        </p:nvSpPr>
        <p:spPr bwMode="auto">
          <a:xfrm>
            <a:off x="2209800" y="725488"/>
            <a:ext cx="7772400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TGak</a:t>
            </a:r>
            <a:r>
              <a:rPr lang="en-US" altLang="ja-JP" sz="3200">
                <a:solidFill>
                  <a:schemeClr val="tx2"/>
                </a:solidFill>
                <a:ea typeface="ＭＳ Ｐゴシック" panose="020B0600070205080204" pitchFamily="34" charset="-128"/>
              </a:rPr>
              <a:t>– May 2018</a:t>
            </a:r>
            <a:r>
              <a:rPr lang="en-US" altLang="en-US" sz="3200">
                <a:solidFill>
                  <a:schemeClr val="tx2"/>
                </a:solidFill>
              </a:rPr>
              <a:t/>
            </a:r>
            <a:br>
              <a:rPr lang="en-US" altLang="en-US" sz="3200">
                <a:solidFill>
                  <a:schemeClr val="tx2"/>
                </a:solidFill>
              </a:rPr>
            </a:br>
            <a:r>
              <a:rPr lang="en-GB" altLang="en-US" b="0">
                <a:solidFill>
                  <a:schemeClr val="tx2"/>
                </a:solidFill>
              </a:rPr>
              <a:t>Enhancements For Transit Links Within Bridged Networks</a:t>
            </a:r>
            <a:br>
              <a:rPr lang="en-GB" altLang="en-US" b="0">
                <a:solidFill>
                  <a:schemeClr val="tx2"/>
                </a:solidFill>
              </a:rPr>
            </a:br>
            <a:r>
              <a:rPr lang="en-GB" altLang="en-US" sz="3200">
                <a:solidFill>
                  <a:schemeClr val="tx2"/>
                </a:solidFill>
              </a:rPr>
              <a:t>Chair: D. Eastlake, VC: Mark Hamilton</a:t>
            </a:r>
            <a:endParaRPr lang="en-US" altLang="en-US" sz="3200">
              <a:solidFill>
                <a:schemeClr val="tx2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1BBAF8FE-A6EE-4850-A853-46153CDAE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2286000"/>
            <a:ext cx="7772400" cy="3810000"/>
          </a:xfrm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dirty="0"/>
              <a:t>Since the March 2018 meeting</a:t>
            </a:r>
          </a:p>
          <a:p>
            <a:pPr lvl="1">
              <a:defRPr/>
            </a:pPr>
            <a:r>
              <a:rPr lang="en-US" dirty="0" err="1"/>
              <a:t>RevCom</a:t>
            </a:r>
            <a:r>
              <a:rPr lang="en-US" dirty="0"/>
              <a:t> and SASB ratified  P802.11ak.</a:t>
            </a:r>
          </a:p>
          <a:p>
            <a:pPr lvl="1">
              <a:defRPr/>
            </a:pPr>
            <a:r>
              <a:rPr lang="en-US" dirty="0"/>
              <a:t>Publication is targeted for June 2018.</a:t>
            </a:r>
          </a:p>
          <a:p>
            <a:pPr lvl="1">
              <a:defRPr/>
            </a:pPr>
            <a:r>
              <a:rPr lang="en-US" dirty="0"/>
              <a:t>A press release is under development.</a:t>
            </a:r>
          </a:p>
          <a:p>
            <a:pPr lvl="1">
              <a:defRPr/>
            </a:pPr>
            <a:endParaRPr lang="en-US" dirty="0"/>
          </a:p>
          <a:p>
            <a:pPr lvl="1">
              <a:buFont typeface="Times New Roman" pitchFamily="16" charset="0"/>
              <a:buChar char="•"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No meetings this week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339725" indent="-339725">
              <a:defRPr/>
            </a:pPr>
            <a:r>
              <a:rPr lang="en-US" dirty="0"/>
              <a:t>Recognition awards planned for Sept 2018 session.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Mark Hamilton, Ruckus/ARRIS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7620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IEEE 802.11aq – May 2018</a:t>
            </a:r>
            <a:br>
              <a:rPr lang="en-US" altLang="en-US" dirty="0"/>
            </a:br>
            <a:r>
              <a:rPr lang="en-US" altLang="en-US" sz="2800" b="0" dirty="0"/>
              <a:t>Pre-Association Discovery</a:t>
            </a:r>
            <a:r>
              <a:rPr lang="en-US" altLang="en-US" sz="2400" b="0" dirty="0"/>
              <a:t/>
            </a:r>
            <a:br>
              <a:rPr lang="en-US" altLang="en-US" sz="2400" b="0" dirty="0"/>
            </a:br>
            <a:r>
              <a:rPr lang="en-GB" dirty="0"/>
              <a:t>Chair: Stephen McCann</a:t>
            </a:r>
            <a:endParaRPr lang="en-US" altLang="en-US" b="0" dirty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2057400"/>
            <a:ext cx="7772400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en-US" sz="2600" dirty="0" err="1">
                <a:ea typeface="ＭＳ Ｐゴシック" pitchFamily="34" charset="-128"/>
              </a:rPr>
              <a:t>RevCom</a:t>
            </a:r>
            <a:r>
              <a:rPr lang="en-GB" altLang="en-US" sz="2600" dirty="0">
                <a:ea typeface="ＭＳ Ｐゴシック" pitchFamily="34" charset="-128"/>
              </a:rPr>
              <a:t> meeting</a:t>
            </a:r>
          </a:p>
          <a:p>
            <a:pPr lvl="1">
              <a:defRPr/>
            </a:pPr>
            <a:r>
              <a:rPr lang="en-GB" altLang="en-US" sz="2400" dirty="0">
                <a:ea typeface="ＭＳ Ｐゴシック" pitchFamily="34" charset="-128"/>
              </a:rPr>
              <a:t>At the </a:t>
            </a:r>
            <a:r>
              <a:rPr lang="en-GB" altLang="en-US" sz="2400" dirty="0" err="1">
                <a:ea typeface="ＭＳ Ｐゴシック" pitchFamily="34" charset="-128"/>
              </a:rPr>
              <a:t>RevCom</a:t>
            </a:r>
            <a:r>
              <a:rPr lang="en-GB" altLang="en-US" sz="2400" dirty="0">
                <a:ea typeface="ＭＳ Ｐゴシック" pitchFamily="34" charset="-128"/>
              </a:rPr>
              <a:t> meeting on April 26</a:t>
            </a:r>
            <a:r>
              <a:rPr lang="en-GB" altLang="en-US" sz="2400" baseline="30000" dirty="0">
                <a:ea typeface="ＭＳ Ｐゴシック" pitchFamily="34" charset="-128"/>
              </a:rPr>
              <a:t>th</a:t>
            </a:r>
            <a:r>
              <a:rPr lang="en-GB" altLang="en-US" sz="2400" dirty="0">
                <a:ea typeface="ＭＳ Ｐゴシック" pitchFamily="34" charset="-128"/>
              </a:rPr>
              <a:t>, there was a decision to postpone the 11aq discussion until their next meeting on June 13</a:t>
            </a:r>
            <a:r>
              <a:rPr lang="en-GB" altLang="en-US" sz="2400" baseline="30000" dirty="0">
                <a:ea typeface="ＭＳ Ｐゴシック" pitchFamily="34" charset="-128"/>
              </a:rPr>
              <a:t>th</a:t>
            </a:r>
            <a:r>
              <a:rPr lang="en-GB" altLang="en-US" sz="2400" dirty="0">
                <a:ea typeface="ＭＳ Ｐゴシック" pitchFamily="34" charset="-128"/>
              </a:rPr>
              <a:t>.</a:t>
            </a:r>
          </a:p>
          <a:p>
            <a:pPr lvl="1">
              <a:defRPr/>
            </a:pPr>
            <a:r>
              <a:rPr lang="en-GB" altLang="en-US" sz="2400" dirty="0">
                <a:ea typeface="ＭＳ Ｐゴシック" pitchFamily="34" charset="-128"/>
              </a:rPr>
              <a:t>Therefore there is no reason for </a:t>
            </a:r>
            <a:r>
              <a:rPr lang="en-GB" altLang="en-US" sz="2400" dirty="0" err="1">
                <a:ea typeface="ＭＳ Ｐゴシック" pitchFamily="34" charset="-128"/>
              </a:rPr>
              <a:t>TGaq</a:t>
            </a:r>
            <a:r>
              <a:rPr lang="en-GB" altLang="en-US" sz="2400" dirty="0">
                <a:ea typeface="ＭＳ Ｐゴシック" pitchFamily="34" charset="-128"/>
              </a:rPr>
              <a:t> to meet this week.</a:t>
            </a:r>
          </a:p>
          <a:p>
            <a:pPr lvl="1">
              <a:defRPr/>
            </a:pPr>
            <a:endParaRPr lang="en-GB" altLang="en-US" sz="2400" dirty="0">
              <a:ea typeface="ＭＳ Ｐゴシック" pitchFamily="34" charset="-128"/>
            </a:endParaRPr>
          </a:p>
          <a:p>
            <a:pPr>
              <a:defRPr/>
            </a:pPr>
            <a:r>
              <a:rPr lang="en-GB" altLang="en-US" sz="2600" dirty="0">
                <a:ea typeface="ＭＳ Ｐゴシック" pitchFamily="34" charset="-128"/>
              </a:rPr>
              <a:t>Vice-chair Election</a:t>
            </a:r>
          </a:p>
          <a:p>
            <a:pPr lvl="1">
              <a:defRPr/>
            </a:pPr>
            <a:r>
              <a:rPr lang="en-GB" altLang="en-US" sz="2400" dirty="0">
                <a:ea typeface="ＭＳ Ｐゴシック" pitchFamily="34" charset="-128"/>
              </a:rPr>
              <a:t>This will be dealt with, within the WG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D. Stanley, HPE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IEEE 802.11ax – May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200" dirty="0"/>
              <a:t>Held a </a:t>
            </a:r>
            <a:r>
              <a:rPr lang="en-CA" sz="2200" dirty="0" err="1"/>
              <a:t>TGax</a:t>
            </a:r>
            <a:r>
              <a:rPr lang="en-CA" sz="2200" dirty="0"/>
              <a:t> ad hoc meeting during the period May 2-4 in Rennes, France to make progress on draft D2.0 comment resolution.</a:t>
            </a:r>
          </a:p>
          <a:p>
            <a:r>
              <a:rPr lang="en-CA" sz="2200" dirty="0"/>
              <a:t>Approve the new revision of the TG coexistence assurance document. </a:t>
            </a:r>
          </a:p>
          <a:p>
            <a:pPr lvl="1"/>
            <a:r>
              <a:rPr lang="en-CA" sz="1800" dirty="0">
                <a:hlinkClick r:id="rId3"/>
              </a:rPr>
              <a:t>https://</a:t>
            </a:r>
            <a:r>
              <a:rPr lang="en-CA" sz="1800" dirty="0">
                <a:hlinkClick r:id="rId3"/>
              </a:rPr>
              <a:t>mentor.ieee.org/802.11/dcn/16/11-16-1348-03-00ax-coexistence-assurance.docx</a:t>
            </a:r>
            <a:r>
              <a:rPr lang="en-CA" sz="1800" dirty="0"/>
              <a:t> </a:t>
            </a:r>
            <a:endParaRPr lang="en-CA" sz="1800" dirty="0"/>
          </a:p>
          <a:p>
            <a:r>
              <a:rPr lang="en-CA" sz="2200" dirty="0"/>
              <a:t>Complete the comment resolution on draft D2.0 and pass the motion to start a new 30-day WG letter ballot.</a:t>
            </a:r>
          </a:p>
          <a:p>
            <a:r>
              <a:rPr lang="en-CA" sz="2200" dirty="0"/>
              <a:t>Discuss the TG PAR extension. Current PAR expires at the end of December 2018.</a:t>
            </a:r>
          </a:p>
          <a:p>
            <a:r>
              <a:rPr lang="en-CA" sz="2200" dirty="0"/>
              <a:t>TG </a:t>
            </a:r>
            <a:r>
              <a:rPr lang="en-CA" sz="2200"/>
              <a:t>leadership election.</a:t>
            </a:r>
            <a:endParaRPr lang="en-CA" sz="2000" dirty="0"/>
          </a:p>
          <a:p>
            <a:r>
              <a:rPr lang="en-US" sz="2000" dirty="0"/>
              <a:t>Agenda for this meeting is available  in document 11-17/0635r0.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 (HPE)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85800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Task Group AY – May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828800"/>
            <a:ext cx="7772400" cy="4419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March plenary</a:t>
            </a:r>
          </a:p>
          <a:p>
            <a:pPr lvl="1" algn="just"/>
            <a:r>
              <a:rPr lang="en-CA" sz="1600" dirty="0"/>
              <a:t>8 teleconference calls were held between March 14 </a:t>
            </a:r>
            <a:r>
              <a:rPr lang="en-CA" sz="1600"/>
              <a:t>and May 2 for </a:t>
            </a:r>
            <a:r>
              <a:rPr lang="en-CA" sz="1600" dirty="0"/>
              <a:t>comment resolution and technical contribution</a:t>
            </a:r>
          </a:p>
          <a:p>
            <a:pPr lvl="2" algn="just"/>
            <a:r>
              <a:rPr lang="en-CA" sz="1400" dirty="0"/>
              <a:t>168 comments are discussed</a:t>
            </a:r>
          </a:p>
          <a:p>
            <a:pPr lvl="2" algn="just"/>
            <a:r>
              <a:rPr lang="en-CA" sz="1400" dirty="0"/>
              <a:t>146 comments are resolved and ready for motion</a:t>
            </a:r>
          </a:p>
          <a:p>
            <a:pPr lvl="2" algn="just"/>
            <a:r>
              <a:rPr lang="en-CA" sz="1400" dirty="0"/>
              <a:t>5 technical contributions are discussed</a:t>
            </a:r>
          </a:p>
          <a:p>
            <a:pPr lvl="2" algn="just"/>
            <a:r>
              <a:rPr lang="en-CA" sz="1400" dirty="0"/>
              <a:t>1 technical contribution is ready for motion</a:t>
            </a:r>
          </a:p>
          <a:p>
            <a:r>
              <a:rPr lang="en-US" sz="2000" dirty="0"/>
              <a:t>10 sessions this week</a:t>
            </a:r>
          </a:p>
          <a:p>
            <a:pPr lvl="1"/>
            <a:r>
              <a:rPr lang="en-US" sz="1600" dirty="0"/>
              <a:t>Comment resolution against </a:t>
            </a:r>
            <a:r>
              <a:rPr lang="en-US" sz="1600" dirty="0"/>
              <a:t>LB231 (D1.0)</a:t>
            </a:r>
          </a:p>
          <a:p>
            <a:pPr lvl="1"/>
            <a:r>
              <a:rPr lang="en-CA" sz="1600" dirty="0"/>
              <a:t>Technical </a:t>
            </a:r>
            <a:r>
              <a:rPr lang="en-CA" sz="1600" dirty="0"/>
              <a:t>presentations</a:t>
            </a:r>
          </a:p>
          <a:p>
            <a:r>
              <a:rPr lang="en-US" sz="2000" dirty="0"/>
              <a:t>Agenda for this meeting is available in document 11-18/0645r1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 (HPE)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TG AZ – May 2018</a:t>
            </a:r>
            <a:br>
              <a:rPr lang="en-US" dirty="0" smtClean="0"/>
            </a:br>
            <a:r>
              <a:rPr lang="en-GB" sz="2000" dirty="0" err="1"/>
              <a:t>TGaz</a:t>
            </a:r>
            <a:r>
              <a:rPr lang="en-GB" sz="2000" dirty="0"/>
              <a:t> Next Generation Positioning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Chair: </a:t>
            </a:r>
            <a:r>
              <a:rPr lang="en-US" sz="2000" b="0" dirty="0"/>
              <a:t>Jonathan Segev </a:t>
            </a:r>
            <a:r>
              <a:rPr lang="en-US" sz="1400" b="0" dirty="0"/>
              <a:t>(Intel Corporation)</a:t>
            </a:r>
            <a:r>
              <a:rPr lang="en-US" sz="2000" b="0" dirty="0"/>
              <a:t/>
            </a:r>
            <a:br>
              <a:rPr lang="en-US" sz="2000" b="0" dirty="0"/>
            </a:b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8784600" cy="2734840"/>
          </a:xfrm>
        </p:spPr>
        <p:txBody>
          <a:bodyPr/>
          <a:lstStyle/>
          <a:p>
            <a:pPr marL="609600" indent="-609600"/>
            <a:endParaRPr lang="en-US" sz="100" dirty="0"/>
          </a:p>
          <a:p>
            <a:r>
              <a:rPr lang="en-US" sz="1800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Open call for submissions towards amendment text and Spec Framework Document</a:t>
            </a:r>
            <a:r>
              <a:rPr lang="en-US" sz="1600" dirty="0"/>
              <a:t> </a:t>
            </a:r>
            <a:r>
              <a:rPr lang="en-US" sz="1600" dirty="0"/>
              <a:t>(SFD).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Draft 0.2 published.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009650" lvl="1" indent="-609600"/>
            <a:endParaRPr lang="en-US" sz="900" dirty="0"/>
          </a:p>
          <a:p>
            <a:r>
              <a:rPr lang="en-US" sz="1800" dirty="0"/>
              <a:t>May Goals:</a:t>
            </a:r>
            <a:endParaRPr lang="en-US" sz="1800" dirty="0"/>
          </a:p>
          <a:p>
            <a:pPr lvl="1">
              <a:buFont typeface="Times New Roman" pitchFamily="16" charset="0"/>
              <a:buChar char="•"/>
            </a:pPr>
            <a:r>
              <a:rPr lang="en-US" altLang="en-US" sz="1600" dirty="0"/>
              <a:t>Continue development of amendment 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600" dirty="0"/>
              <a:t>Approve initial amendment text submissions on PHY security, 60Ghz positioning and passive location</a:t>
            </a:r>
            <a:r>
              <a:rPr lang="en-US" altLang="en-US" sz="1600" dirty="0"/>
              <a:t>.</a:t>
            </a:r>
            <a:endParaRPr lang="en-US" altLang="en-US" sz="16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264084"/>
              </p:ext>
            </p:extLst>
          </p:nvPr>
        </p:nvGraphicFramePr>
        <p:xfrm>
          <a:off x="7086600" y="4772653"/>
          <a:ext cx="3526800" cy="16593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8818"/>
                <a:gridCol w="636782"/>
                <a:gridCol w="587800"/>
                <a:gridCol w="587800"/>
                <a:gridCol w="587800"/>
                <a:gridCol w="587800"/>
              </a:tblGrid>
              <a:tr h="25354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MON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TUE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WED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THU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FRI</a:t>
                      </a:r>
                      <a:endParaRPr lang="en-US" sz="1200" dirty="0"/>
                    </a:p>
                  </a:txBody>
                  <a:tcPr marT="45746" marB="45746"/>
                </a:tc>
              </a:tr>
              <a:tr h="25354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AM1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  <a:tr h="25354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AM2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AZ</a:t>
                      </a:r>
                      <a:endParaRPr lang="en-US" sz="12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AZ</a:t>
                      </a:r>
                      <a:endParaRPr lang="en-US" sz="12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  <a:tr h="28753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PM1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  <a:tr h="25354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PM2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AZ</a:t>
                      </a:r>
                      <a:endParaRPr lang="en-US" sz="12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46" marB="45746"/>
                </a:tc>
              </a:tr>
              <a:tr h="25354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Eve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828800" y="4191000"/>
            <a:ext cx="5105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/>
            <a:endParaRPr lang="en-US" sz="100" kern="0" dirty="0"/>
          </a:p>
          <a:p>
            <a:pPr lvl="1">
              <a:buFont typeface="Times New Roman" pitchFamily="16" charset="0"/>
              <a:buChar char="•"/>
            </a:pPr>
            <a:r>
              <a:rPr lang="en-US" altLang="en-US" sz="1600" kern="0" dirty="0"/>
              <a:t>Continue SFD development.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600" kern="0" dirty="0"/>
              <a:t>Consider TG process towards the Nov. 2018 D1.0 publication and Initial WG ballot.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600" kern="0" dirty="0"/>
              <a:t>Review technical proposals.</a:t>
            </a:r>
          </a:p>
          <a:p>
            <a:pPr lvl="1">
              <a:buFont typeface="Times New Roman" pitchFamily="16" charset="0"/>
              <a:buChar char="•"/>
            </a:pPr>
            <a:endParaRPr lang="en-US" altLang="en-US" sz="1600" kern="0" dirty="0"/>
          </a:p>
          <a:p>
            <a:r>
              <a:rPr lang="en-US" sz="1800" kern="0" dirty="0"/>
              <a:t>Agenda: </a:t>
            </a:r>
            <a:r>
              <a:rPr lang="en-US" sz="1800" b="0" kern="0" dirty="0"/>
              <a:t>refer to submission 11-18/0596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May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/>
              <a:t>Wake Up Radio</a:t>
            </a:r>
            <a:br>
              <a:rPr lang="en-GB" sz="2800" b="0" dirty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2133601"/>
            <a:ext cx="8534400" cy="4341813"/>
          </a:xfrm>
        </p:spPr>
        <p:txBody>
          <a:bodyPr/>
          <a:lstStyle/>
          <a:p>
            <a:r>
              <a:rPr lang="en-US" altLang="en-US" sz="2000" dirty="0"/>
              <a:t>From the last F2F meeting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Spec Framework Document (SFD) </a:t>
            </a:r>
            <a:r>
              <a:rPr lang="en-US" altLang="en-US" sz="1800" dirty="0">
                <a:ea typeface="MS PGothic" charset="-128"/>
              </a:rPr>
              <a:t>- IEEE </a:t>
            </a:r>
            <a:r>
              <a:rPr lang="en-US" altLang="en-US" sz="1800" dirty="0">
                <a:ea typeface="MS PGothic" charset="-128"/>
              </a:rPr>
              <a:t>802.11-17/575r9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D0.1 as the initial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draft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PHY/MAC spec text documents to create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D0.2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technical </a:t>
            </a:r>
            <a:r>
              <a:rPr lang="en-US" altLang="en-US" sz="1800" dirty="0">
                <a:ea typeface="MS PGothic" charset="-128"/>
              </a:rPr>
              <a:t>presentations and TG timeline</a:t>
            </a:r>
            <a:endParaRPr lang="en-US" altLang="en-US" sz="1800" dirty="0">
              <a:ea typeface="MS PGothic" charset="-128"/>
            </a:endParaRPr>
          </a:p>
          <a:p>
            <a:r>
              <a:rPr lang="en-US" altLang="en-US" sz="2000" dirty="0"/>
              <a:t>Plan for this meeting</a:t>
            </a:r>
          </a:p>
          <a:p>
            <a:pPr lvl="1"/>
            <a:r>
              <a:rPr lang="en-US" altLang="en-US" sz="1800" dirty="0"/>
              <a:t>TG officer elections</a:t>
            </a:r>
          </a:p>
          <a:p>
            <a:pPr lvl="1"/>
            <a:r>
              <a:rPr lang="en-US" altLang="en-US" sz="1800" dirty="0"/>
              <a:t>Review </a:t>
            </a:r>
            <a:r>
              <a:rPr lang="en-US" altLang="en-US" sz="1800" dirty="0"/>
              <a:t>and approve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SFD and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</a:t>
            </a:r>
            <a:r>
              <a:rPr lang="en-US" altLang="en-US" sz="1800" dirty="0"/>
              <a:t>D0.2</a:t>
            </a:r>
            <a:endParaRPr lang="en-US" altLang="en-US" sz="1800" dirty="0"/>
          </a:p>
          <a:p>
            <a:pPr lvl="1"/>
            <a:r>
              <a:rPr lang="en-US" altLang="en-US" sz="1800" dirty="0"/>
              <a:t>Focus on resolving </a:t>
            </a:r>
            <a:r>
              <a:rPr lang="en-US" altLang="en-US" sz="1800" dirty="0"/>
              <a:t>TBDs in the PHY and MAC clauses of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</a:t>
            </a:r>
            <a:r>
              <a:rPr lang="en-US" altLang="en-US" sz="1800" dirty="0"/>
              <a:t>D0.2</a:t>
            </a:r>
          </a:p>
          <a:p>
            <a:pPr lvl="1"/>
            <a:r>
              <a:rPr lang="en-US" altLang="en-US" sz="1800" dirty="0" err="1"/>
              <a:t>TGba</a:t>
            </a:r>
            <a:r>
              <a:rPr lang="en-US" altLang="en-US" sz="1800" dirty="0"/>
              <a:t>/ARC joint slot on Thursday PM2</a:t>
            </a:r>
            <a:endParaRPr lang="en-US" altLang="en-US" sz="1800" dirty="0"/>
          </a:p>
          <a:p>
            <a:pPr lvl="1"/>
            <a:r>
              <a:rPr lang="en-US" altLang="en-US" sz="1800" dirty="0"/>
              <a:t>Review </a:t>
            </a:r>
            <a:r>
              <a:rPr lang="en-US" altLang="en-US" sz="1800" dirty="0"/>
              <a:t>TG </a:t>
            </a:r>
            <a:r>
              <a:rPr lang="en-US" altLang="en-US" sz="1800" dirty="0"/>
              <a:t>timeline</a:t>
            </a:r>
          </a:p>
          <a:p>
            <a:pPr lvl="2"/>
            <a:r>
              <a:rPr lang="en-US" altLang="en-US" sz="1600" dirty="0"/>
              <a:t>Current schedule for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D1.0 is in July 2018</a:t>
            </a:r>
          </a:p>
          <a:p>
            <a:r>
              <a:rPr lang="en-US" altLang="en-US" sz="2000" dirty="0"/>
              <a:t>Agenda can be found in doc: IEEE 802.11-18/647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TGaj</a:t>
            </a:r>
            <a:r>
              <a: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China millimeter wave</a:t>
            </a:r>
            <a:r>
              <a:rPr lang="en-US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TGak</a:t>
            </a:r>
            <a:r>
              <a: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Enhancements For Transit Links Within Bridged Networks)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TGaq</a:t>
            </a:r>
            <a:r>
              <a:rPr lang="en-US" altLang="en-US" dirty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TGax 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LC SG 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BCS TIG (Broadcast 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FD TIG (Full Duplex)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May 2018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802.11 LC-SG</a:t>
            </a: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2295525" y="1295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en-GB" altLang="en-US"/>
              <a:t>LC SG will discuss :</a:t>
            </a:r>
          </a:p>
          <a:p>
            <a:pPr lvl="1" algn="just"/>
            <a:r>
              <a:rPr lang="en-GB" altLang="en-US"/>
              <a:t>Possible milestones (documents) for LC TG consideration</a:t>
            </a:r>
          </a:p>
          <a:p>
            <a:pPr lvl="1" algn="just"/>
            <a:r>
              <a:rPr lang="en-GB" altLang="en-US"/>
              <a:t>Suitability of work done in the TIG/SG for the TG</a:t>
            </a:r>
          </a:p>
          <a:p>
            <a:pPr lvl="1" algn="just"/>
            <a:r>
              <a:rPr lang="en-GB" altLang="en-US"/>
              <a:t>Possible timeline for LC TG consideration</a:t>
            </a:r>
          </a:p>
          <a:p>
            <a:pPr algn="just"/>
            <a:r>
              <a:rPr lang="en-GB" altLang="en-US"/>
              <a:t>Additional contributions on use-cases that may be relevant for the future TG</a:t>
            </a:r>
          </a:p>
          <a:p>
            <a:pPr algn="just"/>
            <a:endParaRPr lang="en-GB" altLang="en-US"/>
          </a:p>
          <a:p>
            <a:pPr algn="just"/>
            <a:r>
              <a:rPr lang="en-GB" altLang="en-US"/>
              <a:t>Four (4) meeting slots for the Mar. 2018 session</a:t>
            </a:r>
          </a:p>
          <a:p>
            <a:pPr lvl="1" algn="just"/>
            <a:r>
              <a:rPr lang="en-GB" altLang="en-US" b="1"/>
              <a:t>Mon – </a:t>
            </a:r>
            <a:r>
              <a:rPr lang="en-GB" altLang="en-US"/>
              <a:t>PM2; </a:t>
            </a:r>
            <a:r>
              <a:rPr lang="en-GB" altLang="en-US" b="1"/>
              <a:t>Tue – </a:t>
            </a:r>
            <a:r>
              <a:rPr lang="en-GB" altLang="en-US"/>
              <a:t>PM2; </a:t>
            </a:r>
            <a:r>
              <a:rPr lang="en-GB" altLang="en-US" b="1"/>
              <a:t>Wed – </a:t>
            </a:r>
            <a:r>
              <a:rPr lang="en-GB" altLang="en-US"/>
              <a:t>AM1; </a:t>
            </a:r>
            <a:r>
              <a:rPr lang="en-GB" altLang="en-US" b="1"/>
              <a:t>Thur – </a:t>
            </a:r>
            <a:r>
              <a:rPr lang="en-GB" altLang="en-US"/>
              <a:t>AM1</a:t>
            </a:r>
          </a:p>
          <a:p>
            <a:pPr lvl="1" algn="just"/>
            <a:endParaRPr lang="en-GB" altLang="en-US"/>
          </a:p>
          <a:p>
            <a:pPr algn="just"/>
            <a:r>
              <a:rPr lang="en-GB" altLang="en-US"/>
              <a:t>Proposed Agenda in doc. 11-18/0631r0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Nikola Serafimovski (pureLiFi)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9801" y="900708"/>
            <a:ext cx="7770813" cy="1065213"/>
          </a:xfrm>
        </p:spPr>
        <p:txBody>
          <a:bodyPr/>
          <a:lstStyle/>
          <a:p>
            <a:r>
              <a:rPr lang="en-US" dirty="0"/>
              <a:t>IEEE 802.11 BCS TIG/SG</a:t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09801" y="2196108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Progress since March 2018 meeting: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Discussion of “Potential ITS Use Cases for BCS” (11-18/0711r0) during the April 24</a:t>
            </a:r>
            <a:r>
              <a:rPr lang="en-US" sz="1200" baseline="30000" dirty="0"/>
              <a:t>th</a:t>
            </a:r>
            <a:r>
              <a:rPr lang="en-US" sz="1200" dirty="0"/>
              <a:t> phone conference</a:t>
            </a:r>
          </a:p>
          <a:p>
            <a:pPr lvl="1">
              <a:buFont typeface="Arial"/>
              <a:buChar char="•"/>
            </a:pPr>
            <a:endParaRPr lang="en-US" sz="1400" dirty="0"/>
          </a:p>
          <a:p>
            <a:pPr>
              <a:buFont typeface="Arial"/>
              <a:buChar char="•"/>
            </a:pPr>
            <a:r>
              <a:rPr lang="en-US" sz="1600" dirty="0"/>
              <a:t>May Goals: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Consolidate on Use Cases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Discussion on security requirements &amp; constrains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Discussion of (Draft) PAR and CSD text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Leadership Elections</a:t>
            </a:r>
          </a:p>
          <a:p>
            <a:r>
              <a:rPr lang="en-US" sz="1400" dirty="0"/>
              <a:t>	</a:t>
            </a:r>
          </a:p>
          <a:p>
            <a:pPr>
              <a:buFont typeface="Arial"/>
              <a:buChar char="•"/>
            </a:pPr>
            <a:r>
              <a:rPr lang="en-US" sz="1600" dirty="0"/>
              <a:t>2 Meeting slots:  Mon PM1 &amp;&amp; Thu PM2</a:t>
            </a:r>
          </a:p>
          <a:p>
            <a:pPr>
              <a:buFont typeface="Arial"/>
              <a:buChar char="•"/>
            </a:pPr>
            <a:endParaRPr lang="en-US" sz="1600" dirty="0"/>
          </a:p>
          <a:p>
            <a:pPr>
              <a:buFont typeface="Arial"/>
              <a:buChar char="•"/>
            </a:pPr>
            <a:r>
              <a:rPr lang="en-US" sz="1600" dirty="0"/>
              <a:t>Agenda (includes list of submissions): 11-18/0590</a:t>
            </a:r>
          </a:p>
          <a:p>
            <a:pPr>
              <a:buFont typeface="Arial"/>
              <a:buChar char="•"/>
            </a:pPr>
            <a:r>
              <a:rPr lang="en-US" sz="1600" dirty="0"/>
              <a:t>Meeting / Chair’s slides: 11-18/0591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209800" y="685800"/>
            <a:ext cx="7771680" cy="1218600"/>
          </a:xfrm>
          <a:prstGeom prst="rect">
            <a:avLst/>
          </a:prstGeom>
          <a:noFill/>
          <a:ln>
            <a:noFill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en-US" sz="3200" b="1" dirty="0">
                <a:solidFill>
                  <a:srgbClr val="000000"/>
                </a:solidFill>
                <a:latin typeface="Times New Roman"/>
              </a:rPr>
              <a:t>Full Duplex (FD) TIG – </a:t>
            </a:r>
            <a:r>
              <a:rPr lang="en-US" sz="3200" b="1" dirty="0">
                <a:solidFill>
                  <a:srgbClr val="000000"/>
                </a:solidFill>
                <a:latin typeface="Times New Roman"/>
              </a:rPr>
              <a:t>May </a:t>
            </a:r>
            <a:r>
              <a:rPr lang="en-US" sz="3200" b="1" dirty="0" smtClean="0">
                <a:solidFill>
                  <a:srgbClr val="000000"/>
                </a:solidFill>
                <a:latin typeface="Times New Roman"/>
              </a:rPr>
              <a:t>2018</a:t>
            </a:r>
          </a:p>
          <a:p>
            <a:pPr algn="ctr">
              <a:lnSpc>
                <a:spcPct val="100000"/>
              </a:lnSpc>
            </a:pPr>
            <a:r>
              <a:rPr lang="en-US" sz="3200" b="1" dirty="0" err="1" smtClean="0">
                <a:solidFill>
                  <a:srgbClr val="000000"/>
                </a:solidFill>
                <a:latin typeface="Times New Roman"/>
              </a:rPr>
              <a:t>Tuncer</a:t>
            </a:r>
            <a:r>
              <a:rPr lang="en-US" sz="32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/>
              </a:rPr>
              <a:t>Baykas</a:t>
            </a:r>
            <a:endParaRPr dirty="0"/>
          </a:p>
        </p:txBody>
      </p:sp>
      <p:sp>
        <p:nvSpPr>
          <p:cNvPr id="46" name="CustomShape 2"/>
          <p:cNvSpPr/>
          <p:nvPr/>
        </p:nvSpPr>
        <p:spPr>
          <a:xfrm>
            <a:off x="2209800" y="1905120"/>
            <a:ext cx="7771680" cy="4494960"/>
          </a:xfrm>
          <a:prstGeom prst="rect">
            <a:avLst/>
          </a:prstGeom>
          <a:noFill/>
          <a:ln>
            <a:noFill/>
          </a:ln>
        </p:spPr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Times New Roman"/>
              </a:rPr>
              <a:t>  May Goals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:</a:t>
            </a:r>
            <a:endParaRPr/>
          </a:p>
          <a:p>
            <a:pPr lvl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  Review contributions on Use Cases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  Review contributions to the report framework, 11-18/498-00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Future plans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Times New Roman"/>
              </a:rPr>
              <a:t>  May Agenda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: See 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11-18/0759r0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James Gilb, GA-ASI, USD, Gilb Consulting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</a:t>
            </a:r>
            <a:br>
              <a:rPr lang="en-US" dirty="0" smtClean="0"/>
            </a:br>
            <a:r>
              <a:rPr lang="en-US" dirty="0" smtClean="0"/>
              <a:t>Agenda </a:t>
            </a:r>
            <a:r>
              <a:rPr lang="en-US" dirty="0"/>
              <a:t>for </a:t>
            </a:r>
            <a:r>
              <a:rPr lang="en-US" dirty="0" smtClean="0"/>
              <a:t>2018-05-08</a:t>
            </a:r>
            <a:endParaRPr lang="en-US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ANA </a:t>
            </a:r>
            <a:r>
              <a:rPr lang="en-US" dirty="0"/>
              <a:t>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 smtClean="0"/>
              <a:t>Review WG Style Guide</a:t>
            </a:r>
          </a:p>
          <a:p>
            <a:r>
              <a:rPr lang="en-US" dirty="0" smtClean="0"/>
              <a:t>Additional </a:t>
            </a:r>
            <a:r>
              <a:rPr lang="en-US" dirty="0"/>
              <a:t>discussion topics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Peter Ecclesine (Cisco Systems)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3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11-11/0270r40 (May 2018)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Updated description for values allocated by WG motion for use by IETF and published in RFC 8110</a:t>
            </a:r>
          </a:p>
          <a:p>
            <a:pPr lvl="2" eaLnBrk="1" hangingPunct="1"/>
            <a:r>
              <a:rPr lang="en-US" altLang="en-US" dirty="0" smtClean="0"/>
              <a:t>Element ID Extension value 32: “</a:t>
            </a:r>
            <a:r>
              <a:rPr lang="en-US" altLang="en-US" dirty="0" err="1" smtClean="0"/>
              <a:t>Diffie</a:t>
            </a:r>
            <a:r>
              <a:rPr lang="en-US" altLang="en-US" dirty="0" smtClean="0"/>
              <a:t>-Hellman Parameter”</a:t>
            </a:r>
          </a:p>
          <a:p>
            <a:pPr lvl="2" eaLnBrk="1" hangingPunct="1"/>
            <a:r>
              <a:rPr lang="en-US" altLang="en-US" dirty="0" smtClean="0"/>
              <a:t>AKM Suite value 18: “Opportunistic Wireless Encryption”</a:t>
            </a:r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900" y="866774"/>
            <a:ext cx="7770813" cy="428626"/>
          </a:xfrm>
        </p:spPr>
        <p:txBody>
          <a:bodyPr/>
          <a:lstStyle/>
          <a:p>
            <a:r>
              <a:rPr lang="en-US" dirty="0"/>
              <a:t>802.11 AANI SC – May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402" y="1446890"/>
            <a:ext cx="8459807" cy="520949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514350" lvl="1" indent="0"/>
            <a:r>
              <a:rPr lang="en-US" altLang="en-US" dirty="0"/>
              <a:t>Continue discussions on: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NENDICA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802.11 technical performance relative to IMT-2020 requirements</a:t>
            </a:r>
            <a:br>
              <a:rPr lang="en-US" altLang="en-US" dirty="0"/>
            </a:br>
            <a:r>
              <a:rPr lang="en-US" altLang="en-US" dirty="0"/>
              <a:t>(1 contribution)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Discuss the future section planning/activity of the AANI SC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2"/>
              </a:rPr>
              <a:t>11-18/0632r1</a:t>
            </a:r>
            <a:r>
              <a:rPr lang="en-US" altLang="en-US" sz="2000" b="0" dirty="0"/>
              <a:t> for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will meet for 2 sessions: </a:t>
            </a:r>
            <a:r>
              <a:rPr lang="en-US" altLang="en-US" b="1" dirty="0"/>
              <a:t>Mon: </a:t>
            </a:r>
            <a:r>
              <a:rPr lang="en-US" altLang="en-US" dirty="0"/>
              <a:t>PM2 and </a:t>
            </a:r>
            <a:r>
              <a:rPr lang="en-US" altLang="en-US" b="1" dirty="0"/>
              <a:t>Thu:</a:t>
            </a:r>
            <a:r>
              <a:rPr lang="en-US" altLang="en-US" dirty="0"/>
              <a:t> AM2</a:t>
            </a:r>
          </a:p>
          <a:p>
            <a:pPr marL="114300" indent="0" algn="ctr"/>
            <a:endParaRPr lang="en-US" altLang="en-US" sz="1800" i="1" dirty="0"/>
          </a:p>
          <a:p>
            <a:pPr marL="114300" indent="0" algn="ctr"/>
            <a:r>
              <a:rPr lang="en-US" altLang="en-US" sz="2000" i="1" dirty="0"/>
              <a:t>Note: NENDICA: </a:t>
            </a:r>
            <a:r>
              <a:rPr lang="en-US" sz="2000" i="1" dirty="0"/>
              <a:t>“IEEE 802 network enhancements for the next decade” Industry Connections Activity</a:t>
            </a:r>
            <a:r>
              <a:rPr lang="en-US" altLang="en-US" sz="2000" i="1" dirty="0"/>
              <a:t> is scheduled to meet Mon, May 7, 10:30-12:30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Joseph Levy (Interdigital)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ARC – May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8B4D7243-E4CF-4CFA-856F-543096BC0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43000"/>
            <a:ext cx="7772400" cy="4953000"/>
          </a:xfrm>
          <a:extLst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Meeting slots: Tuesday AM2 and PM2,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Special slot: Thursday PM2 – </a:t>
            </a:r>
            <a:r>
              <a:rPr lang="en-US" altLang="en-US" sz="2000" b="1" dirty="0">
                <a:solidFill>
                  <a:srgbClr val="FF0000"/>
                </a:solidFill>
                <a:cs typeface="+mn-cs"/>
              </a:rPr>
              <a:t>joint with </a:t>
            </a:r>
            <a:r>
              <a:rPr lang="en-US" altLang="en-US" sz="2000" b="1" dirty="0" err="1">
                <a:solidFill>
                  <a:srgbClr val="FF0000"/>
                </a:solidFill>
                <a:cs typeface="+mn-cs"/>
              </a:rPr>
              <a:t>TGba</a:t>
            </a:r>
            <a:endParaRPr lang="en-US" altLang="en-US" sz="2000" b="1" dirty="0">
              <a:solidFill>
                <a:srgbClr val="FF0000"/>
              </a:solidFill>
              <a:cs typeface="+mn-cs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Officer confirmation/election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/>
              <a:t>IEEE 802 activities relevant to 802.11/ARC: </a:t>
            </a:r>
            <a:r>
              <a:rPr lang="en-US" altLang="en-US" sz="1800" b="1" dirty="0"/>
              <a:t>802c, 802.1CQ?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IEEE 1588, 802.1AS (802.1ASrev) and use of 802.11 FTM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Deterministic Networking – 802.11 SG, IETF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Continued review of </a:t>
            </a:r>
            <a:r>
              <a:rPr lang="en-US" b="1" dirty="0" err="1"/>
              <a:t>TGax</a:t>
            </a:r>
            <a:r>
              <a:rPr lang="en-US" b="1" dirty="0"/>
              <a:t> approach to subclause 10.2 and Figure 10-1: </a:t>
            </a:r>
            <a:r>
              <a:rPr lang="en-US" dirty="0">
                <a:hlinkClick r:id="rId3"/>
              </a:rPr>
              <a:t>11-18/0362r1</a:t>
            </a:r>
            <a:r>
              <a:rPr lang="en-US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/>
              <a:t>11ba/WUR architecture topics – </a:t>
            </a:r>
            <a:r>
              <a:rPr lang="en-US" sz="2000" b="1" dirty="0">
                <a:hlinkClick r:id="rId4"/>
              </a:rPr>
              <a:t>11-18/0533r2</a:t>
            </a:r>
            <a:r>
              <a:rPr lang="en-US" sz="2000" b="1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>
                <a:cs typeface="+mn-cs"/>
              </a:rPr>
              <a:t>YANG/NETCONF modeling – </a:t>
            </a:r>
            <a:r>
              <a:rPr lang="en-US" sz="2000" b="1" dirty="0">
                <a:solidFill>
                  <a:srgbClr val="FF0000"/>
                </a:solidFill>
                <a:cs typeface="+mn-cs"/>
              </a:rPr>
              <a:t>TIG formation</a:t>
            </a:r>
            <a:r>
              <a:rPr lang="en-US" sz="2000" b="1" dirty="0">
                <a:cs typeface="+mn-cs"/>
              </a:rPr>
              <a:t>? 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b="1" dirty="0">
                <a:ea typeface="+mn-ea"/>
                <a:cs typeface="+mn-cs"/>
              </a:rPr>
              <a:t>“What is an ESS?”: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b="1" dirty="0">
                <a:cs typeface="+mn-cs"/>
              </a:rPr>
              <a:t>and, “How can a non-AP STA know?”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b="1" dirty="0">
                <a:cs typeface="+mn-cs"/>
              </a:rPr>
              <a:t>What is an HESS? (</a:t>
            </a:r>
            <a:r>
              <a:rPr lang="en-US" altLang="en-US" sz="1800" b="1" dirty="0" err="1">
                <a:cs typeface="+mn-cs"/>
              </a:rPr>
              <a:t>cf</a:t>
            </a:r>
            <a:r>
              <a:rPr lang="en-US" altLang="en-US" sz="1800" b="1" dirty="0">
                <a:cs typeface="+mn-cs"/>
              </a:rPr>
              <a:t>: Wi-Fi Alliance’s Hotspot 2.0 Tech Spec)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Mark Hamilton, Ruckus/ARRIS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May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7526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dirty="0"/>
              <a:t>Discuss the use of PD, ED or other 802.11 coexistence mechanisms with the goal of promoting “fair” use of unlicensed </a:t>
            </a:r>
            <a:r>
              <a:rPr lang="en-AU" dirty="0" smtClean="0"/>
              <a:t>spectrum</a:t>
            </a:r>
          </a:p>
          <a:p>
            <a:pPr>
              <a:defRPr/>
            </a:pPr>
            <a:r>
              <a:rPr lang="en-AU" dirty="0"/>
              <a:t>Promote an environment that allow IEEE 802.11ax “fair access” to global unlicensed spectrum </a:t>
            </a:r>
            <a:endParaRPr lang="en-AU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2209801" y="685799"/>
            <a:ext cx="7856537" cy="1443038"/>
          </a:xfrm>
        </p:spPr>
        <p:txBody>
          <a:bodyPr/>
          <a:lstStyle/>
          <a:p>
            <a:r>
              <a:rPr lang="en-US" altLang="en-US" dirty="0"/>
              <a:t>PAR SC – May 2018</a:t>
            </a:r>
            <a:br>
              <a:rPr lang="en-US" altLang="en-US" dirty="0"/>
            </a:br>
            <a:r>
              <a:rPr lang="en-US" altLang="en-US" dirty="0"/>
              <a:t>PAR Review SC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66106" y="2203682"/>
            <a:ext cx="853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Will meet in July 2018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802 EC:     8 June 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NesCom: 27 July 2018 </a:t>
            </a:r>
            <a:r>
              <a:rPr lang="en-US" sz="1600" dirty="0">
                <a:solidFill>
                  <a:schemeClr val="tx1"/>
                </a:solidFill>
              </a:rPr>
              <a:t>(for </a:t>
            </a:r>
            <a:r>
              <a:rPr lang="en-US" sz="1600" dirty="0" err="1">
                <a:solidFill>
                  <a:schemeClr val="tx1"/>
                </a:solidFill>
              </a:rPr>
              <a:t>NesCom</a:t>
            </a:r>
            <a:r>
              <a:rPr lang="en-US" sz="1600" dirty="0">
                <a:solidFill>
                  <a:schemeClr val="tx1"/>
                </a:solidFill>
              </a:rPr>
              <a:t> Sept </a:t>
            </a:r>
            <a:r>
              <a:rPr lang="en-US" sz="1600" dirty="0" err="1">
                <a:solidFill>
                  <a:schemeClr val="tx1"/>
                </a:solidFill>
              </a:rPr>
              <a:t>mtg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lvl="1"/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 Rosdahl, (Qualcomm)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27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WNG – May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30364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Chair and vice-chair election/confirmation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sz="2000" dirty="0"/>
              <a:t>“</a:t>
            </a:r>
            <a:r>
              <a:rPr lang="en-US" altLang="en-US" sz="2000" dirty="0" err="1"/>
              <a:t>eXtreme</a:t>
            </a:r>
            <a:r>
              <a:rPr lang="en-US" altLang="en-US" sz="2000" dirty="0"/>
              <a:t> Throughput (XT) 802.11” – Laurent </a:t>
            </a:r>
            <a:r>
              <a:rPr lang="en-US" altLang="en-US" sz="2000" dirty="0" err="1"/>
              <a:t>Cariou</a:t>
            </a:r>
            <a:r>
              <a:rPr lang="en-US" altLang="en-US" sz="2000" dirty="0"/>
              <a:t> (Intel)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sz="2000" dirty="0"/>
              <a:t>“Beyond 802.11ax - Throughput Enhancement Utilizing Multi-bands across 2.4 5 6GHz Bands” – </a:t>
            </a:r>
            <a:r>
              <a:rPr lang="en-US" altLang="en-US" sz="2000" dirty="0" err="1"/>
              <a:t>Minyoung</a:t>
            </a:r>
            <a:r>
              <a:rPr lang="en-US" altLang="en-US" sz="2000" dirty="0"/>
              <a:t> Park (Samsung)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sz="2000" dirty="0"/>
              <a:t>“16 Spatial Stream Support in Next Generation WLAN” - </a:t>
            </a:r>
            <a:r>
              <a:rPr lang="en-US" altLang="en-US" dirty="0"/>
              <a:t>Sameer Vermani (Qualcomm)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dirty="0"/>
              <a:t>“Next Generation PHY/MAC in Sub-7GHz” – David </a:t>
            </a:r>
            <a:r>
              <a:rPr lang="en-US" altLang="en-US" dirty="0" err="1"/>
              <a:t>Yangxun</a:t>
            </a:r>
            <a:r>
              <a:rPr lang="en-US" altLang="en-US" dirty="0"/>
              <a:t> (Huawei)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sz="2000" dirty="0"/>
              <a:t>“</a:t>
            </a:r>
            <a:r>
              <a:rPr lang="en-US" altLang="en-US" dirty="0"/>
              <a:t>Next Generation Home Use Case</a:t>
            </a:r>
            <a:r>
              <a:rPr lang="en-US" altLang="en-US" sz="2000" dirty="0"/>
              <a:t>” – Yuichi Morioka (Sony)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Plans for July 2018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11-18/0642r1</a:t>
            </a:r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b="1"/>
              <a:t>Tuesday 8 May AM1 (08:00-10:00) &amp; Thursday AM2 (10:30-12:30)</a:t>
            </a:r>
            <a:endParaRPr lang="en-US" altLang="en-US" sz="2000" b="1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Jim Lansford, Qualcomm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</TotalTime>
  <Words>2034</Words>
  <Application>Microsoft Office PowerPoint</Application>
  <PresentationFormat>Widescreen</PresentationFormat>
  <Paragraphs>440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MS Gothic</vt:lpstr>
      <vt:lpstr>ＭＳ Ｐゴシック</vt:lpstr>
      <vt:lpstr>ＭＳ Ｐゴシック</vt:lpstr>
      <vt:lpstr>Arial</vt:lpstr>
      <vt:lpstr>Times New Roman</vt:lpstr>
      <vt:lpstr>Wingdings</vt:lpstr>
      <vt:lpstr>Office Theme</vt:lpstr>
      <vt:lpstr>Document</vt:lpstr>
      <vt:lpstr>WG11 Opening Report Snapshot slides 2018-05</vt:lpstr>
      <vt:lpstr>Abstract</vt:lpstr>
      <vt:lpstr>Editors Meeting Agenda for 2018-05-08</vt:lpstr>
      <vt:lpstr>ANA Status</vt:lpstr>
      <vt:lpstr>802.11 AANI SC – May 2018</vt:lpstr>
      <vt:lpstr>802.11 ARC – May 2018</vt:lpstr>
      <vt:lpstr>IEEE 802.11 Coexistence SC – May 2018</vt:lpstr>
      <vt:lpstr>PAR SC – May 2018 PAR Review SC Chair: Jon Rosdahl</vt:lpstr>
      <vt:lpstr>802.11 WNG – May 2018</vt:lpstr>
      <vt:lpstr>IEEE 802 JTC1 SC – May 2018</vt:lpstr>
      <vt:lpstr>IEEE 802 has 81 standards in or through the PSDO pipeline</vt:lpstr>
      <vt:lpstr>TGmd – Snapshot slide</vt:lpstr>
      <vt:lpstr>TGaj– May 2018 China Millimeter Wave Chair: Jiamin Chen</vt:lpstr>
      <vt:lpstr>PowerPoint Presentation</vt:lpstr>
      <vt:lpstr>IEEE 802.11aq – May 2018 Pre-Association Discovery Chair: Stephen McCann</vt:lpstr>
      <vt:lpstr>IEEE 802.11ax – May 2018</vt:lpstr>
      <vt:lpstr>Task Group AY – May 2018</vt:lpstr>
      <vt:lpstr>NGP TG AZ – May 2018 TGaz Next Generation Positioning Chair: Jonathan Segev (Intel Corporation) </vt:lpstr>
      <vt:lpstr>TGba– May 2018 Wake Up Radio Chair: Minyoung Park</vt:lpstr>
      <vt:lpstr>PowerPoint Presentation</vt:lpstr>
      <vt:lpstr>IEEE 802.11 BCS TIG/SG Broadcast Services Chair: Marc Emmelmann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143</cp:revision>
  <cp:lastPrinted>1601-01-01T00:00:00Z</cp:lastPrinted>
  <dcterms:created xsi:type="dcterms:W3CDTF">2018-05-02T19:26:26Z</dcterms:created>
  <dcterms:modified xsi:type="dcterms:W3CDTF">2018-05-06T19:27:57Z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80fb6819-00db-493e-9f4e-59d53887bad3</vt:lpwstr>
  </property>
  <property fmtid="{D5CDD505-2E9C-101B-9397-08002B2CF9AE}" pid="3" name="CTP_TimeStamp">
    <vt:lpwstr>2018-05-06 19:27:57Z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