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721" r:id="rId27"/>
    <p:sldId id="761" r:id="rId28"/>
    <p:sldId id="802" r:id="rId29"/>
    <p:sldId id="726" r:id="rId30"/>
    <p:sldId id="805" r:id="rId31"/>
    <p:sldId id="776" r:id="rId32"/>
    <p:sldId id="760" r:id="rId33"/>
    <p:sldId id="800" r:id="rId34"/>
    <p:sldId id="694" r:id="rId35"/>
    <p:sldId id="695" r:id="rId36"/>
    <p:sldId id="740" r:id="rId37"/>
    <p:sldId id="741"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095" autoAdjust="0"/>
  </p:normalViewPr>
  <p:slideViewPr>
    <p:cSldViewPr>
      <p:cViewPr varScale="1">
        <p:scale>
          <a:sx n="66" d="100"/>
          <a:sy n="66" d="100"/>
        </p:scale>
        <p:origin x="1176" y="40"/>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802.11-18/0647r11</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959"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2018-5-9</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April 30th: </a:t>
            </a:r>
          </a:p>
          <a:p>
            <a:pPr lvl="1">
              <a:defRPr/>
            </a:pPr>
            <a:r>
              <a:rPr lang="en-US" b="0" dirty="0" smtClean="0"/>
              <a:t>Received </a:t>
            </a:r>
            <a:r>
              <a:rPr lang="en-US" dirty="0" smtClean="0"/>
              <a:t>51 s</a:t>
            </a:r>
            <a:r>
              <a:rPr lang="en-US" b="0" dirty="0" smtClean="0"/>
              <a:t>ubmissions (updated on May </a:t>
            </a:r>
            <a:r>
              <a:rPr lang="en-US" dirty="0"/>
              <a:t>7</a:t>
            </a:r>
            <a:r>
              <a:rPr lang="en-US" b="0" dirty="0" smtClean="0"/>
              <a:t>)</a:t>
            </a:r>
          </a:p>
          <a:p>
            <a:pPr>
              <a:defRPr/>
            </a:pPr>
            <a:endParaRPr lang="en-US" dirty="0" smtClean="0"/>
          </a:p>
          <a:p>
            <a:pPr>
              <a:defRPr/>
            </a:pPr>
            <a:r>
              <a:rPr lang="en-US" dirty="0" smtClean="0"/>
              <a:t>Group submissions based on priorities</a:t>
            </a:r>
          </a:p>
          <a:p>
            <a:pPr lvl="1">
              <a:defRPr/>
            </a:pPr>
            <a:r>
              <a:rPr lang="en-US" dirty="0" smtClean="0"/>
              <a:t>Spec text submissions for </a:t>
            </a:r>
            <a:r>
              <a:rPr lang="en-US" dirty="0" err="1" smtClean="0"/>
              <a:t>TGba</a:t>
            </a:r>
            <a:r>
              <a:rPr lang="en-US" dirty="0" smtClean="0"/>
              <a:t> D0.3</a:t>
            </a:r>
          </a:p>
          <a:p>
            <a:pPr lvl="1">
              <a:defRPr/>
            </a:pPr>
            <a:r>
              <a:rPr lang="en-US" b="0" dirty="0" smtClean="0"/>
              <a:t>Presentations resolving TBDs in </a:t>
            </a:r>
            <a:r>
              <a:rPr lang="en-US" b="0" dirty="0" err="1" smtClean="0"/>
              <a:t>TGba</a:t>
            </a:r>
            <a:r>
              <a:rPr lang="en-US" b="0" dirty="0" smtClean="0"/>
              <a:t> D0.2</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2777081979"/>
              </p:ext>
            </p:extLst>
          </p:nvPr>
        </p:nvGraphicFramePr>
        <p:xfrm>
          <a:off x="771525" y="2590800"/>
          <a:ext cx="7772400" cy="1682490"/>
        </p:xfrm>
        <a:graphic>
          <a:graphicData uri="http://schemas.openxmlformats.org/drawingml/2006/table">
            <a:tbl>
              <a:tblPr/>
              <a:tblGrid>
                <a:gridCol w="536364"/>
                <a:gridCol w="2672067"/>
                <a:gridCol w="955703"/>
                <a:gridCol w="1121488"/>
                <a:gridCol w="692397"/>
                <a:gridCol w="1794381"/>
              </a:tblGrid>
              <a:tr h="146281">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18/775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draft-text-for-WUR FDMA </a:t>
                      </a:r>
                      <a:r>
                        <a:rPr lang="en-US" sz="1200" b="0" i="0" u="none" strike="noStrike" dirty="0" err="1">
                          <a:solidFill>
                            <a:srgbClr val="000000"/>
                          </a:solidFill>
                          <a:effectLst/>
                          <a:latin typeface="Calibri" panose="020F0502020204030204" pitchFamily="34" charset="0"/>
                        </a:rPr>
                        <a:t>Transmissions_PHY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Jianhan Liu</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18/785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 Spec Text Proposal on 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Junghoon</a:t>
                      </a:r>
                      <a:r>
                        <a:rPr lang="en-US" sz="1200" b="0" i="0" u="none" strike="noStrike" dirty="0">
                          <a:solidFill>
                            <a:srgbClr val="000000"/>
                          </a:solidFill>
                          <a:effectLst/>
                          <a:latin typeface="Calibri" panose="020F0502020204030204" pitchFamily="34" charset="0"/>
                        </a:rPr>
                        <a:t>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18/760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Modification of Spec text related to sync duration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 - modification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dirty="0">
                          <a:solidFill>
                            <a:srgbClr val="000000"/>
                          </a:solidFill>
                          <a:effectLst/>
                          <a:latin typeface="Calibri" panose="020F0502020204030204" pitchFamily="34" charset="0"/>
                        </a:rPr>
                        <a:t>18/853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TX and RX Requirements for 802.11ba – Part II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1749302394"/>
              </p:ext>
            </p:extLst>
          </p:nvPr>
        </p:nvGraphicFramePr>
        <p:xfrm>
          <a:off x="304800" y="1321790"/>
          <a:ext cx="8534400" cy="5127232"/>
        </p:xfrm>
        <a:graphic>
          <a:graphicData uri="http://schemas.openxmlformats.org/drawingml/2006/table">
            <a:tbl>
              <a:tblPr/>
              <a:tblGrid>
                <a:gridCol w="680937"/>
                <a:gridCol w="2900066"/>
                <a:gridCol w="1037249"/>
                <a:gridCol w="1217181"/>
                <a:gridCol w="751477"/>
                <a:gridCol w="1947490"/>
              </a:tblGrid>
              <a:tr h="143600">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dirty="0">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18/772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Updated WUR performance results with multiple TX antennas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Shahrnaz Azizi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18/773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Multiantenna TX Diversity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419757">
                <a:tc>
                  <a:txBody>
                    <a:bodyPr/>
                    <a:lstStyle/>
                    <a:p>
                      <a:pPr algn="l" fontAlgn="ctr"/>
                      <a:r>
                        <a:rPr lang="en-US" sz="1200" b="0" i="0" u="none" strike="noStrike">
                          <a:solidFill>
                            <a:srgbClr val="000000"/>
                          </a:solidFill>
                          <a:effectLst/>
                          <a:latin typeface="Calibri" panose="020F0502020204030204" pitchFamily="34" charset="0"/>
                        </a:rPr>
                        <a:t>18/584r2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MC-OOK ‘On’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 and Rui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Qualcomm/</a:t>
                      </a:r>
                      <a:r>
                        <a:rPr lang="en-US" sz="1200" b="0" i="0" u="none" strike="noStrike" dirty="0" err="1">
                          <a:solidFill>
                            <a:srgbClr val="000000"/>
                          </a:solidFill>
                          <a:effectLst/>
                          <a:latin typeface="Calibri" panose="020F0502020204030204" pitchFamily="34" charset="0"/>
                        </a:rPr>
                        <a:t>InterDigital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OOK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18/413r2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discussion-on-wur-multi-antenna-transmission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18/776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PAPR-reduction-in-WUR-FDMA-mode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18/682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OOK Waveform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Alphan Sahin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dirty="0" smtClean="0">
                          <a:solidFill>
                            <a:srgbClr val="000000"/>
                          </a:solidFill>
                          <a:effectLst/>
                          <a:latin typeface="Calibri" panose="020F0502020204030204" pitchFamily="34" charset="0"/>
                        </a:rPr>
                        <a:t>18/784</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Junghoon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18/801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OOK Waveform Generation for FDMA </a:t>
                      </a:r>
                      <a:r>
                        <a:rPr lang="en-US" sz="1200" b="0" i="0" u="none" strike="noStrike" dirty="0" smtClean="0">
                          <a:solidFill>
                            <a:srgbClr val="000000"/>
                          </a:solidFill>
                          <a:effectLst/>
                          <a:latin typeface="Calibri" panose="020F0502020204030204" pitchFamily="34" charset="0"/>
                        </a:rPr>
                        <a:t>Transmission (SP only)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18/802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PAPR Investigation on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18/824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WUR Power Spectral Density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WUR PSD</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18/761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Evaluation of PAPR in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18/762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Efficient WUR FDMA </a:t>
                      </a:r>
                      <a:r>
                        <a:rPr lang="en-US" sz="1200" b="0" i="0" u="none" strike="noStrike" dirty="0" smtClean="0">
                          <a:solidFill>
                            <a:srgbClr val="000000"/>
                          </a:solidFill>
                          <a:effectLst/>
                          <a:latin typeface="Calibri" panose="020F0502020204030204" pitchFamily="34" charset="0"/>
                        </a:rPr>
                        <a:t>transmission (SP only)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dirty="0">
                          <a:solidFill>
                            <a:srgbClr val="000000"/>
                          </a:solidFill>
                          <a:effectLst/>
                          <a:latin typeface="Calibri" panose="020F0502020204030204" pitchFamily="34" charset="0"/>
                        </a:rPr>
                        <a:t>17/1395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Simple multiplexing of wake-up signals (SPs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Multiplexing signaling</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dirty="0" smtClean="0">
                          <a:solidFill>
                            <a:srgbClr val="000000"/>
                          </a:solidFill>
                          <a:effectLst/>
                          <a:latin typeface="Calibri" panose="020F0502020204030204" pitchFamily="34" charset="0"/>
                        </a:rPr>
                        <a:t>18/881</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Omni-directional multi-antenna TX through OFDM symbol diversity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Dennis </a:t>
                      </a:r>
                      <a:r>
                        <a:rPr lang="en-US" sz="1200" b="0" i="0" u="none" strike="noStrike" dirty="0" err="1" smtClean="0">
                          <a:solidFill>
                            <a:srgbClr val="000000"/>
                          </a:solidFill>
                          <a:effectLst/>
                          <a:latin typeface="Calibri" panose="020F0502020204030204" pitchFamily="34" charset="0"/>
                        </a:rPr>
                        <a:t>Sundman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Ericsson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Multi</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Tx</a:t>
                      </a:r>
                      <a:r>
                        <a:rPr lang="en-US" sz="1200" b="0" i="0" u="none" strike="noStrike" baseline="0" dirty="0" smtClean="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22761">
                <a:tc>
                  <a:txBody>
                    <a:bodyPr/>
                    <a:lstStyle/>
                    <a:p>
                      <a:pPr algn="l" fontAlgn="ctr"/>
                      <a:r>
                        <a:rPr lang="en-US" sz="1200" b="0" i="0" u="none" strike="noStrike" dirty="0">
                          <a:solidFill>
                            <a:srgbClr val="000000"/>
                          </a:solidFill>
                          <a:effectLst/>
                          <a:latin typeface="Calibri" panose="020F0502020204030204" pitchFamily="34" charset="0"/>
                        </a:rPr>
                        <a:t>18/883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subcarrier-structure-for-</a:t>
                      </a:r>
                      <a:r>
                        <a:rPr lang="en-US" sz="1200" b="0" i="0" u="none" strike="noStrike" dirty="0" err="1">
                          <a:solidFill>
                            <a:srgbClr val="000000"/>
                          </a:solidFill>
                          <a:effectLst/>
                          <a:latin typeface="Calibri" panose="020F0502020204030204" pitchFamily="34" charset="0"/>
                        </a:rPr>
                        <a:t>wur</a:t>
                      </a:r>
                      <a:r>
                        <a:rPr lang="en-US" sz="1200" b="0" i="0" u="none" strike="noStrike" dirty="0">
                          <a:solidFill>
                            <a:srgbClr val="000000"/>
                          </a:solidFill>
                          <a:effectLst/>
                          <a:latin typeface="Calibri" panose="020F0502020204030204" pitchFamily="34" charset="0"/>
                        </a:rPr>
                        <a:t>-frames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Jinsoo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Subcarrier structure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22761">
                <a:tc>
                  <a:txBody>
                    <a:bodyPr/>
                    <a:lstStyle/>
                    <a:p>
                      <a:pPr algn="l" fontAlgn="ctr"/>
                      <a:r>
                        <a:rPr lang="en-US" sz="1200" b="0" i="0" u="none" strike="noStrike" dirty="0">
                          <a:solidFill>
                            <a:srgbClr val="000000"/>
                          </a:solidFill>
                          <a:effectLst/>
                          <a:latin typeface="Calibri" panose="020F0502020204030204" pitchFamily="34" charset="0"/>
                        </a:rPr>
                        <a:t>18/770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Differential OOK for WUR</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Togay Ungan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Endiio</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Differential OOK</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3864836050"/>
              </p:ext>
            </p:extLst>
          </p:nvPr>
        </p:nvGraphicFramePr>
        <p:xfrm>
          <a:off x="152401" y="2133600"/>
          <a:ext cx="8762999" cy="3838977"/>
        </p:xfrm>
        <a:graphic>
          <a:graphicData uri="http://schemas.openxmlformats.org/drawingml/2006/table">
            <a:tbl>
              <a:tblPr/>
              <a:tblGrid>
                <a:gridCol w="604724"/>
                <a:gridCol w="3012624"/>
                <a:gridCol w="1077508"/>
                <a:gridCol w="1264423"/>
                <a:gridCol w="780643"/>
                <a:gridCol w="2023077"/>
              </a:tblGrid>
              <a:tr h="209212">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18/751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Proposed text for TSF Update and Wake 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418423">
                <a:tc>
                  <a:txBody>
                    <a:bodyPr/>
                    <a:lstStyle/>
                    <a:p>
                      <a:pPr algn="l" fontAlgn="ctr"/>
                      <a:r>
                        <a:rPr lang="en-US" sz="1200" b="0" i="0" u="none" strike="noStrike">
                          <a:solidFill>
                            <a:srgbClr val="000000"/>
                          </a:solidFill>
                          <a:effectLst/>
                          <a:latin typeface="Calibri" panose="020F0502020204030204" pitchFamily="34" charset="0"/>
                        </a:rPr>
                        <a:t>18/752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Bit location of TSF timer for the partial TSF field in 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18/878</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Encoding for TBD fields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18/804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group ID negotiation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18/790r1</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WUR FDMA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Yongho</a:t>
                      </a:r>
                      <a:r>
                        <a:rPr lang="en-US" sz="1200" b="0" i="0" u="none" strike="noStrike" dirty="0">
                          <a:solidFill>
                            <a:srgbClr val="000000"/>
                          </a:solidFill>
                          <a:effectLst/>
                          <a:latin typeface="Calibri" panose="020F0502020204030204" pitchFamily="34" charset="0"/>
                        </a:rPr>
                        <a:t>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Draft-text-for-WUR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18/835</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Draft-text-for-Secure WUR frame format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18/838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Spec text for 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18/837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18/963</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 for WUR FDMA channel access</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smtClean="0">
                          <a:solidFill>
                            <a:srgbClr val="000000"/>
                          </a:solidFill>
                          <a:effectLst/>
                          <a:latin typeface="Calibri" panose="020F0502020204030204" pitchFamily="34" charset="0"/>
                        </a:rPr>
                        <a:t>Rojan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Panasonic</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18/863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Text on R.4.8.B</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18/748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text update for WUR discovery frame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18/929</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 for Starting Time Indication of WUR Beacon and Duty Cycle Operation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Po-Kai Huang</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Intel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MAC</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18/962</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Proposed spec</a:t>
                      </a:r>
                      <a:r>
                        <a:rPr lang="en-US" sz="1200" b="0" i="0" u="none" strike="noStrike" baseline="0" dirty="0" smtClean="0">
                          <a:solidFill>
                            <a:srgbClr val="000000"/>
                          </a:solidFill>
                          <a:effectLst/>
                          <a:latin typeface="Calibri" panose="020F0502020204030204" pitchFamily="34" charset="0"/>
                        </a:rPr>
                        <a:t> text for indication of BSS parameter update counter</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smtClean="0">
                          <a:solidFill>
                            <a:srgbClr val="000000"/>
                          </a:solidFill>
                          <a:effectLst/>
                          <a:latin typeface="Calibri" panose="020F0502020204030204" pitchFamily="34" charset="0"/>
                        </a:rPr>
                        <a:t>Xiaofei</a:t>
                      </a:r>
                      <a:r>
                        <a:rPr lang="en-US" sz="1200" b="0" i="0" u="none" strike="noStrike" dirty="0" smtClean="0">
                          <a:solidFill>
                            <a:srgbClr val="000000"/>
                          </a:solidFill>
                          <a:effectLst/>
                          <a:latin typeface="Calibri" panose="020F0502020204030204" pitchFamily="34" charset="0"/>
                        </a:rPr>
                        <a:t> Wang</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smtClean="0">
                          <a:solidFill>
                            <a:srgbClr val="000000"/>
                          </a:solidFill>
                          <a:effectLst/>
                          <a:latin typeface="Calibri" panose="020F0502020204030204" pitchFamily="34" charset="0"/>
                        </a:rPr>
                        <a:t>InterDigital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MAC</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873"/>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775860883"/>
              </p:ext>
            </p:extLst>
          </p:nvPr>
        </p:nvGraphicFramePr>
        <p:xfrm>
          <a:off x="152400" y="1318414"/>
          <a:ext cx="8785678" cy="5186688"/>
        </p:xfrm>
        <a:graphic>
          <a:graphicData uri="http://schemas.openxmlformats.org/drawingml/2006/table">
            <a:tbl>
              <a:tblPr/>
              <a:tblGrid>
                <a:gridCol w="627403"/>
                <a:gridCol w="3012624"/>
                <a:gridCol w="1077508"/>
                <a:gridCol w="1264423"/>
                <a:gridCol w="780644"/>
                <a:gridCol w="2023076"/>
              </a:tblGrid>
              <a:tr h="174204">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dirty="0">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41710">
                <a:tc>
                  <a:txBody>
                    <a:bodyPr/>
                    <a:lstStyle/>
                    <a:p>
                      <a:pPr algn="l" fontAlgn="ctr"/>
                      <a:r>
                        <a:rPr lang="en-US" sz="1200" b="0" i="0" u="none" strike="noStrike">
                          <a:solidFill>
                            <a:srgbClr val="000000"/>
                          </a:solidFill>
                          <a:effectLst/>
                          <a:latin typeface="Calibri" panose="020F0502020204030204" pitchFamily="34" charset="0"/>
                        </a:rPr>
                        <a:t>18/774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Vulnerability in WUR Beacon and Its Impacts on Wake-up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Yunsong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Security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18/791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Preamble Punctured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74204">
                <a:tc>
                  <a:txBody>
                    <a:bodyPr/>
                    <a:lstStyle/>
                    <a:p>
                      <a:pPr algn="l" fontAlgn="ctr"/>
                      <a:r>
                        <a:rPr lang="en-US" sz="1200" b="0" i="0" u="none" strike="noStrike">
                          <a:solidFill>
                            <a:srgbClr val="000000"/>
                          </a:solidFill>
                          <a:effectLst/>
                          <a:latin typeface="Calibri" panose="020F0502020204030204" pitchFamily="34" charset="0"/>
                        </a:rPr>
                        <a:t>18/805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Multi-band WUR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Multi-band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41710">
                <a:tc>
                  <a:txBody>
                    <a:bodyPr/>
                    <a:lstStyle/>
                    <a:p>
                      <a:pPr algn="l" fontAlgn="ctr"/>
                      <a:r>
                        <a:rPr lang="en-US" sz="1200" b="0" i="0" u="none" strike="noStrike">
                          <a:solidFill>
                            <a:srgbClr val="000000"/>
                          </a:solidFill>
                          <a:effectLst/>
                          <a:latin typeface="Calibri" panose="020F0502020204030204" pitchFamily="34" charset="0"/>
                        </a:rPr>
                        <a:t>18/437r2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bss</a:t>
                      </a:r>
                      <a:r>
                        <a:rPr lang="en-US" sz="1200" b="0" i="0" u="none" strike="noStrike" dirty="0">
                          <a:solidFill>
                            <a:srgbClr val="000000"/>
                          </a:solidFill>
                          <a:effectLst/>
                          <a:latin typeface="Calibri" panose="020F0502020204030204" pitchFamily="34" charset="0"/>
                        </a:rPr>
                        <a:t>-parameters-update-notification-follow-up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Ming Gan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BSS </a:t>
                      </a:r>
                      <a:r>
                        <a:rPr lang="en-US" sz="1200" b="0" i="0" u="none" strike="noStrike" dirty="0" err="1">
                          <a:solidFill>
                            <a:srgbClr val="000000"/>
                          </a:solidFill>
                          <a:effectLst/>
                          <a:latin typeface="Calibri" panose="020F0502020204030204" pitchFamily="34" charset="0"/>
                        </a:rPr>
                        <a:t>paramter</a:t>
                      </a:r>
                      <a:r>
                        <a:rPr lang="en-US" sz="1200" b="0" i="0" u="none" strike="noStrike" dirty="0">
                          <a:solidFill>
                            <a:srgbClr val="000000"/>
                          </a:solidFill>
                          <a:effectLst/>
                          <a:latin typeface="Calibri" panose="020F0502020204030204" pitchFamily="34" charset="0"/>
                        </a:rPr>
                        <a:t>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18/822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WUR FDMA Channel Access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Rojan Chitrakar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dirty="0" smtClean="0">
                          <a:solidFill>
                            <a:srgbClr val="000000"/>
                          </a:solidFill>
                          <a:effectLst/>
                          <a:latin typeface="Calibri" panose="020F0502020204030204" pitchFamily="34" charset="0"/>
                        </a:rPr>
                        <a:t>18/834</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Clarifications on WUR-PCR interactions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WUR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41710">
                <a:tc>
                  <a:txBody>
                    <a:bodyPr/>
                    <a:lstStyle/>
                    <a:p>
                      <a:pPr algn="l" fontAlgn="ctr"/>
                      <a:r>
                        <a:rPr lang="en-US" sz="1200" b="0" i="0" u="none" strike="noStrike">
                          <a:solidFill>
                            <a:srgbClr val="000000"/>
                          </a:solidFill>
                          <a:effectLst/>
                          <a:latin typeface="Calibri" panose="020F0502020204030204" pitchFamily="34" charset="0"/>
                        </a:rPr>
                        <a:t>18/830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STA Wake Up Using BSS Parameter Update Counter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Xiaofei</a:t>
                      </a:r>
                      <a:r>
                        <a:rPr lang="en-US" sz="1200" b="0" i="0" u="none" strike="noStrike" dirty="0">
                          <a:solidFill>
                            <a:srgbClr val="000000"/>
                          </a:solidFill>
                          <a:effectLst/>
                          <a:latin typeface="Calibri" panose="020F0502020204030204" pitchFamily="34" charset="0"/>
                        </a:rPr>
                        <a:t>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BSS </a:t>
                      </a:r>
                      <a:r>
                        <a:rPr lang="en-US" sz="1200" b="0" i="0" u="none" strike="noStrike" dirty="0" err="1">
                          <a:solidFill>
                            <a:srgbClr val="000000"/>
                          </a:solidFill>
                          <a:effectLst/>
                          <a:latin typeface="Calibri" panose="020F0502020204030204" pitchFamily="34" charset="0"/>
                        </a:rPr>
                        <a:t>paramter</a:t>
                      </a:r>
                      <a:r>
                        <a:rPr lang="en-US" sz="1200" b="0" i="0" u="none" strike="noStrike" dirty="0">
                          <a:solidFill>
                            <a:srgbClr val="000000"/>
                          </a:solidFill>
                          <a:effectLst/>
                          <a:latin typeface="Calibri" panose="020F0502020204030204" pitchFamily="34" charset="0"/>
                        </a:rPr>
                        <a:t>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18/831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Format for Group Addressed Wake Up Frames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Xiaofei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74204">
                <a:tc>
                  <a:txBody>
                    <a:bodyPr/>
                    <a:lstStyle/>
                    <a:p>
                      <a:pPr algn="l" fontAlgn="ctr"/>
                      <a:r>
                        <a:rPr lang="en-US" sz="1200" b="0" i="0" u="none" strike="noStrike">
                          <a:solidFill>
                            <a:srgbClr val="000000"/>
                          </a:solidFill>
                          <a:effectLst/>
                          <a:latin typeface="Calibri" panose="020F0502020204030204" pitchFamily="34" charset="0"/>
                        </a:rPr>
                        <a:t>18/716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174204">
                <a:tc>
                  <a:txBody>
                    <a:bodyPr/>
                    <a:lstStyle/>
                    <a:p>
                      <a:pPr algn="l" fontAlgn="ctr"/>
                      <a:r>
                        <a:rPr lang="en-US" sz="1200" b="0" i="0" u="none" strike="noStrike">
                          <a:solidFill>
                            <a:srgbClr val="000000"/>
                          </a:solidFill>
                          <a:effectLst/>
                          <a:latin typeface="Calibri" panose="020F0502020204030204" pitchFamily="34" charset="0"/>
                        </a:rPr>
                        <a:t>18/808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74204">
                <a:tc>
                  <a:txBody>
                    <a:bodyPr/>
                    <a:lstStyle/>
                    <a:p>
                      <a:pPr algn="l" fontAlgn="ctr"/>
                      <a:r>
                        <a:rPr lang="en-US" sz="1200" b="0" i="0" u="none" strike="noStrike">
                          <a:solidFill>
                            <a:srgbClr val="000000"/>
                          </a:solidFill>
                          <a:effectLst/>
                          <a:latin typeface="Calibri" panose="020F0502020204030204" pitchFamily="34" charset="0"/>
                        </a:rPr>
                        <a:t>18/827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WUR frame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Taewon Song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49201">
                <a:tc>
                  <a:txBody>
                    <a:bodyPr/>
                    <a:lstStyle/>
                    <a:p>
                      <a:pPr algn="l" fontAlgn="ctr"/>
                      <a:r>
                        <a:rPr lang="en-US" sz="1200" b="0" i="0" u="none" strike="noStrike">
                          <a:solidFill>
                            <a:srgbClr val="000000"/>
                          </a:solidFill>
                          <a:effectLst/>
                          <a:latin typeface="Calibri" panose="020F0502020204030204" pitchFamily="34" charset="0"/>
                        </a:rPr>
                        <a:t>18/473r5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WUR discovery frame format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Discovery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49201">
                <a:tc>
                  <a:txBody>
                    <a:bodyPr/>
                    <a:lstStyle/>
                    <a:p>
                      <a:pPr algn="l" fontAlgn="ctr"/>
                      <a:r>
                        <a:rPr lang="en-US" sz="1200" b="0" i="0" u="none" strike="noStrike" dirty="0">
                          <a:solidFill>
                            <a:srgbClr val="000000"/>
                          </a:solidFill>
                          <a:effectLst/>
                          <a:latin typeface="Calibri" panose="020F0502020204030204" pitchFamily="34" charset="0"/>
                        </a:rPr>
                        <a:t>18/482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Dynamically Changing WUR ID follow up</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Enrico Rantala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Nokia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WUR ID</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43735">
                <a:tc>
                  <a:txBody>
                    <a:bodyPr/>
                    <a:lstStyle/>
                    <a:p>
                      <a:pPr algn="l" fontAlgn="ctr"/>
                      <a:r>
                        <a:rPr lang="en-US" sz="1200" b="0" i="0" u="none" strike="noStrike" dirty="0">
                          <a:solidFill>
                            <a:srgbClr val="000000"/>
                          </a:solidFill>
                          <a:effectLst/>
                          <a:latin typeface="Calibri" panose="020F0502020204030204" pitchFamily="34" charset="0"/>
                        </a:rPr>
                        <a:t>18/886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Discussion on the response of a multicast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err="1">
                          <a:solidFill>
                            <a:srgbClr val="000000"/>
                          </a:solidFill>
                          <a:effectLst/>
                          <a:latin typeface="Calibri" panose="020F0502020204030204" pitchFamily="34" charset="0"/>
                        </a:rPr>
                        <a:t>Hanseul</a:t>
                      </a:r>
                      <a:r>
                        <a:rPr lang="en-US" sz="1200" b="0" i="0" u="none" strike="noStrike" dirty="0">
                          <a:solidFill>
                            <a:srgbClr val="000000"/>
                          </a:solidFill>
                          <a:effectLst/>
                          <a:latin typeface="Calibri" panose="020F0502020204030204" pitchFamily="34" charset="0"/>
                        </a:rPr>
                        <a:t> Hong</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Multi-cast WUR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49201">
                <a:tc>
                  <a:txBody>
                    <a:bodyPr/>
                    <a:lstStyle/>
                    <a:p>
                      <a:pPr algn="l" fontAlgn="ctr"/>
                      <a:r>
                        <a:rPr lang="en-US" sz="1200" b="0" i="0" u="none" strike="noStrike" dirty="0">
                          <a:solidFill>
                            <a:srgbClr val="000000"/>
                          </a:solidFill>
                          <a:effectLst/>
                          <a:latin typeface="Calibri" panose="020F0502020204030204" pitchFamily="34" charset="0"/>
                        </a:rPr>
                        <a:t>18/895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 Addressing in 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18/896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Issues on the Frame Body with multiple WIDs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Frame format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49201">
                <a:tc>
                  <a:txBody>
                    <a:bodyPr/>
                    <a:lstStyle/>
                    <a:p>
                      <a:pPr algn="l" fontAlgn="ctr"/>
                      <a:r>
                        <a:rPr lang="en-US" sz="1200" b="0" i="0" u="none" strike="noStrike" dirty="0">
                          <a:solidFill>
                            <a:srgbClr val="000000"/>
                          </a:solidFill>
                          <a:effectLst/>
                          <a:latin typeface="Calibri" panose="020F0502020204030204" pitchFamily="34" charset="0"/>
                        </a:rPr>
                        <a:t>18/894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FDMA MAC support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Liwen Chu</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18/420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Considerations on VL WUR frame (SP only)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endParaRPr lang="en-US" sz="1200" b="0" i="0" u="none" strike="noStrike" dirty="0">
                        <a:solidFill>
                          <a:srgbClr val="00000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18/64r1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Secure WUR frames (SP only)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endParaRPr lang="en-US" sz="1200" b="0" i="0" u="none" strike="noStrike" dirty="0">
                        <a:solidFill>
                          <a:srgbClr val="00000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3886201" cy="533400"/>
          </a:xfrm>
        </p:spPr>
        <p:txBody>
          <a:bodyPr/>
          <a:lstStyle/>
          <a:p>
            <a:r>
              <a:rPr lang="en-US" altLang="en-US" dirty="0" smtClean="0"/>
              <a:t>Agenda</a:t>
            </a:r>
          </a:p>
        </p:txBody>
      </p:sp>
      <p:sp>
        <p:nvSpPr>
          <p:cNvPr id="21507" name="Content Placeholder 6"/>
          <p:cNvSpPr>
            <a:spLocks noGrp="1"/>
          </p:cNvSpPr>
          <p:nvPr>
            <p:ph sz="half" idx="1"/>
          </p:nvPr>
        </p:nvSpPr>
        <p:spPr>
          <a:xfrm>
            <a:off x="152400" y="1295400"/>
            <a:ext cx="4722813" cy="51800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March 2018 meeting</a:t>
            </a:r>
          </a:p>
          <a:p>
            <a:pPr lvl="1"/>
            <a:r>
              <a:rPr lang="en-US" altLang="en-US" sz="1300" dirty="0" smtClean="0"/>
              <a:t>Motion: March 2018 meeting (</a:t>
            </a:r>
            <a:r>
              <a:rPr lang="en-US" altLang="en-US" sz="1300" dirty="0"/>
              <a:t>doc: IEEE </a:t>
            </a:r>
            <a:r>
              <a:rPr lang="en-US" altLang="en-US" sz="1300" dirty="0" smtClean="0"/>
              <a:t>802.11-18/607r0) and teleconference minutes (doc: IEEE 802.11-18/653r1)</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D0.2 review and approval</a:t>
            </a:r>
          </a:p>
          <a:p>
            <a:pPr lvl="1"/>
            <a:r>
              <a:rPr lang="en-US" altLang="en-US" sz="1300" dirty="0" smtClean="0"/>
              <a:t>Discussion </a:t>
            </a:r>
            <a:r>
              <a:rPr lang="en-US" altLang="en-US" sz="1300" dirty="0"/>
              <a:t>and approval of closing the </a:t>
            </a:r>
            <a:r>
              <a:rPr lang="en-US" altLang="en-US" sz="1300" dirty="0" err="1"/>
              <a:t>TGba</a:t>
            </a:r>
            <a:r>
              <a:rPr lang="en-US" altLang="en-US" sz="1300" dirty="0"/>
              <a:t> </a:t>
            </a:r>
            <a:r>
              <a:rPr lang="en-US" altLang="en-US" sz="1300" dirty="0" smtClean="0"/>
              <a:t>SFD</a:t>
            </a:r>
          </a:p>
          <a:p>
            <a:pPr lvl="1"/>
            <a:r>
              <a:rPr lang="en-US" altLang="en-US" sz="1300" dirty="0" smtClean="0"/>
              <a:t>Presentations, Recess</a:t>
            </a:r>
          </a:p>
          <a:p>
            <a:r>
              <a:rPr lang="en-US" altLang="en-US" sz="1300" dirty="0" smtClean="0"/>
              <a:t>Monday: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solidFill>
                  <a:srgbClr val="FF0000"/>
                </a:solidFill>
              </a:rPr>
              <a:t>Monday: PM2 (2 </a:t>
            </a:r>
            <a:r>
              <a:rPr lang="en-US" altLang="en-US" sz="1300" dirty="0">
                <a:solidFill>
                  <a:srgbClr val="FF0000"/>
                </a:solidFill>
              </a:rPr>
              <a:t>hours</a:t>
            </a:r>
            <a:r>
              <a:rPr lang="en-US" altLang="en-US" sz="1300" dirty="0" smtClean="0">
                <a:solidFill>
                  <a:srgbClr val="FF0000"/>
                </a:solidFill>
              </a:rPr>
              <a:t>) </a:t>
            </a:r>
            <a:endParaRPr lang="en-US" altLang="en-US" sz="1300" dirty="0">
              <a:solidFill>
                <a:srgbClr val="FF0000"/>
              </a:solidFill>
            </a:endParaRPr>
          </a:p>
          <a:p>
            <a:pPr lvl="1"/>
            <a:r>
              <a:rPr lang="en-US" altLang="en-US" sz="1300" dirty="0" smtClean="0">
                <a:solidFill>
                  <a:srgbClr val="FF0000"/>
                </a:solidFill>
              </a:rPr>
              <a:t>PHY and MAC ad-hoc meetings (parallel)</a:t>
            </a:r>
          </a:p>
          <a:p>
            <a:r>
              <a:rPr lang="en-US" altLang="en-US" sz="1300" dirty="0">
                <a:solidFill>
                  <a:srgbClr val="FF0000"/>
                </a:solidFill>
              </a:rPr>
              <a:t>Tuesday: PM1 (2 hours</a:t>
            </a:r>
            <a:r>
              <a:rPr lang="en-US" altLang="en-US" sz="1300" dirty="0" smtClean="0">
                <a:solidFill>
                  <a:srgbClr val="FF0000"/>
                </a:solidFill>
              </a:rPr>
              <a:t>) </a:t>
            </a:r>
            <a:endParaRPr lang="en-US" altLang="en-US" sz="1300" dirty="0">
              <a:solidFill>
                <a:srgbClr val="FF0000"/>
              </a:solidFill>
            </a:endParaRP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75213" y="611187"/>
            <a:ext cx="4268787" cy="6046788"/>
          </a:xfrm>
        </p:spPr>
        <p:txBody>
          <a:bodyPr/>
          <a:lstStyle/>
          <a:p>
            <a:r>
              <a:rPr lang="en-US" altLang="en-US" sz="1050" dirty="0" smtClean="0"/>
              <a:t>Wednesday: PM1 </a:t>
            </a:r>
            <a:r>
              <a:rPr lang="en-US" altLang="en-US" sz="1050" dirty="0"/>
              <a:t>(2 hours</a:t>
            </a:r>
            <a:r>
              <a:rPr lang="en-US" altLang="en-US" sz="1050" dirty="0" smtClean="0"/>
              <a:t>)</a:t>
            </a:r>
          </a:p>
          <a:p>
            <a:pPr lvl="1"/>
            <a:r>
              <a:rPr lang="en-US" altLang="en-US" sz="1050" dirty="0"/>
              <a:t>Call meeting to order</a:t>
            </a:r>
          </a:p>
          <a:p>
            <a:pPr lvl="1"/>
            <a:r>
              <a:rPr lang="en-US" altLang="en-US" sz="1050" dirty="0"/>
              <a:t>IEEE 802 and 802.11 IPR Policy and </a:t>
            </a:r>
            <a:r>
              <a:rPr lang="en-US" altLang="en-US" sz="1050" dirty="0" smtClean="0"/>
              <a:t>procedure</a:t>
            </a:r>
          </a:p>
          <a:p>
            <a:pPr lvl="1"/>
            <a:r>
              <a:rPr lang="en-US" altLang="en-US" sz="1050" dirty="0" smtClean="0"/>
              <a:t>Vice-chair election, Secretary confirmation</a:t>
            </a:r>
            <a:endParaRPr lang="en-US" altLang="en-US" sz="1050" dirty="0"/>
          </a:p>
          <a:p>
            <a:pPr lvl="1"/>
            <a:r>
              <a:rPr lang="en-US" altLang="en-US" sz="1050" dirty="0"/>
              <a:t>Presentations, </a:t>
            </a:r>
            <a:r>
              <a:rPr lang="en-US" altLang="en-US" sz="1050" dirty="0" smtClean="0"/>
              <a:t>Recess</a:t>
            </a:r>
          </a:p>
          <a:p>
            <a:r>
              <a:rPr lang="en-US" altLang="en-US" sz="1050" dirty="0">
                <a:solidFill>
                  <a:srgbClr val="FF0000"/>
                </a:solidFill>
              </a:rPr>
              <a:t>Wednesday </a:t>
            </a:r>
            <a:r>
              <a:rPr lang="en-US" altLang="en-US" sz="1050" dirty="0" smtClean="0">
                <a:solidFill>
                  <a:srgbClr val="FF0000"/>
                </a:solidFill>
              </a:rPr>
              <a:t>: PM2 </a:t>
            </a:r>
            <a:r>
              <a:rPr lang="en-US" altLang="en-US" sz="1050" dirty="0">
                <a:solidFill>
                  <a:srgbClr val="FF0000"/>
                </a:solidFill>
              </a:rPr>
              <a:t>(2 hours)</a:t>
            </a:r>
          </a:p>
          <a:p>
            <a:pPr lvl="1"/>
            <a:r>
              <a:rPr lang="en-US" altLang="en-US" sz="1050" dirty="0">
                <a:solidFill>
                  <a:srgbClr val="FF0000"/>
                </a:solidFill>
              </a:rPr>
              <a:t>PHY and MAC ad-hoc </a:t>
            </a:r>
            <a:r>
              <a:rPr lang="en-US" altLang="en-US" sz="1050" dirty="0" smtClean="0">
                <a:solidFill>
                  <a:srgbClr val="FF0000"/>
                </a:solidFill>
              </a:rPr>
              <a:t>meetings (parallel)</a:t>
            </a:r>
            <a:endParaRPr lang="en-US" altLang="en-US" sz="1050" dirty="0">
              <a:solidFill>
                <a:srgbClr val="FF0000"/>
              </a:solidFill>
            </a:endParaRPr>
          </a:p>
          <a:p>
            <a:r>
              <a:rPr lang="en-US" altLang="en-US" sz="1050" dirty="0" smtClean="0"/>
              <a:t>Thursday: </a:t>
            </a:r>
            <a:r>
              <a:rPr lang="en-US" altLang="en-US" sz="1050" dirty="0" smtClean="0"/>
              <a:t>AM1</a:t>
            </a:r>
          </a:p>
          <a:p>
            <a:pPr lvl="1"/>
            <a:r>
              <a:rPr lang="en-US" altLang="en-US" sz="900" dirty="0"/>
              <a:t>Call meeting to order</a:t>
            </a:r>
          </a:p>
          <a:p>
            <a:pPr lvl="1"/>
            <a:r>
              <a:rPr lang="en-US" altLang="en-US" sz="900" dirty="0"/>
              <a:t>IEEE 802 and 802.11 IPR Policy and procedure</a:t>
            </a:r>
          </a:p>
          <a:p>
            <a:pPr lvl="1"/>
            <a:r>
              <a:rPr lang="en-US" altLang="en-US" sz="900" dirty="0" smtClean="0"/>
              <a:t>Presentations</a:t>
            </a:r>
            <a:r>
              <a:rPr lang="en-US" altLang="en-US" sz="900" dirty="0"/>
              <a:t>, </a:t>
            </a:r>
            <a:r>
              <a:rPr lang="en-US" altLang="en-US" sz="900" dirty="0" smtClean="0"/>
              <a:t>Recess</a:t>
            </a:r>
            <a:endParaRPr lang="en-US" altLang="en-US" sz="900" dirty="0" smtClean="0"/>
          </a:p>
          <a:p>
            <a:r>
              <a:rPr lang="en-US" altLang="en-US" sz="1050" dirty="0" smtClean="0"/>
              <a:t>Thursday</a:t>
            </a:r>
            <a:r>
              <a:rPr lang="en-US" altLang="en-US" sz="1050" dirty="0" smtClean="0"/>
              <a:t> </a:t>
            </a:r>
            <a:r>
              <a:rPr lang="en-US" altLang="en-US" sz="1050" dirty="0" smtClean="0"/>
              <a:t>AM2 </a:t>
            </a:r>
            <a:r>
              <a:rPr lang="en-US" altLang="en-US" sz="1050" dirty="0" smtClean="0"/>
              <a:t>(2 </a:t>
            </a:r>
            <a:r>
              <a:rPr lang="en-US" altLang="en-US" sz="1050" dirty="0" smtClean="0"/>
              <a:t>hours)</a:t>
            </a:r>
          </a:p>
          <a:p>
            <a:pPr lvl="1"/>
            <a:r>
              <a:rPr lang="en-US" altLang="en-US" sz="1000" dirty="0"/>
              <a:t>Call meeting to order</a:t>
            </a:r>
          </a:p>
          <a:p>
            <a:pPr lvl="1"/>
            <a:r>
              <a:rPr lang="en-US" altLang="en-US" sz="1000" dirty="0" smtClean="0"/>
              <a:t>IEEE 802 and 802.11 IPR Policy and </a:t>
            </a:r>
            <a:r>
              <a:rPr lang="en-US" altLang="en-US" sz="1000" dirty="0" smtClean="0"/>
              <a:t>procedure</a:t>
            </a:r>
          </a:p>
          <a:p>
            <a:pPr lvl="1"/>
            <a:r>
              <a:rPr lang="en-US" altLang="en-US" sz="1000" dirty="0"/>
              <a:t>Presentations</a:t>
            </a:r>
            <a:endParaRPr lang="en-US" altLang="en-US" sz="1000" dirty="0" smtClean="0"/>
          </a:p>
          <a:p>
            <a:pPr lvl="1"/>
            <a:r>
              <a:rPr lang="en-US" altLang="en-US" sz="1000" dirty="0" smtClean="0"/>
              <a:t>Recess</a:t>
            </a:r>
            <a:endParaRPr lang="en-US" altLang="en-US" sz="600" dirty="0" smtClean="0"/>
          </a:p>
          <a:p>
            <a:r>
              <a:rPr lang="en-US" altLang="en-US" sz="1200" dirty="0" smtClean="0"/>
              <a:t>Thursday: PM1 (2 hours)</a:t>
            </a:r>
            <a:endParaRPr lang="en-US" altLang="en-US" sz="1200" dirty="0"/>
          </a:p>
          <a:p>
            <a:pPr lvl="1"/>
            <a:r>
              <a:rPr lang="en-US" altLang="en-US" sz="1200" dirty="0"/>
              <a:t>Call meeting to order</a:t>
            </a:r>
          </a:p>
          <a:p>
            <a:pPr lvl="1"/>
            <a:r>
              <a:rPr lang="en-US" altLang="en-US" sz="1200" dirty="0"/>
              <a:t>IEEE 802 and 802.11 IPR Policy and </a:t>
            </a:r>
            <a:r>
              <a:rPr lang="en-US" altLang="en-US" sz="1200" dirty="0" smtClean="0"/>
              <a:t>procedure</a:t>
            </a:r>
          </a:p>
          <a:p>
            <a:pPr lvl="1"/>
            <a:r>
              <a:rPr lang="en-US" altLang="en-US" sz="1200" dirty="0" smtClean="0"/>
              <a:t>Motions, Presentations</a:t>
            </a:r>
            <a:r>
              <a:rPr lang="en-US" altLang="en-US" sz="1200" dirty="0" smtClean="0"/>
              <a:t>, Recess</a:t>
            </a:r>
          </a:p>
          <a:p>
            <a:r>
              <a:rPr lang="en-US" altLang="en-US" sz="1200" dirty="0" smtClean="0"/>
              <a:t>Thursday: PM2 (2 hours)</a:t>
            </a:r>
          </a:p>
          <a:p>
            <a:pPr lvl="1"/>
            <a:r>
              <a:rPr lang="en-US" altLang="en-US" sz="1200" dirty="0" smtClean="0"/>
              <a:t>Call meeting to order</a:t>
            </a:r>
          </a:p>
          <a:p>
            <a:pPr lvl="1"/>
            <a:r>
              <a:rPr lang="en-US" altLang="en-US" sz="1200" dirty="0" smtClean="0"/>
              <a:t>IEEE 802 and 802.11 IPR Policy and </a:t>
            </a:r>
            <a:r>
              <a:rPr lang="en-US" altLang="en-US" sz="1200" dirty="0" smtClean="0"/>
              <a:t>procedure</a:t>
            </a:r>
          </a:p>
          <a:p>
            <a:pPr lvl="1"/>
            <a:r>
              <a:rPr lang="en-US" altLang="en-US" sz="1200" dirty="0"/>
              <a:t>Motion assignments for </a:t>
            </a:r>
            <a:r>
              <a:rPr lang="en-US" altLang="en-US" sz="1200" dirty="0" err="1"/>
              <a:t>TGba</a:t>
            </a:r>
            <a:r>
              <a:rPr lang="en-US" altLang="en-US" sz="1200" dirty="0"/>
              <a:t> D0.3</a:t>
            </a:r>
          </a:p>
          <a:p>
            <a:pPr lvl="1"/>
            <a:r>
              <a:rPr lang="en-US" altLang="en-US" sz="1200" dirty="0" smtClean="0"/>
              <a:t>TG </a:t>
            </a:r>
            <a:r>
              <a:rPr lang="en-US" altLang="en-US" sz="1200" dirty="0"/>
              <a:t>timeline discussion</a:t>
            </a:r>
          </a:p>
          <a:p>
            <a:pPr lvl="1"/>
            <a:r>
              <a:rPr lang="en-US" altLang="en-US" sz="1200" dirty="0"/>
              <a:t>Goal for July 2018 F2F meeting</a:t>
            </a:r>
          </a:p>
          <a:p>
            <a:pPr lvl="1"/>
            <a:r>
              <a:rPr lang="en-US" altLang="en-US" sz="1200" dirty="0"/>
              <a:t>Teleconference call schedule,</a:t>
            </a:r>
            <a:endParaRPr lang="en-US" altLang="en-US" sz="1200" dirty="0" smtClean="0"/>
          </a:p>
          <a:p>
            <a:pPr lvl="1"/>
            <a:r>
              <a:rPr lang="en-US" altLang="en-US" sz="1200" dirty="0" err="1"/>
              <a:t>TGba</a:t>
            </a:r>
            <a:r>
              <a:rPr lang="en-US" altLang="en-US" sz="1200" dirty="0"/>
              <a:t>/ARC joint session</a:t>
            </a:r>
          </a:p>
          <a:p>
            <a:pPr lvl="1"/>
            <a:r>
              <a:rPr lang="en-US" altLang="en-US" sz="1200" dirty="0" smtClean="0"/>
              <a:t>Presentations, Adjourn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Warsaw, Poland</a:t>
            </a:r>
          </a:p>
          <a:p>
            <a:pPr algn="ctr">
              <a:lnSpc>
                <a:spcPct val="90000"/>
              </a:lnSpc>
              <a:buFontTx/>
              <a:buNone/>
            </a:pPr>
            <a:r>
              <a:rPr lang="en-US" altLang="en-US" sz="3200" dirty="0" smtClean="0">
                <a:cs typeface="Times New Roman" panose="02020603050405020304" pitchFamily="18" charset="0"/>
              </a:rPr>
              <a:t>May 6-11,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802.11-17/575r9</a:t>
            </a:r>
          </a:p>
          <a:p>
            <a:r>
              <a:rPr lang="en-US" altLang="en-US" sz="2200" dirty="0"/>
              <a:t>Approved </a:t>
            </a:r>
            <a:r>
              <a:rPr lang="en-US" altLang="en-US" sz="2200" dirty="0" err="1"/>
              <a:t>TGba</a:t>
            </a:r>
            <a:r>
              <a:rPr lang="en-US" altLang="en-US" sz="2200" dirty="0"/>
              <a:t> D0.1 as the initial </a:t>
            </a:r>
            <a:r>
              <a:rPr lang="en-US" altLang="en-US" sz="2200" dirty="0" err="1"/>
              <a:t>TGba</a:t>
            </a:r>
            <a:r>
              <a:rPr lang="en-US" altLang="en-US" sz="2200" dirty="0"/>
              <a:t> draft</a:t>
            </a:r>
          </a:p>
          <a:p>
            <a:r>
              <a:rPr lang="en-US" altLang="en-US" sz="2200" dirty="0"/>
              <a:t>Approved PHY/MAC spec text documents to create </a:t>
            </a:r>
            <a:r>
              <a:rPr lang="en-US" altLang="en-US" sz="2200" dirty="0" err="1"/>
              <a:t>TGba</a:t>
            </a:r>
            <a:r>
              <a:rPr lang="en-US" altLang="en-US" sz="2200" dirty="0"/>
              <a:t> D0.2</a:t>
            </a:r>
            <a:endParaRPr lang="en-US" altLang="en-US" dirty="0"/>
          </a:p>
          <a:p>
            <a:r>
              <a:rPr lang="en-US" altLang="en-US" sz="2200" dirty="0"/>
              <a:t>Reviewed technical presentations</a:t>
            </a:r>
          </a:p>
          <a:p>
            <a:r>
              <a:rPr lang="en-US" altLang="en-US" sz="2200" dirty="0"/>
              <a:t>Reviewed the TG timeline – schedule delayed by 2 months</a:t>
            </a:r>
          </a:p>
          <a:p>
            <a:pPr lvl="1"/>
            <a:r>
              <a:rPr lang="en-US" altLang="en-US" sz="1800" dirty="0"/>
              <a:t>Now </a:t>
            </a:r>
            <a:r>
              <a:rPr lang="en-US" altLang="en-US" sz="1800" dirty="0" err="1"/>
              <a:t>TGba</a:t>
            </a:r>
            <a:r>
              <a:rPr lang="en-US" altLang="en-US" sz="1800" dirty="0"/>
              <a:t> D1.0 is targeted in July 2018</a:t>
            </a:r>
          </a:p>
          <a:p>
            <a:r>
              <a:rPr lang="en-US" altLang="en-US" sz="2200" dirty="0"/>
              <a:t>Set goals for the May 2018 meeting</a:t>
            </a:r>
          </a:p>
          <a:p>
            <a:r>
              <a:rPr lang="en-US" altLang="en-US" sz="2200" dirty="0"/>
              <a:t>Agenda: see doc.: IEEE 802.11-17/313r9</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2018 meeting [doc: IEEE 802.11-18/607r1] and teleconference calls [doc: IEEE 802.11-18/653r1]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endParaRPr lang="en-US" altLang="en-US" dirty="0" smtClean="0"/>
          </a:p>
          <a:p>
            <a:endParaRPr lang="en-US" altLang="en-US" dirty="0"/>
          </a:p>
          <a:p>
            <a:endParaRPr lang="en-US" altLang="en-US" dirty="0" smtClean="0"/>
          </a:p>
          <a:p>
            <a:r>
              <a:rPr lang="en-US" altLang="en-US" dirty="0" err="1" smtClean="0"/>
              <a:t>TGba</a:t>
            </a:r>
            <a:r>
              <a:rPr lang="en-US" altLang="en-US" dirty="0" smtClean="0"/>
              <a:t> D0.2 (Po-Kai Huang)</a:t>
            </a:r>
          </a:p>
          <a:p>
            <a:pPr marL="0" indent="0">
              <a:buNone/>
            </a:pPr>
            <a:r>
              <a:rPr lang="en-US" altLang="en-US"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t>
            </a:r>
            <a:r>
              <a:rPr lang="en-US" dirty="0" err="1" smtClean="0"/>
              <a:t>TGba</a:t>
            </a:r>
            <a:r>
              <a:rPr lang="en-US" dirty="0" smtClean="0"/>
              <a:t> SFD</a:t>
            </a:r>
            <a:endParaRPr lang="en-US" dirty="0"/>
          </a:p>
        </p:txBody>
      </p:sp>
      <p:sp>
        <p:nvSpPr>
          <p:cNvPr id="3" name="Content Placeholder 2"/>
          <p:cNvSpPr>
            <a:spLocks noGrp="1"/>
          </p:cNvSpPr>
          <p:nvPr>
            <p:ph idx="1"/>
          </p:nvPr>
        </p:nvSpPr>
        <p:spPr>
          <a:xfrm>
            <a:off x="685800" y="1752600"/>
            <a:ext cx="7772400" cy="4494213"/>
          </a:xfrm>
        </p:spPr>
        <p:txBody>
          <a:bodyPr/>
          <a:lstStyle/>
          <a:p>
            <a:r>
              <a:rPr lang="en-US" sz="2000" dirty="0" smtClean="0"/>
              <a:t>In the last F2F meeting, </a:t>
            </a:r>
            <a:r>
              <a:rPr lang="en-US" sz="2000" dirty="0" err="1" smtClean="0"/>
              <a:t>TGba</a:t>
            </a:r>
            <a:r>
              <a:rPr lang="en-US" sz="2000" dirty="0" smtClean="0"/>
              <a:t> had discussion on closing the </a:t>
            </a:r>
            <a:r>
              <a:rPr lang="en-US" sz="2000" dirty="0" err="1" smtClean="0"/>
              <a:t>TGba</a:t>
            </a:r>
            <a:r>
              <a:rPr lang="en-US" sz="2000" dirty="0" smtClean="0"/>
              <a:t> SFD in this meeting (11-18/575r1)</a:t>
            </a:r>
          </a:p>
          <a:p>
            <a:r>
              <a:rPr lang="en-US" sz="2000" dirty="0" smtClean="0"/>
              <a:t>To meet the </a:t>
            </a:r>
            <a:r>
              <a:rPr lang="en-US" sz="2000" dirty="0" err="1" smtClean="0"/>
              <a:t>TGba</a:t>
            </a:r>
            <a:r>
              <a:rPr lang="en-US" sz="2000" dirty="0" smtClean="0"/>
              <a:t> timeline, it was suggested to close the SFD during the May 2018 meeting so that the group can focus on producing </a:t>
            </a:r>
            <a:r>
              <a:rPr lang="en-US" sz="2000" dirty="0" err="1" smtClean="0"/>
              <a:t>TGba</a:t>
            </a:r>
            <a:r>
              <a:rPr lang="en-US" sz="2000" dirty="0" smtClean="0"/>
              <a:t> D1.0</a:t>
            </a:r>
          </a:p>
          <a:p>
            <a:endParaRPr lang="en-US" sz="2000" dirty="0" smtClean="0"/>
          </a:p>
          <a:p>
            <a:r>
              <a:rPr lang="en-US" sz="2000" dirty="0" smtClean="0"/>
              <a:t>Straw Poll:</a:t>
            </a:r>
          </a:p>
          <a:p>
            <a:pPr lvl="1"/>
            <a:r>
              <a:rPr lang="en-US" sz="1800" dirty="0" smtClean="0"/>
              <a:t>Do you agree to close the </a:t>
            </a:r>
            <a:r>
              <a:rPr lang="en-US" sz="1800" dirty="0" err="1" smtClean="0"/>
              <a:t>TGba</a:t>
            </a:r>
            <a:r>
              <a:rPr lang="en-US" sz="1800" dirty="0" smtClean="0"/>
              <a:t> SFD?</a:t>
            </a:r>
          </a:p>
          <a:p>
            <a:pPr lvl="1"/>
            <a:r>
              <a:rPr lang="en-US" sz="1800" dirty="0" smtClean="0"/>
              <a:t>Y/N/A: </a:t>
            </a:r>
          </a:p>
          <a:p>
            <a:r>
              <a:rPr lang="en-US" sz="2000" dirty="0" smtClean="0"/>
              <a:t>Motion:</a:t>
            </a:r>
          </a:p>
          <a:p>
            <a:pPr lvl="1"/>
            <a:r>
              <a:rPr lang="en-US" sz="1800" dirty="0" smtClean="0"/>
              <a:t>Move to close the </a:t>
            </a:r>
            <a:r>
              <a:rPr lang="en-US" sz="1800" dirty="0" err="1" smtClean="0"/>
              <a:t>TGba</a:t>
            </a:r>
            <a:r>
              <a:rPr lang="en-US" sz="1800" dirty="0"/>
              <a:t> </a:t>
            </a:r>
            <a:r>
              <a:rPr lang="en-US" sz="1800" dirty="0" smtClean="0"/>
              <a:t>SFD and have the 11-17/575r11 as the final revision of the </a:t>
            </a:r>
            <a:r>
              <a:rPr lang="en-US" sz="1800" dirty="0" err="1" smtClean="0"/>
              <a:t>TGba</a:t>
            </a:r>
            <a:r>
              <a:rPr lang="en-US" sz="1800" dirty="0" smtClean="0"/>
              <a:t> SFD.</a:t>
            </a:r>
          </a:p>
          <a:p>
            <a:pPr lvl="2"/>
            <a:r>
              <a:rPr lang="en-US" sz="1600" dirty="0" smtClean="0"/>
              <a:t>Mover: Po-Kai Huang, Second: </a:t>
            </a:r>
            <a:r>
              <a:rPr lang="en-US" sz="1600" dirty="0" err="1" smtClean="0"/>
              <a:t>Jianhan</a:t>
            </a:r>
            <a:r>
              <a:rPr lang="en-US" sz="1600" dirty="0" smtClean="0"/>
              <a:t> Liu</a:t>
            </a:r>
          </a:p>
          <a:p>
            <a:pPr lvl="2"/>
            <a:r>
              <a:rPr lang="en-US" sz="1600" dirty="0" smtClean="0"/>
              <a:t>Y/N/A: </a:t>
            </a:r>
            <a:endParaRPr lang="en-US" sz="1600"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3851630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2018 session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Vice-Chair Election and Secretary Confirmation</a:t>
            </a:r>
            <a:endParaRPr lang="en-US" dirty="0"/>
          </a:p>
        </p:txBody>
      </p:sp>
      <p:sp>
        <p:nvSpPr>
          <p:cNvPr id="3" name="Content Placeholder 2"/>
          <p:cNvSpPr>
            <a:spLocks noGrp="1"/>
          </p:cNvSpPr>
          <p:nvPr>
            <p:ph idx="1"/>
          </p:nvPr>
        </p:nvSpPr>
        <p:spPr>
          <a:xfrm>
            <a:off x="685800" y="1828799"/>
            <a:ext cx="7772400" cy="4646613"/>
          </a:xfrm>
        </p:spPr>
        <p:txBody>
          <a:bodyPr/>
          <a:lstStyle/>
          <a:p>
            <a:r>
              <a:rPr lang="en-US" sz="1600" dirty="0" smtClean="0"/>
              <a:t>Vice-chair candidates</a:t>
            </a:r>
          </a:p>
          <a:p>
            <a:pPr lvl="1"/>
            <a:r>
              <a:rPr lang="en-US" sz="1400" dirty="0" smtClean="0"/>
              <a:t>1</a:t>
            </a:r>
            <a:r>
              <a:rPr lang="en-US" sz="1400" baseline="30000" dirty="0" smtClean="0"/>
              <a:t>st</a:t>
            </a:r>
            <a:r>
              <a:rPr lang="en-US" sz="1400" dirty="0" smtClean="0"/>
              <a:t> Vice-chair: </a:t>
            </a:r>
            <a:r>
              <a:rPr lang="en-US" sz="1400" dirty="0" err="1" smtClean="0"/>
              <a:t>Yunsong</a:t>
            </a:r>
            <a:r>
              <a:rPr lang="en-US" sz="1400" dirty="0" smtClean="0"/>
              <a:t> Yang (Huawei)</a:t>
            </a:r>
          </a:p>
          <a:p>
            <a:pPr lvl="1"/>
            <a:r>
              <a:rPr lang="en-US" sz="1400" dirty="0" smtClean="0"/>
              <a:t>2</a:t>
            </a:r>
            <a:r>
              <a:rPr lang="en-US" sz="1400" baseline="30000" dirty="0" smtClean="0"/>
              <a:t>nd</a:t>
            </a:r>
            <a:r>
              <a:rPr lang="en-US" sz="1400" dirty="0" smtClean="0"/>
              <a:t> Vice-chair: </a:t>
            </a:r>
            <a:r>
              <a:rPr lang="en-US" sz="1400" dirty="0" err="1" smtClean="0"/>
              <a:t>Eunsung</a:t>
            </a:r>
            <a:r>
              <a:rPr lang="en-US" sz="1400" dirty="0" smtClean="0"/>
              <a:t> Park (LGE)</a:t>
            </a:r>
            <a:endParaRPr lang="en-US" sz="1400" dirty="0"/>
          </a:p>
          <a:p>
            <a:r>
              <a:rPr lang="en-US" sz="1600" dirty="0" smtClean="0"/>
              <a:t>Secretary</a:t>
            </a:r>
          </a:p>
          <a:p>
            <a:pPr lvl="1"/>
            <a:r>
              <a:rPr lang="en-US" sz="1400" dirty="0" smtClean="0"/>
              <a:t>Leif </a:t>
            </a:r>
            <a:r>
              <a:rPr lang="en-US" sz="1400" dirty="0" err="1" smtClean="0"/>
              <a:t>Wilhelmsson</a:t>
            </a:r>
            <a:r>
              <a:rPr lang="en-US" sz="1400" dirty="0" smtClean="0"/>
              <a:t> (Ericsson)</a:t>
            </a:r>
            <a:endParaRPr lang="en-US" sz="1400" dirty="0"/>
          </a:p>
          <a:p>
            <a:r>
              <a:rPr lang="en-US" sz="1600" dirty="0" smtClean="0"/>
              <a:t>Motion1</a:t>
            </a:r>
          </a:p>
          <a:p>
            <a:pPr lvl="1"/>
            <a:r>
              <a:rPr lang="en-US" sz="1400" dirty="0" smtClean="0"/>
              <a:t>Move to approve </a:t>
            </a:r>
            <a:r>
              <a:rPr lang="en-US" sz="1400" dirty="0" err="1" smtClean="0"/>
              <a:t>Yunsong</a:t>
            </a:r>
            <a:r>
              <a:rPr lang="en-US" sz="1400" dirty="0" smtClean="0"/>
              <a:t> Yang as </a:t>
            </a:r>
            <a:r>
              <a:rPr lang="en-US" sz="1400" dirty="0" err="1" smtClean="0"/>
              <a:t>TGba</a:t>
            </a:r>
            <a:r>
              <a:rPr lang="en-US" sz="1400" dirty="0" smtClean="0"/>
              <a:t> 1</a:t>
            </a:r>
            <a:r>
              <a:rPr lang="en-US" sz="1400" baseline="30000" dirty="0" smtClean="0"/>
              <a:t>st</a:t>
            </a:r>
            <a:r>
              <a:rPr lang="en-US" sz="1400" dirty="0" smtClean="0"/>
              <a:t> Vice-chair.</a:t>
            </a:r>
          </a:p>
          <a:p>
            <a:pPr lvl="1"/>
            <a:r>
              <a:rPr lang="en-US" sz="1400" dirty="0" smtClean="0"/>
              <a:t>Move: </a:t>
            </a:r>
            <a:r>
              <a:rPr lang="en-US" sz="1400" dirty="0" err="1" smtClean="0"/>
              <a:t>Eunsung</a:t>
            </a:r>
            <a:r>
              <a:rPr lang="en-US" sz="1400" dirty="0" smtClean="0"/>
              <a:t> Park</a:t>
            </a:r>
          </a:p>
          <a:p>
            <a:pPr lvl="1"/>
            <a:r>
              <a:rPr lang="en-US" sz="1400" dirty="0" smtClean="0"/>
              <a:t>Second: </a:t>
            </a:r>
            <a:r>
              <a:rPr lang="en-US" sz="1400" dirty="0" err="1" smtClean="0"/>
              <a:t>Rojan</a:t>
            </a:r>
            <a:r>
              <a:rPr lang="en-US" sz="1400" dirty="0" smtClean="0"/>
              <a:t> </a:t>
            </a:r>
            <a:r>
              <a:rPr lang="en-US" sz="1400" dirty="0" err="1" smtClean="0"/>
              <a:t>Chitrakar</a:t>
            </a:r>
            <a:endParaRPr lang="en-US" sz="1400" dirty="0" smtClean="0"/>
          </a:p>
          <a:p>
            <a:r>
              <a:rPr lang="en-US" sz="1600" dirty="0" smtClean="0"/>
              <a:t>Motion2</a:t>
            </a:r>
            <a:endParaRPr lang="en-US" sz="1600" dirty="0"/>
          </a:p>
          <a:p>
            <a:pPr lvl="1"/>
            <a:r>
              <a:rPr lang="en-US" sz="1400" dirty="0"/>
              <a:t>Move to approve </a:t>
            </a:r>
            <a:r>
              <a:rPr lang="en-US" sz="1400" dirty="0" err="1" smtClean="0"/>
              <a:t>Eunsung</a:t>
            </a:r>
            <a:r>
              <a:rPr lang="en-US" sz="1400" dirty="0" smtClean="0"/>
              <a:t> Park </a:t>
            </a:r>
            <a:r>
              <a:rPr lang="en-US" sz="1400" dirty="0"/>
              <a:t>as </a:t>
            </a:r>
            <a:r>
              <a:rPr lang="en-US" sz="1400" dirty="0" err="1"/>
              <a:t>TGba</a:t>
            </a:r>
            <a:r>
              <a:rPr lang="en-US" sz="1400" dirty="0"/>
              <a:t> </a:t>
            </a:r>
            <a:r>
              <a:rPr lang="en-US" sz="1400" dirty="0" smtClean="0"/>
              <a:t>2nd </a:t>
            </a:r>
            <a:r>
              <a:rPr lang="en-US" sz="1400" dirty="0"/>
              <a:t>Vice-chair.</a:t>
            </a:r>
          </a:p>
          <a:p>
            <a:pPr lvl="1"/>
            <a:r>
              <a:rPr lang="en-US" sz="1400" dirty="0"/>
              <a:t>Move: </a:t>
            </a:r>
            <a:r>
              <a:rPr lang="en-US" sz="1400" dirty="0" err="1" smtClean="0"/>
              <a:t>Yunsong</a:t>
            </a:r>
            <a:r>
              <a:rPr lang="en-US" sz="1400" dirty="0" smtClean="0"/>
              <a:t> Yang</a:t>
            </a:r>
            <a:endParaRPr lang="en-US" sz="1400" dirty="0"/>
          </a:p>
          <a:p>
            <a:pPr lvl="1"/>
            <a:r>
              <a:rPr lang="en-US" sz="1400" dirty="0"/>
              <a:t>Second: </a:t>
            </a:r>
            <a:r>
              <a:rPr lang="en-US" sz="1400" dirty="0" smtClean="0"/>
              <a:t>Alfred </a:t>
            </a:r>
            <a:r>
              <a:rPr lang="en-US" sz="1400" dirty="0" err="1" smtClean="0"/>
              <a:t>Asterjadhi</a:t>
            </a:r>
            <a:endParaRPr lang="en-US" sz="1400" dirty="0"/>
          </a:p>
          <a:p>
            <a:r>
              <a:rPr lang="en-US" sz="1600" dirty="0" smtClean="0"/>
              <a:t>Motion3</a:t>
            </a:r>
            <a:endParaRPr lang="en-US" sz="1600" dirty="0"/>
          </a:p>
          <a:p>
            <a:pPr lvl="1"/>
            <a:r>
              <a:rPr lang="en-US" sz="1400" dirty="0"/>
              <a:t>Move to approve </a:t>
            </a:r>
            <a:r>
              <a:rPr lang="en-US" sz="1400" dirty="0" smtClean="0"/>
              <a:t>Leif </a:t>
            </a:r>
            <a:r>
              <a:rPr lang="en-US" sz="1400" dirty="0" err="1" smtClean="0"/>
              <a:t>Wilhelmsson</a:t>
            </a:r>
            <a:r>
              <a:rPr lang="en-US" sz="1400" dirty="0" smtClean="0"/>
              <a:t> </a:t>
            </a:r>
            <a:r>
              <a:rPr lang="en-US" sz="1400" dirty="0"/>
              <a:t>as </a:t>
            </a:r>
            <a:r>
              <a:rPr lang="en-US" sz="1400" dirty="0" err="1"/>
              <a:t>TGba</a:t>
            </a:r>
            <a:r>
              <a:rPr lang="en-US" sz="1400" dirty="0"/>
              <a:t> </a:t>
            </a:r>
            <a:r>
              <a:rPr lang="en-US" sz="1400" dirty="0" smtClean="0"/>
              <a:t>Secretary.</a:t>
            </a:r>
            <a:endParaRPr lang="en-US" sz="1400" dirty="0"/>
          </a:p>
          <a:p>
            <a:pPr lvl="1"/>
            <a:r>
              <a:rPr lang="en-US" sz="1400" dirty="0"/>
              <a:t>Move: </a:t>
            </a:r>
            <a:r>
              <a:rPr lang="en-US" sz="1400" dirty="0" smtClean="0"/>
              <a:t>Steve </a:t>
            </a:r>
            <a:r>
              <a:rPr lang="en-US" sz="1400" dirty="0" err="1" smtClean="0"/>
              <a:t>Shellhammer</a:t>
            </a:r>
            <a:endParaRPr lang="en-US" sz="1400" dirty="0"/>
          </a:p>
          <a:p>
            <a:pPr lvl="1"/>
            <a:r>
              <a:rPr lang="en-US" sz="1400" dirty="0"/>
              <a:t>Second</a:t>
            </a:r>
            <a:r>
              <a:rPr lang="en-US" sz="1400" dirty="0" smtClean="0"/>
              <a:t>: </a:t>
            </a:r>
            <a:r>
              <a:rPr lang="en-US" sz="1400" dirty="0" err="1" smtClean="0"/>
              <a:t>Yunsong</a:t>
            </a:r>
            <a:r>
              <a:rPr lang="en-US" sz="1400" dirty="0" smtClean="0"/>
              <a:t> Yang</a:t>
            </a:r>
            <a:endParaRPr lang="en-US" sz="1400" dirty="0"/>
          </a:p>
          <a:p>
            <a:endParaRPr lang="en-US" sz="1600" dirty="0" smtClean="0"/>
          </a:p>
          <a:p>
            <a:pPr lvl="1"/>
            <a:endParaRPr lang="en-US" sz="1400" dirty="0" smtClean="0"/>
          </a:p>
          <a:p>
            <a:pPr lvl="1"/>
            <a:endParaRPr lang="en-US" sz="1400" dirty="0" smtClean="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10790106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t>
            </a:r>
            <a:r>
              <a:rPr lang="en-US" altLang="en-US" dirty="0" smtClean="0"/>
              <a:t>PM1</a:t>
            </a:r>
            <a:r>
              <a:rPr lang="en-US" altLang="en-US" dirty="0" smtClean="0"/>
              <a:t>)</a:t>
            </a:r>
            <a:endParaRPr lang="en-US" altLang="en-US" dirty="0" smtClean="0"/>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a:t>:</a:t>
            </a:r>
          </a:p>
          <a:p>
            <a:pPr>
              <a:buFont typeface="+mj-lt"/>
              <a:buAutoNum type="arabicPeriod"/>
            </a:pPr>
            <a:r>
              <a:rPr lang="en-US" sz="1800" b="0" dirty="0" err="1" smtClean="0">
                <a:solidFill>
                  <a:srgbClr val="00B050"/>
                </a:solidFill>
              </a:rPr>
              <a:t>Junghoon</a:t>
            </a:r>
            <a:r>
              <a:rPr lang="en-US" sz="1800" b="0" dirty="0" smtClean="0">
                <a:solidFill>
                  <a:srgbClr val="00B050"/>
                </a:solidFill>
              </a:rPr>
              <a:t> (</a:t>
            </a:r>
            <a:r>
              <a:rPr lang="en-US" sz="1800" b="0" dirty="0" smtClean="0">
                <a:solidFill>
                  <a:srgbClr val="00B050"/>
                </a:solidFill>
              </a:rPr>
              <a:t>18/0961r0)</a:t>
            </a:r>
            <a:endParaRPr lang="en-US" sz="1800" b="0" dirty="0" smtClean="0">
              <a:solidFill>
                <a:srgbClr val="00B050"/>
              </a:solidFill>
            </a:endParaRPr>
          </a:p>
          <a:p>
            <a:pPr>
              <a:buFont typeface="+mj-lt"/>
              <a:buAutoNum type="arabicPeriod"/>
            </a:pPr>
            <a:r>
              <a:rPr lang="en-US" sz="1800" b="0" dirty="0" smtClean="0">
                <a:solidFill>
                  <a:srgbClr val="00B050"/>
                </a:solidFill>
              </a:rPr>
              <a:t>Steve (</a:t>
            </a:r>
            <a:r>
              <a:rPr lang="en-US" sz="1800" b="0" dirty="0" smtClean="0">
                <a:solidFill>
                  <a:srgbClr val="00B050"/>
                </a:solidFill>
              </a:rPr>
              <a:t>802.11-18/967)</a:t>
            </a:r>
          </a:p>
          <a:p>
            <a:pPr>
              <a:buFont typeface="+mj-lt"/>
              <a:buAutoNum type="arabicPeriod"/>
            </a:pPr>
            <a:r>
              <a:rPr lang="en-US" sz="1800" b="0" dirty="0" err="1" smtClean="0">
                <a:solidFill>
                  <a:srgbClr val="00B050"/>
                </a:solidFill>
              </a:rPr>
              <a:t>Jianhan</a:t>
            </a:r>
            <a:r>
              <a:rPr lang="en-US" sz="1800" b="0" dirty="0" smtClean="0">
                <a:solidFill>
                  <a:srgbClr val="00B050"/>
                </a:solidFill>
              </a:rPr>
              <a:t> (18/969r0)</a:t>
            </a:r>
          </a:p>
          <a:p>
            <a:pPr>
              <a:buFont typeface="+mj-lt"/>
              <a:buAutoNum type="arabicPeriod"/>
            </a:pPr>
            <a:r>
              <a:rPr lang="en-US" sz="1800" b="0" dirty="0" err="1" smtClean="0">
                <a:solidFill>
                  <a:srgbClr val="00B050"/>
                </a:solidFill>
              </a:rPr>
              <a:t>Dongguk</a:t>
            </a:r>
            <a:r>
              <a:rPr lang="en-US" sz="1800" b="0" dirty="0" smtClean="0">
                <a:solidFill>
                  <a:srgbClr val="00B050"/>
                </a:solidFill>
              </a:rPr>
              <a:t> (18-0953, </a:t>
            </a:r>
            <a:r>
              <a:rPr lang="en-US" sz="1800" b="0" dirty="0">
                <a:solidFill>
                  <a:srgbClr val="00B050"/>
                </a:solidFill>
              </a:rPr>
              <a:t>18-0762-01</a:t>
            </a:r>
            <a:r>
              <a:rPr lang="en-US" sz="1800" b="0" dirty="0" smtClean="0">
                <a:solidFill>
                  <a:srgbClr val="00B050"/>
                </a:solidFill>
              </a:rPr>
              <a:t>)</a:t>
            </a:r>
          </a:p>
          <a:p>
            <a:pPr>
              <a:buFont typeface="+mj-lt"/>
              <a:buAutoNum type="arabicPeriod"/>
            </a:pPr>
            <a:r>
              <a:rPr lang="en-US" sz="1800" b="0" dirty="0" smtClean="0">
                <a:solidFill>
                  <a:srgbClr val="00B050"/>
                </a:solidFill>
              </a:rPr>
              <a:t>Leif (</a:t>
            </a:r>
            <a:r>
              <a:rPr lang="en-US" sz="1800" b="0" dirty="0" smtClean="0">
                <a:solidFill>
                  <a:srgbClr val="00B050"/>
                </a:solidFill>
              </a:rPr>
              <a:t>18/0854r2)</a:t>
            </a:r>
            <a:endParaRPr lang="en-US" sz="1800" b="0" dirty="0">
              <a:solidFill>
                <a:srgbClr val="00B050"/>
              </a:solidFill>
            </a:endParaRPr>
          </a:p>
        </p:txBody>
      </p:sp>
      <p:sp>
        <p:nvSpPr>
          <p:cNvPr id="5" name="Content Placeholder 4"/>
          <p:cNvSpPr>
            <a:spLocks noGrp="1"/>
          </p:cNvSpPr>
          <p:nvPr>
            <p:ph sz="half" idx="2"/>
          </p:nvPr>
        </p:nvSpPr>
        <p:spPr>
          <a:xfrm>
            <a:off x="3581400" y="1787524"/>
            <a:ext cx="4267200" cy="4687889"/>
          </a:xfrm>
        </p:spPr>
        <p:txBody>
          <a:bodyPr/>
          <a:lstStyle/>
          <a:p>
            <a:pPr>
              <a:buFont typeface="Arial" panose="020B0604020202020204" pitchFamily="34" charset="0"/>
              <a:buChar char="•"/>
            </a:pPr>
            <a:r>
              <a:rPr lang="en-US" sz="1800" dirty="0"/>
              <a:t>MAC</a:t>
            </a:r>
            <a:r>
              <a:rPr lang="en-US" sz="1800" b="0" dirty="0" smtClean="0"/>
              <a:t>:</a:t>
            </a:r>
          </a:p>
          <a:p>
            <a:pPr>
              <a:buFont typeface="+mj-lt"/>
              <a:buAutoNum type="arabicPeriod"/>
            </a:pPr>
            <a:r>
              <a:rPr lang="en-US" sz="1800" b="0" dirty="0" err="1" smtClean="0">
                <a:solidFill>
                  <a:srgbClr val="00B050"/>
                </a:solidFill>
              </a:rPr>
              <a:t>Guoquing</a:t>
            </a:r>
            <a:r>
              <a:rPr lang="en-US" sz="1800" b="0" dirty="0" smtClean="0">
                <a:solidFill>
                  <a:srgbClr val="00B050"/>
                </a:solidFill>
              </a:rPr>
              <a:t> (</a:t>
            </a:r>
            <a:r>
              <a:rPr lang="en-US" sz="1800" b="0" dirty="0">
                <a:solidFill>
                  <a:srgbClr val="00B050"/>
                </a:solidFill>
              </a:rPr>
              <a:t> #</a:t>
            </a:r>
            <a:r>
              <a:rPr lang="en-US" sz="1800" b="0" dirty="0" smtClean="0">
                <a:solidFill>
                  <a:srgbClr val="00B050"/>
                </a:solidFill>
              </a:rPr>
              <a:t>863r3,#748r2)</a:t>
            </a:r>
          </a:p>
          <a:p>
            <a:pPr>
              <a:buFont typeface="+mj-lt"/>
              <a:buAutoNum type="arabicPeriod"/>
            </a:pPr>
            <a:r>
              <a:rPr lang="en-US" sz="1800" b="0" dirty="0" smtClean="0">
                <a:solidFill>
                  <a:srgbClr val="00B050"/>
                </a:solidFill>
              </a:rPr>
              <a:t>Ming (18-0965)</a:t>
            </a:r>
          </a:p>
          <a:p>
            <a:pPr>
              <a:buFont typeface="+mj-lt"/>
              <a:buAutoNum type="arabicPeriod"/>
            </a:pPr>
            <a:r>
              <a:rPr lang="en-US" sz="1800" b="0" dirty="0" smtClean="0">
                <a:solidFill>
                  <a:srgbClr val="00B050"/>
                </a:solidFill>
              </a:rPr>
              <a:t>Lei (</a:t>
            </a:r>
            <a:r>
              <a:rPr lang="en-US" sz="1800" b="0" dirty="0" smtClean="0">
                <a:solidFill>
                  <a:srgbClr val="00B050"/>
                </a:solidFill>
              </a:rPr>
              <a:t>18/804r3)</a:t>
            </a:r>
          </a:p>
          <a:p>
            <a:pPr>
              <a:buFont typeface="+mj-lt"/>
              <a:buAutoNum type="arabicPeriod"/>
            </a:pPr>
            <a:r>
              <a:rPr lang="en-US" sz="1800" b="0" dirty="0" err="1" smtClean="0">
                <a:solidFill>
                  <a:srgbClr val="00B050"/>
                </a:solidFill>
              </a:rPr>
              <a:t>Suhwook</a:t>
            </a:r>
            <a:r>
              <a:rPr lang="en-US" sz="1800" b="0" dirty="0" smtClean="0">
                <a:solidFill>
                  <a:srgbClr val="00B050"/>
                </a:solidFill>
              </a:rPr>
              <a:t> (</a:t>
            </a:r>
            <a:r>
              <a:rPr lang="en-US" sz="1800" b="0" dirty="0">
                <a:solidFill>
                  <a:srgbClr val="00B050"/>
                </a:solidFill>
              </a:rPr>
              <a:t>DCN: </a:t>
            </a:r>
            <a:r>
              <a:rPr lang="en-US" sz="1800" b="0" dirty="0" smtClean="0">
                <a:solidFill>
                  <a:srgbClr val="00B050"/>
                </a:solidFill>
              </a:rPr>
              <a:t>837r4)</a:t>
            </a:r>
          </a:p>
          <a:p>
            <a:pPr>
              <a:buFont typeface="+mj-lt"/>
              <a:buAutoNum type="arabicPeriod"/>
            </a:pPr>
            <a:r>
              <a:rPr lang="en-US" sz="1800" b="0" dirty="0" err="1" smtClean="0">
                <a:solidFill>
                  <a:srgbClr val="00B050"/>
                </a:solidFill>
              </a:rPr>
              <a:t>Xiaofei</a:t>
            </a:r>
            <a:r>
              <a:rPr lang="en-US" sz="1800" b="0" dirty="0" smtClean="0">
                <a:solidFill>
                  <a:srgbClr val="00B050"/>
                </a:solidFill>
              </a:rPr>
              <a:t> (</a:t>
            </a:r>
            <a:r>
              <a:rPr lang="en-US" sz="1800" b="0" dirty="0" smtClean="0">
                <a:solidFill>
                  <a:srgbClr val="00B050"/>
                </a:solidFill>
              </a:rPr>
              <a:t>18/962r4)</a:t>
            </a:r>
          </a:p>
          <a:p>
            <a:pPr>
              <a:buFont typeface="+mj-lt"/>
              <a:buAutoNum type="arabicPeriod"/>
            </a:pPr>
            <a:r>
              <a:rPr lang="en-US" sz="1800" b="0" dirty="0" smtClean="0">
                <a:solidFill>
                  <a:srgbClr val="00B050"/>
                </a:solidFill>
              </a:rPr>
              <a:t>Po-Kai (18/970r0)</a:t>
            </a:r>
          </a:p>
          <a:p>
            <a:pPr>
              <a:buFont typeface="+mj-lt"/>
              <a:buAutoNum type="arabicPeriod"/>
            </a:pPr>
            <a:r>
              <a:rPr lang="en-US" sz="1800" b="0" dirty="0" err="1" smtClean="0">
                <a:solidFill>
                  <a:srgbClr val="00B050"/>
                </a:solidFill>
              </a:rPr>
              <a:t>Yongho</a:t>
            </a:r>
            <a:r>
              <a:rPr lang="en-US" sz="1800" b="0" dirty="0" smtClean="0">
                <a:solidFill>
                  <a:srgbClr val="00B050"/>
                </a:solidFill>
              </a:rPr>
              <a:t> (11/790)</a:t>
            </a:r>
          </a:p>
          <a:p>
            <a:pPr>
              <a:buFont typeface="+mj-lt"/>
              <a:buAutoNum type="arabicPeriod"/>
            </a:pPr>
            <a:r>
              <a:rPr lang="en-US" sz="1800" b="0" dirty="0" smtClean="0">
                <a:solidFill>
                  <a:srgbClr val="00B050"/>
                </a:solidFill>
              </a:rPr>
              <a:t>Alfred (420r2, 834r1, 836r2, 835r2)</a:t>
            </a:r>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31</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 (reviewed in Jan.2018)</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cxnSp>
        <p:nvCxnSpPr>
          <p:cNvPr id="3" name="Straight Arrow Connector 2"/>
          <p:cNvCxnSpPr/>
          <p:nvPr/>
        </p:nvCxnSpPr>
        <p:spPr bwMode="auto">
          <a:xfrm flipH="1">
            <a:off x="4886283" y="1858705"/>
            <a:ext cx="17505" cy="808295"/>
          </a:xfrm>
          <a:prstGeom prst="straightConnector1">
            <a:avLst/>
          </a:prstGeom>
          <a:solidFill>
            <a:schemeClr val="accent1"/>
          </a:solidFill>
          <a:ln w="57150" cap="flat" cmpd="sng" algn="ctr">
            <a:solidFill>
              <a:srgbClr val="FF0000"/>
            </a:solidFill>
            <a:prstDash val="solid"/>
            <a:round/>
            <a:headEnd type="triangle"/>
            <a:tailEnd type="triangle"/>
          </a:ln>
          <a:effectLst/>
        </p:spPr>
      </p:cxnSp>
      <p:sp>
        <p:nvSpPr>
          <p:cNvPr id="6" name="TextBox 5"/>
          <p:cNvSpPr txBox="1"/>
          <p:nvPr/>
        </p:nvSpPr>
        <p:spPr>
          <a:xfrm>
            <a:off x="5057733" y="1929825"/>
            <a:ext cx="3723583" cy="584775"/>
          </a:xfrm>
          <a:prstGeom prst="rect">
            <a:avLst/>
          </a:prstGeom>
          <a:noFill/>
        </p:spPr>
        <p:txBody>
          <a:bodyPr wrap="none" rtlCol="0">
            <a:spAutoFit/>
          </a:bodyPr>
          <a:lstStyle/>
          <a:p>
            <a:r>
              <a:rPr lang="en-US" sz="1600" b="1" dirty="0" smtClean="0">
                <a:solidFill>
                  <a:srgbClr val="FF0000"/>
                </a:solidFill>
              </a:rPr>
              <a:t>Spending more than 1 year defining </a:t>
            </a:r>
            <a:br>
              <a:rPr lang="en-US" sz="1600" b="1" dirty="0" smtClean="0">
                <a:solidFill>
                  <a:srgbClr val="FF0000"/>
                </a:solidFill>
              </a:rPr>
            </a:br>
            <a:r>
              <a:rPr lang="en-US" sz="1600" b="1" dirty="0" smtClean="0">
                <a:solidFill>
                  <a:srgbClr val="FF0000"/>
                </a:solidFill>
              </a:rPr>
              <a:t>technical details of a simple OOK </a:t>
            </a:r>
            <a:r>
              <a:rPr lang="en-US" sz="1600" b="1" dirty="0" err="1" smtClean="0">
                <a:solidFill>
                  <a:srgbClr val="FF0000"/>
                </a:solidFill>
              </a:rPr>
              <a:t>Tx</a:t>
            </a:r>
            <a:r>
              <a:rPr lang="en-US" sz="1600" b="1" dirty="0" smtClean="0">
                <a:solidFill>
                  <a:srgbClr val="FF0000"/>
                </a:solidFill>
              </a:rPr>
              <a:t>/Rx</a:t>
            </a:r>
            <a:endParaRPr lang="en-US" sz="1600" b="1" dirty="0">
              <a:solidFill>
                <a:srgbClr val="FF0000"/>
              </a:solidFill>
            </a:endParaRPr>
          </a:p>
        </p:txBody>
      </p:sp>
      <p:cxnSp>
        <p:nvCxnSpPr>
          <p:cNvPr id="10" name="Straight Connector 9"/>
          <p:cNvCxnSpPr/>
          <p:nvPr/>
        </p:nvCxnSpPr>
        <p:spPr bwMode="auto">
          <a:xfrm>
            <a:off x="4801394" y="28194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cxnSp>
        <p:nvCxnSpPr>
          <p:cNvPr id="64" name="Straight Connector 63"/>
          <p:cNvCxnSpPr/>
          <p:nvPr/>
        </p:nvCxnSpPr>
        <p:spPr bwMode="auto">
          <a:xfrm>
            <a:off x="4800136" y="17526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199"/>
            <a:ext cx="77724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July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Review </a:t>
            </a:r>
            <a:r>
              <a:rPr lang="en-US" altLang="en-US" dirty="0"/>
              <a:t>and 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technical presentations </a:t>
            </a:r>
            <a:r>
              <a:rPr lang="en-US" altLang="en-US" dirty="0" smtClean="0"/>
              <a:t>that resolves TBDs of </a:t>
            </a:r>
            <a:r>
              <a:rPr lang="en-US" altLang="en-US" dirty="0" err="1" smtClean="0"/>
              <a:t>TGba</a:t>
            </a:r>
            <a:r>
              <a:rPr lang="en-US" altLang="en-US" dirty="0" smtClean="0"/>
              <a:t> D0.3</a:t>
            </a:r>
          </a:p>
          <a:p>
            <a:pPr>
              <a:defRPr/>
            </a:pPr>
            <a:r>
              <a:rPr lang="en-US" altLang="en-US" dirty="0"/>
              <a:t>Review spec text documents for </a:t>
            </a:r>
            <a:r>
              <a:rPr lang="en-US" altLang="en-US" dirty="0" err="1"/>
              <a:t>TGba</a:t>
            </a:r>
            <a:r>
              <a:rPr lang="en-US" altLang="en-US" dirty="0"/>
              <a:t> </a:t>
            </a:r>
            <a:r>
              <a:rPr lang="en-US" altLang="en-US" dirty="0" smtClean="0"/>
              <a:t>D1.0</a:t>
            </a:r>
            <a:endParaRPr lang="en-US" altLang="en-US" dirty="0"/>
          </a:p>
          <a:p>
            <a:pPr>
              <a:defRPr/>
            </a:pPr>
            <a:r>
              <a:rPr lang="en-US" altLang="en-US" dirty="0" smtClean="0"/>
              <a:t>Review </a:t>
            </a:r>
            <a:r>
              <a:rPr lang="en-US" altLang="en-US" dirty="0"/>
              <a:t>TG timeline</a:t>
            </a:r>
            <a:endParaRPr lang="en-US" altLang="en-US" sz="2000"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May 21</a:t>
            </a:r>
          </a:p>
          <a:p>
            <a:pPr marL="685800" lvl="2" indent="-342900">
              <a:defRPr/>
            </a:pPr>
            <a:r>
              <a:rPr lang="en-US" altLang="en-US" sz="2400" b="1" dirty="0" smtClean="0"/>
              <a:t>June 4</a:t>
            </a:r>
          </a:p>
          <a:p>
            <a:pPr marL="685800" lvl="2" indent="-342900">
              <a:defRPr/>
            </a:pPr>
            <a:r>
              <a:rPr lang="en-US" altLang="en-US" sz="2400" b="1" dirty="0" smtClean="0"/>
              <a:t>June 18</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08504388"/>
              </p:ext>
            </p:extLst>
          </p:nvPr>
        </p:nvGraphicFramePr>
        <p:xfrm>
          <a:off x="373380" y="1752602"/>
          <a:ext cx="8397240" cy="298730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2000" dirty="0"/>
                    </a:p>
                  </a:txBody>
                  <a:tcPr marT="45742" marB="45742" anchor="ctr"/>
                </a:tc>
                <a:tc gridSpan="2">
                  <a:txBody>
                    <a:bodyPr/>
                    <a:lstStyle/>
                    <a:p>
                      <a:pPr algn="ctr"/>
                      <a:r>
                        <a:rPr lang="en-US" sz="2000" dirty="0" smtClean="0"/>
                        <a:t>Monday</a:t>
                      </a:r>
                      <a:endParaRPr lang="en-US" sz="2000" dirty="0"/>
                    </a:p>
                  </a:txBody>
                  <a:tcPr marT="45742" marB="45742" anchor="ctr"/>
                </a:tc>
                <a:tc hMerge="1">
                  <a:txBody>
                    <a:bodyPr/>
                    <a:lstStyle/>
                    <a:p>
                      <a:endParaRPr lang="en-US"/>
                    </a:p>
                  </a:txBody>
                  <a:tcPr/>
                </a:tc>
                <a:tc gridSpan="2">
                  <a:txBody>
                    <a:bodyPr/>
                    <a:lstStyle/>
                    <a:p>
                      <a:pPr algn="ctr"/>
                      <a:r>
                        <a:rPr lang="en-US" sz="2000" dirty="0" smtClean="0"/>
                        <a:t>Tuesday</a:t>
                      </a:r>
                      <a:endParaRPr lang="en-US" sz="2000" dirty="0"/>
                    </a:p>
                  </a:txBody>
                  <a:tcPr marT="45742" marB="45742" anchor="ctr"/>
                </a:tc>
                <a:tc hMerge="1">
                  <a:txBody>
                    <a:bodyPr/>
                    <a:lstStyle/>
                    <a:p>
                      <a:endParaRPr lang="en-US"/>
                    </a:p>
                  </a:txBody>
                  <a:tcPr/>
                </a:tc>
                <a:tc gridSpan="2">
                  <a:txBody>
                    <a:bodyPr/>
                    <a:lstStyle/>
                    <a:p>
                      <a:pPr algn="ctr"/>
                      <a:r>
                        <a:rPr lang="en-US" sz="2000" dirty="0" smtClean="0"/>
                        <a:t>Wednesday</a:t>
                      </a:r>
                      <a:endParaRPr lang="en-US" sz="2000" dirty="0"/>
                    </a:p>
                  </a:txBody>
                  <a:tcPr marT="45742" marB="45742" anchor="ctr"/>
                </a:tc>
                <a:tc hMerge="1">
                  <a:txBody>
                    <a:bodyPr/>
                    <a:lstStyle/>
                    <a:p>
                      <a:endParaRPr lang="en-US"/>
                    </a:p>
                  </a:txBody>
                  <a:tcPr/>
                </a:tc>
                <a:tc>
                  <a:txBody>
                    <a:bodyPr/>
                    <a:lstStyle/>
                    <a:p>
                      <a:pPr algn="ctr"/>
                      <a:r>
                        <a:rPr lang="en-US" sz="2000" dirty="0" smtClean="0"/>
                        <a:t>Thursday</a:t>
                      </a:r>
                      <a:endParaRPr lang="en-US" sz="2000" dirty="0"/>
                    </a:p>
                  </a:txBody>
                  <a:tcPr marT="45742" marB="45742" anchor="ctr"/>
                </a:tc>
              </a:tr>
              <a:tr h="394256">
                <a:tc>
                  <a:txBody>
                    <a:bodyPr/>
                    <a:lstStyle/>
                    <a:p>
                      <a:pPr algn="ctr"/>
                      <a:r>
                        <a:rPr lang="en-US" sz="2000" dirty="0" smtClean="0"/>
                        <a:t>AM1</a:t>
                      </a:r>
                    </a:p>
                  </a:txBody>
                  <a:tcPr marT="45742" marB="45742"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nchor="ct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394256">
                <a:tc>
                  <a:txBody>
                    <a:bodyPr/>
                    <a:lstStyle/>
                    <a:p>
                      <a:pPr algn="ctr"/>
                      <a:r>
                        <a:rPr lang="en-US" sz="2000" dirty="0" smtClean="0"/>
                        <a:t>AM2</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tc>
                <a:tc hMerge="1">
                  <a:txBody>
                    <a:bodyPr/>
                    <a:lstStyle/>
                    <a:p>
                      <a:endParaRPr lang="en-US"/>
                    </a:p>
                  </a:txBody>
                  <a:tcPr/>
                </a:tc>
                <a:tc gridSpan="2">
                  <a:txBody>
                    <a:bodyPr/>
                    <a:lstStyle/>
                    <a:p>
                      <a:pPr algn="ctr"/>
                      <a:endParaRPr lang="en-US" sz="20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20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697387">
                <a:tc>
                  <a:txBody>
                    <a:bodyPr/>
                    <a:lstStyle/>
                    <a:p>
                      <a:pPr algn="ctr"/>
                      <a:r>
                        <a:rPr lang="en-US" sz="2000" dirty="0" smtClean="0"/>
                        <a:t>PM1</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lnR w="12700" cap="flat" cmpd="sng" algn="ctr">
                      <a:solidFill>
                        <a:srgbClr val="FF0000"/>
                      </a:solidFill>
                      <a:prstDash val="solid"/>
                      <a:round/>
                      <a:headEnd type="none" w="med" len="med"/>
                      <a:tailEnd type="none" w="med" len="med"/>
                    </a:lnR>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2000" b="1" dirty="0" err="1" smtClean="0">
                          <a:solidFill>
                            <a:schemeClr val="tx1"/>
                          </a:solidFill>
                        </a:rPr>
                        <a:t>TGba</a:t>
                      </a:r>
                      <a:endParaRPr lang="en-US" sz="20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a:solidFill>
                          <a:schemeClr val="tx1"/>
                        </a:solidFill>
                      </a:endParaRPr>
                    </a:p>
                  </a:txBody>
                  <a:tcPr marT="45742" marB="45742" anchor="ctr"/>
                </a:tc>
              </a:tr>
              <a:tr h="697387">
                <a:tc>
                  <a:txBody>
                    <a:bodyPr/>
                    <a:lstStyle/>
                    <a:p>
                      <a:pPr algn="ctr"/>
                      <a:r>
                        <a:rPr lang="en-US" sz="2000" dirty="0" smtClean="0"/>
                        <a:t>PM2</a:t>
                      </a:r>
                      <a:endParaRPr lang="en-US" sz="2000" dirty="0"/>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2000" b="1" dirty="0" err="1" smtClean="0"/>
                        <a:t>TGba</a:t>
                      </a:r>
                      <a:endParaRPr lang="en-US" sz="2000" b="1" dirty="0" smtClean="0"/>
                    </a:p>
                    <a:p>
                      <a:pPr algn="ctr"/>
                      <a:r>
                        <a:rPr lang="en-US" sz="2000" b="1" dirty="0" smtClean="0"/>
                        <a:t>MAC</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smtClean="0">
                        <a:solidFill>
                          <a:schemeClr val="tx1"/>
                        </a:solidFill>
                      </a:endParaRPr>
                    </a:p>
                    <a:p>
                      <a:pPr algn="ctr"/>
                      <a:r>
                        <a:rPr lang="en-US" sz="2000" b="1" dirty="0" smtClean="0">
                          <a:solidFill>
                            <a:schemeClr val="tx1"/>
                          </a:solidFill>
                        </a:rPr>
                        <a:t>MAC</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solidFill>
                            <a:schemeClr val="tx1"/>
                          </a:solidFill>
                        </a:rPr>
                        <a:t>TGba</a:t>
                      </a:r>
                      <a:r>
                        <a:rPr lang="en-US" sz="2000" b="1" dirty="0" smtClean="0">
                          <a:solidFill>
                            <a:schemeClr val="tx1"/>
                          </a:solidFill>
                        </a:rPr>
                        <a:t>/ARC Joint</a:t>
                      </a:r>
                      <a:endParaRPr lang="en-US" sz="20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2000" dirty="0" smtClean="0"/>
                        <a:t>EVE</a:t>
                      </a:r>
                      <a:endParaRPr lang="en-US" sz="2000" dirty="0"/>
                    </a:p>
                  </a:txBody>
                  <a:tcPr marT="45742" marB="45742" anchor="ctr"/>
                </a:tc>
                <a:tc gridSpan="2">
                  <a:txBody>
                    <a:bodyPr/>
                    <a:lstStyle/>
                    <a:p>
                      <a:pPr algn="ctr"/>
                      <a:endParaRPr lang="en-US" sz="2000" b="1" dirty="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algn="ctr"/>
                      <a:endParaRPr lang="en-US" sz="20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20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550202" y="4408356"/>
            <a:ext cx="945598" cy="664718"/>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9" name="TextBox 8"/>
          <p:cNvSpPr txBox="1"/>
          <p:nvPr/>
        </p:nvSpPr>
        <p:spPr>
          <a:xfrm>
            <a:off x="4073950" y="5034978"/>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16454" y="3712209"/>
            <a:ext cx="304718" cy="1360865"/>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 name="Straight Connector 11"/>
          <p:cNvCxnSpPr/>
          <p:nvPr/>
        </p:nvCxnSpPr>
        <p:spPr bwMode="auto">
          <a:xfrm flipH="1">
            <a:off x="4572000" y="4408356"/>
            <a:ext cx="1353497" cy="626622"/>
          </a:xfrm>
          <a:prstGeom prst="line">
            <a:avLst/>
          </a:prstGeom>
          <a:solidFill>
            <a:schemeClr val="accent1"/>
          </a:solidFill>
          <a:ln w="12700" cap="flat" cmpd="sng" algn="ctr">
            <a:solidFill>
              <a:srgbClr val="FF0000"/>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dirty="0" smtClean="0"/>
              <a:t>Monday PM2, Tuesday PM1, Wednesday PM2</a:t>
            </a:r>
          </a:p>
          <a:p>
            <a:r>
              <a:rPr lang="en-US" dirty="0" smtClean="0"/>
              <a:t>MAC ad-hoc meetings</a:t>
            </a:r>
          </a:p>
          <a:p>
            <a:pPr lvl="1"/>
            <a:r>
              <a:rPr lang="en-US" dirty="0" smtClean="0"/>
              <a:t>Chair: Minyoung Park</a:t>
            </a:r>
          </a:p>
          <a:p>
            <a:pPr lvl="1"/>
            <a:r>
              <a:rPr lang="en-US" dirty="0" smtClean="0"/>
              <a:t>Vice-chair/secretary: </a:t>
            </a:r>
            <a:r>
              <a:rPr lang="en-US" dirty="0" err="1" smtClean="0"/>
              <a:t>Yunsong</a:t>
            </a:r>
            <a:r>
              <a:rPr lang="en-US" dirty="0" smtClean="0"/>
              <a:t> Yang</a:t>
            </a:r>
          </a:p>
          <a:p>
            <a:r>
              <a:rPr lang="en-US" dirty="0"/>
              <a:t>PHY ad-hoc meetings</a:t>
            </a:r>
          </a:p>
          <a:p>
            <a:pPr lvl="1"/>
            <a:r>
              <a:rPr lang="en-US" dirty="0"/>
              <a:t>Chair: Steve </a:t>
            </a:r>
            <a:r>
              <a:rPr lang="en-US" dirty="0" err="1"/>
              <a:t>Shellhammer</a:t>
            </a:r>
            <a:endParaRPr lang="en-US" dirty="0"/>
          </a:p>
          <a:p>
            <a:pPr lvl="1"/>
            <a:r>
              <a:rPr lang="en-US" dirty="0"/>
              <a:t>Vice-chair: </a:t>
            </a:r>
            <a:r>
              <a:rPr lang="en-US" dirty="0" err="1"/>
              <a:t>Ensung</a:t>
            </a:r>
            <a:r>
              <a:rPr lang="en-US" dirty="0"/>
              <a:t> Park</a:t>
            </a:r>
          </a:p>
          <a:p>
            <a:pPr lvl="1"/>
            <a:r>
              <a:rPr lang="en-US" dirty="0"/>
              <a:t>Secretary: Leif </a:t>
            </a:r>
            <a:r>
              <a:rPr lang="en-US" dirty="0" err="1"/>
              <a:t>Wilhelmsson</a:t>
            </a:r>
            <a:endParaRPr lang="en-US" dirty="0"/>
          </a:p>
          <a:p>
            <a:r>
              <a:rPr lang="en-US" dirty="0" smtClean="0"/>
              <a:t>Technical presentations/straw polls</a:t>
            </a:r>
            <a:endParaRPr lang="en-US"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a:t>
            </a:r>
            <a:r>
              <a:rPr lang="en-US" altLang="en-US" dirty="0" smtClean="0"/>
              <a:t>D0.2</a:t>
            </a:r>
            <a:endParaRPr lang="en-US" altLang="en-US" dirty="0"/>
          </a:p>
          <a:p>
            <a:pPr>
              <a:defRPr/>
            </a:pPr>
            <a:r>
              <a:rPr lang="en-US" altLang="en-US" dirty="0" smtClean="0"/>
              <a:t>Review </a:t>
            </a:r>
            <a:r>
              <a:rPr lang="en-US" altLang="en-US" dirty="0"/>
              <a:t>spec text documents for </a:t>
            </a:r>
            <a:r>
              <a:rPr lang="en-US" altLang="en-US" dirty="0" err="1"/>
              <a:t>TGba</a:t>
            </a:r>
            <a:r>
              <a:rPr lang="en-US" altLang="en-US" dirty="0"/>
              <a:t> </a:t>
            </a:r>
            <a:r>
              <a:rPr lang="en-US" altLang="en-US" dirty="0" smtClean="0"/>
              <a:t>D0.3</a:t>
            </a:r>
            <a:endParaRPr lang="en-US" altLang="en-US" dirty="0"/>
          </a:p>
          <a:p>
            <a:pPr>
              <a:defRPr/>
            </a:pPr>
            <a:r>
              <a:rPr lang="en-US" altLang="en-US" dirty="0" smtClean="0"/>
              <a:t>Review </a:t>
            </a:r>
            <a:r>
              <a:rPr lang="en-US" altLang="en-US" dirty="0"/>
              <a:t>technical </a:t>
            </a:r>
            <a:r>
              <a:rPr lang="en-US" altLang="en-US" dirty="0" smtClean="0"/>
              <a:t>presentations – focus on resolving TBDs</a:t>
            </a:r>
          </a:p>
          <a:p>
            <a:pPr>
              <a:defRPr/>
            </a:pPr>
            <a:r>
              <a:rPr lang="en-US" altLang="en-US" dirty="0" err="1" smtClean="0"/>
              <a:t>TGba</a:t>
            </a:r>
            <a:r>
              <a:rPr lang="en-US" altLang="en-US" dirty="0" smtClean="0"/>
              <a:t>/ARC joint session – </a:t>
            </a:r>
            <a:r>
              <a:rPr lang="en-US" altLang="en-US" dirty="0" err="1" smtClean="0"/>
              <a:t>TGba</a:t>
            </a:r>
            <a:r>
              <a:rPr lang="en-US" altLang="en-US" dirty="0" smtClean="0"/>
              <a:t> architecture discussion</a:t>
            </a:r>
            <a:endParaRPr lang="en-US" altLang="en-US" dirty="0"/>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98084</TotalTime>
  <Words>2978</Words>
  <Application>Microsoft Office PowerPoint</Application>
  <PresentationFormat>On-screen Show (4:3)</PresentationFormat>
  <Paragraphs>891</Paragraphs>
  <Slides>37</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7" baseType="lpstr">
      <vt:lpstr>Monotype Sorts</vt:lpstr>
      <vt:lpstr>MS Gothic</vt:lpstr>
      <vt:lpstr>MS PGothic</vt:lpstr>
      <vt:lpstr>Neo Sans Intel</vt:lpstr>
      <vt:lpstr>Arial</vt:lpstr>
      <vt:lpstr>Calibri</vt:lpstr>
      <vt:lpstr>Helvetica</vt:lpstr>
      <vt:lpstr>Times New Roman</vt:lpstr>
      <vt:lpstr>802-11-Submission</vt:lpstr>
      <vt:lpstr>Document</vt:lpstr>
      <vt:lpstr>May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2018 Meeting and Teleconference Calls</vt:lpstr>
      <vt:lpstr>Motion - Minutes</vt:lpstr>
      <vt:lpstr>TGba Documents Review and Approval</vt:lpstr>
      <vt:lpstr>Closing TGba SFD</vt:lpstr>
      <vt:lpstr>Presentations</vt:lpstr>
      <vt:lpstr>Vice-Chair Election and Secretary Confirmation</vt:lpstr>
      <vt:lpstr>Motions (Thursday PM1)</vt:lpstr>
      <vt:lpstr>TGba Timeline (reviewed in Jan.2018)</vt:lpstr>
      <vt:lpstr>TGba Timeline </vt:lpstr>
      <vt:lpstr>Goal for July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4282</cp:revision>
  <cp:lastPrinted>2014-11-04T15:04:57Z</cp:lastPrinted>
  <dcterms:created xsi:type="dcterms:W3CDTF">2007-04-17T18:10:23Z</dcterms:created>
  <dcterms:modified xsi:type="dcterms:W3CDTF">2018-05-10T13:56:20Z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