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708" r:id="rId2"/>
    <p:sldId id="678" r:id="rId3"/>
    <p:sldId id="679" r:id="rId4"/>
    <p:sldId id="656" r:id="rId5"/>
    <p:sldId id="665" r:id="rId6"/>
    <p:sldId id="666" r:id="rId7"/>
    <p:sldId id="710" r:id="rId8"/>
    <p:sldId id="801" r:id="rId9"/>
    <p:sldId id="711" r:id="rId10"/>
    <p:sldId id="715" r:id="rId11"/>
    <p:sldId id="762" r:id="rId12"/>
    <p:sldId id="804" r:id="rId13"/>
    <p:sldId id="799" r:id="rId14"/>
    <p:sldId id="803" r:id="rId15"/>
    <p:sldId id="750" r:id="rId16"/>
    <p:sldId id="778" r:id="rId17"/>
    <p:sldId id="779" r:id="rId18"/>
    <p:sldId id="780" r:id="rId19"/>
    <p:sldId id="781" r:id="rId20"/>
    <p:sldId id="782" r:id="rId21"/>
    <p:sldId id="727" r:id="rId22"/>
    <p:sldId id="704" r:id="rId23"/>
    <p:sldId id="705" r:id="rId24"/>
    <p:sldId id="707" r:id="rId25"/>
    <p:sldId id="719" r:id="rId26"/>
    <p:sldId id="721" r:id="rId27"/>
    <p:sldId id="761" r:id="rId28"/>
    <p:sldId id="802" r:id="rId29"/>
    <p:sldId id="726" r:id="rId30"/>
    <p:sldId id="805" r:id="rId31"/>
    <p:sldId id="776" r:id="rId32"/>
    <p:sldId id="760" r:id="rId33"/>
    <p:sldId id="800" r:id="rId34"/>
    <p:sldId id="694" r:id="rId35"/>
    <p:sldId id="695" r:id="rId36"/>
    <p:sldId id="740" r:id="rId37"/>
    <p:sldId id="741" r:id="rId3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86" autoAdjust="0"/>
    <p:restoredTop sz="94095" autoAdjust="0"/>
  </p:normalViewPr>
  <p:slideViewPr>
    <p:cSldViewPr>
      <p:cViewPr varScale="1">
        <p:scale>
          <a:sx n="66" d="100"/>
          <a:sy n="66" d="100"/>
        </p:scale>
        <p:origin x="1176" y="40"/>
      </p:cViewPr>
      <p:guideLst>
        <p:guide orient="horz" pos="2160"/>
        <p:guide pos="2880"/>
      </p:guideLst>
    </p:cSldViewPr>
  </p:slideViewPr>
  <p:outlineViewPr>
    <p:cViewPr>
      <p:scale>
        <a:sx n="50" d="100"/>
        <a:sy n="50" d="100"/>
      </p:scale>
      <p:origin x="0" y="-13068"/>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16</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17</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20</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35</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May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802.11-18/0647r8</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377517842"/>
              </p:ext>
            </p:extLst>
          </p:nvPr>
        </p:nvGraphicFramePr>
        <p:xfrm>
          <a:off x="776288" y="3062288"/>
          <a:ext cx="7358062" cy="2689225"/>
        </p:xfrm>
        <a:graphic>
          <a:graphicData uri="http://schemas.openxmlformats.org/presentationml/2006/ole">
            <mc:AlternateContent xmlns:mc="http://schemas.openxmlformats.org/markup-compatibility/2006">
              <mc:Choice xmlns:v="urn:schemas-microsoft-com:vml" Requires="v">
                <p:oleObj spid="_x0000_s4927" name="Document" r:id="rId4" imgW="8254533" imgH="3012459" progId="Word.Document.8">
                  <p:embed/>
                </p:oleObj>
              </mc:Choice>
              <mc:Fallback>
                <p:oleObj name="Document" r:id="rId4" imgW="8254533" imgH="3012459" progId="Word.Document.8">
                  <p:embed/>
                  <p:pic>
                    <p:nvPicPr>
                      <p:cNvPr id="0" name=""/>
                      <p:cNvPicPr>
                        <a:picLocks noChangeAspect="1" noChangeArrowheads="1"/>
                      </p:cNvPicPr>
                      <p:nvPr/>
                    </p:nvPicPr>
                    <p:blipFill>
                      <a:blip r:embed="rId5"/>
                      <a:srcRect/>
                      <a:stretch>
                        <a:fillRect/>
                      </a:stretch>
                    </p:blipFill>
                    <p:spPr bwMode="auto">
                      <a:xfrm>
                        <a:off x="776288" y="3062288"/>
                        <a:ext cx="7358062" cy="26892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May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2018-5-9</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April 30th: </a:t>
            </a:r>
          </a:p>
          <a:p>
            <a:pPr lvl="1">
              <a:defRPr/>
            </a:pPr>
            <a:r>
              <a:rPr lang="en-US" b="0" dirty="0" smtClean="0"/>
              <a:t>Received </a:t>
            </a:r>
            <a:r>
              <a:rPr lang="en-US" dirty="0" smtClean="0"/>
              <a:t>51 s</a:t>
            </a:r>
            <a:r>
              <a:rPr lang="en-US" b="0" dirty="0" smtClean="0"/>
              <a:t>ubmissions (updated on May </a:t>
            </a:r>
            <a:r>
              <a:rPr lang="en-US" dirty="0"/>
              <a:t>7</a:t>
            </a:r>
            <a:r>
              <a:rPr lang="en-US" b="0" dirty="0" smtClean="0"/>
              <a:t>)</a:t>
            </a:r>
          </a:p>
          <a:p>
            <a:pPr>
              <a:defRPr/>
            </a:pPr>
            <a:endParaRPr lang="en-US" dirty="0" smtClean="0"/>
          </a:p>
          <a:p>
            <a:pPr>
              <a:defRPr/>
            </a:pPr>
            <a:r>
              <a:rPr lang="en-US" dirty="0" smtClean="0"/>
              <a:t>Group submissions based on priorities</a:t>
            </a:r>
          </a:p>
          <a:p>
            <a:pPr lvl="1">
              <a:defRPr/>
            </a:pPr>
            <a:r>
              <a:rPr lang="en-US" dirty="0" smtClean="0"/>
              <a:t>Spec text submissions for </a:t>
            </a:r>
            <a:r>
              <a:rPr lang="en-US" dirty="0" err="1" smtClean="0"/>
              <a:t>TGba</a:t>
            </a:r>
            <a:r>
              <a:rPr lang="en-US" dirty="0" smtClean="0"/>
              <a:t> D0.3</a:t>
            </a:r>
          </a:p>
          <a:p>
            <a:pPr lvl="1">
              <a:defRPr/>
            </a:pPr>
            <a:r>
              <a:rPr lang="en-US" b="0" dirty="0" smtClean="0"/>
              <a:t>Presentations resolving TBDs in </a:t>
            </a:r>
            <a:r>
              <a:rPr lang="en-US" b="0" dirty="0" err="1" smtClean="0"/>
              <a:t>TGba</a:t>
            </a:r>
            <a:r>
              <a:rPr lang="en-US" b="0" dirty="0" smtClean="0"/>
              <a:t> D0.2</a:t>
            </a:r>
          </a:p>
          <a:p>
            <a:pPr lvl="1">
              <a:defRPr/>
            </a:pPr>
            <a:r>
              <a:rPr lang="en-US" dirty="0" smtClean="0"/>
              <a:t>Others</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Spec Text</a:t>
            </a:r>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6" name="Table 5"/>
          <p:cNvGraphicFramePr>
            <a:graphicFrameLocks noGrp="1"/>
          </p:cNvGraphicFramePr>
          <p:nvPr>
            <p:extLst>
              <p:ext uri="{D42A27DB-BD31-4B8C-83A1-F6EECF244321}">
                <p14:modId xmlns:p14="http://schemas.microsoft.com/office/powerpoint/2010/main" val="2777081979"/>
              </p:ext>
            </p:extLst>
          </p:nvPr>
        </p:nvGraphicFramePr>
        <p:xfrm>
          <a:off x="771525" y="2590800"/>
          <a:ext cx="7772400" cy="1682490"/>
        </p:xfrm>
        <a:graphic>
          <a:graphicData uri="http://schemas.openxmlformats.org/drawingml/2006/table">
            <a:tbl>
              <a:tblPr/>
              <a:tblGrid>
                <a:gridCol w="536364"/>
                <a:gridCol w="2672067"/>
                <a:gridCol w="955703"/>
                <a:gridCol w="1121488"/>
                <a:gridCol w="692397"/>
                <a:gridCol w="1794381"/>
              </a:tblGrid>
              <a:tr h="146281">
                <a:tc>
                  <a:txBody>
                    <a:bodyPr/>
                    <a:lstStyle/>
                    <a:p>
                      <a:pPr algn="l" fontAlgn="ctr"/>
                      <a:r>
                        <a:rPr lang="en-US" sz="1200" b="0" i="0" u="none" strike="noStrike" dirty="0">
                          <a:solidFill>
                            <a:srgbClr val="FFFFFF"/>
                          </a:solidFill>
                          <a:effectLst/>
                          <a:latin typeface="Calibri" panose="020F0502020204030204" pitchFamily="34" charset="0"/>
                        </a:rPr>
                        <a:t>DCN</a:t>
                      </a:r>
                    </a:p>
                  </a:txBody>
                  <a:tcPr marL="7314" marR="7314" marT="7314"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Title</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Presenter</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Affiliation</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PHY/MAC</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Sub category</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6281">
                <a:tc>
                  <a:txBody>
                    <a:bodyPr/>
                    <a:lstStyle/>
                    <a:p>
                      <a:pPr algn="l" fontAlgn="ctr"/>
                      <a:r>
                        <a:rPr lang="en-US" sz="1200" b="0" i="0" u="none" strike="noStrike">
                          <a:solidFill>
                            <a:srgbClr val="000000"/>
                          </a:solidFill>
                          <a:effectLst/>
                          <a:latin typeface="Calibri" panose="020F0502020204030204" pitchFamily="34" charset="0"/>
                        </a:rPr>
                        <a:t>18/775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draft-text-for-WUR FDMA </a:t>
                      </a:r>
                      <a:r>
                        <a:rPr lang="en-US" sz="1200" b="0" i="0" u="none" strike="noStrike" dirty="0" err="1">
                          <a:solidFill>
                            <a:srgbClr val="000000"/>
                          </a:solidFill>
                          <a:effectLst/>
                          <a:latin typeface="Calibri" panose="020F0502020204030204" pitchFamily="34" charset="0"/>
                        </a:rPr>
                        <a:t>Transmissions_PHY</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Jianhan Liu</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Mediatek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6281">
                <a:tc>
                  <a:txBody>
                    <a:bodyPr/>
                    <a:lstStyle/>
                    <a:p>
                      <a:pPr algn="l" fontAlgn="ctr"/>
                      <a:r>
                        <a:rPr lang="en-US" sz="1200" b="0" i="0" u="none" strike="noStrike">
                          <a:solidFill>
                            <a:srgbClr val="000000"/>
                          </a:solidFill>
                          <a:effectLst/>
                          <a:latin typeface="Calibri" panose="020F0502020204030204" pitchFamily="34" charset="0"/>
                        </a:rPr>
                        <a:t>18/785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Draft Spec Text Proposal on FDMA WUR Generation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err="1">
                          <a:solidFill>
                            <a:srgbClr val="000000"/>
                          </a:solidFill>
                          <a:effectLst/>
                          <a:latin typeface="Calibri" panose="020F0502020204030204" pitchFamily="34" charset="0"/>
                        </a:rPr>
                        <a:t>Junghoon</a:t>
                      </a:r>
                      <a:r>
                        <a:rPr lang="en-US" sz="1200" b="0" i="0" u="none" strike="noStrike" dirty="0">
                          <a:solidFill>
                            <a:srgbClr val="000000"/>
                          </a:solidFill>
                          <a:effectLst/>
                          <a:latin typeface="Calibri" panose="020F0502020204030204" pitchFamily="34" charset="0"/>
                        </a:rPr>
                        <a:t> Suh</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Huawei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6281">
                <a:tc>
                  <a:txBody>
                    <a:bodyPr/>
                    <a:lstStyle/>
                    <a:p>
                      <a:pPr algn="l" fontAlgn="ctr"/>
                      <a:r>
                        <a:rPr lang="en-US" sz="1200" b="0" i="0" u="none" strike="noStrike">
                          <a:solidFill>
                            <a:srgbClr val="000000"/>
                          </a:solidFill>
                          <a:effectLst/>
                          <a:latin typeface="Calibri" panose="020F0502020204030204" pitchFamily="34" charset="0"/>
                        </a:rPr>
                        <a:t>18/760</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Modification of Spec text related to sync duration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Dongguk Lim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 - modification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6281">
                <a:tc>
                  <a:txBody>
                    <a:bodyPr/>
                    <a:lstStyle/>
                    <a:p>
                      <a:pPr algn="l" fontAlgn="ctr"/>
                      <a:r>
                        <a:rPr lang="en-US" sz="1200" b="0" i="0" u="none" strike="noStrike" dirty="0">
                          <a:solidFill>
                            <a:srgbClr val="000000"/>
                          </a:solidFill>
                          <a:effectLst/>
                          <a:latin typeface="Calibri" panose="020F0502020204030204" pitchFamily="34" charset="0"/>
                        </a:rPr>
                        <a:t>18/853</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TX and RX Requirements for 802.11ba – Part II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Leif Wilhelmsson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Ericsson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PHY - Others</a:t>
            </a:r>
            <a:endParaRPr lang="en-US" dirty="0"/>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graphicFrame>
        <p:nvGraphicFramePr>
          <p:cNvPr id="9" name="Table 8"/>
          <p:cNvGraphicFramePr>
            <a:graphicFrameLocks noGrp="1"/>
          </p:cNvGraphicFramePr>
          <p:nvPr>
            <p:extLst>
              <p:ext uri="{D42A27DB-BD31-4B8C-83A1-F6EECF244321}">
                <p14:modId xmlns:p14="http://schemas.microsoft.com/office/powerpoint/2010/main" val="3678222805"/>
              </p:ext>
            </p:extLst>
          </p:nvPr>
        </p:nvGraphicFramePr>
        <p:xfrm>
          <a:off x="304800" y="1321790"/>
          <a:ext cx="8534400" cy="5127232"/>
        </p:xfrm>
        <a:graphic>
          <a:graphicData uri="http://schemas.openxmlformats.org/drawingml/2006/table">
            <a:tbl>
              <a:tblPr/>
              <a:tblGrid>
                <a:gridCol w="680937"/>
                <a:gridCol w="2900066"/>
                <a:gridCol w="1037249"/>
                <a:gridCol w="1217181"/>
                <a:gridCol w="751477"/>
                <a:gridCol w="1947490"/>
              </a:tblGrid>
              <a:tr h="143600">
                <a:tc>
                  <a:txBody>
                    <a:bodyPr/>
                    <a:lstStyle/>
                    <a:p>
                      <a:pPr algn="l" fontAlgn="ctr"/>
                      <a:r>
                        <a:rPr lang="en-US" sz="1200" b="0" i="0" u="none" strike="noStrike" dirty="0">
                          <a:solidFill>
                            <a:srgbClr val="FFFFFF"/>
                          </a:solidFill>
                          <a:effectLst/>
                          <a:latin typeface="Calibri" panose="020F0502020204030204" pitchFamily="34" charset="0"/>
                        </a:rPr>
                        <a:t>DCN</a:t>
                      </a:r>
                    </a:p>
                  </a:txBody>
                  <a:tcPr marL="7314" marR="7314" marT="7314"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Title</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dirty="0">
                          <a:solidFill>
                            <a:srgbClr val="FFFFFF"/>
                          </a:solidFill>
                          <a:effectLst/>
                          <a:latin typeface="Calibri" panose="020F0502020204030204" pitchFamily="34" charset="0"/>
                        </a:rPr>
                        <a:t>Presenter</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Affiliation</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PHY/MAC</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Sub category</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81679">
                <a:tc>
                  <a:txBody>
                    <a:bodyPr/>
                    <a:lstStyle/>
                    <a:p>
                      <a:pPr algn="l" fontAlgn="ctr"/>
                      <a:r>
                        <a:rPr lang="en-US" sz="1200" b="0" i="0" u="none" strike="noStrike">
                          <a:solidFill>
                            <a:srgbClr val="000000"/>
                          </a:solidFill>
                          <a:effectLst/>
                          <a:latin typeface="Calibri" panose="020F0502020204030204" pitchFamily="34" charset="0"/>
                        </a:rPr>
                        <a:t>18/772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Updated WUR performance results with multiple TX antennas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Shahrnaz Azizi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Intel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Multi </a:t>
                      </a:r>
                      <a:r>
                        <a:rPr lang="en-US" sz="1200" b="0" i="0" u="none" strike="noStrike" dirty="0" err="1">
                          <a:solidFill>
                            <a:srgbClr val="000000"/>
                          </a:solidFill>
                          <a:effectLst/>
                          <a:latin typeface="Calibri" panose="020F0502020204030204" pitchFamily="34" charset="0"/>
                        </a:rPr>
                        <a:t>Tx</a:t>
                      </a:r>
                      <a:r>
                        <a:rPr lang="en-US" sz="1200" b="0" i="0" u="none" strike="noStrike" dirty="0">
                          <a:solidFill>
                            <a:srgbClr val="000000"/>
                          </a:solidFill>
                          <a:effectLst/>
                          <a:latin typeface="Calibri" panose="020F0502020204030204" pitchFamily="34" charset="0"/>
                        </a:rPr>
                        <a:t> antenna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81679">
                <a:tc>
                  <a:txBody>
                    <a:bodyPr/>
                    <a:lstStyle/>
                    <a:p>
                      <a:pPr algn="l" fontAlgn="ctr"/>
                      <a:r>
                        <a:rPr lang="en-US" sz="1200" b="0" i="0" u="none" strike="noStrike">
                          <a:solidFill>
                            <a:srgbClr val="000000"/>
                          </a:solidFill>
                          <a:effectLst/>
                          <a:latin typeface="Calibri" panose="020F0502020204030204" pitchFamily="34" charset="0"/>
                        </a:rPr>
                        <a:t>18/773</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Multiantenna TX Diversity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Steve Shellhammer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Multi </a:t>
                      </a:r>
                      <a:r>
                        <a:rPr lang="en-US" sz="1200" b="0" i="0" u="none" strike="noStrike" dirty="0" err="1">
                          <a:solidFill>
                            <a:srgbClr val="000000"/>
                          </a:solidFill>
                          <a:effectLst/>
                          <a:latin typeface="Calibri" panose="020F0502020204030204" pitchFamily="34" charset="0"/>
                        </a:rPr>
                        <a:t>Tx</a:t>
                      </a:r>
                      <a:r>
                        <a:rPr lang="en-US" sz="1200" b="0" i="0" u="none" strike="noStrike" dirty="0">
                          <a:solidFill>
                            <a:srgbClr val="000000"/>
                          </a:solidFill>
                          <a:effectLst/>
                          <a:latin typeface="Calibri" panose="020F0502020204030204" pitchFamily="34" charset="0"/>
                        </a:rPr>
                        <a:t> antenna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419757">
                <a:tc>
                  <a:txBody>
                    <a:bodyPr/>
                    <a:lstStyle/>
                    <a:p>
                      <a:pPr algn="l" fontAlgn="ctr"/>
                      <a:r>
                        <a:rPr lang="en-US" sz="1200" b="0" i="0" u="none" strike="noStrike">
                          <a:solidFill>
                            <a:srgbClr val="000000"/>
                          </a:solidFill>
                          <a:effectLst/>
                          <a:latin typeface="Calibri" panose="020F0502020204030204" pitchFamily="34" charset="0"/>
                        </a:rPr>
                        <a:t>18/584r2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MC-OOK ‘On’ Symbol Generation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Steve Shellhammer and Rui Yang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Qualcomm/</a:t>
                      </a:r>
                      <a:r>
                        <a:rPr lang="en-US" sz="1200" b="0" i="0" u="none" strike="noStrike" dirty="0" err="1">
                          <a:solidFill>
                            <a:srgbClr val="000000"/>
                          </a:solidFill>
                          <a:effectLst/>
                          <a:latin typeface="Calibri" panose="020F0502020204030204" pitchFamily="34" charset="0"/>
                        </a:rPr>
                        <a:t>InterDigital</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OOK symbol generation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81679">
                <a:tc>
                  <a:txBody>
                    <a:bodyPr/>
                    <a:lstStyle/>
                    <a:p>
                      <a:pPr algn="l" fontAlgn="ctr"/>
                      <a:r>
                        <a:rPr lang="en-US" sz="1200" b="0" i="0" u="none" strike="noStrike">
                          <a:solidFill>
                            <a:srgbClr val="000000"/>
                          </a:solidFill>
                          <a:effectLst/>
                          <a:latin typeface="Calibri" panose="020F0502020204030204" pitchFamily="34" charset="0"/>
                        </a:rPr>
                        <a:t>18/413r2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discussion-on-wur-multi-antenna-transmission (SP only)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Rui Cao</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Marvell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Multi </a:t>
                      </a:r>
                      <a:r>
                        <a:rPr lang="en-US" sz="1200" b="0" i="0" u="none" strike="noStrike" dirty="0" err="1">
                          <a:solidFill>
                            <a:srgbClr val="000000"/>
                          </a:solidFill>
                          <a:effectLst/>
                          <a:latin typeface="Calibri" panose="020F0502020204030204" pitchFamily="34" charset="0"/>
                        </a:rPr>
                        <a:t>Tx</a:t>
                      </a:r>
                      <a:r>
                        <a:rPr lang="en-US" sz="1200" b="0" i="0" u="none" strike="noStrike" dirty="0">
                          <a:solidFill>
                            <a:srgbClr val="000000"/>
                          </a:solidFill>
                          <a:effectLst/>
                          <a:latin typeface="Calibri" panose="020F0502020204030204" pitchFamily="34" charset="0"/>
                        </a:rPr>
                        <a:t> antenna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3600">
                <a:tc>
                  <a:txBody>
                    <a:bodyPr/>
                    <a:lstStyle/>
                    <a:p>
                      <a:pPr algn="l" fontAlgn="ctr"/>
                      <a:r>
                        <a:rPr lang="en-US" sz="1200" b="0" i="0" u="none" strike="noStrike">
                          <a:solidFill>
                            <a:srgbClr val="000000"/>
                          </a:solidFill>
                          <a:effectLst/>
                          <a:latin typeface="Calibri" panose="020F0502020204030204" pitchFamily="34" charset="0"/>
                        </a:rPr>
                        <a:t>18/776</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PAPR-reduction-in-WUR-FDMA-mode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Rui Cao</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Marvell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3600">
                <a:tc>
                  <a:txBody>
                    <a:bodyPr/>
                    <a:lstStyle/>
                    <a:p>
                      <a:pPr algn="l" fontAlgn="ctr"/>
                      <a:r>
                        <a:rPr lang="en-US" sz="1200" b="0" i="0" u="none" strike="noStrike">
                          <a:solidFill>
                            <a:srgbClr val="000000"/>
                          </a:solidFill>
                          <a:effectLst/>
                          <a:latin typeface="Calibri" panose="020F0502020204030204" pitchFamily="34" charset="0"/>
                        </a:rPr>
                        <a:t>18/682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OOK Waveform for FDMA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Alphan Sahin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InterDigital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3600">
                <a:tc>
                  <a:txBody>
                    <a:bodyPr/>
                    <a:lstStyle/>
                    <a:p>
                      <a:pPr algn="l" fontAlgn="ctr"/>
                      <a:r>
                        <a:rPr lang="en-US" sz="1200" b="0" i="0" u="none" strike="noStrike" dirty="0" smtClean="0">
                          <a:solidFill>
                            <a:srgbClr val="000000"/>
                          </a:solidFill>
                          <a:effectLst/>
                          <a:latin typeface="Calibri" panose="020F0502020204030204" pitchFamily="34" charset="0"/>
                        </a:rPr>
                        <a:t>18/784</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FDMA WUR Generation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Junghoon Suh</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Huawei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81679">
                <a:tc>
                  <a:txBody>
                    <a:bodyPr/>
                    <a:lstStyle/>
                    <a:p>
                      <a:pPr algn="l" fontAlgn="ctr"/>
                      <a:r>
                        <a:rPr lang="en-US" sz="1200" b="0" i="0" u="none" strike="noStrike">
                          <a:solidFill>
                            <a:srgbClr val="000000"/>
                          </a:solidFill>
                          <a:effectLst/>
                          <a:latin typeface="Calibri" panose="020F0502020204030204" pitchFamily="34" charset="0"/>
                        </a:rPr>
                        <a:t>18/801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OOK Waveform Generation for 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Eunsung Park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3600">
                <a:tc>
                  <a:txBody>
                    <a:bodyPr/>
                    <a:lstStyle/>
                    <a:p>
                      <a:pPr algn="l" fontAlgn="ctr"/>
                      <a:r>
                        <a:rPr lang="en-US" sz="1200" b="0" i="0" u="none" strike="noStrike">
                          <a:solidFill>
                            <a:srgbClr val="000000"/>
                          </a:solidFill>
                          <a:effectLst/>
                          <a:latin typeface="Calibri" panose="020F0502020204030204" pitchFamily="34" charset="0"/>
                        </a:rPr>
                        <a:t>18/802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PAPR Investigation on 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Eunsung Park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81679">
                <a:tc>
                  <a:txBody>
                    <a:bodyPr/>
                    <a:lstStyle/>
                    <a:p>
                      <a:pPr algn="l" fontAlgn="ctr"/>
                      <a:r>
                        <a:rPr lang="en-US" sz="1200" b="0" i="0" u="none" strike="noStrike">
                          <a:solidFill>
                            <a:srgbClr val="000000"/>
                          </a:solidFill>
                          <a:effectLst/>
                          <a:latin typeface="Calibri" panose="020F0502020204030204" pitchFamily="34" charset="0"/>
                        </a:rPr>
                        <a:t>18/824</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WUR Power Spectral Density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Steve Shellhammer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WUR PSD</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81679">
                <a:tc>
                  <a:txBody>
                    <a:bodyPr/>
                    <a:lstStyle/>
                    <a:p>
                      <a:pPr algn="l" fontAlgn="ctr"/>
                      <a:r>
                        <a:rPr lang="en-US" sz="1200" b="0" i="0" u="none" strike="noStrike">
                          <a:solidFill>
                            <a:srgbClr val="000000"/>
                          </a:solidFill>
                          <a:effectLst/>
                          <a:latin typeface="Calibri" panose="020F0502020204030204" pitchFamily="34" charset="0"/>
                        </a:rPr>
                        <a:t>18/761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Evaluation of PAPR in WUR 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Dongguk Lim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3600">
                <a:tc>
                  <a:txBody>
                    <a:bodyPr/>
                    <a:lstStyle/>
                    <a:p>
                      <a:pPr algn="l" fontAlgn="ctr"/>
                      <a:r>
                        <a:rPr lang="en-US" sz="1200" b="0" i="0" u="none" strike="noStrike">
                          <a:solidFill>
                            <a:srgbClr val="000000"/>
                          </a:solidFill>
                          <a:effectLst/>
                          <a:latin typeface="Calibri" panose="020F0502020204030204" pitchFamily="34" charset="0"/>
                        </a:rPr>
                        <a:t>18/762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t"/>
                      <a:r>
                        <a:rPr lang="en-US" sz="1200" b="0" i="0" u="none" strike="noStrike" dirty="0">
                          <a:solidFill>
                            <a:srgbClr val="000000"/>
                          </a:solidFill>
                          <a:effectLst/>
                          <a:latin typeface="Calibri" panose="020F0502020204030204" pitchFamily="34" charset="0"/>
                        </a:rPr>
                        <a:t>Efficient WUR FDMA </a:t>
                      </a:r>
                      <a:r>
                        <a:rPr lang="en-US" sz="1200" b="0" i="0" u="none" strike="noStrike" dirty="0" smtClean="0">
                          <a:solidFill>
                            <a:srgbClr val="000000"/>
                          </a:solidFill>
                          <a:effectLst/>
                          <a:latin typeface="Calibri" panose="020F0502020204030204" pitchFamily="34" charset="0"/>
                        </a:rPr>
                        <a:t>transmission (SP only)</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t"/>
                      <a:r>
                        <a:rPr lang="en-US" sz="1200" b="0" i="0" u="none" strike="noStrike">
                          <a:solidFill>
                            <a:srgbClr val="000000"/>
                          </a:solidFill>
                          <a:effectLst/>
                          <a:latin typeface="Calibri" panose="020F0502020204030204" pitchFamily="34" charset="0"/>
                        </a:rPr>
                        <a:t>Dongguk Lim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281679">
                <a:tc>
                  <a:txBody>
                    <a:bodyPr/>
                    <a:lstStyle/>
                    <a:p>
                      <a:pPr algn="l" fontAlgn="ctr"/>
                      <a:r>
                        <a:rPr lang="en-US" sz="1200" b="0" i="0" u="none" strike="noStrike" dirty="0">
                          <a:solidFill>
                            <a:srgbClr val="000000"/>
                          </a:solidFill>
                          <a:effectLst/>
                          <a:latin typeface="Calibri" panose="020F0502020204030204" pitchFamily="34" charset="0"/>
                        </a:rPr>
                        <a:t>17/1395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Simple multiplexing of wake-up signals (SPs only)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Leif Wilhelmsson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Ericsson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Multiplexing signaling</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81679">
                <a:tc>
                  <a:txBody>
                    <a:bodyPr/>
                    <a:lstStyle/>
                    <a:p>
                      <a:pPr algn="l" fontAlgn="ctr"/>
                      <a:r>
                        <a:rPr lang="en-US" sz="1200" b="0" i="0" u="none" strike="noStrike" dirty="0" smtClean="0">
                          <a:solidFill>
                            <a:srgbClr val="000000"/>
                          </a:solidFill>
                          <a:effectLst/>
                          <a:latin typeface="Calibri" panose="020F0502020204030204" pitchFamily="34" charset="0"/>
                        </a:rPr>
                        <a:t>18/881</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Omni-directional multi-antenna TX through OFDM symbol diversity</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Dennis </a:t>
                      </a:r>
                      <a:r>
                        <a:rPr lang="en-US" sz="1200" b="0" i="0" u="none" strike="noStrike" dirty="0" err="1" smtClean="0">
                          <a:solidFill>
                            <a:srgbClr val="000000"/>
                          </a:solidFill>
                          <a:effectLst/>
                          <a:latin typeface="Calibri" panose="020F0502020204030204" pitchFamily="34" charset="0"/>
                        </a:rPr>
                        <a:t>Sundman</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Ericsson</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PHY</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Multi</a:t>
                      </a:r>
                      <a:r>
                        <a:rPr lang="en-US" sz="1200" b="0" i="0" u="none" strike="noStrike" baseline="0" dirty="0" smtClean="0">
                          <a:solidFill>
                            <a:srgbClr val="000000"/>
                          </a:solidFill>
                          <a:effectLst/>
                          <a:latin typeface="Calibri" panose="020F0502020204030204" pitchFamily="34" charset="0"/>
                        </a:rPr>
                        <a:t> </a:t>
                      </a:r>
                      <a:r>
                        <a:rPr lang="en-US" sz="1200" b="0" i="0" u="none" strike="noStrike" baseline="0" dirty="0" err="1" smtClean="0">
                          <a:solidFill>
                            <a:srgbClr val="000000"/>
                          </a:solidFill>
                          <a:effectLst/>
                          <a:latin typeface="Calibri" panose="020F0502020204030204" pitchFamily="34" charset="0"/>
                        </a:rPr>
                        <a:t>Tx</a:t>
                      </a:r>
                      <a:r>
                        <a:rPr lang="en-US" sz="1200" b="0" i="0" u="none" strike="noStrike" baseline="0" dirty="0" smtClean="0">
                          <a:solidFill>
                            <a:srgbClr val="000000"/>
                          </a:solidFill>
                          <a:effectLst/>
                          <a:latin typeface="Calibri" panose="020F0502020204030204" pitchFamily="34" charset="0"/>
                        </a:rPr>
                        <a:t> antenna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22761">
                <a:tc>
                  <a:txBody>
                    <a:bodyPr/>
                    <a:lstStyle/>
                    <a:p>
                      <a:pPr algn="l" fontAlgn="ctr"/>
                      <a:r>
                        <a:rPr lang="en-US" sz="1200" b="0" i="0" u="none" strike="noStrike" dirty="0">
                          <a:solidFill>
                            <a:srgbClr val="000000"/>
                          </a:solidFill>
                          <a:effectLst/>
                          <a:latin typeface="Calibri" panose="020F0502020204030204" pitchFamily="34" charset="0"/>
                        </a:rPr>
                        <a:t>18/883</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subcarrier-structure-for-</a:t>
                      </a:r>
                      <a:r>
                        <a:rPr lang="en-US" sz="1200" b="0" i="0" u="none" strike="noStrike" dirty="0" err="1">
                          <a:solidFill>
                            <a:srgbClr val="000000"/>
                          </a:solidFill>
                          <a:effectLst/>
                          <a:latin typeface="Calibri" panose="020F0502020204030204" pitchFamily="34" charset="0"/>
                        </a:rPr>
                        <a:t>wur</a:t>
                      </a:r>
                      <a:r>
                        <a:rPr lang="en-US" sz="1200" b="0" i="0" u="none" strike="noStrike" dirty="0">
                          <a:solidFill>
                            <a:srgbClr val="000000"/>
                          </a:solidFill>
                          <a:effectLst/>
                          <a:latin typeface="Calibri" panose="020F0502020204030204" pitchFamily="34" charset="0"/>
                        </a:rPr>
                        <a:t>-frames</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Jinsoo Ahn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Yonsei Univ.</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Subcarrier structure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22761">
                <a:tc>
                  <a:txBody>
                    <a:bodyPr/>
                    <a:lstStyle/>
                    <a:p>
                      <a:pPr algn="l" fontAlgn="ctr"/>
                      <a:r>
                        <a:rPr lang="en-US" sz="1200" b="0" i="0" u="none" strike="noStrike" dirty="0">
                          <a:solidFill>
                            <a:srgbClr val="000000"/>
                          </a:solidFill>
                          <a:effectLst/>
                          <a:latin typeface="Calibri" panose="020F0502020204030204" pitchFamily="34" charset="0"/>
                        </a:rPr>
                        <a:t>18/770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Differential OOK for WUR</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Togay Ungan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Endiio</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Differential OOK</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bl>
          </a:graphicData>
        </a:graphic>
      </p:graphicFrame>
    </p:spTree>
    <p:extLst>
      <p:ext uri="{BB962C8B-B14F-4D97-AF65-F5344CB8AC3E}">
        <p14:creationId xmlns:p14="http://schemas.microsoft.com/office/powerpoint/2010/main" val="16314121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Spec Text / TBD Resolution</a:t>
            </a:r>
            <a:endParaRPr lang="en-US" dirty="0"/>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graphicFrame>
        <p:nvGraphicFramePr>
          <p:cNvPr id="9" name="Table 8"/>
          <p:cNvGraphicFramePr>
            <a:graphicFrameLocks noGrp="1"/>
          </p:cNvGraphicFramePr>
          <p:nvPr>
            <p:extLst>
              <p:ext uri="{D42A27DB-BD31-4B8C-83A1-F6EECF244321}">
                <p14:modId xmlns:p14="http://schemas.microsoft.com/office/powerpoint/2010/main" val="907594997"/>
              </p:ext>
            </p:extLst>
          </p:nvPr>
        </p:nvGraphicFramePr>
        <p:xfrm>
          <a:off x="152401" y="2133600"/>
          <a:ext cx="8762999" cy="3465903"/>
        </p:xfrm>
        <a:graphic>
          <a:graphicData uri="http://schemas.openxmlformats.org/drawingml/2006/table">
            <a:tbl>
              <a:tblPr/>
              <a:tblGrid>
                <a:gridCol w="604724"/>
                <a:gridCol w="3012624"/>
                <a:gridCol w="1077508"/>
                <a:gridCol w="1264423"/>
                <a:gridCol w="780643"/>
                <a:gridCol w="2023077"/>
              </a:tblGrid>
              <a:tr h="209212">
                <a:tc>
                  <a:txBody>
                    <a:bodyPr/>
                    <a:lstStyle/>
                    <a:p>
                      <a:pPr algn="l" fontAlgn="ctr"/>
                      <a:r>
                        <a:rPr lang="en-US" sz="1200" b="0" i="0" u="none" strike="noStrike" dirty="0">
                          <a:solidFill>
                            <a:srgbClr val="FFFFFF"/>
                          </a:solidFill>
                          <a:effectLst/>
                          <a:latin typeface="Calibri" panose="020F0502020204030204" pitchFamily="34" charset="0"/>
                        </a:rPr>
                        <a:t>DCN</a:t>
                      </a:r>
                    </a:p>
                  </a:txBody>
                  <a:tcPr marL="7314" marR="7314" marT="7314"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Title</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Presenter</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Affiliation</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PHY/MAC</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Sub category</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09212">
                <a:tc>
                  <a:txBody>
                    <a:bodyPr/>
                    <a:lstStyle/>
                    <a:p>
                      <a:pPr algn="l" fontAlgn="ctr"/>
                      <a:r>
                        <a:rPr lang="en-US" sz="1200" b="0" i="0" u="none" strike="noStrike">
                          <a:solidFill>
                            <a:srgbClr val="000000"/>
                          </a:solidFill>
                          <a:effectLst/>
                          <a:latin typeface="Calibri" panose="020F0502020204030204" pitchFamily="34" charset="0"/>
                        </a:rPr>
                        <a:t>18/751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Proposed text for TSF Update and Wake up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Po-Kai Huang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Intel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418423">
                <a:tc>
                  <a:txBody>
                    <a:bodyPr/>
                    <a:lstStyle/>
                    <a:p>
                      <a:pPr algn="l" fontAlgn="ctr"/>
                      <a:r>
                        <a:rPr lang="en-US" sz="1200" b="0" i="0" u="none" strike="noStrike">
                          <a:solidFill>
                            <a:srgbClr val="000000"/>
                          </a:solidFill>
                          <a:effectLst/>
                          <a:latin typeface="Calibri" panose="020F0502020204030204" pitchFamily="34" charset="0"/>
                        </a:rPr>
                        <a:t>18/752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Bit location of TSF timer for the partial TSF field in WUR Beacon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Po-Kai Huang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Intel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TBD resolution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dirty="0" smtClean="0">
                          <a:solidFill>
                            <a:srgbClr val="000000"/>
                          </a:solidFill>
                          <a:effectLst/>
                          <a:latin typeface="Calibri" panose="020F0502020204030204" pitchFamily="34" charset="0"/>
                        </a:rPr>
                        <a:t>18/878</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Encoding for TBD fields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Po-Kai Huang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Intel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TBD resolution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a:solidFill>
                            <a:srgbClr val="000000"/>
                          </a:solidFill>
                          <a:effectLst/>
                          <a:latin typeface="Calibri" panose="020F0502020204030204" pitchFamily="34" charset="0"/>
                        </a:rPr>
                        <a:t>18/804</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spec text for group ID negotiation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Lei Huang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Panasonic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a:solidFill>
                            <a:srgbClr val="000000"/>
                          </a:solidFill>
                          <a:effectLst/>
                          <a:latin typeface="Calibri" panose="020F0502020204030204" pitchFamily="34" charset="0"/>
                        </a:rPr>
                        <a:t>18/790</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Spec Text for WUR FDMA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Yongho Seok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Mediatek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dirty="0" smtClean="0">
                          <a:solidFill>
                            <a:srgbClr val="000000"/>
                          </a:solidFill>
                          <a:effectLst/>
                          <a:latin typeface="Calibri" panose="020F0502020204030204" pitchFamily="34" charset="0"/>
                        </a:rPr>
                        <a:t>18/836</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Draft-text-for-WUR frame format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Alfred Asterjadhi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 </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dirty="0" smtClean="0">
                          <a:solidFill>
                            <a:srgbClr val="000000"/>
                          </a:solidFill>
                          <a:effectLst/>
                          <a:latin typeface="Calibri" panose="020F0502020204030204" pitchFamily="34" charset="0"/>
                        </a:rPr>
                        <a:t>18/835</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Draft-text-for-Secure WUR frame format </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Alfred Asterjadhi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a:solidFill>
                            <a:srgbClr val="000000"/>
                          </a:solidFill>
                          <a:effectLst/>
                          <a:latin typeface="Calibri" panose="020F0502020204030204" pitchFamily="34" charset="0"/>
                        </a:rPr>
                        <a:t>18/838</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Spec text for WUR Beacon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Suhwook Kim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209212">
                <a:tc>
                  <a:txBody>
                    <a:bodyPr/>
                    <a:lstStyle/>
                    <a:p>
                      <a:pPr algn="l" fontAlgn="ctr"/>
                      <a:r>
                        <a:rPr lang="en-US" sz="1200" b="0" i="0" u="none" strike="noStrike">
                          <a:solidFill>
                            <a:srgbClr val="000000"/>
                          </a:solidFill>
                          <a:effectLst/>
                          <a:latin typeface="Calibri" panose="020F0502020204030204" pitchFamily="34" charset="0"/>
                        </a:rPr>
                        <a:t>18/837</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 for FDMA Channel signaling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Suhwook Kim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212">
                <a:tc>
                  <a:txBody>
                    <a:bodyPr/>
                    <a:lstStyle/>
                    <a:p>
                      <a:pPr algn="l" fontAlgn="ctr"/>
                      <a:r>
                        <a:rPr lang="en-US" sz="1200" b="0" i="0" u="none" strike="noStrike">
                          <a:solidFill>
                            <a:srgbClr val="000000"/>
                          </a:solidFill>
                          <a:effectLst/>
                          <a:latin typeface="Calibri" panose="020F0502020204030204" pitchFamily="34" charset="0"/>
                        </a:rPr>
                        <a:t>18/828</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Draft text for WUR Null frame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Taewon Song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212">
                <a:tc>
                  <a:txBody>
                    <a:bodyPr/>
                    <a:lstStyle/>
                    <a:p>
                      <a:pPr algn="l" fontAlgn="ctr"/>
                      <a:r>
                        <a:rPr lang="en-US" sz="1200" b="0" i="0" u="none" strike="noStrike">
                          <a:solidFill>
                            <a:srgbClr val="000000"/>
                          </a:solidFill>
                          <a:effectLst/>
                          <a:latin typeface="Calibri" panose="020F0502020204030204" pitchFamily="34" charset="0"/>
                        </a:rPr>
                        <a:t>18/863</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Text on R.4.8.B</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Guoqing Li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Apple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a:solidFill>
                            <a:srgbClr val="000000"/>
                          </a:solidFill>
                          <a:effectLst/>
                          <a:latin typeface="Calibri" panose="020F0502020204030204" pitchFamily="34" charset="0"/>
                        </a:rPr>
                        <a:t>18/748</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text update for WUR discovery frame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Guoqing Li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Apple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dirty="0" smtClean="0">
                          <a:solidFill>
                            <a:srgbClr val="000000"/>
                          </a:solidFill>
                          <a:effectLst/>
                          <a:latin typeface="Calibri" panose="020F0502020204030204" pitchFamily="34" charset="0"/>
                        </a:rPr>
                        <a:t>18/929</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Spec text for Starting Time Indication of WUR Beacon and Duty Cycle Operation</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Po-Kai Huang</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Intel</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MAC</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Spec text</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533873"/>
          </a:xfrm>
        </p:spPr>
        <p:txBody>
          <a:bodyPr/>
          <a:lstStyle/>
          <a:p>
            <a:r>
              <a:rPr lang="en-US" dirty="0" smtClean="0"/>
              <a:t>MAC - Others</a:t>
            </a:r>
            <a:endParaRPr lang="en-US" dirty="0"/>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1337651521"/>
              </p:ext>
            </p:extLst>
          </p:nvPr>
        </p:nvGraphicFramePr>
        <p:xfrm>
          <a:off x="152400" y="1066800"/>
          <a:ext cx="8785678" cy="5438302"/>
        </p:xfrm>
        <a:graphic>
          <a:graphicData uri="http://schemas.openxmlformats.org/drawingml/2006/table">
            <a:tbl>
              <a:tblPr/>
              <a:tblGrid>
                <a:gridCol w="627403"/>
                <a:gridCol w="3012624"/>
                <a:gridCol w="1077508"/>
                <a:gridCol w="1264423"/>
                <a:gridCol w="780644"/>
                <a:gridCol w="2023076"/>
              </a:tblGrid>
              <a:tr h="138705">
                <a:tc>
                  <a:txBody>
                    <a:bodyPr/>
                    <a:lstStyle/>
                    <a:p>
                      <a:pPr algn="l" fontAlgn="ctr"/>
                      <a:r>
                        <a:rPr lang="en-US" sz="1200" b="0" i="0" u="none" strike="noStrike" dirty="0">
                          <a:solidFill>
                            <a:srgbClr val="FFFFFF"/>
                          </a:solidFill>
                          <a:effectLst/>
                          <a:latin typeface="Calibri" panose="020F0502020204030204" pitchFamily="34" charset="0"/>
                        </a:rPr>
                        <a:t>DCN</a:t>
                      </a:r>
                    </a:p>
                  </a:txBody>
                  <a:tcPr marL="7314" marR="7314" marT="7314"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Title</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dirty="0">
                          <a:solidFill>
                            <a:srgbClr val="FFFFFF"/>
                          </a:solidFill>
                          <a:effectLst/>
                          <a:latin typeface="Calibri" panose="020F0502020204030204" pitchFamily="34" charset="0"/>
                        </a:rPr>
                        <a:t>Presenter</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Affiliation</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PHY/MAC</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Sub category</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72075">
                <a:tc>
                  <a:txBody>
                    <a:bodyPr/>
                    <a:lstStyle/>
                    <a:p>
                      <a:pPr algn="l" fontAlgn="ctr"/>
                      <a:r>
                        <a:rPr lang="en-US" sz="1200" b="0" i="0" u="none" strike="noStrike">
                          <a:solidFill>
                            <a:srgbClr val="000000"/>
                          </a:solidFill>
                          <a:effectLst/>
                          <a:latin typeface="Calibri" panose="020F0502020204030204" pitchFamily="34" charset="0"/>
                        </a:rPr>
                        <a:t>18/774</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Vulnerability in WUR Beacon and Its Impacts on Wake-up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Yunsong Yang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Huawei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Security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72075">
                <a:tc>
                  <a:txBody>
                    <a:bodyPr/>
                    <a:lstStyle/>
                    <a:p>
                      <a:pPr algn="l" fontAlgn="ctr"/>
                      <a:r>
                        <a:rPr lang="en-US" sz="1200" b="0" i="0" u="none" strike="noStrike">
                          <a:solidFill>
                            <a:srgbClr val="000000"/>
                          </a:solidFill>
                          <a:effectLst/>
                          <a:latin typeface="Calibri" panose="020F0502020204030204" pitchFamily="34" charset="0"/>
                        </a:rPr>
                        <a:t>18/791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Preamble Punctured WUR 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Yongho Seok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Mediatek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38705">
                <a:tc>
                  <a:txBody>
                    <a:bodyPr/>
                    <a:lstStyle/>
                    <a:p>
                      <a:pPr algn="l" fontAlgn="ctr"/>
                      <a:r>
                        <a:rPr lang="en-US" sz="1200" b="0" i="0" u="none" strike="noStrike">
                          <a:solidFill>
                            <a:srgbClr val="000000"/>
                          </a:solidFill>
                          <a:effectLst/>
                          <a:latin typeface="Calibri" panose="020F0502020204030204" pitchFamily="34" charset="0"/>
                        </a:rPr>
                        <a:t>18/805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Multi-band WUR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Yongho Seok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Mediatek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Multi-band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a:solidFill>
                            <a:srgbClr val="000000"/>
                          </a:solidFill>
                          <a:effectLst/>
                          <a:latin typeface="Calibri" panose="020F0502020204030204" pitchFamily="34" charset="0"/>
                        </a:rPr>
                        <a:t>18/437r2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err="1">
                          <a:solidFill>
                            <a:srgbClr val="000000"/>
                          </a:solidFill>
                          <a:effectLst/>
                          <a:latin typeface="Calibri" panose="020F0502020204030204" pitchFamily="34" charset="0"/>
                        </a:rPr>
                        <a:t>bss</a:t>
                      </a:r>
                      <a:r>
                        <a:rPr lang="en-US" sz="1200" b="0" i="0" u="none" strike="noStrike" dirty="0">
                          <a:solidFill>
                            <a:srgbClr val="000000"/>
                          </a:solidFill>
                          <a:effectLst/>
                          <a:latin typeface="Calibri" panose="020F0502020204030204" pitchFamily="34" charset="0"/>
                        </a:rPr>
                        <a:t>-parameters-update-notification-follow-up (SP only)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Ming Gan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Huawei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BSS </a:t>
                      </a:r>
                      <a:r>
                        <a:rPr lang="en-US" sz="1200" b="0" i="0" u="none" strike="noStrike" dirty="0" err="1">
                          <a:solidFill>
                            <a:srgbClr val="000000"/>
                          </a:solidFill>
                          <a:effectLst/>
                          <a:latin typeface="Calibri" panose="020F0502020204030204" pitchFamily="34" charset="0"/>
                        </a:rPr>
                        <a:t>paramter</a:t>
                      </a:r>
                      <a:r>
                        <a:rPr lang="en-US" sz="1200" b="0" i="0" u="none" strike="noStrike" dirty="0">
                          <a:solidFill>
                            <a:srgbClr val="000000"/>
                          </a:solidFill>
                          <a:effectLst/>
                          <a:latin typeface="Calibri" panose="020F0502020204030204" pitchFamily="34" charset="0"/>
                        </a:rPr>
                        <a:t> update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72075">
                <a:tc>
                  <a:txBody>
                    <a:bodyPr/>
                    <a:lstStyle/>
                    <a:p>
                      <a:pPr algn="l" fontAlgn="ctr"/>
                      <a:r>
                        <a:rPr lang="en-US" sz="1200" b="0" i="0" u="none" strike="noStrike">
                          <a:solidFill>
                            <a:srgbClr val="000000"/>
                          </a:solidFill>
                          <a:effectLst/>
                          <a:latin typeface="Calibri" panose="020F0502020204030204" pitchFamily="34" charset="0"/>
                        </a:rPr>
                        <a:t>18/822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WUR FDMA Channel Access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Rojan Chitrakar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Panasonic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72075">
                <a:tc>
                  <a:txBody>
                    <a:bodyPr/>
                    <a:lstStyle/>
                    <a:p>
                      <a:pPr algn="l" fontAlgn="ctr"/>
                      <a:r>
                        <a:rPr lang="en-US" sz="1200" b="0" i="0" u="none" strike="noStrike" dirty="0" smtClean="0">
                          <a:solidFill>
                            <a:srgbClr val="000000"/>
                          </a:solidFill>
                          <a:effectLst/>
                          <a:latin typeface="Calibri" panose="020F0502020204030204" pitchFamily="34" charset="0"/>
                        </a:rPr>
                        <a:t>18/834</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Clarifications on WUR-PCR interactions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Alfred Asterjadhi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WUR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72075">
                <a:tc>
                  <a:txBody>
                    <a:bodyPr/>
                    <a:lstStyle/>
                    <a:p>
                      <a:pPr algn="l" fontAlgn="ctr"/>
                      <a:r>
                        <a:rPr lang="en-US" sz="1200" b="0" i="0" u="none" strike="noStrike">
                          <a:solidFill>
                            <a:srgbClr val="000000"/>
                          </a:solidFill>
                          <a:effectLst/>
                          <a:latin typeface="Calibri" panose="020F0502020204030204" pitchFamily="34" charset="0"/>
                        </a:rPr>
                        <a:t>18/830</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STA Wake Up Using BSS Parameter Update Counter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err="1">
                          <a:solidFill>
                            <a:srgbClr val="000000"/>
                          </a:solidFill>
                          <a:effectLst/>
                          <a:latin typeface="Calibri" panose="020F0502020204030204" pitchFamily="34" charset="0"/>
                        </a:rPr>
                        <a:t>Xiaofei</a:t>
                      </a:r>
                      <a:r>
                        <a:rPr lang="en-US" sz="1200" b="0" i="0" u="none" strike="noStrike" dirty="0">
                          <a:solidFill>
                            <a:srgbClr val="000000"/>
                          </a:solidFill>
                          <a:effectLst/>
                          <a:latin typeface="Calibri" panose="020F0502020204030204" pitchFamily="34" charset="0"/>
                        </a:rPr>
                        <a:t> Wang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InterDigital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BSS </a:t>
                      </a:r>
                      <a:r>
                        <a:rPr lang="en-US" sz="1200" b="0" i="0" u="none" strike="noStrike" dirty="0" err="1">
                          <a:solidFill>
                            <a:srgbClr val="000000"/>
                          </a:solidFill>
                          <a:effectLst/>
                          <a:latin typeface="Calibri" panose="020F0502020204030204" pitchFamily="34" charset="0"/>
                        </a:rPr>
                        <a:t>paramter</a:t>
                      </a:r>
                      <a:r>
                        <a:rPr lang="en-US" sz="1200" b="0" i="0" u="none" strike="noStrike" dirty="0">
                          <a:solidFill>
                            <a:srgbClr val="000000"/>
                          </a:solidFill>
                          <a:effectLst/>
                          <a:latin typeface="Calibri" panose="020F0502020204030204" pitchFamily="34" charset="0"/>
                        </a:rPr>
                        <a:t> update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72075">
                <a:tc>
                  <a:txBody>
                    <a:bodyPr/>
                    <a:lstStyle/>
                    <a:p>
                      <a:pPr algn="l" fontAlgn="ctr"/>
                      <a:r>
                        <a:rPr lang="en-US" sz="1200" b="0" i="0" u="none" strike="noStrike">
                          <a:solidFill>
                            <a:srgbClr val="000000"/>
                          </a:solidFill>
                          <a:effectLst/>
                          <a:latin typeface="Calibri" panose="020F0502020204030204" pitchFamily="34" charset="0"/>
                        </a:rPr>
                        <a:t>18/831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Format for Group Addressed Wake Up Frames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Xiaofei Wang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InterDigital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Frame format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38705">
                <a:tc>
                  <a:txBody>
                    <a:bodyPr/>
                    <a:lstStyle/>
                    <a:p>
                      <a:pPr algn="l" fontAlgn="ctr"/>
                      <a:r>
                        <a:rPr lang="en-US" sz="1200" b="0" i="0" u="none" strike="noStrike">
                          <a:solidFill>
                            <a:srgbClr val="000000"/>
                          </a:solidFill>
                          <a:effectLst/>
                          <a:latin typeface="Calibri" panose="020F0502020204030204" pitchFamily="34" charset="0"/>
                        </a:rPr>
                        <a:t>18/716</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WUR Beacon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Suhwook Kim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dirty="0">
                          <a:solidFill>
                            <a:srgbClr val="000000"/>
                          </a:solidFill>
                          <a:effectLst/>
                          <a:latin typeface="Calibri" panose="020F0502020204030204" pitchFamily="34" charset="0"/>
                        </a:rPr>
                        <a:t>WUR beacon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138705">
                <a:tc>
                  <a:txBody>
                    <a:bodyPr/>
                    <a:lstStyle/>
                    <a:p>
                      <a:pPr algn="l" fontAlgn="ctr"/>
                      <a:r>
                        <a:rPr lang="en-US" sz="1200" b="0" i="0" u="none" strike="noStrike">
                          <a:solidFill>
                            <a:srgbClr val="000000"/>
                          </a:solidFill>
                          <a:effectLst/>
                          <a:latin typeface="Calibri" panose="020F0502020204030204" pitchFamily="34" charset="0"/>
                        </a:rPr>
                        <a:t>18/808</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Channel signaling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Suhwook Kim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8705">
                <a:tc>
                  <a:txBody>
                    <a:bodyPr/>
                    <a:lstStyle/>
                    <a:p>
                      <a:pPr algn="l" fontAlgn="ctr"/>
                      <a:r>
                        <a:rPr lang="en-US" sz="1200" b="0" i="0" u="none" strike="noStrike">
                          <a:solidFill>
                            <a:srgbClr val="000000"/>
                          </a:solidFill>
                          <a:effectLst/>
                          <a:latin typeface="Calibri" panose="020F0502020204030204" pitchFamily="34" charset="0"/>
                        </a:rPr>
                        <a:t>18/827</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WUR frame for FDMA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Taewon Song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a:solidFill>
                            <a:srgbClr val="000000"/>
                          </a:solidFill>
                          <a:effectLst/>
                          <a:latin typeface="Calibri" panose="020F0502020204030204" pitchFamily="34" charset="0"/>
                        </a:rPr>
                        <a:t>18/473r5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WUR discovery frame format (SP only)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Guoqing Li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Apple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Discovery frame format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dirty="0">
                          <a:solidFill>
                            <a:srgbClr val="000000"/>
                          </a:solidFill>
                          <a:effectLst/>
                          <a:latin typeface="Calibri" panose="020F0502020204030204" pitchFamily="34" charset="0"/>
                        </a:rPr>
                        <a:t>18/482</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Dynamically Changing WUR ID follow up</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Enrico Rantala</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Nokia</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WUR ID</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dirty="0">
                          <a:solidFill>
                            <a:srgbClr val="000000"/>
                          </a:solidFill>
                          <a:effectLst/>
                          <a:latin typeface="Calibri" panose="020F0502020204030204" pitchFamily="34" charset="0"/>
                        </a:rPr>
                        <a:t>18/886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Discussion on the response of a multicast wake-up frame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err="1">
                          <a:solidFill>
                            <a:srgbClr val="000000"/>
                          </a:solidFill>
                          <a:effectLst/>
                          <a:latin typeface="Calibri" panose="020F0502020204030204" pitchFamily="34" charset="0"/>
                        </a:rPr>
                        <a:t>Hanseul</a:t>
                      </a:r>
                      <a:r>
                        <a:rPr lang="en-US" sz="1200" b="0" i="0" u="none" strike="noStrike" dirty="0">
                          <a:solidFill>
                            <a:srgbClr val="000000"/>
                          </a:solidFill>
                          <a:effectLst/>
                          <a:latin typeface="Calibri" panose="020F0502020204030204" pitchFamily="34" charset="0"/>
                        </a:rPr>
                        <a:t> Hong</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Yonsei Univ.</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Multi-cast WUR frame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dirty="0">
                          <a:solidFill>
                            <a:srgbClr val="000000"/>
                          </a:solidFill>
                          <a:effectLst/>
                          <a:latin typeface="Calibri" panose="020F0502020204030204" pitchFamily="34" charset="0"/>
                        </a:rPr>
                        <a:t>18/895</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 Addressing in VL Wake-up frame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Woojin Ahn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WILUS</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VL wake-up frame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72075">
                <a:tc>
                  <a:txBody>
                    <a:bodyPr/>
                    <a:lstStyle/>
                    <a:p>
                      <a:pPr algn="l" fontAlgn="ctr"/>
                      <a:r>
                        <a:rPr lang="en-US" sz="1200" b="0" i="0" u="none" strike="noStrike">
                          <a:solidFill>
                            <a:srgbClr val="000000"/>
                          </a:solidFill>
                          <a:effectLst/>
                          <a:latin typeface="Calibri" panose="020F0502020204030204" pitchFamily="34" charset="0"/>
                        </a:rPr>
                        <a:t>18/896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Issues on the Frame Body with multiple WIDs</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Woojin Ahn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WILUS</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Frame format</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dirty="0">
                          <a:solidFill>
                            <a:srgbClr val="000000"/>
                          </a:solidFill>
                          <a:effectLst/>
                          <a:latin typeface="Calibri" panose="020F0502020204030204" pitchFamily="34" charset="0"/>
                        </a:rPr>
                        <a:t>18/894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MAC support</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Liwen Chu</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Marvell</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a:solidFill>
                            <a:srgbClr val="000000"/>
                          </a:solidFill>
                          <a:effectLst/>
                          <a:latin typeface="Calibri" panose="020F0502020204030204" pitchFamily="34" charset="0"/>
                        </a:rPr>
                        <a:t>18/420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Considerations on VL WUR frame (SP only)</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Alfred Asterjadhi</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endParaRPr lang="en-US" sz="1200" b="0" i="0" u="none" strike="noStrike">
                        <a:solidFill>
                          <a:srgbClr val="000000"/>
                        </a:solidFill>
                        <a:effectLst/>
                        <a:latin typeface="Calibri" panose="020F0502020204030204" pitchFamily="34" charset="0"/>
                      </a:endParaRP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a:solidFill>
                            <a:srgbClr val="000000"/>
                          </a:solidFill>
                          <a:effectLst/>
                          <a:latin typeface="Calibri" panose="020F0502020204030204" pitchFamily="34" charset="0"/>
                        </a:rPr>
                        <a:t>18/64r1</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t"/>
                      <a:r>
                        <a:rPr lang="en-US" sz="1200" b="0" i="0" u="none" strike="noStrike">
                          <a:solidFill>
                            <a:srgbClr val="000000"/>
                          </a:solidFill>
                          <a:effectLst/>
                          <a:latin typeface="Calibri" panose="020F0502020204030204" pitchFamily="34" charset="0"/>
                        </a:rPr>
                        <a:t>Secure WUR frames (SP only)</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t"/>
                      <a:r>
                        <a:rPr lang="en-US" sz="1200" b="0" i="0" u="none" strike="noStrike">
                          <a:solidFill>
                            <a:srgbClr val="000000"/>
                          </a:solidFill>
                          <a:effectLst/>
                          <a:latin typeface="Calibri" panose="020F0502020204030204" pitchFamily="34" charset="0"/>
                        </a:rPr>
                        <a:t>Alfred Asterjadhi</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t"/>
                      <a:endParaRPr lang="en-US" sz="1200" b="0" i="0" u="none" strike="noStrike" dirty="0">
                        <a:solidFill>
                          <a:srgbClr val="000000"/>
                        </a:solidFill>
                        <a:effectLst/>
                        <a:latin typeface="Calibri" panose="020F0502020204030204" pitchFamily="34" charset="0"/>
                      </a:endParaRP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Tree>
    <p:extLst>
      <p:ext uri="{BB962C8B-B14F-4D97-AF65-F5344CB8AC3E}">
        <p14:creationId xmlns:p14="http://schemas.microsoft.com/office/powerpoint/2010/main" val="26694011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85800"/>
            <a:ext cx="3886201" cy="533400"/>
          </a:xfrm>
        </p:spPr>
        <p:txBody>
          <a:bodyPr/>
          <a:lstStyle/>
          <a:p>
            <a:r>
              <a:rPr lang="en-US" altLang="en-US" dirty="0" smtClean="0"/>
              <a:t>Agenda</a:t>
            </a:r>
          </a:p>
        </p:txBody>
      </p:sp>
      <p:sp>
        <p:nvSpPr>
          <p:cNvPr id="21507" name="Content Placeholder 6"/>
          <p:cNvSpPr>
            <a:spLocks noGrp="1"/>
          </p:cNvSpPr>
          <p:nvPr>
            <p:ph sz="half" idx="1"/>
          </p:nvPr>
        </p:nvSpPr>
        <p:spPr>
          <a:xfrm>
            <a:off x="152400" y="1295400"/>
            <a:ext cx="4722813" cy="5180013"/>
          </a:xfrm>
        </p:spPr>
        <p:txBody>
          <a:bodyPr/>
          <a:lstStyle/>
          <a:p>
            <a:r>
              <a:rPr lang="en-US" altLang="en-US" sz="1300" dirty="0" smtClean="0"/>
              <a:t>Monday: AM2 (2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March 2018 meeting</a:t>
            </a:r>
          </a:p>
          <a:p>
            <a:pPr lvl="1"/>
            <a:r>
              <a:rPr lang="en-US" altLang="en-US" sz="1300" dirty="0" smtClean="0"/>
              <a:t>Motion: March 2018 meeting (</a:t>
            </a:r>
            <a:r>
              <a:rPr lang="en-US" altLang="en-US" sz="1300" dirty="0"/>
              <a:t>doc: IEEE </a:t>
            </a:r>
            <a:r>
              <a:rPr lang="en-US" altLang="en-US" sz="1300" dirty="0" smtClean="0"/>
              <a:t>802.11-18/607r0) and teleconference minutes (doc: IEEE 802.11-18/653r1)</a:t>
            </a:r>
          </a:p>
          <a:p>
            <a:pPr lvl="1"/>
            <a:r>
              <a:rPr lang="en-US" altLang="en-US" sz="1300" dirty="0" err="1" smtClean="0"/>
              <a:t>TGba</a:t>
            </a:r>
            <a:r>
              <a:rPr lang="en-US" altLang="en-US" sz="1300" dirty="0" smtClean="0"/>
              <a:t> Spec Framework Document review and approval</a:t>
            </a:r>
          </a:p>
          <a:p>
            <a:pPr lvl="1"/>
            <a:r>
              <a:rPr lang="en-US" altLang="en-US" sz="1300" dirty="0" err="1" smtClean="0"/>
              <a:t>TGba</a:t>
            </a:r>
            <a:r>
              <a:rPr lang="en-US" altLang="en-US" sz="1300" dirty="0" smtClean="0"/>
              <a:t> D0.2 review and approval</a:t>
            </a:r>
          </a:p>
          <a:p>
            <a:pPr lvl="1"/>
            <a:r>
              <a:rPr lang="en-US" altLang="en-US" sz="1300" dirty="0" smtClean="0"/>
              <a:t>Discussion </a:t>
            </a:r>
            <a:r>
              <a:rPr lang="en-US" altLang="en-US" sz="1300" dirty="0"/>
              <a:t>and approval of closing the </a:t>
            </a:r>
            <a:r>
              <a:rPr lang="en-US" altLang="en-US" sz="1300" dirty="0" err="1"/>
              <a:t>TGba</a:t>
            </a:r>
            <a:r>
              <a:rPr lang="en-US" altLang="en-US" sz="1300" dirty="0"/>
              <a:t> </a:t>
            </a:r>
            <a:r>
              <a:rPr lang="en-US" altLang="en-US" sz="1300" dirty="0" smtClean="0"/>
              <a:t>SFD</a:t>
            </a:r>
          </a:p>
          <a:p>
            <a:pPr lvl="1"/>
            <a:r>
              <a:rPr lang="en-US" altLang="en-US" sz="1300" dirty="0" smtClean="0"/>
              <a:t>Presentations, Recess</a:t>
            </a:r>
          </a:p>
          <a:p>
            <a:r>
              <a:rPr lang="en-US" altLang="en-US" sz="1300" dirty="0" smtClean="0"/>
              <a:t>Monday: PM1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r>
              <a:rPr lang="en-US" altLang="en-US" sz="1300" dirty="0" smtClean="0">
                <a:solidFill>
                  <a:srgbClr val="FF0000"/>
                </a:solidFill>
              </a:rPr>
              <a:t>Monday: PM2 (2 </a:t>
            </a:r>
            <a:r>
              <a:rPr lang="en-US" altLang="en-US" sz="1300" dirty="0">
                <a:solidFill>
                  <a:srgbClr val="FF0000"/>
                </a:solidFill>
              </a:rPr>
              <a:t>hours</a:t>
            </a:r>
            <a:r>
              <a:rPr lang="en-US" altLang="en-US" sz="1300" dirty="0" smtClean="0">
                <a:solidFill>
                  <a:srgbClr val="FF0000"/>
                </a:solidFill>
              </a:rPr>
              <a:t>) </a:t>
            </a:r>
            <a:endParaRPr lang="en-US" altLang="en-US" sz="1300" dirty="0">
              <a:solidFill>
                <a:srgbClr val="FF0000"/>
              </a:solidFill>
            </a:endParaRPr>
          </a:p>
          <a:p>
            <a:pPr lvl="1"/>
            <a:r>
              <a:rPr lang="en-US" altLang="en-US" sz="1300" dirty="0" smtClean="0">
                <a:solidFill>
                  <a:srgbClr val="FF0000"/>
                </a:solidFill>
              </a:rPr>
              <a:t>PHY and MAC ad-hoc meetings (parallel)</a:t>
            </a:r>
          </a:p>
          <a:p>
            <a:r>
              <a:rPr lang="en-US" altLang="en-US" sz="1300" dirty="0">
                <a:solidFill>
                  <a:srgbClr val="FF0000"/>
                </a:solidFill>
              </a:rPr>
              <a:t>Tuesday: PM1 (2 hours</a:t>
            </a:r>
            <a:r>
              <a:rPr lang="en-US" altLang="en-US" sz="1300" dirty="0" smtClean="0">
                <a:solidFill>
                  <a:srgbClr val="FF0000"/>
                </a:solidFill>
              </a:rPr>
              <a:t>) </a:t>
            </a:r>
            <a:endParaRPr lang="en-US" altLang="en-US" sz="1300" dirty="0">
              <a:solidFill>
                <a:srgbClr val="FF0000"/>
              </a:solidFill>
            </a:endParaRPr>
          </a:p>
          <a:p>
            <a:pPr lvl="1"/>
            <a:r>
              <a:rPr lang="en-US" altLang="en-US" sz="1300" dirty="0">
                <a:solidFill>
                  <a:srgbClr val="FF0000"/>
                </a:solidFill>
              </a:rPr>
              <a:t>PHY and MAC ad-hoc </a:t>
            </a:r>
            <a:r>
              <a:rPr lang="en-US" altLang="en-US" sz="1300" dirty="0" smtClean="0">
                <a:solidFill>
                  <a:srgbClr val="FF0000"/>
                </a:solidFill>
              </a:rPr>
              <a:t>meetings (parallel)</a:t>
            </a:r>
            <a:endParaRPr lang="en-US" altLang="en-US" sz="1700" dirty="0">
              <a:solidFill>
                <a:srgbClr val="FF0000"/>
              </a:solidFill>
            </a:endParaRP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75213" y="611187"/>
            <a:ext cx="4268787" cy="6046788"/>
          </a:xfrm>
        </p:spPr>
        <p:txBody>
          <a:bodyPr/>
          <a:lstStyle/>
          <a:p>
            <a:r>
              <a:rPr lang="en-US" altLang="en-US" sz="1300" dirty="0" smtClean="0"/>
              <a:t>Wednesday: PM1 </a:t>
            </a:r>
            <a:r>
              <a:rPr lang="en-US" altLang="en-US" sz="1300" dirty="0"/>
              <a:t>(2 hours</a:t>
            </a:r>
            <a:r>
              <a:rPr lang="en-US" altLang="en-US" sz="1300" dirty="0" smtClean="0"/>
              <a:t>)</a:t>
            </a:r>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dirty="0" smtClean="0"/>
              <a:t>Vice-chair election, Secretary confirmation</a:t>
            </a:r>
            <a:endParaRPr lang="en-US" altLang="en-US" sz="1300" dirty="0"/>
          </a:p>
          <a:p>
            <a:pPr lvl="1"/>
            <a:r>
              <a:rPr lang="en-US" altLang="en-US" sz="1300" dirty="0"/>
              <a:t>Presentations, </a:t>
            </a:r>
            <a:r>
              <a:rPr lang="en-US" altLang="en-US" sz="1300" dirty="0" smtClean="0"/>
              <a:t>Recess</a:t>
            </a:r>
          </a:p>
          <a:p>
            <a:r>
              <a:rPr lang="en-US" altLang="en-US" sz="1300" dirty="0">
                <a:solidFill>
                  <a:srgbClr val="FF0000"/>
                </a:solidFill>
              </a:rPr>
              <a:t>Wednesday </a:t>
            </a:r>
            <a:r>
              <a:rPr lang="en-US" altLang="en-US" sz="1300" dirty="0" smtClean="0">
                <a:solidFill>
                  <a:srgbClr val="FF0000"/>
                </a:solidFill>
              </a:rPr>
              <a:t>: PM2 </a:t>
            </a:r>
            <a:r>
              <a:rPr lang="en-US" altLang="en-US" sz="1300" dirty="0">
                <a:solidFill>
                  <a:srgbClr val="FF0000"/>
                </a:solidFill>
              </a:rPr>
              <a:t>(2 hours)</a:t>
            </a:r>
          </a:p>
          <a:p>
            <a:pPr lvl="1"/>
            <a:r>
              <a:rPr lang="en-US" altLang="en-US" sz="1300" dirty="0">
                <a:solidFill>
                  <a:srgbClr val="FF0000"/>
                </a:solidFill>
              </a:rPr>
              <a:t>PHY and MAC ad-hoc </a:t>
            </a:r>
            <a:r>
              <a:rPr lang="en-US" altLang="en-US" sz="1300" dirty="0" smtClean="0">
                <a:solidFill>
                  <a:srgbClr val="FF0000"/>
                </a:solidFill>
              </a:rPr>
              <a:t>meetings (parallel)</a:t>
            </a:r>
            <a:endParaRPr lang="en-US" altLang="en-US" sz="1300" dirty="0">
              <a:solidFill>
                <a:srgbClr val="FF0000"/>
              </a:solidFill>
            </a:endParaRPr>
          </a:p>
          <a:p>
            <a:r>
              <a:rPr lang="en-US" altLang="en-US" sz="1300" dirty="0" smtClean="0"/>
              <a:t>Thursday: AM1, AM2 (4 hours)</a:t>
            </a:r>
          </a:p>
          <a:p>
            <a:pPr lvl="1"/>
            <a:r>
              <a:rPr lang="en-US" altLang="en-US" sz="1200" dirty="0"/>
              <a:t>Call meeting to order</a:t>
            </a:r>
          </a:p>
          <a:p>
            <a:pPr lvl="1"/>
            <a:r>
              <a:rPr lang="en-US" altLang="en-US" sz="1200" dirty="0" smtClean="0"/>
              <a:t>IEEE 802 and 802.11 IPR Policy and </a:t>
            </a:r>
            <a:r>
              <a:rPr lang="en-US" altLang="en-US" sz="1200" dirty="0"/>
              <a:t>procedure</a:t>
            </a:r>
          </a:p>
          <a:p>
            <a:pPr lvl="1"/>
            <a:r>
              <a:rPr lang="en-US" altLang="en-US" sz="1200" dirty="0"/>
              <a:t>Presentations, </a:t>
            </a:r>
            <a:r>
              <a:rPr lang="en-US" altLang="en-US" sz="1200" dirty="0" smtClean="0"/>
              <a:t>Recess</a:t>
            </a:r>
            <a:endParaRPr lang="en-US" altLang="en-US" sz="900" dirty="0" smtClean="0"/>
          </a:p>
          <a:p>
            <a:r>
              <a:rPr lang="en-US" altLang="en-US" sz="1300" dirty="0" smtClean="0"/>
              <a:t>Thursday: PM1 (2 hours)</a:t>
            </a:r>
            <a:endParaRPr lang="en-US" altLang="en-US" sz="1300" dirty="0"/>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dirty="0" smtClean="0"/>
              <a:t>Motions</a:t>
            </a:r>
          </a:p>
          <a:p>
            <a:pPr lvl="1"/>
            <a:r>
              <a:rPr lang="en-US" altLang="en-US" sz="1300" dirty="0"/>
              <a:t>TG timeline discussion</a:t>
            </a:r>
          </a:p>
          <a:p>
            <a:pPr lvl="1"/>
            <a:r>
              <a:rPr lang="en-US" altLang="en-US" sz="1300" dirty="0"/>
              <a:t>Goal for July 2018 F2F meeting</a:t>
            </a:r>
          </a:p>
          <a:p>
            <a:pPr lvl="1"/>
            <a:r>
              <a:rPr lang="en-US" altLang="en-US" sz="1300" dirty="0"/>
              <a:t>Teleconference call schedule</a:t>
            </a:r>
          </a:p>
          <a:p>
            <a:pPr lvl="1"/>
            <a:r>
              <a:rPr lang="en-US" altLang="en-US" sz="1300" dirty="0"/>
              <a:t>Motion assignments for </a:t>
            </a:r>
            <a:r>
              <a:rPr lang="en-US" altLang="en-US" sz="1300" dirty="0" err="1"/>
              <a:t>TGba</a:t>
            </a:r>
            <a:r>
              <a:rPr lang="en-US" altLang="en-US" sz="1300" dirty="0"/>
              <a:t> D0.3</a:t>
            </a:r>
          </a:p>
          <a:p>
            <a:pPr lvl="1"/>
            <a:r>
              <a:rPr lang="en-US" altLang="en-US" sz="1300" dirty="0" smtClean="0"/>
              <a:t>Presentations, Recess</a:t>
            </a:r>
          </a:p>
          <a:p>
            <a:r>
              <a:rPr lang="en-US" altLang="en-US" sz="1300" dirty="0" smtClean="0"/>
              <a:t>Thursday: PM2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err="1"/>
              <a:t>TGba</a:t>
            </a:r>
            <a:r>
              <a:rPr lang="en-US" altLang="en-US" sz="1300" dirty="0"/>
              <a:t>/ARC joint session</a:t>
            </a:r>
          </a:p>
          <a:p>
            <a:pPr lvl="1"/>
            <a:r>
              <a:rPr lang="en-US" altLang="en-US" sz="1300" dirty="0" smtClean="0"/>
              <a:t>Presentations, Adjourn</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(Samsung)</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Warsaw, Poland</a:t>
            </a:r>
          </a:p>
          <a:p>
            <a:pPr algn="ctr">
              <a:lnSpc>
                <a:spcPct val="90000"/>
              </a:lnSpc>
              <a:buFontTx/>
              <a:buNone/>
            </a:pPr>
            <a:r>
              <a:rPr lang="en-US" altLang="en-US" sz="3200" dirty="0" smtClean="0">
                <a:cs typeface="Times New Roman" panose="02020603050405020304" pitchFamily="18" charset="0"/>
              </a:rPr>
              <a:t>May 6-11,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March 2018 Meeting and Teleconference Calls</a:t>
            </a:r>
          </a:p>
        </p:txBody>
      </p:sp>
      <p:sp>
        <p:nvSpPr>
          <p:cNvPr id="31747" name="Content Placeholder 2"/>
          <p:cNvSpPr>
            <a:spLocks noGrp="1"/>
          </p:cNvSpPr>
          <p:nvPr>
            <p:ph idx="1"/>
          </p:nvPr>
        </p:nvSpPr>
        <p:spPr>
          <a:xfrm>
            <a:off x="685800" y="1981200"/>
            <a:ext cx="8153400" cy="4494213"/>
          </a:xfrm>
        </p:spPr>
        <p:txBody>
          <a:bodyPr/>
          <a:lstStyle/>
          <a:p>
            <a:r>
              <a:rPr lang="en-US" altLang="en-US" sz="2200" dirty="0"/>
              <a:t>Approved </a:t>
            </a:r>
            <a:r>
              <a:rPr lang="en-US" altLang="en-US" sz="2200" dirty="0" err="1"/>
              <a:t>TGba</a:t>
            </a:r>
            <a:r>
              <a:rPr lang="en-US" altLang="en-US" sz="2200" dirty="0"/>
              <a:t> Spec Framework Document (SFD) </a:t>
            </a:r>
          </a:p>
          <a:p>
            <a:pPr lvl="1"/>
            <a:r>
              <a:rPr lang="en-US" altLang="en-US" sz="2200" dirty="0"/>
              <a:t>IEEE 802.11-17/575r9</a:t>
            </a:r>
          </a:p>
          <a:p>
            <a:r>
              <a:rPr lang="en-US" altLang="en-US" sz="2200" dirty="0"/>
              <a:t>Approved </a:t>
            </a:r>
            <a:r>
              <a:rPr lang="en-US" altLang="en-US" sz="2200" dirty="0" err="1"/>
              <a:t>TGba</a:t>
            </a:r>
            <a:r>
              <a:rPr lang="en-US" altLang="en-US" sz="2200" dirty="0"/>
              <a:t> D0.1 as the initial </a:t>
            </a:r>
            <a:r>
              <a:rPr lang="en-US" altLang="en-US" sz="2200" dirty="0" err="1"/>
              <a:t>TGba</a:t>
            </a:r>
            <a:r>
              <a:rPr lang="en-US" altLang="en-US" sz="2200" dirty="0"/>
              <a:t> draft</a:t>
            </a:r>
          </a:p>
          <a:p>
            <a:r>
              <a:rPr lang="en-US" altLang="en-US" sz="2200" dirty="0"/>
              <a:t>Approved PHY/MAC spec text documents to create </a:t>
            </a:r>
            <a:r>
              <a:rPr lang="en-US" altLang="en-US" sz="2200" dirty="0" err="1"/>
              <a:t>TGba</a:t>
            </a:r>
            <a:r>
              <a:rPr lang="en-US" altLang="en-US" sz="2200" dirty="0"/>
              <a:t> D0.2</a:t>
            </a:r>
            <a:endParaRPr lang="en-US" altLang="en-US" dirty="0"/>
          </a:p>
          <a:p>
            <a:r>
              <a:rPr lang="en-US" altLang="en-US" sz="2200" dirty="0"/>
              <a:t>Reviewed technical presentations</a:t>
            </a:r>
          </a:p>
          <a:p>
            <a:r>
              <a:rPr lang="en-US" altLang="en-US" sz="2200" dirty="0"/>
              <a:t>Reviewed the TG timeline – schedule delayed by 2 months</a:t>
            </a:r>
          </a:p>
          <a:p>
            <a:pPr lvl="1"/>
            <a:r>
              <a:rPr lang="en-US" altLang="en-US" sz="1800" dirty="0"/>
              <a:t>Now </a:t>
            </a:r>
            <a:r>
              <a:rPr lang="en-US" altLang="en-US" sz="1800" dirty="0" err="1"/>
              <a:t>TGba</a:t>
            </a:r>
            <a:r>
              <a:rPr lang="en-US" altLang="en-US" sz="1800" dirty="0"/>
              <a:t> D1.0 is targeted in July 2018</a:t>
            </a:r>
          </a:p>
          <a:p>
            <a:r>
              <a:rPr lang="en-US" altLang="en-US" sz="2200" dirty="0"/>
              <a:t>Set goals for the May 2018 meeting</a:t>
            </a:r>
          </a:p>
          <a:p>
            <a:r>
              <a:rPr lang="en-US" altLang="en-US" sz="2200" dirty="0"/>
              <a:t>Agenda: see doc.: IEEE 802.11-17/313r9</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March 2018 meeting [doc: IEEE 802.11-18/607r1] and teleconference calls [doc: IEEE 802.11-18/653r1]</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dirty="0" smtClean="0"/>
              <a:t>TGba Spec Framework Document (Po-Kai Huang)</a:t>
            </a:r>
          </a:p>
          <a:p>
            <a:endParaRPr lang="en-US" altLang="en-US" dirty="0" smtClean="0"/>
          </a:p>
          <a:p>
            <a:endParaRPr lang="en-US" altLang="en-US" dirty="0"/>
          </a:p>
          <a:p>
            <a:endParaRPr lang="en-US" altLang="en-US" dirty="0" smtClean="0"/>
          </a:p>
          <a:p>
            <a:r>
              <a:rPr lang="en-US" altLang="en-US" dirty="0" err="1" smtClean="0"/>
              <a:t>TGba</a:t>
            </a:r>
            <a:r>
              <a:rPr lang="en-US" altLang="en-US" dirty="0" smtClean="0"/>
              <a:t> D0.2 (Po-Kai Huang)</a:t>
            </a:r>
          </a:p>
          <a:p>
            <a:pPr marL="0" indent="0">
              <a:buNone/>
            </a:pPr>
            <a:r>
              <a:rPr lang="en-US" altLang="en-US" dirty="0" smtClean="0"/>
              <a:t> </a:t>
            </a:r>
          </a:p>
          <a:p>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 </a:t>
            </a:r>
            <a:r>
              <a:rPr lang="en-US" dirty="0" err="1" smtClean="0"/>
              <a:t>TGba</a:t>
            </a:r>
            <a:r>
              <a:rPr lang="en-US" dirty="0" smtClean="0"/>
              <a:t> SFD</a:t>
            </a:r>
            <a:endParaRPr lang="en-US" dirty="0"/>
          </a:p>
        </p:txBody>
      </p:sp>
      <p:sp>
        <p:nvSpPr>
          <p:cNvPr id="3" name="Content Placeholder 2"/>
          <p:cNvSpPr>
            <a:spLocks noGrp="1"/>
          </p:cNvSpPr>
          <p:nvPr>
            <p:ph idx="1"/>
          </p:nvPr>
        </p:nvSpPr>
        <p:spPr>
          <a:xfrm>
            <a:off x="685800" y="1752600"/>
            <a:ext cx="7772400" cy="4494213"/>
          </a:xfrm>
        </p:spPr>
        <p:txBody>
          <a:bodyPr/>
          <a:lstStyle/>
          <a:p>
            <a:r>
              <a:rPr lang="en-US" sz="2000" dirty="0" smtClean="0"/>
              <a:t>In the last F2F meeting, </a:t>
            </a:r>
            <a:r>
              <a:rPr lang="en-US" sz="2000" dirty="0" err="1" smtClean="0"/>
              <a:t>TGba</a:t>
            </a:r>
            <a:r>
              <a:rPr lang="en-US" sz="2000" dirty="0" smtClean="0"/>
              <a:t> had discussion on closing the </a:t>
            </a:r>
            <a:r>
              <a:rPr lang="en-US" sz="2000" dirty="0" err="1" smtClean="0"/>
              <a:t>TGba</a:t>
            </a:r>
            <a:r>
              <a:rPr lang="en-US" sz="2000" dirty="0" smtClean="0"/>
              <a:t> SFD in this meeting (11-18/575r1)</a:t>
            </a:r>
          </a:p>
          <a:p>
            <a:r>
              <a:rPr lang="en-US" sz="2000" dirty="0" smtClean="0"/>
              <a:t>To meet the </a:t>
            </a:r>
            <a:r>
              <a:rPr lang="en-US" sz="2000" dirty="0" err="1" smtClean="0"/>
              <a:t>TGba</a:t>
            </a:r>
            <a:r>
              <a:rPr lang="en-US" sz="2000" dirty="0" smtClean="0"/>
              <a:t> timeline, it was suggested to close the SFD during the May 2018 meeting so that the group can focus on producing </a:t>
            </a:r>
            <a:r>
              <a:rPr lang="en-US" sz="2000" dirty="0" err="1" smtClean="0"/>
              <a:t>TGba</a:t>
            </a:r>
            <a:r>
              <a:rPr lang="en-US" sz="2000" dirty="0" smtClean="0"/>
              <a:t> D1.0</a:t>
            </a:r>
          </a:p>
          <a:p>
            <a:endParaRPr lang="en-US" sz="2000" dirty="0" smtClean="0"/>
          </a:p>
          <a:p>
            <a:r>
              <a:rPr lang="en-US" sz="2000" dirty="0" smtClean="0"/>
              <a:t>Straw Poll:</a:t>
            </a:r>
          </a:p>
          <a:p>
            <a:pPr lvl="1"/>
            <a:r>
              <a:rPr lang="en-US" sz="1800" dirty="0" smtClean="0"/>
              <a:t>Do you agree to close the </a:t>
            </a:r>
            <a:r>
              <a:rPr lang="en-US" sz="1800" dirty="0" err="1" smtClean="0"/>
              <a:t>TGba</a:t>
            </a:r>
            <a:r>
              <a:rPr lang="en-US" sz="1800" dirty="0" smtClean="0"/>
              <a:t> SFD?</a:t>
            </a:r>
          </a:p>
          <a:p>
            <a:pPr lvl="1"/>
            <a:r>
              <a:rPr lang="en-US" sz="1800" dirty="0" smtClean="0"/>
              <a:t>Y/N/A: </a:t>
            </a:r>
          </a:p>
          <a:p>
            <a:r>
              <a:rPr lang="en-US" sz="2000" dirty="0" smtClean="0"/>
              <a:t>Motion:</a:t>
            </a:r>
          </a:p>
          <a:p>
            <a:pPr lvl="1"/>
            <a:r>
              <a:rPr lang="en-US" sz="1800" dirty="0" smtClean="0"/>
              <a:t>Move to close the </a:t>
            </a:r>
            <a:r>
              <a:rPr lang="en-US" sz="1800" dirty="0" err="1" smtClean="0"/>
              <a:t>TGba</a:t>
            </a:r>
            <a:r>
              <a:rPr lang="en-US" sz="1800" dirty="0"/>
              <a:t> </a:t>
            </a:r>
            <a:r>
              <a:rPr lang="en-US" sz="1800" dirty="0" smtClean="0"/>
              <a:t>SFD and have the 11-17/575r11 as the final revision of the </a:t>
            </a:r>
            <a:r>
              <a:rPr lang="en-US" sz="1800" dirty="0" err="1" smtClean="0"/>
              <a:t>TGba</a:t>
            </a:r>
            <a:r>
              <a:rPr lang="en-US" sz="1800" dirty="0" smtClean="0"/>
              <a:t> SFD.</a:t>
            </a:r>
          </a:p>
          <a:p>
            <a:pPr lvl="2"/>
            <a:r>
              <a:rPr lang="en-US" sz="1600" dirty="0" smtClean="0"/>
              <a:t>Mover: Po-Kai Huang, Second: </a:t>
            </a:r>
            <a:r>
              <a:rPr lang="en-US" sz="1600" dirty="0" err="1" smtClean="0"/>
              <a:t>Jianhan</a:t>
            </a:r>
            <a:r>
              <a:rPr lang="en-US" sz="1600" dirty="0" smtClean="0"/>
              <a:t> Liu</a:t>
            </a:r>
          </a:p>
          <a:p>
            <a:pPr lvl="2"/>
            <a:r>
              <a:rPr lang="en-US" sz="1600" dirty="0" smtClean="0"/>
              <a:t>Y/N/A: </a:t>
            </a:r>
            <a:endParaRPr lang="en-US" sz="1600" dirty="0"/>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23851630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endParaRPr lang="en-US" altLang="en-US" dirty="0" smtClean="0"/>
          </a:p>
        </p:txBody>
      </p:sp>
      <p:sp>
        <p:nvSpPr>
          <p:cNvPr id="3" name="Date Placeholder 2"/>
          <p:cNvSpPr>
            <a:spLocks noGrp="1"/>
          </p:cNvSpPr>
          <p:nvPr>
            <p:ph type="dt" sz="quarter"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May 2018 session</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Vice-Chair Election and Secretary Confirmation</a:t>
            </a:r>
            <a:endParaRPr lang="en-US" dirty="0"/>
          </a:p>
        </p:txBody>
      </p:sp>
      <p:sp>
        <p:nvSpPr>
          <p:cNvPr id="3" name="Content Placeholder 2"/>
          <p:cNvSpPr>
            <a:spLocks noGrp="1"/>
          </p:cNvSpPr>
          <p:nvPr>
            <p:ph idx="1"/>
          </p:nvPr>
        </p:nvSpPr>
        <p:spPr>
          <a:xfrm>
            <a:off x="685800" y="1828799"/>
            <a:ext cx="7772400" cy="4646613"/>
          </a:xfrm>
        </p:spPr>
        <p:txBody>
          <a:bodyPr/>
          <a:lstStyle/>
          <a:p>
            <a:r>
              <a:rPr lang="en-US" sz="1600" dirty="0" smtClean="0"/>
              <a:t>Vice-chair candidates</a:t>
            </a:r>
          </a:p>
          <a:p>
            <a:pPr lvl="1"/>
            <a:r>
              <a:rPr lang="en-US" sz="1400" dirty="0" smtClean="0"/>
              <a:t>1</a:t>
            </a:r>
            <a:r>
              <a:rPr lang="en-US" sz="1400" baseline="30000" dirty="0" smtClean="0"/>
              <a:t>st</a:t>
            </a:r>
            <a:r>
              <a:rPr lang="en-US" sz="1400" dirty="0" smtClean="0"/>
              <a:t> Vice-chair: </a:t>
            </a:r>
            <a:r>
              <a:rPr lang="en-US" sz="1400" dirty="0" err="1" smtClean="0"/>
              <a:t>Yunsong</a:t>
            </a:r>
            <a:r>
              <a:rPr lang="en-US" sz="1400" dirty="0" smtClean="0"/>
              <a:t> Yang (Huawei)</a:t>
            </a:r>
          </a:p>
          <a:p>
            <a:pPr lvl="1"/>
            <a:r>
              <a:rPr lang="en-US" sz="1400" dirty="0" smtClean="0"/>
              <a:t>2</a:t>
            </a:r>
            <a:r>
              <a:rPr lang="en-US" sz="1400" baseline="30000" dirty="0" smtClean="0"/>
              <a:t>nd</a:t>
            </a:r>
            <a:r>
              <a:rPr lang="en-US" sz="1400" dirty="0" smtClean="0"/>
              <a:t> Vice-chair: </a:t>
            </a:r>
            <a:r>
              <a:rPr lang="en-US" sz="1400" dirty="0" err="1" smtClean="0"/>
              <a:t>Eunsung</a:t>
            </a:r>
            <a:r>
              <a:rPr lang="en-US" sz="1400" dirty="0" smtClean="0"/>
              <a:t> Park (LGE)</a:t>
            </a:r>
            <a:endParaRPr lang="en-US" sz="1400" dirty="0"/>
          </a:p>
          <a:p>
            <a:r>
              <a:rPr lang="en-US" sz="1600" dirty="0" smtClean="0"/>
              <a:t>Secretary</a:t>
            </a:r>
          </a:p>
          <a:p>
            <a:pPr lvl="1"/>
            <a:r>
              <a:rPr lang="en-US" sz="1400" dirty="0" smtClean="0"/>
              <a:t>Leif </a:t>
            </a:r>
            <a:r>
              <a:rPr lang="en-US" sz="1400" dirty="0" err="1" smtClean="0"/>
              <a:t>Wilhelmsson</a:t>
            </a:r>
            <a:r>
              <a:rPr lang="en-US" sz="1400" dirty="0" smtClean="0"/>
              <a:t> (Ericsson)</a:t>
            </a:r>
            <a:endParaRPr lang="en-US" sz="1400" dirty="0"/>
          </a:p>
          <a:p>
            <a:r>
              <a:rPr lang="en-US" sz="1600" dirty="0" smtClean="0"/>
              <a:t>Motion1</a:t>
            </a:r>
          </a:p>
          <a:p>
            <a:pPr lvl="1"/>
            <a:r>
              <a:rPr lang="en-US" sz="1400" dirty="0" smtClean="0"/>
              <a:t>Move to approve </a:t>
            </a:r>
            <a:r>
              <a:rPr lang="en-US" sz="1400" dirty="0" err="1" smtClean="0"/>
              <a:t>Yunsong</a:t>
            </a:r>
            <a:r>
              <a:rPr lang="en-US" sz="1400" dirty="0" smtClean="0"/>
              <a:t> Yang as </a:t>
            </a:r>
            <a:r>
              <a:rPr lang="en-US" sz="1400" dirty="0" err="1" smtClean="0"/>
              <a:t>TGba</a:t>
            </a:r>
            <a:r>
              <a:rPr lang="en-US" sz="1400" dirty="0" smtClean="0"/>
              <a:t> 1</a:t>
            </a:r>
            <a:r>
              <a:rPr lang="en-US" sz="1400" baseline="30000" dirty="0" smtClean="0"/>
              <a:t>st</a:t>
            </a:r>
            <a:r>
              <a:rPr lang="en-US" sz="1400" dirty="0" smtClean="0"/>
              <a:t> Vice-chair.</a:t>
            </a:r>
          </a:p>
          <a:p>
            <a:pPr lvl="1"/>
            <a:r>
              <a:rPr lang="en-US" sz="1400" dirty="0" smtClean="0"/>
              <a:t>Move: </a:t>
            </a:r>
            <a:r>
              <a:rPr lang="en-US" sz="1400" dirty="0" err="1" smtClean="0"/>
              <a:t>Eunsung</a:t>
            </a:r>
            <a:r>
              <a:rPr lang="en-US" sz="1400" dirty="0" smtClean="0"/>
              <a:t> Park</a:t>
            </a:r>
          </a:p>
          <a:p>
            <a:pPr lvl="1"/>
            <a:r>
              <a:rPr lang="en-US" sz="1400" dirty="0" smtClean="0"/>
              <a:t>Second: </a:t>
            </a:r>
            <a:r>
              <a:rPr lang="en-US" sz="1400" dirty="0" err="1" smtClean="0"/>
              <a:t>Rojan</a:t>
            </a:r>
            <a:r>
              <a:rPr lang="en-US" sz="1400" dirty="0" smtClean="0"/>
              <a:t> </a:t>
            </a:r>
            <a:r>
              <a:rPr lang="en-US" sz="1400" dirty="0" err="1" smtClean="0"/>
              <a:t>Chitrakar</a:t>
            </a:r>
            <a:endParaRPr lang="en-US" sz="1400" dirty="0" smtClean="0"/>
          </a:p>
          <a:p>
            <a:r>
              <a:rPr lang="en-US" sz="1600" dirty="0" smtClean="0"/>
              <a:t>Motion2</a:t>
            </a:r>
            <a:endParaRPr lang="en-US" sz="1600" dirty="0"/>
          </a:p>
          <a:p>
            <a:pPr lvl="1"/>
            <a:r>
              <a:rPr lang="en-US" sz="1400" dirty="0"/>
              <a:t>Move to approve </a:t>
            </a:r>
            <a:r>
              <a:rPr lang="en-US" sz="1400" dirty="0" err="1" smtClean="0"/>
              <a:t>Eunsung</a:t>
            </a:r>
            <a:r>
              <a:rPr lang="en-US" sz="1400" dirty="0" smtClean="0"/>
              <a:t> Park </a:t>
            </a:r>
            <a:r>
              <a:rPr lang="en-US" sz="1400" dirty="0"/>
              <a:t>as </a:t>
            </a:r>
            <a:r>
              <a:rPr lang="en-US" sz="1400" dirty="0" err="1"/>
              <a:t>TGba</a:t>
            </a:r>
            <a:r>
              <a:rPr lang="en-US" sz="1400" dirty="0"/>
              <a:t> </a:t>
            </a:r>
            <a:r>
              <a:rPr lang="en-US" sz="1400" dirty="0" smtClean="0"/>
              <a:t>2nd </a:t>
            </a:r>
            <a:r>
              <a:rPr lang="en-US" sz="1400" dirty="0"/>
              <a:t>Vice-chair.</a:t>
            </a:r>
          </a:p>
          <a:p>
            <a:pPr lvl="1"/>
            <a:r>
              <a:rPr lang="en-US" sz="1400" dirty="0"/>
              <a:t>Move: </a:t>
            </a:r>
            <a:r>
              <a:rPr lang="en-US" sz="1400" dirty="0" err="1" smtClean="0"/>
              <a:t>Yunsong</a:t>
            </a:r>
            <a:r>
              <a:rPr lang="en-US" sz="1400" dirty="0" smtClean="0"/>
              <a:t> Yang</a:t>
            </a:r>
            <a:endParaRPr lang="en-US" sz="1400" dirty="0"/>
          </a:p>
          <a:p>
            <a:pPr lvl="1"/>
            <a:r>
              <a:rPr lang="en-US" sz="1400" dirty="0"/>
              <a:t>Second: </a:t>
            </a:r>
            <a:r>
              <a:rPr lang="en-US" sz="1400" dirty="0" smtClean="0"/>
              <a:t>Alfred </a:t>
            </a:r>
            <a:r>
              <a:rPr lang="en-US" sz="1400" dirty="0" err="1" smtClean="0"/>
              <a:t>Asterjadhi</a:t>
            </a:r>
            <a:endParaRPr lang="en-US" sz="1400" dirty="0"/>
          </a:p>
          <a:p>
            <a:r>
              <a:rPr lang="en-US" sz="1600" dirty="0" smtClean="0"/>
              <a:t>Motion3</a:t>
            </a:r>
            <a:endParaRPr lang="en-US" sz="1600" dirty="0"/>
          </a:p>
          <a:p>
            <a:pPr lvl="1"/>
            <a:r>
              <a:rPr lang="en-US" sz="1400" dirty="0"/>
              <a:t>Move to approve </a:t>
            </a:r>
            <a:r>
              <a:rPr lang="en-US" sz="1400" dirty="0" smtClean="0"/>
              <a:t>Leif </a:t>
            </a:r>
            <a:r>
              <a:rPr lang="en-US" sz="1400" dirty="0" err="1" smtClean="0"/>
              <a:t>Wilhelmsson</a:t>
            </a:r>
            <a:r>
              <a:rPr lang="en-US" sz="1400" dirty="0" smtClean="0"/>
              <a:t> </a:t>
            </a:r>
            <a:r>
              <a:rPr lang="en-US" sz="1400" dirty="0"/>
              <a:t>as </a:t>
            </a:r>
            <a:r>
              <a:rPr lang="en-US" sz="1400" dirty="0" err="1"/>
              <a:t>TGba</a:t>
            </a:r>
            <a:r>
              <a:rPr lang="en-US" sz="1400" dirty="0"/>
              <a:t> </a:t>
            </a:r>
            <a:r>
              <a:rPr lang="en-US" sz="1400" dirty="0" smtClean="0"/>
              <a:t>Secretary.</a:t>
            </a:r>
            <a:endParaRPr lang="en-US" sz="1400" dirty="0"/>
          </a:p>
          <a:p>
            <a:pPr lvl="1"/>
            <a:r>
              <a:rPr lang="en-US" sz="1400" dirty="0"/>
              <a:t>Move: </a:t>
            </a:r>
            <a:r>
              <a:rPr lang="en-US" sz="1400" dirty="0" smtClean="0"/>
              <a:t>Steve </a:t>
            </a:r>
            <a:r>
              <a:rPr lang="en-US" sz="1400" dirty="0" err="1" smtClean="0"/>
              <a:t>Shellhammer</a:t>
            </a:r>
            <a:endParaRPr lang="en-US" sz="1400" dirty="0"/>
          </a:p>
          <a:p>
            <a:pPr lvl="1"/>
            <a:r>
              <a:rPr lang="en-US" sz="1400" dirty="0"/>
              <a:t>Second</a:t>
            </a:r>
            <a:r>
              <a:rPr lang="en-US" sz="1400" dirty="0" smtClean="0"/>
              <a:t>: </a:t>
            </a:r>
            <a:r>
              <a:rPr lang="en-US" sz="1400" dirty="0" err="1" smtClean="0"/>
              <a:t>Yunsong</a:t>
            </a:r>
            <a:r>
              <a:rPr lang="en-US" sz="1400" dirty="0" smtClean="0"/>
              <a:t> Yang</a:t>
            </a:r>
            <a:endParaRPr lang="en-US" sz="1400" dirty="0"/>
          </a:p>
          <a:p>
            <a:endParaRPr lang="en-US" sz="1600" dirty="0" smtClean="0"/>
          </a:p>
          <a:p>
            <a:pPr lvl="1"/>
            <a:endParaRPr lang="en-US" sz="1400" dirty="0" smtClean="0"/>
          </a:p>
          <a:p>
            <a:pPr lvl="1"/>
            <a:endParaRPr lang="en-US" sz="1400" dirty="0" smtClean="0"/>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30</a:t>
            </a:fld>
            <a:endParaRPr lang="en-US" altLang="en-US"/>
          </a:p>
        </p:txBody>
      </p:sp>
    </p:spTree>
    <p:extLst>
      <p:ext uri="{BB962C8B-B14F-4D97-AF65-F5344CB8AC3E}">
        <p14:creationId xmlns:p14="http://schemas.microsoft.com/office/powerpoint/2010/main" val="10790106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a:t>
            </a:r>
            <a:r>
              <a:rPr lang="en-US" altLang="en-US" dirty="0" smtClean="0"/>
              <a:t>PM1</a:t>
            </a:r>
            <a:r>
              <a:rPr lang="en-US" altLang="en-US" dirty="0" smtClean="0"/>
              <a:t>)</a:t>
            </a:r>
            <a:endParaRPr lang="en-US" altLang="en-US" dirty="0" smtClean="0"/>
          </a:p>
        </p:txBody>
      </p:sp>
      <p:sp>
        <p:nvSpPr>
          <p:cNvPr id="2" name="Content Placeholder 1"/>
          <p:cNvSpPr>
            <a:spLocks noGrp="1"/>
          </p:cNvSpPr>
          <p:nvPr>
            <p:ph sz="half" idx="1"/>
          </p:nvPr>
        </p:nvSpPr>
        <p:spPr>
          <a:xfrm>
            <a:off x="685800" y="1752600"/>
            <a:ext cx="2819400" cy="4343400"/>
          </a:xfrm>
        </p:spPr>
        <p:txBody>
          <a:bodyPr/>
          <a:lstStyle/>
          <a:p>
            <a:pPr>
              <a:buFont typeface="Arial" panose="020B0604020202020204" pitchFamily="34" charset="0"/>
              <a:buChar char="•"/>
            </a:pPr>
            <a:r>
              <a:rPr lang="en-US" sz="1800" dirty="0" smtClean="0"/>
              <a:t>PHY</a:t>
            </a:r>
            <a:r>
              <a:rPr lang="en-US" sz="1800" b="0" dirty="0"/>
              <a:t>:</a:t>
            </a:r>
          </a:p>
          <a:p>
            <a:pPr>
              <a:buFont typeface="+mj-lt"/>
              <a:buAutoNum type="arabicPeriod"/>
            </a:pPr>
            <a:endParaRPr lang="en-US" sz="1800" b="0" dirty="0"/>
          </a:p>
        </p:txBody>
      </p:sp>
      <p:sp>
        <p:nvSpPr>
          <p:cNvPr id="5" name="Content Placeholder 4"/>
          <p:cNvSpPr>
            <a:spLocks noGrp="1"/>
          </p:cNvSpPr>
          <p:nvPr>
            <p:ph sz="half" idx="2"/>
          </p:nvPr>
        </p:nvSpPr>
        <p:spPr>
          <a:xfrm>
            <a:off x="3581400" y="1787524"/>
            <a:ext cx="2819400" cy="4687889"/>
          </a:xfrm>
        </p:spPr>
        <p:txBody>
          <a:bodyPr/>
          <a:lstStyle/>
          <a:p>
            <a:pPr>
              <a:buFont typeface="Arial" panose="020B0604020202020204" pitchFamily="34" charset="0"/>
              <a:buChar char="•"/>
            </a:pPr>
            <a:r>
              <a:rPr lang="en-US" sz="1800" dirty="0"/>
              <a:t>MAC</a:t>
            </a:r>
            <a:r>
              <a:rPr lang="en-US" sz="1800" b="0" dirty="0" smtClean="0"/>
              <a:t>:</a:t>
            </a:r>
            <a:endParaRPr lang="en-US" sz="1800" b="0" dirty="0"/>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31</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dirty="0" smtClean="0"/>
              <a:t>2017</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formation meeting</a:t>
            </a:r>
          </a:p>
          <a:p>
            <a:r>
              <a:rPr lang="en-US" altLang="en-US" sz="1600" dirty="0" smtClean="0"/>
              <a:t>2018</a:t>
            </a:r>
          </a:p>
          <a:p>
            <a:pPr lvl="1"/>
            <a:r>
              <a:rPr lang="en-US" altLang="en-US" sz="1600" b="1" dirty="0" smtClean="0"/>
              <a:t>January</a:t>
            </a:r>
            <a:r>
              <a:rPr lang="en-US" altLang="en-US" sz="1600" dirty="0" smtClean="0"/>
              <a:t>: </a:t>
            </a:r>
            <a:r>
              <a:rPr lang="en-US" altLang="en-US" sz="1600" dirty="0" err="1"/>
              <a:t>TGba</a:t>
            </a:r>
            <a:r>
              <a:rPr lang="en-US" altLang="en-US" sz="1600" dirty="0"/>
              <a:t> Draft </a:t>
            </a:r>
            <a:r>
              <a:rPr lang="en-US" altLang="en-US" sz="1600" dirty="0" smtClean="0"/>
              <a:t>0.1</a:t>
            </a:r>
            <a:endParaRPr lang="en-US" altLang="en-US" sz="1600" b="1" dirty="0" smtClean="0"/>
          </a:p>
          <a:p>
            <a:pPr lvl="1"/>
            <a:r>
              <a:rPr lang="en-US" altLang="en-US" sz="1600" b="1" dirty="0" smtClean="0"/>
              <a:t>May</a:t>
            </a:r>
            <a:r>
              <a:rPr lang="en-US" altLang="en-US" sz="1600" dirty="0" smtClean="0"/>
              <a:t>: </a:t>
            </a:r>
            <a:r>
              <a:rPr lang="en-US" altLang="en-US" sz="1600" dirty="0" err="1" smtClean="0"/>
              <a:t>TGba</a:t>
            </a:r>
            <a:r>
              <a:rPr lang="en-US" altLang="en-US" sz="1600" dirty="0" smtClean="0"/>
              <a:t> Draft 1.0</a:t>
            </a:r>
          </a:p>
          <a:p>
            <a:pPr lvl="1"/>
            <a:r>
              <a:rPr lang="en-US" altLang="en-US" sz="1600" b="1" dirty="0" smtClean="0"/>
              <a:t>September</a:t>
            </a:r>
            <a:r>
              <a:rPr lang="en-US" altLang="en-US" sz="1600" dirty="0" smtClean="0"/>
              <a:t>: </a:t>
            </a:r>
            <a:r>
              <a:rPr lang="en-US" altLang="en-US" sz="1600" dirty="0" err="1" smtClean="0"/>
              <a:t>TGba</a:t>
            </a:r>
            <a:r>
              <a:rPr lang="en-US" altLang="en-US" sz="1600" dirty="0" smtClean="0"/>
              <a:t> Draft 2.0</a:t>
            </a:r>
          </a:p>
          <a:p>
            <a:r>
              <a:rPr lang="en-US" altLang="en-US" sz="1600" dirty="0" smtClean="0"/>
              <a:t>2019:</a:t>
            </a:r>
          </a:p>
          <a:p>
            <a:pPr lvl="1"/>
            <a:r>
              <a:rPr lang="en-US" altLang="en-US" sz="1600" b="1" dirty="0" smtClean="0"/>
              <a:t>March</a:t>
            </a:r>
            <a:r>
              <a:rPr lang="en-US" altLang="en-US" sz="1600" dirty="0" smtClean="0"/>
              <a:t>: MDR (mandatory document review)</a:t>
            </a:r>
          </a:p>
          <a:p>
            <a:pPr lvl="1"/>
            <a:r>
              <a:rPr lang="en-US" altLang="en-US" sz="1600" b="1" dirty="0" smtClean="0"/>
              <a:t>July</a:t>
            </a:r>
            <a:r>
              <a:rPr lang="en-US" altLang="en-US" sz="1600" dirty="0" smtClean="0"/>
              <a:t>: formation of sponsor ballot pool</a:t>
            </a:r>
          </a:p>
          <a:p>
            <a:pPr lvl="1"/>
            <a:r>
              <a:rPr lang="en-US" altLang="en-US" sz="1600" b="1" dirty="0" smtClean="0"/>
              <a:t>September</a:t>
            </a:r>
            <a:r>
              <a:rPr lang="en-US" altLang="en-US" sz="1600" dirty="0" smtClean="0"/>
              <a:t>: Sponsor ballot</a:t>
            </a:r>
          </a:p>
          <a:p>
            <a:r>
              <a:rPr lang="en-US" altLang="en-US" sz="1600" dirty="0" smtClean="0"/>
              <a:t>2020</a:t>
            </a:r>
          </a:p>
          <a:p>
            <a:pPr lvl="1"/>
            <a:r>
              <a:rPr lang="en-US" altLang="en-US" sz="1600" b="1" dirty="0" smtClean="0"/>
              <a:t>July</a:t>
            </a:r>
            <a:r>
              <a:rPr lang="en-US" altLang="en-US" sz="1600" dirty="0" smtClean="0"/>
              <a:t>: </a:t>
            </a:r>
            <a:r>
              <a:rPr lang="en-US" altLang="en-US" sz="1600" dirty="0" err="1" smtClean="0"/>
              <a:t>RevCom</a:t>
            </a:r>
            <a:endParaRPr lang="en-US" altLang="en-US" sz="1600"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 (reviewed in Jan.2018)</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32</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3556000" y="4954558"/>
            <a:ext cx="908050" cy="523211"/>
            <a:chOff x="1001711" y="5248361"/>
            <a:chExt cx="908050" cy="411623"/>
          </a:xfrm>
        </p:grpSpPr>
        <p:sp>
          <p:nvSpPr>
            <p:cNvPr id="42037" name="Down Arrow 8"/>
            <p:cNvSpPr>
              <a:spLocks noChangeArrowheads="1"/>
            </p:cNvSpPr>
            <p:nvPr/>
          </p:nvSpPr>
          <p:spPr bwMode="auto">
            <a:xfrm>
              <a:off x="1078625" y="5431384"/>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1001711" y="5248361"/>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3141663" y="577589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Jan. </a:t>
              </a:r>
              <a:r>
                <a:rPr lang="en-US" sz="1000" dirty="0">
                  <a:latin typeface="Neo Sans Intel"/>
                  <a:ea typeface="+mn-ea"/>
                  <a:cs typeface="Neo Sans Intel"/>
                </a:rPr>
                <a:t>‘</a:t>
              </a:r>
              <a:r>
                <a:rPr lang="en-US" sz="1000" dirty="0" smtClean="0">
                  <a:latin typeface="Neo Sans Intel"/>
                  <a:ea typeface="+mn-ea"/>
                  <a:cs typeface="Neo Sans Intel"/>
                </a:rPr>
                <a:t>18</a:t>
              </a:r>
              <a:endParaRPr lang="en-US" sz="1000" dirty="0">
                <a:latin typeface="Neo Sans Intel"/>
                <a:ea typeface="+mn-ea"/>
                <a:cs typeface="Neo Sans Intel"/>
              </a:endParaRP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4191793" y="5576951"/>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4229099" y="5703093"/>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961444" y="577583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May </a:t>
              </a:r>
              <a:r>
                <a:rPr lang="en-US" sz="1000" dirty="0">
                  <a:latin typeface="Neo Sans Intel"/>
                  <a:ea typeface="+mn-ea"/>
                  <a:cs typeface="Neo Sans Intel"/>
                </a:rPr>
                <a:t>‘18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558687" y="5560822"/>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3225034" y="5552266"/>
              <a:ext cx="76200" cy="277028"/>
              <a:chOff x="2745965" y="5545485"/>
              <a:chExt cx="75895" cy="277957"/>
            </a:xfrm>
          </p:grpSpPr>
          <p:sp>
            <p:nvSpPr>
              <p:cNvPr id="49" name="Diamond 48"/>
              <p:cNvSpPr/>
              <p:nvPr/>
            </p:nvSpPr>
            <p:spPr>
              <a:xfrm>
                <a:off x="2745965" y="5545485"/>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783913" y="5694511"/>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smtClean="0">
                  <a:latin typeface="Neo Sans Intel"/>
                  <a:ea typeface="+mn-ea"/>
                </a:rPr>
                <a:t>4 </a:t>
              </a:r>
              <a:r>
                <a:rPr lang="en-US" sz="1000" b="1" dirty="0">
                  <a:latin typeface="Neo Sans Intel"/>
                  <a:ea typeface="+mn-ea"/>
                </a:rPr>
                <a:t>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cxnSp>
        <p:nvCxnSpPr>
          <p:cNvPr id="3" name="Straight Arrow Connector 2"/>
          <p:cNvCxnSpPr/>
          <p:nvPr/>
        </p:nvCxnSpPr>
        <p:spPr bwMode="auto">
          <a:xfrm flipH="1">
            <a:off x="4886283" y="1858705"/>
            <a:ext cx="17505" cy="808295"/>
          </a:xfrm>
          <a:prstGeom prst="straightConnector1">
            <a:avLst/>
          </a:prstGeom>
          <a:solidFill>
            <a:schemeClr val="accent1"/>
          </a:solidFill>
          <a:ln w="57150" cap="flat" cmpd="sng" algn="ctr">
            <a:solidFill>
              <a:srgbClr val="FF0000"/>
            </a:solidFill>
            <a:prstDash val="solid"/>
            <a:round/>
            <a:headEnd type="triangle"/>
            <a:tailEnd type="triangle"/>
          </a:ln>
          <a:effectLst/>
        </p:spPr>
      </p:cxnSp>
      <p:sp>
        <p:nvSpPr>
          <p:cNvPr id="6" name="TextBox 5"/>
          <p:cNvSpPr txBox="1"/>
          <p:nvPr/>
        </p:nvSpPr>
        <p:spPr>
          <a:xfrm>
            <a:off x="5057733" y="1929825"/>
            <a:ext cx="3723583" cy="584775"/>
          </a:xfrm>
          <a:prstGeom prst="rect">
            <a:avLst/>
          </a:prstGeom>
          <a:noFill/>
        </p:spPr>
        <p:txBody>
          <a:bodyPr wrap="none" rtlCol="0">
            <a:spAutoFit/>
          </a:bodyPr>
          <a:lstStyle/>
          <a:p>
            <a:r>
              <a:rPr lang="en-US" sz="1600" b="1" dirty="0" smtClean="0">
                <a:solidFill>
                  <a:srgbClr val="FF0000"/>
                </a:solidFill>
              </a:rPr>
              <a:t>Spending more than 1 year defining </a:t>
            </a:r>
            <a:br>
              <a:rPr lang="en-US" sz="1600" b="1" dirty="0" smtClean="0">
                <a:solidFill>
                  <a:srgbClr val="FF0000"/>
                </a:solidFill>
              </a:rPr>
            </a:br>
            <a:r>
              <a:rPr lang="en-US" sz="1600" b="1" dirty="0" smtClean="0">
                <a:solidFill>
                  <a:srgbClr val="FF0000"/>
                </a:solidFill>
              </a:rPr>
              <a:t>technical details of a simple OOK </a:t>
            </a:r>
            <a:r>
              <a:rPr lang="en-US" sz="1600" b="1" dirty="0" err="1" smtClean="0">
                <a:solidFill>
                  <a:srgbClr val="FF0000"/>
                </a:solidFill>
              </a:rPr>
              <a:t>Tx</a:t>
            </a:r>
            <a:r>
              <a:rPr lang="en-US" sz="1600" b="1" dirty="0" smtClean="0">
                <a:solidFill>
                  <a:srgbClr val="FF0000"/>
                </a:solidFill>
              </a:rPr>
              <a:t>/Rx</a:t>
            </a:r>
            <a:endParaRPr lang="en-US" sz="1600" b="1" dirty="0">
              <a:solidFill>
                <a:srgbClr val="FF0000"/>
              </a:solidFill>
            </a:endParaRPr>
          </a:p>
        </p:txBody>
      </p:sp>
      <p:cxnSp>
        <p:nvCxnSpPr>
          <p:cNvPr id="10" name="Straight Connector 9"/>
          <p:cNvCxnSpPr/>
          <p:nvPr/>
        </p:nvCxnSpPr>
        <p:spPr bwMode="auto">
          <a:xfrm>
            <a:off x="4801394" y="2819400"/>
            <a:ext cx="1370806" cy="0"/>
          </a:xfrm>
          <a:prstGeom prst="line">
            <a:avLst/>
          </a:prstGeom>
          <a:solidFill>
            <a:schemeClr val="accent1"/>
          </a:solidFill>
          <a:ln w="12700" cap="flat" cmpd="sng" algn="ctr">
            <a:solidFill>
              <a:srgbClr val="FF0000"/>
            </a:solidFill>
            <a:prstDash val="lgDash"/>
            <a:round/>
            <a:headEnd type="none" w="sm" len="sm"/>
            <a:tailEnd type="none" w="sm" len="sm"/>
          </a:ln>
          <a:effectLst/>
        </p:spPr>
      </p:cxnSp>
      <p:cxnSp>
        <p:nvCxnSpPr>
          <p:cNvPr id="64" name="Straight Connector 63"/>
          <p:cNvCxnSpPr/>
          <p:nvPr/>
        </p:nvCxnSpPr>
        <p:spPr bwMode="auto">
          <a:xfrm>
            <a:off x="4800136" y="1752600"/>
            <a:ext cx="1370806" cy="0"/>
          </a:xfrm>
          <a:prstGeom prst="line">
            <a:avLst/>
          </a:prstGeom>
          <a:solidFill>
            <a:schemeClr val="accent1"/>
          </a:solidFill>
          <a:ln w="12700" cap="flat" cmpd="sng" algn="ctr">
            <a:solidFill>
              <a:srgbClr val="FF0000"/>
            </a:solidFill>
            <a:prstDash val="lgDash"/>
            <a:round/>
            <a:headEnd type="none" w="sm" len="sm"/>
            <a:tailEnd type="none" w="sm" len="sm"/>
          </a:ln>
          <a:effectLst/>
        </p:spPr>
      </p:cxn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199"/>
            <a:ext cx="7772400" cy="4875213"/>
          </a:xfrm>
        </p:spPr>
        <p:txBody>
          <a:bodyPr/>
          <a:lstStyle/>
          <a:p>
            <a:r>
              <a:rPr lang="en-US" altLang="en-US" sz="2200" dirty="0"/>
              <a:t>2017</a:t>
            </a:r>
          </a:p>
          <a:p>
            <a:pPr lvl="1"/>
            <a:r>
              <a:rPr lang="en-US" altLang="en-US" sz="2200" b="1" dirty="0"/>
              <a:t>January</a:t>
            </a:r>
            <a:r>
              <a:rPr lang="en-US" altLang="en-US" sz="2200" dirty="0"/>
              <a:t>: </a:t>
            </a:r>
            <a:r>
              <a:rPr lang="en-US" altLang="en-US" sz="2200" dirty="0" err="1"/>
              <a:t>TGba</a:t>
            </a:r>
            <a:r>
              <a:rPr lang="en-US" altLang="en-US" sz="2200" dirty="0"/>
              <a:t> formation meeting</a:t>
            </a:r>
          </a:p>
          <a:p>
            <a:r>
              <a:rPr lang="en-US" altLang="en-US" sz="2200" dirty="0" smtClean="0"/>
              <a:t>2018</a:t>
            </a:r>
          </a:p>
          <a:p>
            <a:pPr lvl="1"/>
            <a:r>
              <a:rPr lang="en-US" altLang="en-US" sz="2200" b="1" dirty="0" smtClean="0"/>
              <a:t>January</a:t>
            </a:r>
            <a:r>
              <a:rPr lang="en-US" altLang="en-US" sz="2200" dirty="0" smtClean="0"/>
              <a:t>: </a:t>
            </a:r>
            <a:r>
              <a:rPr lang="en-US" altLang="en-US" sz="2200" dirty="0" err="1"/>
              <a:t>TGba</a:t>
            </a:r>
            <a:r>
              <a:rPr lang="en-US" altLang="en-US" sz="2200" dirty="0"/>
              <a:t> Draft </a:t>
            </a:r>
            <a:r>
              <a:rPr lang="en-US" altLang="en-US" sz="2200" dirty="0" smtClean="0"/>
              <a:t>0.1</a:t>
            </a:r>
            <a:endParaRPr lang="en-US" altLang="en-US" sz="2200" b="1" dirty="0" smtClean="0"/>
          </a:p>
          <a:p>
            <a:pPr lvl="1"/>
            <a:r>
              <a:rPr lang="en-US" altLang="en-US" sz="2200" b="1" dirty="0" smtClean="0"/>
              <a:t>July</a:t>
            </a:r>
            <a:r>
              <a:rPr lang="en-US" altLang="en-US" sz="2200" dirty="0" smtClean="0"/>
              <a:t>: </a:t>
            </a:r>
            <a:r>
              <a:rPr lang="en-US" altLang="en-US" sz="2200" dirty="0" err="1" smtClean="0"/>
              <a:t>TGba</a:t>
            </a:r>
            <a:r>
              <a:rPr lang="en-US" altLang="en-US" sz="2200" dirty="0" smtClean="0"/>
              <a:t> Draft 1.0</a:t>
            </a:r>
          </a:p>
          <a:p>
            <a:pPr lvl="1"/>
            <a:r>
              <a:rPr lang="en-US" altLang="en-US" sz="2200" b="1" dirty="0" smtClean="0"/>
              <a:t>November</a:t>
            </a:r>
            <a:r>
              <a:rPr lang="en-US" altLang="en-US" sz="2200" dirty="0" smtClean="0"/>
              <a:t>: </a:t>
            </a:r>
            <a:r>
              <a:rPr lang="en-US" altLang="en-US" sz="2200" dirty="0" err="1" smtClean="0"/>
              <a:t>TGba</a:t>
            </a:r>
            <a:r>
              <a:rPr lang="en-US" altLang="en-US" sz="2200" dirty="0" smtClean="0"/>
              <a:t> Draft 2.0</a:t>
            </a:r>
          </a:p>
          <a:p>
            <a:r>
              <a:rPr lang="en-US" altLang="en-US" sz="2200" dirty="0" smtClean="0"/>
              <a:t>2019:</a:t>
            </a:r>
          </a:p>
          <a:p>
            <a:pPr lvl="1"/>
            <a:r>
              <a:rPr lang="en-US" altLang="en-US" sz="2200" b="1" dirty="0" smtClean="0"/>
              <a:t>March</a:t>
            </a:r>
            <a:r>
              <a:rPr lang="en-US" altLang="en-US" sz="2200" dirty="0" smtClean="0"/>
              <a:t>: MDR (mandatory document review)</a:t>
            </a:r>
          </a:p>
          <a:p>
            <a:pPr lvl="1"/>
            <a:r>
              <a:rPr lang="en-US" altLang="en-US" sz="2200" b="1" dirty="0" smtClean="0"/>
              <a:t>July</a:t>
            </a:r>
            <a:r>
              <a:rPr lang="en-US" altLang="en-US" sz="2200" dirty="0" smtClean="0"/>
              <a:t>: formation of sponsor ballot pool</a:t>
            </a:r>
          </a:p>
          <a:p>
            <a:pPr lvl="1"/>
            <a:r>
              <a:rPr lang="en-US" altLang="en-US" sz="2200" b="1" dirty="0" smtClean="0"/>
              <a:t>September</a:t>
            </a:r>
            <a:r>
              <a:rPr lang="en-US" altLang="en-US" sz="2200" dirty="0" smtClean="0"/>
              <a:t>: Sponsor ballot</a:t>
            </a:r>
          </a:p>
          <a:p>
            <a:r>
              <a:rPr lang="en-US" altLang="en-US" sz="2200" dirty="0" smtClean="0"/>
              <a:t>2020</a:t>
            </a:r>
          </a:p>
          <a:p>
            <a:pPr lvl="1"/>
            <a:r>
              <a:rPr lang="en-US" altLang="en-US" sz="2200" b="1" dirty="0" smtClean="0"/>
              <a:t>July</a:t>
            </a:r>
            <a:r>
              <a:rPr lang="en-US" altLang="en-US" sz="2200" dirty="0" smtClean="0"/>
              <a:t>: </a:t>
            </a:r>
            <a:r>
              <a:rPr lang="en-US" altLang="en-US" sz="2200" dirty="0" err="1" smtClean="0"/>
              <a:t>RevCom</a:t>
            </a:r>
            <a:endParaRPr lang="en-US" altLang="en-US" sz="2200"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33</a:t>
            </a:fld>
            <a:endParaRPr lang="en-US" altLang="en-US" sz="1200" b="0" smtClean="0"/>
          </a:p>
        </p:txBody>
      </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July 2018</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Review </a:t>
            </a:r>
            <a:r>
              <a:rPr lang="en-US" altLang="en-US" dirty="0"/>
              <a:t>and approve </a:t>
            </a:r>
            <a:r>
              <a:rPr lang="en-US" altLang="en-US" dirty="0" err="1" smtClean="0"/>
              <a:t>TGba</a:t>
            </a:r>
            <a:r>
              <a:rPr lang="en-US" altLang="en-US" dirty="0" smtClean="0"/>
              <a:t> D0.3</a:t>
            </a:r>
            <a:endParaRPr lang="en-US" altLang="en-US" dirty="0"/>
          </a:p>
          <a:p>
            <a:pPr>
              <a:defRPr/>
            </a:pPr>
            <a:r>
              <a:rPr lang="en-US" altLang="en-US" dirty="0" smtClean="0"/>
              <a:t>Review </a:t>
            </a:r>
            <a:r>
              <a:rPr lang="en-US" altLang="en-US" dirty="0"/>
              <a:t>technical presentations </a:t>
            </a:r>
            <a:r>
              <a:rPr lang="en-US" altLang="en-US" dirty="0" smtClean="0"/>
              <a:t>that resolves TBDs of </a:t>
            </a:r>
            <a:r>
              <a:rPr lang="en-US" altLang="en-US" dirty="0" err="1" smtClean="0"/>
              <a:t>TGba</a:t>
            </a:r>
            <a:r>
              <a:rPr lang="en-US" altLang="en-US" dirty="0" smtClean="0"/>
              <a:t> D0.3</a:t>
            </a:r>
          </a:p>
          <a:p>
            <a:pPr>
              <a:defRPr/>
            </a:pPr>
            <a:r>
              <a:rPr lang="en-US" altLang="en-US" dirty="0"/>
              <a:t>Review spec text documents for </a:t>
            </a:r>
            <a:r>
              <a:rPr lang="en-US" altLang="en-US" dirty="0" err="1"/>
              <a:t>TGba</a:t>
            </a:r>
            <a:r>
              <a:rPr lang="en-US" altLang="en-US" dirty="0"/>
              <a:t> </a:t>
            </a:r>
            <a:r>
              <a:rPr lang="en-US" altLang="en-US" dirty="0" smtClean="0"/>
              <a:t>D1.0</a:t>
            </a:r>
            <a:endParaRPr lang="en-US" altLang="en-US" dirty="0"/>
          </a:p>
          <a:p>
            <a:pPr>
              <a:defRPr/>
            </a:pPr>
            <a:r>
              <a:rPr lang="en-US" altLang="en-US" dirty="0" smtClean="0"/>
              <a:t>Review </a:t>
            </a:r>
            <a:r>
              <a:rPr lang="en-US" altLang="en-US" dirty="0"/>
              <a:t>TG timeline</a:t>
            </a:r>
            <a:endParaRPr lang="en-US" altLang="en-US" sz="2000" dirty="0"/>
          </a:p>
          <a:p>
            <a:pPr>
              <a:defRPr/>
            </a:pPr>
            <a:endParaRPr lang="en-US" altLang="en-US"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May 2018</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34</a:t>
            </a:fld>
            <a:endParaRPr lang="en-US" altLang="en-US"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(Mondays, 1 hour each)</a:t>
            </a:r>
          </a:p>
          <a:p>
            <a:pPr marL="685800" lvl="2" indent="-342900">
              <a:defRPr/>
            </a:pPr>
            <a:r>
              <a:rPr lang="en-US" altLang="en-US" sz="2400" b="1" dirty="0" smtClean="0"/>
              <a:t>May 21</a:t>
            </a:r>
          </a:p>
          <a:p>
            <a:pPr marL="685800" lvl="2" indent="-342900">
              <a:defRPr/>
            </a:pPr>
            <a:r>
              <a:rPr lang="en-US" altLang="en-US" sz="2400" b="1" dirty="0" smtClean="0"/>
              <a:t>June 4</a:t>
            </a:r>
          </a:p>
          <a:p>
            <a:pPr marL="685800" lvl="2" indent="-342900">
              <a:defRPr/>
            </a:pPr>
            <a:r>
              <a:rPr lang="en-US" altLang="en-US" sz="2400" b="1" dirty="0" smtClean="0"/>
              <a:t>June 18</a:t>
            </a: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35</a:t>
            </a:fld>
            <a:endParaRPr lang="en-US" altLang="en-US" sz="1200" b="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36</a:t>
            </a:fld>
            <a:endParaRPr lang="en-US" altLang="en-US" sz="1200" b="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37</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08504388"/>
              </p:ext>
            </p:extLst>
          </p:nvPr>
        </p:nvGraphicFramePr>
        <p:xfrm>
          <a:off x="373380" y="1752602"/>
          <a:ext cx="8397240" cy="2987304"/>
        </p:xfrm>
        <a:graphic>
          <a:graphicData uri="http://schemas.openxmlformats.org/drawingml/2006/table">
            <a:tbl>
              <a:tblPr firstRow="1" bandRow="1">
                <a:tableStyleId>{073A0DAA-6AF3-43AB-8588-CEC1D06C72B9}</a:tableStyleId>
              </a:tblPr>
              <a:tblGrid>
                <a:gridCol w="1554480"/>
                <a:gridCol w="881380"/>
                <a:gridCol w="881380"/>
                <a:gridCol w="881380"/>
                <a:gridCol w="881380"/>
                <a:gridCol w="881380"/>
                <a:gridCol w="881380"/>
                <a:gridCol w="1554480"/>
              </a:tblGrid>
              <a:tr h="394256">
                <a:tc>
                  <a:txBody>
                    <a:bodyPr/>
                    <a:lstStyle/>
                    <a:p>
                      <a:pPr algn="ctr"/>
                      <a:endParaRPr lang="en-US" sz="2000" dirty="0"/>
                    </a:p>
                  </a:txBody>
                  <a:tcPr marT="45742" marB="45742" anchor="ctr"/>
                </a:tc>
                <a:tc gridSpan="2">
                  <a:txBody>
                    <a:bodyPr/>
                    <a:lstStyle/>
                    <a:p>
                      <a:pPr algn="ctr"/>
                      <a:r>
                        <a:rPr lang="en-US" sz="2000" dirty="0" smtClean="0"/>
                        <a:t>Monday</a:t>
                      </a:r>
                      <a:endParaRPr lang="en-US" sz="2000" dirty="0"/>
                    </a:p>
                  </a:txBody>
                  <a:tcPr marT="45742" marB="45742" anchor="ctr"/>
                </a:tc>
                <a:tc hMerge="1">
                  <a:txBody>
                    <a:bodyPr/>
                    <a:lstStyle/>
                    <a:p>
                      <a:endParaRPr lang="en-US"/>
                    </a:p>
                  </a:txBody>
                  <a:tcPr/>
                </a:tc>
                <a:tc gridSpan="2">
                  <a:txBody>
                    <a:bodyPr/>
                    <a:lstStyle/>
                    <a:p>
                      <a:pPr algn="ctr"/>
                      <a:r>
                        <a:rPr lang="en-US" sz="2000" dirty="0" smtClean="0"/>
                        <a:t>Tuesday</a:t>
                      </a:r>
                      <a:endParaRPr lang="en-US" sz="2000" dirty="0"/>
                    </a:p>
                  </a:txBody>
                  <a:tcPr marT="45742" marB="45742" anchor="ctr"/>
                </a:tc>
                <a:tc hMerge="1">
                  <a:txBody>
                    <a:bodyPr/>
                    <a:lstStyle/>
                    <a:p>
                      <a:endParaRPr lang="en-US"/>
                    </a:p>
                  </a:txBody>
                  <a:tcPr/>
                </a:tc>
                <a:tc gridSpan="2">
                  <a:txBody>
                    <a:bodyPr/>
                    <a:lstStyle/>
                    <a:p>
                      <a:pPr algn="ctr"/>
                      <a:r>
                        <a:rPr lang="en-US" sz="2000" dirty="0" smtClean="0"/>
                        <a:t>Wednesday</a:t>
                      </a:r>
                      <a:endParaRPr lang="en-US" sz="2000" dirty="0"/>
                    </a:p>
                  </a:txBody>
                  <a:tcPr marT="45742" marB="45742" anchor="ctr"/>
                </a:tc>
                <a:tc hMerge="1">
                  <a:txBody>
                    <a:bodyPr/>
                    <a:lstStyle/>
                    <a:p>
                      <a:endParaRPr lang="en-US"/>
                    </a:p>
                  </a:txBody>
                  <a:tcPr/>
                </a:tc>
                <a:tc>
                  <a:txBody>
                    <a:bodyPr/>
                    <a:lstStyle/>
                    <a:p>
                      <a:pPr algn="ctr"/>
                      <a:r>
                        <a:rPr lang="en-US" sz="2000" dirty="0" smtClean="0"/>
                        <a:t>Thursday</a:t>
                      </a:r>
                      <a:endParaRPr lang="en-US" sz="2000" dirty="0"/>
                    </a:p>
                  </a:txBody>
                  <a:tcPr marT="45742" marB="45742" anchor="ctr"/>
                </a:tc>
              </a:tr>
              <a:tr h="394256">
                <a:tc>
                  <a:txBody>
                    <a:bodyPr/>
                    <a:lstStyle/>
                    <a:p>
                      <a:pPr algn="ctr"/>
                      <a:r>
                        <a:rPr lang="en-US" sz="2000" dirty="0" smtClean="0"/>
                        <a:t>AM1</a:t>
                      </a:r>
                    </a:p>
                  </a:txBody>
                  <a:tcPr marT="45742" marB="45742" anchor="ct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a:p>
                  </a:txBody>
                  <a:tcPr marT="45742" marB="45742" anchor="ctr"/>
                </a:tc>
                <a:tc hMerge="1">
                  <a:txBody>
                    <a:bodyPr/>
                    <a:lstStyle/>
                    <a:p>
                      <a:endParaRPr lang="en-US"/>
                    </a:p>
                  </a:txBody>
                  <a:tcPr/>
                </a:tc>
                <a:tc gridSpan="2">
                  <a:txBody>
                    <a:bodyPr/>
                    <a:lstStyle/>
                    <a:p>
                      <a:pPr algn="ctr"/>
                      <a:endParaRPr lang="en-US" sz="2000" b="1" dirty="0"/>
                    </a:p>
                  </a:txBody>
                  <a:tcPr marT="45742" marB="45742" anchor="ct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solidFill>
                            <a:schemeClr val="tx1"/>
                          </a:solidFill>
                        </a:rPr>
                        <a:t>TGba</a:t>
                      </a:r>
                      <a:endParaRPr lang="en-US" sz="2000" b="1" dirty="0" smtClean="0">
                        <a:solidFill>
                          <a:schemeClr val="tx1"/>
                        </a:solidFill>
                      </a:endParaRPr>
                    </a:p>
                  </a:txBody>
                  <a:tcPr marT="45742" marB="45742" anchor="ctr"/>
                </a:tc>
              </a:tr>
              <a:tr h="394256">
                <a:tc>
                  <a:txBody>
                    <a:bodyPr/>
                    <a:lstStyle/>
                    <a:p>
                      <a:pPr algn="ctr"/>
                      <a:r>
                        <a:rPr lang="en-US" sz="2000" dirty="0" smtClean="0"/>
                        <a:t>AM2</a:t>
                      </a:r>
                      <a:endParaRPr lang="en-US" sz="20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nchor="ctr"/>
                </a:tc>
                <a:tc hMerge="1">
                  <a:txBody>
                    <a:bodyPr/>
                    <a:lstStyle/>
                    <a:p>
                      <a:endParaRPr lang="en-US"/>
                    </a:p>
                  </a:txBody>
                  <a:tcPr/>
                </a:tc>
                <a:tc gridSpan="2">
                  <a:txBody>
                    <a:bodyPr/>
                    <a:lstStyle/>
                    <a:p>
                      <a:pPr algn="ctr"/>
                      <a:endParaRPr lang="en-US" sz="2000" b="1" dirty="0"/>
                    </a:p>
                  </a:txBody>
                  <a:tcPr marT="45742" marB="45742" anchor="ctr">
                    <a:lnB w="12700" cap="flat" cmpd="sng" algn="ctr">
                      <a:solidFill>
                        <a:srgbClr val="FF0000"/>
                      </a:solidFill>
                      <a:prstDash val="solid"/>
                      <a:round/>
                      <a:headEnd type="none" w="med" len="med"/>
                      <a:tailEnd type="none" w="med" len="med"/>
                    </a:lnB>
                  </a:tcPr>
                </a:tc>
                <a:tc hMerge="1">
                  <a:txBody>
                    <a:bodyPr/>
                    <a:lstStyle/>
                    <a:p>
                      <a:endParaRPr lang="en-US"/>
                    </a:p>
                  </a:txBody>
                  <a:tcPr/>
                </a:tc>
                <a:tc gridSpan="2">
                  <a:txBody>
                    <a:bodyPr/>
                    <a:lstStyle/>
                    <a:p>
                      <a:pPr algn="ctr"/>
                      <a:endParaRPr lang="en-US" sz="2000" b="1"/>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solidFill>
                            <a:schemeClr val="tx1"/>
                          </a:solidFill>
                        </a:rPr>
                        <a:t>TGba</a:t>
                      </a:r>
                      <a:endParaRPr lang="en-US" sz="2000" b="1" dirty="0" smtClean="0">
                        <a:solidFill>
                          <a:schemeClr val="tx1"/>
                        </a:solidFill>
                      </a:endParaRPr>
                    </a:p>
                  </a:txBody>
                  <a:tcPr marT="45742" marB="45742" anchor="ctr"/>
                </a:tc>
              </a:tr>
              <a:tr h="697387">
                <a:tc>
                  <a:txBody>
                    <a:bodyPr/>
                    <a:lstStyle/>
                    <a:p>
                      <a:pPr algn="ctr"/>
                      <a:r>
                        <a:rPr lang="en-US" sz="2000" dirty="0" smtClean="0"/>
                        <a:t>PM1</a:t>
                      </a:r>
                      <a:endParaRPr lang="en-US" sz="20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nchor="ctr">
                    <a:lnR w="12700" cap="flat" cmpd="sng" algn="ctr">
                      <a:solidFill>
                        <a:srgbClr val="FF0000"/>
                      </a:solidFill>
                      <a:prstDash val="solid"/>
                      <a:round/>
                      <a:headEnd type="none" w="med" len="med"/>
                      <a:tailEnd type="none" w="med" len="med"/>
                    </a:lnR>
                    <a:lnB w="12700" cap="flat" cmpd="sng" algn="ctr">
                      <a:solidFill>
                        <a:srgbClr val="FF0000"/>
                      </a:solidFill>
                      <a:prstDash val="solid"/>
                      <a:round/>
                      <a:headEnd type="none" w="med" len="med"/>
                      <a:tailEnd type="none" w="med" len="med"/>
                    </a:lnB>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MAC</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t>TGba</a:t>
                      </a:r>
                      <a:endParaRPr lang="en-US" sz="2000" b="1" dirty="0" smtClean="0"/>
                    </a:p>
                    <a:p>
                      <a:pPr algn="ctr"/>
                      <a:r>
                        <a:rPr lang="en-US" sz="2000" b="1" dirty="0" smtClean="0"/>
                        <a:t>PHY </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r>
                        <a:rPr lang="en-US" sz="2000" b="1" dirty="0" err="1" smtClean="0">
                          <a:solidFill>
                            <a:schemeClr val="tx1"/>
                          </a:solidFill>
                        </a:rPr>
                        <a:t>TGba</a:t>
                      </a:r>
                      <a:endParaRPr lang="en-US" sz="2000" b="1" dirty="0"/>
                    </a:p>
                  </a:txBody>
                  <a:tcPr marT="45742" marB="45742" anchor="ctr">
                    <a:lnL w="12700" cap="flat" cmpd="sng" algn="ctr">
                      <a:solidFill>
                        <a:srgbClr val="FF0000"/>
                      </a:solidFill>
                      <a:prstDash val="solid"/>
                      <a:round/>
                      <a:headEnd type="none" w="med" len="med"/>
                      <a:tailEnd type="none" w="med" len="med"/>
                    </a:lnL>
                    <a:lnB w="12700" cap="flat" cmpd="sng" algn="ctr">
                      <a:solidFill>
                        <a:srgbClr val="FF0000"/>
                      </a:solidFill>
                      <a:prstDash val="solid"/>
                      <a:round/>
                      <a:headEnd type="none" w="med" len="med"/>
                      <a:tailEnd type="none" w="med" len="med"/>
                    </a:lnB>
                  </a:tcPr>
                </a:tc>
                <a:tc hMerge="1">
                  <a:txBody>
                    <a:bodyPr/>
                    <a:lstStyle/>
                    <a:p>
                      <a:endParaRPr lang="en-US"/>
                    </a:p>
                  </a:txBody>
                  <a:tcPr/>
                </a:tc>
                <a:tc>
                  <a:txBody>
                    <a:bodyPr/>
                    <a:lstStyle/>
                    <a:p>
                      <a:pPr algn="ctr"/>
                      <a:r>
                        <a:rPr lang="en-US" sz="2000" b="1" dirty="0" err="1" smtClean="0">
                          <a:solidFill>
                            <a:schemeClr val="tx1"/>
                          </a:solidFill>
                        </a:rPr>
                        <a:t>TGba</a:t>
                      </a:r>
                      <a:endParaRPr lang="en-US" sz="2000" b="1" dirty="0">
                        <a:solidFill>
                          <a:schemeClr val="tx1"/>
                        </a:solidFill>
                      </a:endParaRPr>
                    </a:p>
                  </a:txBody>
                  <a:tcPr marT="45742" marB="45742" anchor="ctr"/>
                </a:tc>
              </a:tr>
              <a:tr h="697387">
                <a:tc>
                  <a:txBody>
                    <a:bodyPr/>
                    <a:lstStyle/>
                    <a:p>
                      <a:pPr algn="ctr"/>
                      <a:r>
                        <a:rPr lang="en-US" sz="2000" dirty="0" smtClean="0"/>
                        <a:t>PM2</a:t>
                      </a:r>
                      <a:endParaRPr lang="en-US" sz="2000" dirty="0"/>
                    </a:p>
                  </a:txBody>
                  <a:tcPr marT="45742" marB="45742" anchor="ctr">
                    <a:lnR w="12700" cap="flat" cmpd="sng" algn="ctr">
                      <a:solidFill>
                        <a:srgbClr val="FF0000"/>
                      </a:solidFill>
                      <a:prstDash val="solid"/>
                      <a:round/>
                      <a:headEnd type="none" w="med" len="med"/>
                      <a:tailEnd type="none" w="med" len="med"/>
                    </a:lnR>
                  </a:tcPr>
                </a:tc>
                <a:tc>
                  <a:txBody>
                    <a:bodyPr/>
                    <a:lstStyle/>
                    <a:p>
                      <a:pPr algn="ctr"/>
                      <a:r>
                        <a:rPr lang="en-US" sz="2000" b="1" dirty="0" err="1" smtClean="0"/>
                        <a:t>TGba</a:t>
                      </a:r>
                      <a:endParaRPr lang="en-US" sz="2000" b="1" dirty="0" smtClean="0"/>
                    </a:p>
                    <a:p>
                      <a:pPr algn="ctr"/>
                      <a:r>
                        <a:rPr lang="en-US" sz="2000" b="1" dirty="0" smtClean="0"/>
                        <a:t>MAC</a:t>
                      </a:r>
                      <a:endParaRPr lang="en-US" sz="20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t>TGba</a:t>
                      </a:r>
                      <a:endParaRPr lang="en-US" sz="2000" b="1" dirty="0" smtClean="0"/>
                    </a:p>
                    <a:p>
                      <a:pPr algn="ctr"/>
                      <a:r>
                        <a:rPr lang="en-US" sz="2000" b="1" dirty="0" smtClean="0"/>
                        <a:t>PHY </a:t>
                      </a:r>
                      <a:endParaRPr lang="en-US" sz="20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endParaRPr lang="en-US" sz="20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r>
                        <a:rPr lang="en-US" sz="2000" b="1" dirty="0" err="1" smtClean="0">
                          <a:solidFill>
                            <a:schemeClr val="tx1"/>
                          </a:solidFill>
                        </a:rPr>
                        <a:t>TGba</a:t>
                      </a:r>
                      <a:endParaRPr lang="en-US" sz="2000" b="1" dirty="0" smtClean="0">
                        <a:solidFill>
                          <a:schemeClr val="tx1"/>
                        </a:solidFill>
                      </a:endParaRPr>
                    </a:p>
                    <a:p>
                      <a:pPr algn="ctr"/>
                      <a:r>
                        <a:rPr lang="en-US" sz="2000" b="1" dirty="0" smtClean="0">
                          <a:solidFill>
                            <a:schemeClr val="tx1"/>
                          </a:solidFill>
                        </a:rPr>
                        <a:t>MAC</a:t>
                      </a:r>
                      <a:endParaRPr lang="en-US" sz="20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t>TGba</a:t>
                      </a:r>
                      <a:endParaRPr lang="en-US" sz="2000" b="1" dirty="0" smtClean="0"/>
                    </a:p>
                    <a:p>
                      <a:pPr algn="ctr"/>
                      <a:r>
                        <a:rPr lang="en-US" sz="2000" b="1" dirty="0" smtClean="0"/>
                        <a:t>PHY</a:t>
                      </a:r>
                      <a:endParaRPr lang="en-US" sz="20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solidFill>
                            <a:schemeClr val="tx1"/>
                          </a:solidFill>
                        </a:rPr>
                        <a:t>TGba</a:t>
                      </a:r>
                      <a:r>
                        <a:rPr lang="en-US" sz="2000" b="1" dirty="0" smtClean="0">
                          <a:solidFill>
                            <a:schemeClr val="tx1"/>
                          </a:solidFill>
                        </a:rPr>
                        <a:t>/ARC Joint</a:t>
                      </a:r>
                      <a:endParaRPr lang="en-US" sz="2000" b="1" dirty="0"/>
                    </a:p>
                  </a:txBody>
                  <a:tcPr marT="45742" marB="45742" anchor="ctr">
                    <a:lnL w="12700" cap="flat" cmpd="sng" algn="ctr">
                      <a:solidFill>
                        <a:srgbClr val="FF0000"/>
                      </a:solidFill>
                      <a:prstDash val="solid"/>
                      <a:round/>
                      <a:headEnd type="none" w="med" len="med"/>
                      <a:tailEnd type="none" w="med" len="med"/>
                    </a:lnL>
                  </a:tcPr>
                </a:tc>
              </a:tr>
              <a:tr h="394256">
                <a:tc>
                  <a:txBody>
                    <a:bodyPr/>
                    <a:lstStyle/>
                    <a:p>
                      <a:pPr algn="ctr"/>
                      <a:r>
                        <a:rPr lang="en-US" sz="2000" dirty="0" smtClean="0"/>
                        <a:t>EVE</a:t>
                      </a:r>
                      <a:endParaRPr lang="en-US" sz="2000" dirty="0"/>
                    </a:p>
                  </a:txBody>
                  <a:tcPr marT="45742" marB="45742" anchor="ctr"/>
                </a:tc>
                <a:tc gridSpan="2">
                  <a:txBody>
                    <a:bodyPr/>
                    <a:lstStyle/>
                    <a:p>
                      <a:pPr algn="ctr"/>
                      <a:endParaRPr lang="en-US" sz="2000" b="1" dirty="0"/>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gridSpan="2">
                  <a:txBody>
                    <a:bodyPr/>
                    <a:lstStyle/>
                    <a:p>
                      <a:pPr algn="ctr"/>
                      <a:endParaRPr lang="en-US" sz="2000" b="1" dirty="0"/>
                    </a:p>
                  </a:txBody>
                  <a:tcPr marT="45742" marB="45742" anchor="ctr"/>
                </a:tc>
                <a:tc hMerge="1">
                  <a:txBody>
                    <a:bodyPr/>
                    <a:lstStyle/>
                    <a:p>
                      <a:endParaRPr lang="en-US"/>
                    </a:p>
                  </a:txBody>
                  <a:tcPr/>
                </a:tc>
                <a:tc gridSpan="2">
                  <a:txBody>
                    <a:bodyPr/>
                    <a:lstStyle/>
                    <a:p>
                      <a:pPr algn="ctr"/>
                      <a:endParaRPr lang="en-US" sz="2000" b="1" dirty="0">
                        <a:solidFill>
                          <a:srgbClr val="FF0000"/>
                        </a:solidFill>
                      </a:endParaRPr>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endParaRPr lang="en-US" sz="2000" b="1" dirty="0"/>
                    </a:p>
                  </a:txBody>
                  <a:tcPr marT="45742" marB="45742" anchor="ctr"/>
                </a:tc>
              </a:tr>
            </a:tbl>
          </a:graphicData>
        </a:graphic>
      </p:graphicFrame>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cxnSp>
        <p:nvCxnSpPr>
          <p:cNvPr id="6" name="Straight Connector 5"/>
          <p:cNvCxnSpPr/>
          <p:nvPr/>
        </p:nvCxnSpPr>
        <p:spPr bwMode="auto">
          <a:xfrm>
            <a:off x="3550202" y="4408356"/>
            <a:ext cx="945598" cy="664718"/>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9" name="TextBox 8"/>
          <p:cNvSpPr txBox="1"/>
          <p:nvPr/>
        </p:nvSpPr>
        <p:spPr>
          <a:xfrm>
            <a:off x="4073950" y="5034978"/>
            <a:ext cx="3440365" cy="830997"/>
          </a:xfrm>
          <a:prstGeom prst="rect">
            <a:avLst/>
          </a:prstGeom>
          <a:noFill/>
        </p:spPr>
        <p:txBody>
          <a:bodyPr wrap="none" rtlCol="0">
            <a:spAutoFit/>
          </a:bodyPr>
          <a:lstStyle/>
          <a:p>
            <a:r>
              <a:rPr lang="en-US" sz="2400" dirty="0" err="1" smtClean="0">
                <a:solidFill>
                  <a:srgbClr val="FF0000"/>
                </a:solidFill>
              </a:rPr>
              <a:t>TGba</a:t>
            </a:r>
            <a:r>
              <a:rPr lang="en-US" sz="2400" dirty="0" smtClean="0">
                <a:solidFill>
                  <a:srgbClr val="FF0000"/>
                </a:solidFill>
              </a:rPr>
              <a:t> PHY/MAC parallel </a:t>
            </a:r>
            <a:br>
              <a:rPr lang="en-US" sz="2400" dirty="0" smtClean="0">
                <a:solidFill>
                  <a:srgbClr val="FF0000"/>
                </a:solidFill>
              </a:rPr>
            </a:br>
            <a:r>
              <a:rPr lang="en-US" sz="2400" dirty="0" smtClean="0">
                <a:solidFill>
                  <a:srgbClr val="FF0000"/>
                </a:solidFill>
              </a:rPr>
              <a:t>ad-hoc meetings</a:t>
            </a:r>
            <a:endParaRPr lang="en-US" sz="2400" dirty="0">
              <a:solidFill>
                <a:srgbClr val="FF0000"/>
              </a:solidFill>
            </a:endParaRPr>
          </a:p>
        </p:txBody>
      </p:sp>
      <p:cxnSp>
        <p:nvCxnSpPr>
          <p:cNvPr id="10" name="Straight Connector 9"/>
          <p:cNvCxnSpPr/>
          <p:nvPr/>
        </p:nvCxnSpPr>
        <p:spPr bwMode="auto">
          <a:xfrm>
            <a:off x="4216454" y="3712209"/>
            <a:ext cx="304718" cy="1360865"/>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2" name="Straight Connector 11"/>
          <p:cNvCxnSpPr/>
          <p:nvPr/>
        </p:nvCxnSpPr>
        <p:spPr bwMode="auto">
          <a:xfrm flipH="1">
            <a:off x="4572000" y="4408356"/>
            <a:ext cx="1353497" cy="626622"/>
          </a:xfrm>
          <a:prstGeom prst="line">
            <a:avLst/>
          </a:prstGeom>
          <a:solidFill>
            <a:schemeClr val="accent1"/>
          </a:solidFill>
          <a:ln w="12700" cap="flat" cmpd="sng" algn="ctr">
            <a:solidFill>
              <a:srgbClr val="FF0000"/>
            </a:solidFill>
            <a:prstDash val="solid"/>
            <a:round/>
            <a:headEnd type="none" w="sm" len="sm"/>
            <a:tailEnd type="none" w="sm" len="sm"/>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dirty="0" smtClean="0"/>
              <a:t>Monday PM2, Tuesday PM1, Wednesday PM2</a:t>
            </a:r>
          </a:p>
          <a:p>
            <a:r>
              <a:rPr lang="en-US" dirty="0" smtClean="0"/>
              <a:t>MAC ad-hoc meetings</a:t>
            </a:r>
          </a:p>
          <a:p>
            <a:pPr lvl="1"/>
            <a:r>
              <a:rPr lang="en-US" dirty="0" smtClean="0"/>
              <a:t>Chair: Minyoung Park</a:t>
            </a:r>
          </a:p>
          <a:p>
            <a:pPr lvl="1"/>
            <a:r>
              <a:rPr lang="en-US" dirty="0" smtClean="0"/>
              <a:t>Vice-chair/secretary: </a:t>
            </a:r>
            <a:r>
              <a:rPr lang="en-US" dirty="0" err="1" smtClean="0"/>
              <a:t>Yunsong</a:t>
            </a:r>
            <a:r>
              <a:rPr lang="en-US" dirty="0" smtClean="0"/>
              <a:t> Yang</a:t>
            </a:r>
          </a:p>
          <a:p>
            <a:r>
              <a:rPr lang="en-US" dirty="0"/>
              <a:t>PHY ad-hoc meetings</a:t>
            </a:r>
          </a:p>
          <a:p>
            <a:pPr lvl="1"/>
            <a:r>
              <a:rPr lang="en-US" dirty="0"/>
              <a:t>Chair: Steve </a:t>
            </a:r>
            <a:r>
              <a:rPr lang="en-US" dirty="0" err="1"/>
              <a:t>Shellhammer</a:t>
            </a:r>
            <a:endParaRPr lang="en-US" dirty="0"/>
          </a:p>
          <a:p>
            <a:pPr lvl="1"/>
            <a:r>
              <a:rPr lang="en-US" dirty="0"/>
              <a:t>Vice-chair: </a:t>
            </a:r>
            <a:r>
              <a:rPr lang="en-US" dirty="0" err="1"/>
              <a:t>Ensung</a:t>
            </a:r>
            <a:r>
              <a:rPr lang="en-US" dirty="0"/>
              <a:t> Park</a:t>
            </a:r>
          </a:p>
          <a:p>
            <a:pPr lvl="1"/>
            <a:r>
              <a:rPr lang="en-US" dirty="0"/>
              <a:t>Secretary: Leif </a:t>
            </a:r>
            <a:r>
              <a:rPr lang="en-US" dirty="0" err="1"/>
              <a:t>Wilhelmsson</a:t>
            </a:r>
            <a:endParaRPr lang="en-US" dirty="0"/>
          </a:p>
          <a:p>
            <a:r>
              <a:rPr lang="en-US" dirty="0" smtClean="0"/>
              <a:t>Technical presentations/straw polls</a:t>
            </a:r>
            <a:endParaRPr lang="en-US" dirty="0"/>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8153400" cy="4722813"/>
          </a:xfrm>
        </p:spPr>
        <p:txBody>
          <a:bodyPr/>
          <a:lstStyle/>
          <a:p>
            <a:pPr>
              <a:defRPr/>
            </a:pPr>
            <a:r>
              <a:rPr lang="en-US" altLang="en-US" dirty="0"/>
              <a:t>Review and approve </a:t>
            </a:r>
            <a:r>
              <a:rPr lang="en-US" altLang="en-US" dirty="0" err="1"/>
              <a:t>TGba</a:t>
            </a:r>
            <a:r>
              <a:rPr lang="en-US" altLang="en-US" dirty="0"/>
              <a:t> SFD and </a:t>
            </a:r>
            <a:r>
              <a:rPr lang="en-US" altLang="en-US" dirty="0" err="1"/>
              <a:t>TGba</a:t>
            </a:r>
            <a:r>
              <a:rPr lang="en-US" altLang="en-US" dirty="0"/>
              <a:t> </a:t>
            </a:r>
            <a:r>
              <a:rPr lang="en-US" altLang="en-US" dirty="0" smtClean="0"/>
              <a:t>D0.2</a:t>
            </a:r>
            <a:endParaRPr lang="en-US" altLang="en-US" dirty="0"/>
          </a:p>
          <a:p>
            <a:pPr>
              <a:defRPr/>
            </a:pPr>
            <a:r>
              <a:rPr lang="en-US" altLang="en-US" dirty="0" smtClean="0"/>
              <a:t>Review </a:t>
            </a:r>
            <a:r>
              <a:rPr lang="en-US" altLang="en-US" dirty="0"/>
              <a:t>spec text documents for </a:t>
            </a:r>
            <a:r>
              <a:rPr lang="en-US" altLang="en-US" dirty="0" err="1"/>
              <a:t>TGba</a:t>
            </a:r>
            <a:r>
              <a:rPr lang="en-US" altLang="en-US" dirty="0"/>
              <a:t> </a:t>
            </a:r>
            <a:r>
              <a:rPr lang="en-US" altLang="en-US" dirty="0" smtClean="0"/>
              <a:t>D0.3</a:t>
            </a:r>
            <a:endParaRPr lang="en-US" altLang="en-US" dirty="0"/>
          </a:p>
          <a:p>
            <a:pPr>
              <a:defRPr/>
            </a:pPr>
            <a:r>
              <a:rPr lang="en-US" altLang="en-US" dirty="0" smtClean="0"/>
              <a:t>Review </a:t>
            </a:r>
            <a:r>
              <a:rPr lang="en-US" altLang="en-US" dirty="0"/>
              <a:t>technical </a:t>
            </a:r>
            <a:r>
              <a:rPr lang="en-US" altLang="en-US" dirty="0" smtClean="0"/>
              <a:t>presentations – focus on resolving TBDs</a:t>
            </a:r>
          </a:p>
          <a:p>
            <a:pPr>
              <a:defRPr/>
            </a:pPr>
            <a:r>
              <a:rPr lang="en-US" altLang="en-US" dirty="0" err="1" smtClean="0"/>
              <a:t>TGba</a:t>
            </a:r>
            <a:r>
              <a:rPr lang="en-US" altLang="en-US" dirty="0" smtClean="0"/>
              <a:t>/ARC joint session – </a:t>
            </a:r>
            <a:r>
              <a:rPr lang="en-US" altLang="en-US" dirty="0" err="1" smtClean="0"/>
              <a:t>TGba</a:t>
            </a:r>
            <a:r>
              <a:rPr lang="en-US" altLang="en-US" dirty="0" smtClean="0"/>
              <a:t> architecture discussion</a:t>
            </a:r>
            <a:endParaRPr lang="en-US" altLang="en-US" dirty="0"/>
          </a:p>
          <a:p>
            <a:pPr>
              <a:defRPr/>
            </a:pPr>
            <a:r>
              <a:rPr lang="en-US" altLang="en-US" dirty="0" smtClean="0"/>
              <a:t>Work </a:t>
            </a:r>
            <a:r>
              <a:rPr lang="en-US" altLang="en-US" dirty="0"/>
              <a:t>on </a:t>
            </a:r>
            <a:r>
              <a:rPr lang="en-US" altLang="en-US" dirty="0" err="1"/>
              <a:t>TGba</a:t>
            </a:r>
            <a:r>
              <a:rPr lang="en-US" altLang="en-US" dirty="0"/>
              <a:t> task group documents</a:t>
            </a:r>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97195</TotalTime>
  <Words>2918</Words>
  <Application>Microsoft Office PowerPoint</Application>
  <PresentationFormat>On-screen Show (4:3)</PresentationFormat>
  <Paragraphs>868</Paragraphs>
  <Slides>37</Slides>
  <Notes>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7" baseType="lpstr">
      <vt:lpstr>Monotype Sorts</vt:lpstr>
      <vt:lpstr>MS Gothic</vt:lpstr>
      <vt:lpstr>MS PGothic</vt:lpstr>
      <vt:lpstr>Neo Sans Intel</vt:lpstr>
      <vt:lpstr>Arial</vt:lpstr>
      <vt:lpstr>Calibri</vt:lpstr>
      <vt:lpstr>Helvetica</vt:lpstr>
      <vt:lpstr>Times New Roman</vt:lpstr>
      <vt:lpstr>802-11-Submission</vt:lpstr>
      <vt:lpstr>Document</vt:lpstr>
      <vt:lpstr>May 2018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PHY – Spec Text</vt:lpstr>
      <vt:lpstr>PHY - Others</vt:lpstr>
      <vt:lpstr>MAC – Spec Text / TBD Resolution</vt:lpstr>
      <vt:lpstr>MAC - Others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March 2018 Meeting and Teleconference Calls</vt:lpstr>
      <vt:lpstr>Motion - Minutes</vt:lpstr>
      <vt:lpstr>TGba Documents Review and Approval</vt:lpstr>
      <vt:lpstr>Closing TGba SFD</vt:lpstr>
      <vt:lpstr>Presentations</vt:lpstr>
      <vt:lpstr>Vice-Chair Election and Secretary Confirmation</vt:lpstr>
      <vt:lpstr>Motions (Thursday PM1)</vt:lpstr>
      <vt:lpstr>TGba Timeline (reviewed in Jan.2018)</vt:lpstr>
      <vt:lpstr>TGba Timeline </vt:lpstr>
      <vt:lpstr>Goal for July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4251</cp:revision>
  <cp:lastPrinted>2014-11-04T15:04:57Z</cp:lastPrinted>
  <dcterms:created xsi:type="dcterms:W3CDTF">2007-04-17T18:10:23Z</dcterms:created>
  <dcterms:modified xsi:type="dcterms:W3CDTF">2018-05-09T23:07:21Z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NSCPROP_SA">
    <vt:lpwstr>C:\Users\minyoung.p\Documents\IEEE 802.11 WG\TGba\2017\November\11-17-1223-09-00ba-september-2017-tgba-agenda.pptx</vt:lpwstr>
  </property>
</Properties>
</file>