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761" r:id="rId28"/>
    <p:sldId id="802" r:id="rId29"/>
    <p:sldId id="726" r:id="rId30"/>
    <p:sldId id="776" r:id="rId31"/>
    <p:sldId id="760" r:id="rId32"/>
    <p:sldId id="800" r:id="rId33"/>
    <p:sldId id="694" r:id="rId34"/>
    <p:sldId id="695" r:id="rId35"/>
    <p:sldId id="740" r:id="rId36"/>
    <p:sldId id="741"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64" d="100"/>
          <a:sy n="64" d="100"/>
        </p:scale>
        <p:origin x="1242" y="6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847"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2018-5-2</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April 30th: </a:t>
            </a:r>
            <a:endParaRPr lang="en-US" dirty="0" smtClean="0"/>
          </a:p>
          <a:p>
            <a:pPr lvl="1">
              <a:defRPr/>
            </a:pPr>
            <a:r>
              <a:rPr lang="en-US" b="0" dirty="0" smtClean="0"/>
              <a:t>Received </a:t>
            </a:r>
            <a:r>
              <a:rPr lang="en-US" dirty="0" smtClean="0"/>
              <a:t>41</a:t>
            </a:r>
            <a:r>
              <a:rPr lang="en-US" dirty="0" smtClean="0"/>
              <a:t> </a:t>
            </a:r>
            <a:r>
              <a:rPr lang="en-US" dirty="0" smtClean="0"/>
              <a:t>s</a:t>
            </a:r>
            <a:r>
              <a:rPr lang="en-US" b="0" dirty="0" smtClean="0"/>
              <a:t>ubmissions (updated on May 4)</a:t>
            </a:r>
            <a:endParaRPr lang="en-US" b="0" dirty="0" smtClean="0"/>
          </a:p>
          <a:p>
            <a:pPr>
              <a:defRPr/>
            </a:pPr>
            <a:endParaRPr lang="en-US" dirty="0" smtClean="0"/>
          </a:p>
          <a:p>
            <a:pPr>
              <a:defRPr/>
            </a:pPr>
            <a:r>
              <a:rPr lang="en-US" dirty="0" smtClean="0"/>
              <a:t>Group </a:t>
            </a:r>
            <a:r>
              <a:rPr lang="en-US" dirty="0" smtClean="0"/>
              <a:t>submissions based on priorities</a:t>
            </a:r>
          </a:p>
          <a:p>
            <a:pPr lvl="1">
              <a:defRPr/>
            </a:pPr>
            <a:r>
              <a:rPr lang="en-US" dirty="0" smtClean="0"/>
              <a:t>Spec text </a:t>
            </a:r>
            <a:r>
              <a:rPr lang="en-US" dirty="0" smtClean="0"/>
              <a:t>submissions for </a:t>
            </a:r>
            <a:r>
              <a:rPr lang="en-US" dirty="0" err="1" smtClean="0"/>
              <a:t>TGba</a:t>
            </a:r>
            <a:r>
              <a:rPr lang="en-US" dirty="0" smtClean="0"/>
              <a:t> D0.3</a:t>
            </a:r>
            <a:endParaRPr lang="en-US" dirty="0" smtClean="0"/>
          </a:p>
          <a:p>
            <a:pPr lvl="1">
              <a:defRPr/>
            </a:pPr>
            <a:r>
              <a:rPr lang="en-US" b="0" dirty="0" smtClean="0"/>
              <a:t>Presentations resolving TBDs in </a:t>
            </a:r>
            <a:r>
              <a:rPr lang="en-US" b="0" dirty="0" err="1" smtClean="0"/>
              <a:t>TGba</a:t>
            </a:r>
            <a:r>
              <a:rPr lang="en-US" b="0" dirty="0" smtClean="0"/>
              <a:t> </a:t>
            </a:r>
            <a:r>
              <a:rPr lang="en-US" b="0" dirty="0" smtClean="0"/>
              <a:t>D0.2</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3455150551"/>
              </p:ext>
            </p:extLst>
          </p:nvPr>
        </p:nvGraphicFramePr>
        <p:xfrm>
          <a:off x="771525" y="2590800"/>
          <a:ext cx="7772400" cy="1682490"/>
        </p:xfrm>
        <a:graphic>
          <a:graphicData uri="http://schemas.openxmlformats.org/drawingml/2006/table">
            <a:tbl>
              <a:tblPr/>
              <a:tblGrid>
                <a:gridCol w="536364"/>
                <a:gridCol w="2672067"/>
                <a:gridCol w="955703"/>
                <a:gridCol w="1121488"/>
                <a:gridCol w="692397"/>
                <a:gridCol w="1794381"/>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18/775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draft-text-for-WUR FDMA </a:t>
                      </a:r>
                      <a:r>
                        <a:rPr lang="en-US" sz="1200" b="0" i="0" u="none" strike="noStrike" dirty="0" err="1">
                          <a:solidFill>
                            <a:srgbClr val="000000"/>
                          </a:solidFill>
                          <a:effectLst/>
                          <a:latin typeface="Calibri" panose="020F0502020204030204" pitchFamily="34" charset="0"/>
                        </a:rPr>
                        <a:t>Transmissions_PHY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Jianhan Liu</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18/785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 Spec Text Proposal on 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18/760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Modification of Spec text related to sync duration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 modification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18/853</a:t>
                      </a:r>
                    </a:p>
                  </a:txBody>
                  <a:tcPr marL="7314" marR="7314" marT="7314"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TX and RX Requirements for 802.11ba – Part II</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937714535"/>
              </p:ext>
            </p:extLst>
          </p:nvPr>
        </p:nvGraphicFramePr>
        <p:xfrm>
          <a:off x="304800" y="1828800"/>
          <a:ext cx="8534400" cy="4308636"/>
        </p:xfrm>
        <a:graphic>
          <a:graphicData uri="http://schemas.openxmlformats.org/drawingml/2006/table">
            <a:tbl>
              <a:tblPr/>
              <a:tblGrid>
                <a:gridCol w="680937"/>
                <a:gridCol w="2900066"/>
                <a:gridCol w="1037249"/>
                <a:gridCol w="1217181"/>
                <a:gridCol w="751477"/>
                <a:gridCol w="1947490"/>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92562">
                <a:tc>
                  <a:txBody>
                    <a:bodyPr/>
                    <a:lstStyle/>
                    <a:p>
                      <a:pPr algn="l" fontAlgn="ctr"/>
                      <a:r>
                        <a:rPr lang="en-US" sz="1200" b="0" i="0" u="none" strike="noStrike">
                          <a:solidFill>
                            <a:srgbClr val="000000"/>
                          </a:solidFill>
                          <a:effectLst/>
                          <a:latin typeface="Calibri" panose="020F0502020204030204" pitchFamily="34" charset="0"/>
                        </a:rPr>
                        <a:t>18/772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Updated WUR performance results with multiple TX antennas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Shahrnaz Azizi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18/773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Multiantenna TX Diversity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2562">
                <a:tc>
                  <a:txBody>
                    <a:bodyPr/>
                    <a:lstStyle/>
                    <a:p>
                      <a:pPr algn="l" fontAlgn="ctr"/>
                      <a:r>
                        <a:rPr lang="en-US" sz="1200" b="0" i="0" u="none" strike="noStrike">
                          <a:solidFill>
                            <a:srgbClr val="000000"/>
                          </a:solidFill>
                          <a:effectLst/>
                          <a:latin typeface="Calibri" panose="020F0502020204030204" pitchFamily="34" charset="0"/>
                        </a:rPr>
                        <a:t>18/584r2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MC-OOK ‘On’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 and Rui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2562">
                <a:tc>
                  <a:txBody>
                    <a:bodyPr/>
                    <a:lstStyle/>
                    <a:p>
                      <a:pPr algn="l" fontAlgn="ctr"/>
                      <a:r>
                        <a:rPr lang="en-US" sz="1200" b="0" i="0" u="none" strike="noStrike">
                          <a:solidFill>
                            <a:srgbClr val="000000"/>
                          </a:solidFill>
                          <a:effectLst/>
                          <a:latin typeface="Calibri" panose="020F0502020204030204" pitchFamily="34" charset="0"/>
                        </a:rPr>
                        <a:t>18/413r2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discussion-on-wur-multi-antenna-transmission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18/776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PAPR-reduction-in-WUR-FDMA-mode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18/682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Waveform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Alphan Sahin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18/754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18/801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Waveform Generation for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18/802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PAPR Investigation on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18/824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Power Spectral Density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PSD</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18/761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Evaluation of PAPR in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18/762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Efficient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a:solidFill>
                            <a:srgbClr val="000000"/>
                          </a:solidFill>
                          <a:effectLst/>
                          <a:latin typeface="Calibri" panose="020F0502020204030204" pitchFamily="34" charset="0"/>
                        </a:rPr>
                        <a:t>17/1395</a:t>
                      </a:r>
                    </a:p>
                  </a:txBody>
                  <a:tcPr marL="7314" marR="7314" marT="7314"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Simple multiplexing of wake-up signals (SPs only)</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631412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4100548576"/>
              </p:ext>
            </p:extLst>
          </p:nvPr>
        </p:nvGraphicFramePr>
        <p:xfrm>
          <a:off x="152401" y="2133600"/>
          <a:ext cx="8762999" cy="3092829"/>
        </p:xfrm>
        <a:graphic>
          <a:graphicData uri="http://schemas.openxmlformats.org/drawingml/2006/table">
            <a:tbl>
              <a:tblPr/>
              <a:tblGrid>
                <a:gridCol w="604724"/>
                <a:gridCol w="3012624"/>
                <a:gridCol w="1077508"/>
                <a:gridCol w="1264423"/>
                <a:gridCol w="780643"/>
                <a:gridCol w="2023077"/>
              </a:tblGrid>
              <a:tr h="209212">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18/751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Proposed text for TSF Update and Wake 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8423">
                <a:tc>
                  <a:txBody>
                    <a:bodyPr/>
                    <a:lstStyle/>
                    <a:p>
                      <a:pPr algn="l" fontAlgn="ctr"/>
                      <a:r>
                        <a:rPr lang="en-US" sz="1200" b="0" i="0" u="none" strike="noStrike">
                          <a:solidFill>
                            <a:srgbClr val="000000"/>
                          </a:solidFill>
                          <a:effectLst/>
                          <a:latin typeface="Calibri" panose="020F0502020204030204" pitchFamily="34" charset="0"/>
                        </a:rPr>
                        <a:t>18/752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Bit location of TSF timer for the partial TSF field in 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18/753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Encoding for TBD fields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18/804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group ID negotiation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Lei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18/790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WUR FDMA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endParaRPr lang="en-US" sz="1200" b="0" i="0" u="none" strike="noStrike">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Draft-text-for-WUR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endParaRPr lang="en-US" sz="1200" b="0" i="0" u="none" strike="noStrike">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Draft-text-for-Secure WUR frame format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18/838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18/837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18/828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 text for WUR Null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18/863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Text on R.4.8.B</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18/748</a:t>
                      </a:r>
                    </a:p>
                  </a:txBody>
                  <a:tcPr marL="7314" marR="7314" marT="7314"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text update for WUR discovery frame</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627105799"/>
              </p:ext>
            </p:extLst>
          </p:nvPr>
        </p:nvGraphicFramePr>
        <p:xfrm>
          <a:off x="228600" y="1752600"/>
          <a:ext cx="8785678" cy="4343400"/>
        </p:xfrm>
        <a:graphic>
          <a:graphicData uri="http://schemas.openxmlformats.org/drawingml/2006/table">
            <a:tbl>
              <a:tblPr/>
              <a:tblGrid>
                <a:gridCol w="627403"/>
                <a:gridCol w="3012624"/>
                <a:gridCol w="1077508"/>
                <a:gridCol w="1264423"/>
                <a:gridCol w="780644"/>
                <a:gridCol w="2023076"/>
              </a:tblGrid>
              <a:tr h="209904">
                <a:tc>
                  <a:txBody>
                    <a:bodyPr/>
                    <a:lstStyle/>
                    <a:p>
                      <a:pPr algn="l" fontAlgn="ctr"/>
                      <a:r>
                        <a:rPr lang="en-US" sz="1200" b="0" i="0" u="none" strike="noStrike">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411735">
                <a:tc>
                  <a:txBody>
                    <a:bodyPr/>
                    <a:lstStyle/>
                    <a:p>
                      <a:pPr algn="l" fontAlgn="ctr"/>
                      <a:r>
                        <a:rPr lang="en-US" sz="1200" b="0" i="0" u="none" strike="noStrike">
                          <a:solidFill>
                            <a:srgbClr val="000000"/>
                          </a:solidFill>
                          <a:effectLst/>
                          <a:latin typeface="Calibri" panose="020F0502020204030204" pitchFamily="34" charset="0"/>
                        </a:rPr>
                        <a:t>18/774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Vulnerability in WUR Beacon and Its Impacts on Wake-up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Yunsong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Security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735">
                <a:tc>
                  <a:txBody>
                    <a:bodyPr/>
                    <a:lstStyle/>
                    <a:p>
                      <a:pPr algn="l" fontAlgn="ctr"/>
                      <a:r>
                        <a:rPr lang="en-US" sz="1200" b="0" i="0" u="none" strike="noStrike">
                          <a:solidFill>
                            <a:srgbClr val="000000"/>
                          </a:solidFill>
                          <a:effectLst/>
                          <a:latin typeface="Calibri" panose="020F0502020204030204" pitchFamily="34" charset="0"/>
                        </a:rPr>
                        <a:t>18/791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Preamble Punctured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904">
                <a:tc>
                  <a:txBody>
                    <a:bodyPr/>
                    <a:lstStyle/>
                    <a:p>
                      <a:pPr algn="l" fontAlgn="ctr"/>
                      <a:r>
                        <a:rPr lang="en-US" sz="1200" b="0" i="0" u="none" strike="noStrike">
                          <a:solidFill>
                            <a:srgbClr val="000000"/>
                          </a:solidFill>
                          <a:effectLst/>
                          <a:latin typeface="Calibri" panose="020F0502020204030204" pitchFamily="34" charset="0"/>
                        </a:rPr>
                        <a:t>18/805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WUR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735">
                <a:tc>
                  <a:txBody>
                    <a:bodyPr/>
                    <a:lstStyle/>
                    <a:p>
                      <a:pPr algn="l" fontAlgn="ctr"/>
                      <a:r>
                        <a:rPr lang="en-US" sz="1200" b="0" i="0" u="none" strike="noStrike">
                          <a:solidFill>
                            <a:srgbClr val="000000"/>
                          </a:solidFill>
                          <a:effectLst/>
                          <a:latin typeface="Calibri" panose="020F0502020204030204" pitchFamily="34" charset="0"/>
                        </a:rPr>
                        <a:t>18/437r2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bss-parameters-update-notification-follow-up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Ming Gan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 paramter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735">
                <a:tc>
                  <a:txBody>
                    <a:bodyPr/>
                    <a:lstStyle/>
                    <a:p>
                      <a:pPr algn="l" fontAlgn="ctr"/>
                      <a:r>
                        <a:rPr lang="en-US" sz="1200" b="0" i="0" u="none" strike="noStrike">
                          <a:solidFill>
                            <a:srgbClr val="000000"/>
                          </a:solidFill>
                          <a:effectLst/>
                          <a:latin typeface="Calibri" panose="020F0502020204030204" pitchFamily="34" charset="0"/>
                        </a:rPr>
                        <a:t>18/822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FDMA Channel Access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Rojan Chitrakar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735">
                <a:tc>
                  <a:txBody>
                    <a:bodyPr/>
                    <a:lstStyle/>
                    <a:p>
                      <a:pPr algn="l" fontAlgn="ctr"/>
                      <a:endParaRPr lang="en-US" sz="1200" b="0" i="0" u="none" strike="noStrike">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Clarifications on WUR-PCR interactions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735">
                <a:tc>
                  <a:txBody>
                    <a:bodyPr/>
                    <a:lstStyle/>
                    <a:p>
                      <a:pPr algn="l" fontAlgn="ctr"/>
                      <a:r>
                        <a:rPr lang="en-US" sz="1200" b="0" i="0" u="none" strike="noStrike">
                          <a:solidFill>
                            <a:srgbClr val="000000"/>
                          </a:solidFill>
                          <a:effectLst/>
                          <a:latin typeface="Calibri" panose="020F0502020204030204" pitchFamily="34" charset="0"/>
                        </a:rPr>
                        <a:t>18/830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STA Wake Up Using BSS Parameter Update Counter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 paramter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735">
                <a:tc>
                  <a:txBody>
                    <a:bodyPr/>
                    <a:lstStyle/>
                    <a:p>
                      <a:pPr algn="l" fontAlgn="ctr"/>
                      <a:r>
                        <a:rPr lang="en-US" sz="1200" b="0" i="0" u="none" strike="noStrike">
                          <a:solidFill>
                            <a:srgbClr val="000000"/>
                          </a:solidFill>
                          <a:effectLst/>
                          <a:latin typeface="Calibri" panose="020F0502020204030204" pitchFamily="34" charset="0"/>
                        </a:rPr>
                        <a:t>18/831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Format for Group Addressed Wake Up Frames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904">
                <a:tc>
                  <a:txBody>
                    <a:bodyPr/>
                    <a:lstStyle/>
                    <a:p>
                      <a:pPr algn="l" fontAlgn="ctr"/>
                      <a:r>
                        <a:rPr lang="en-US" sz="1200" b="0" i="0" u="none" strike="noStrike">
                          <a:solidFill>
                            <a:srgbClr val="000000"/>
                          </a:solidFill>
                          <a:effectLst/>
                          <a:latin typeface="Calibri" panose="020F0502020204030204" pitchFamily="34" charset="0"/>
                        </a:rPr>
                        <a:t>18/716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904">
                <a:tc>
                  <a:txBody>
                    <a:bodyPr/>
                    <a:lstStyle/>
                    <a:p>
                      <a:pPr algn="l" fontAlgn="ctr"/>
                      <a:r>
                        <a:rPr lang="en-US" sz="1200" b="0" i="0" u="none" strike="noStrike">
                          <a:solidFill>
                            <a:srgbClr val="000000"/>
                          </a:solidFill>
                          <a:effectLst/>
                          <a:latin typeface="Calibri" panose="020F0502020204030204" pitchFamily="34" charset="0"/>
                        </a:rPr>
                        <a:t>18/808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904">
                <a:tc>
                  <a:txBody>
                    <a:bodyPr/>
                    <a:lstStyle/>
                    <a:p>
                      <a:pPr algn="l" fontAlgn="ctr"/>
                      <a:r>
                        <a:rPr lang="en-US" sz="1200" b="0" i="0" u="none" strike="noStrike">
                          <a:solidFill>
                            <a:srgbClr val="000000"/>
                          </a:solidFill>
                          <a:effectLst/>
                          <a:latin typeface="Calibri" panose="020F0502020204030204" pitchFamily="34" charset="0"/>
                        </a:rPr>
                        <a:t>18/827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frame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735">
                <a:tc>
                  <a:txBody>
                    <a:bodyPr/>
                    <a:lstStyle/>
                    <a:p>
                      <a:pPr algn="l" fontAlgn="ctr"/>
                      <a:r>
                        <a:rPr lang="en-US" sz="1200" b="0" i="0" u="none" strike="noStrike">
                          <a:solidFill>
                            <a:srgbClr val="000000"/>
                          </a:solidFill>
                          <a:effectLst/>
                          <a:latin typeface="Calibri" panose="020F0502020204030204" pitchFamily="34" charset="0"/>
                        </a:rPr>
                        <a:t>18/473r5</a:t>
                      </a:r>
                    </a:p>
                  </a:txBody>
                  <a:tcPr marL="7314" marR="7314" marT="7314"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WUR discovery frame format (SP only)</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200" b="0" i="0" u="none" strike="noStrike" dirty="0">
                          <a:solidFill>
                            <a:srgbClr val="000000"/>
                          </a:solidFill>
                          <a:effectLst/>
                          <a:latin typeface="Calibri" panose="020F0502020204030204" pitchFamily="34" charset="0"/>
                        </a:rPr>
                        <a:t>Discovery frame format</a:t>
                      </a:r>
                    </a:p>
                  </a:txBody>
                  <a:tcPr marL="7314" marR="7314" marT="7314"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669401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858125"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a:t>
            </a:r>
            <a:r>
              <a:rPr lang="en-US" altLang="en-US" sz="1300" dirty="0" smtClean="0"/>
              <a:t>802.11-18/653r1)</a:t>
            </a:r>
            <a:endParaRPr lang="en-US" altLang="en-US" sz="1300" dirty="0" smtClean="0"/>
          </a:p>
          <a:p>
            <a:pPr lvl="1"/>
            <a:r>
              <a:rPr lang="en-US" altLang="en-US" sz="1300" dirty="0" err="1" smtClean="0"/>
              <a:t>TGba</a:t>
            </a:r>
            <a:r>
              <a:rPr lang="en-US" altLang="en-US" sz="1300" dirty="0" smtClean="0"/>
              <a:t> Spec Framework Document review and </a:t>
            </a:r>
            <a:r>
              <a:rPr lang="en-US" altLang="en-US" sz="1300" dirty="0" smtClean="0"/>
              <a:t>approval</a:t>
            </a:r>
          </a:p>
          <a:p>
            <a:pPr lvl="1"/>
            <a:r>
              <a:rPr lang="en-US" altLang="en-US" sz="1300" dirty="0" err="1" smtClean="0"/>
              <a:t>TGba</a:t>
            </a:r>
            <a:r>
              <a:rPr lang="en-US" altLang="en-US" sz="1300" dirty="0" smtClean="0"/>
              <a:t> </a:t>
            </a:r>
            <a:r>
              <a:rPr lang="en-US" altLang="en-US" sz="1300" dirty="0" smtClean="0"/>
              <a:t>D0.2 review and </a:t>
            </a:r>
            <a:r>
              <a:rPr lang="en-US" altLang="en-US" sz="1300" dirty="0" smtClean="0"/>
              <a:t>approval</a:t>
            </a:r>
          </a:p>
          <a:p>
            <a:pPr lvl="1"/>
            <a:r>
              <a:rPr lang="en-US" altLang="en-US" sz="1300" dirty="0" smtClean="0"/>
              <a:t>Discussion </a:t>
            </a:r>
            <a:r>
              <a:rPr lang="en-US" altLang="en-US" sz="1300" dirty="0"/>
              <a:t>and approval of closing the </a:t>
            </a:r>
            <a:r>
              <a:rPr lang="en-US" altLang="en-US" sz="1300" dirty="0" err="1"/>
              <a:t>TGba</a:t>
            </a:r>
            <a:r>
              <a:rPr lang="en-US" altLang="en-US" sz="1300" dirty="0"/>
              <a:t> </a:t>
            </a:r>
            <a:r>
              <a:rPr lang="en-US" altLang="en-US" sz="1300" dirty="0" smtClean="0"/>
              <a:t>SFD</a:t>
            </a:r>
            <a:endParaRPr lang="en-US" altLang="en-US" sz="1300" dirty="0" smtClean="0"/>
          </a:p>
          <a:p>
            <a:pPr lvl="1"/>
            <a:r>
              <a:rPr lang="en-US" altLang="en-US" sz="1300" dirty="0" smtClean="0"/>
              <a:t>Presentations,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 (parallel)</a:t>
            </a: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219200"/>
            <a:ext cx="4268787" cy="5256213"/>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Vice-chair election, </a:t>
            </a:r>
            <a:r>
              <a:rPr lang="en-US" altLang="en-US" sz="1300" dirty="0" smtClean="0"/>
              <a:t>Secretary confirmation</a:t>
            </a:r>
            <a:endParaRPr lang="en-US" altLang="en-US" sz="1300" dirty="0"/>
          </a:p>
          <a:p>
            <a:pPr lvl="1"/>
            <a:r>
              <a:rPr lang="en-US" altLang="en-US" sz="1300" dirty="0"/>
              <a:t>Presentations, </a:t>
            </a:r>
            <a:r>
              <a:rPr lang="en-US" altLang="en-US" sz="1300" dirty="0" smtClean="0"/>
              <a:t>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 AM2 (2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TG timeline discussion</a:t>
            </a:r>
          </a:p>
          <a:p>
            <a:pPr lvl="1"/>
            <a:r>
              <a:rPr lang="en-US" altLang="en-US" sz="1300" dirty="0"/>
              <a:t>Goal for July 2018 F2F meeting</a:t>
            </a:r>
          </a:p>
          <a:p>
            <a:pPr lvl="1"/>
            <a:r>
              <a:rPr lang="en-US" altLang="en-US" sz="1300" dirty="0"/>
              <a:t>Teleconference call schedule</a:t>
            </a:r>
          </a:p>
          <a:p>
            <a:pPr lvl="1"/>
            <a:r>
              <a:rPr lang="en-US" altLang="en-US" sz="1300" dirty="0"/>
              <a:t>Motion assignments for </a:t>
            </a:r>
            <a:r>
              <a:rPr lang="en-US" altLang="en-US" sz="1300" dirty="0" err="1"/>
              <a:t>TGba</a:t>
            </a:r>
            <a:r>
              <a:rPr lang="en-US" altLang="en-US" sz="1300" dirty="0"/>
              <a:t> D0.3</a:t>
            </a:r>
          </a:p>
          <a:p>
            <a:pPr lvl="1"/>
            <a:r>
              <a:rPr lang="en-US" altLang="en-US" sz="1300" dirty="0" smtClean="0"/>
              <a:t>Presentations,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err="1"/>
              <a:t>TGba</a:t>
            </a:r>
            <a:r>
              <a:rPr lang="en-US" altLang="en-US" sz="1300" dirty="0"/>
              <a:t>/ARC joint session</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802.11-18/607r0] and teleconference calls [doc: IEEE </a:t>
            </a:r>
            <a:r>
              <a:rPr lang="en-US" altLang="en-US" dirty="0" smtClean="0"/>
              <a:t>802.11-18/653r1]</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r>
              <a:rPr lang="en-US" altLang="en-US" dirty="0" smtClean="0"/>
              <a:t>)</a:t>
            </a:r>
          </a:p>
          <a:p>
            <a:endParaRPr lang="en-US" altLang="en-US" dirty="0" smtClean="0"/>
          </a:p>
          <a:p>
            <a:endParaRPr lang="en-US" altLang="en-US" dirty="0"/>
          </a:p>
          <a:p>
            <a:endParaRPr lang="en-US" altLang="en-US" dirty="0" smtClean="0"/>
          </a:p>
          <a:p>
            <a:r>
              <a:rPr lang="en-US" altLang="en-US" dirty="0" err="1" smtClean="0"/>
              <a:t>TGba</a:t>
            </a:r>
            <a:r>
              <a:rPr lang="en-US" altLang="en-US" dirty="0" smtClean="0"/>
              <a:t> </a:t>
            </a:r>
            <a:r>
              <a:rPr lang="en-US" altLang="en-US" dirty="0" smtClean="0"/>
              <a:t>D0.2 (Po-Kai Huang</a:t>
            </a:r>
            <a:r>
              <a:rPr lang="en-US" altLang="en-US" dirty="0" smtClean="0"/>
              <a:t>)</a:t>
            </a:r>
          </a:p>
          <a:p>
            <a:pPr marL="0" indent="0">
              <a:buNone/>
            </a:pPr>
            <a:r>
              <a:rPr lang="en-US" altLang="en-US" dirty="0" smtClean="0"/>
              <a:t> </a:t>
            </a:r>
            <a:endParaRPr lang="en-US" altLang="en-US" dirty="0" smtClean="0"/>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r>
              <a:rPr lang="en-US" dirty="0" err="1" smtClean="0"/>
              <a:t>TGba</a:t>
            </a:r>
            <a:r>
              <a:rPr lang="en-US" dirty="0" smtClean="0"/>
              <a:t> SFD</a:t>
            </a:r>
            <a:endParaRPr lang="en-US" dirty="0"/>
          </a:p>
        </p:txBody>
      </p:sp>
      <p:sp>
        <p:nvSpPr>
          <p:cNvPr id="3" name="Content Placeholder 2"/>
          <p:cNvSpPr>
            <a:spLocks noGrp="1"/>
          </p:cNvSpPr>
          <p:nvPr>
            <p:ph idx="1"/>
          </p:nvPr>
        </p:nvSpPr>
        <p:spPr/>
        <p:txBody>
          <a:bodyPr/>
          <a:lstStyle/>
          <a:p>
            <a:r>
              <a:rPr lang="en-US" dirty="0" smtClean="0"/>
              <a:t>In the last F2F meeting, </a:t>
            </a:r>
            <a:r>
              <a:rPr lang="en-US" dirty="0" err="1" smtClean="0"/>
              <a:t>TGba</a:t>
            </a:r>
            <a:r>
              <a:rPr lang="en-US" dirty="0" smtClean="0"/>
              <a:t> had discussion on closing the </a:t>
            </a:r>
            <a:r>
              <a:rPr lang="en-US" dirty="0" err="1" smtClean="0"/>
              <a:t>TGba</a:t>
            </a:r>
            <a:r>
              <a:rPr lang="en-US" dirty="0" smtClean="0"/>
              <a:t> SFD in this meeting (11-18/575r1)</a:t>
            </a:r>
          </a:p>
          <a:p>
            <a:r>
              <a:rPr lang="en-US" dirty="0" smtClean="0"/>
              <a:t>To meet the </a:t>
            </a:r>
            <a:r>
              <a:rPr lang="en-US" dirty="0" err="1" smtClean="0"/>
              <a:t>TGba</a:t>
            </a:r>
            <a:r>
              <a:rPr lang="en-US" dirty="0" smtClean="0"/>
              <a:t> timeline, it was suggested to close the SFD during the May 2018 meeting so that the group can focus on producing </a:t>
            </a:r>
            <a:r>
              <a:rPr lang="en-US" dirty="0" err="1" smtClean="0"/>
              <a:t>TGba</a:t>
            </a:r>
            <a:r>
              <a:rPr lang="en-US" dirty="0" smtClean="0"/>
              <a:t> D1.0</a:t>
            </a:r>
          </a:p>
          <a:p>
            <a:endParaRPr lang="en-US" dirty="0" smtClean="0"/>
          </a:p>
          <a:p>
            <a:r>
              <a:rPr lang="en-US" dirty="0" smtClean="0"/>
              <a:t>Straw Poll:</a:t>
            </a:r>
          </a:p>
          <a:p>
            <a:pPr lvl="1"/>
            <a:r>
              <a:rPr lang="en-US" dirty="0" smtClean="0"/>
              <a:t>Do you agree to close the </a:t>
            </a:r>
            <a:r>
              <a:rPr lang="en-US" dirty="0" err="1" smtClean="0"/>
              <a:t>TGba</a:t>
            </a:r>
            <a:r>
              <a:rPr lang="en-US" dirty="0" smtClean="0"/>
              <a:t> SFD?</a:t>
            </a:r>
          </a:p>
          <a:p>
            <a:pPr lvl="1"/>
            <a:r>
              <a:rPr lang="en-US" dirty="0" smtClean="0"/>
              <a:t>Y/N/A:</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385163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smtClean="0"/>
              <a:t>:</a:t>
            </a: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May 21</a:t>
            </a:r>
          </a:p>
          <a:p>
            <a:pPr marL="685800" lvl="2" indent="-342900">
              <a:defRPr/>
            </a:pPr>
            <a:r>
              <a:rPr lang="en-US" altLang="en-US" sz="2400" b="1" dirty="0" smtClean="0"/>
              <a:t>June 4</a:t>
            </a:r>
          </a:p>
          <a:p>
            <a:pPr marL="685800" lvl="2" indent="-342900">
              <a:defRPr/>
            </a:pPr>
            <a:r>
              <a:rPr lang="en-US" altLang="en-US" sz="2400" b="1" dirty="0" smtClean="0"/>
              <a:t>June 18</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36</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10335901"/>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endParaRPr lang="en-US" sz="2000" b="1" dirty="0">
                        <a:solidFill>
                          <a:srgbClr val="FF0000"/>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 Joint</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945598" cy="66471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073950" y="5034978"/>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16454" y="3712209"/>
            <a:ext cx="304718" cy="1360865"/>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Straight Connector 11"/>
          <p:cNvCxnSpPr/>
          <p:nvPr/>
        </p:nvCxnSpPr>
        <p:spPr bwMode="auto">
          <a:xfrm flipH="1">
            <a:off x="4572000" y="4408356"/>
            <a:ext cx="1353497" cy="62662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PM2, 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smtClean="0"/>
              <a:t>Review </a:t>
            </a:r>
            <a:r>
              <a:rPr lang="en-US" altLang="en-US" dirty="0"/>
              <a:t>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smtClean="0"/>
              <a:t>Review </a:t>
            </a:r>
            <a:r>
              <a:rPr lang="en-US" altLang="en-US" dirty="0"/>
              <a:t>technical </a:t>
            </a:r>
            <a:r>
              <a:rPr lang="en-US" altLang="en-US" dirty="0" smtClean="0"/>
              <a:t>presentations – focus on resolving TBDs</a:t>
            </a:r>
          </a:p>
          <a:p>
            <a:pPr>
              <a:defRPr/>
            </a:pPr>
            <a:r>
              <a:rPr lang="en-US" altLang="en-US" dirty="0" err="1" smtClean="0"/>
              <a:t>TGba</a:t>
            </a:r>
            <a:r>
              <a:rPr lang="en-US" altLang="en-US" dirty="0" smtClean="0"/>
              <a:t>/ARC </a:t>
            </a:r>
            <a:r>
              <a:rPr lang="en-US" altLang="en-US" dirty="0" smtClean="0"/>
              <a:t>joint session – </a:t>
            </a:r>
            <a:r>
              <a:rPr lang="en-US" altLang="en-US" dirty="0" err="1" smtClean="0"/>
              <a:t>TGba</a:t>
            </a:r>
            <a:r>
              <a:rPr lang="en-US" altLang="en-US" dirty="0" smtClean="0"/>
              <a:t> architecture discussion</a:t>
            </a:r>
            <a:endParaRPr lang="en-US" altLang="en-US" dirty="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90296</TotalTime>
  <Words>2588</Words>
  <Application>Microsoft Office PowerPoint</Application>
  <PresentationFormat>On-screen Show (4:3)</PresentationFormat>
  <Paragraphs>767</Paragraphs>
  <Slides>36</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Monotype Sorts</vt:lpstr>
      <vt:lpstr>MS Gothic</vt:lpstr>
      <vt:lpstr>MS PGothic</vt:lpstr>
      <vt:lpstr>Neo Sans Intel</vt:lpstr>
      <vt:lpstr>Arial</vt:lpstr>
      <vt:lpstr>Calibri</vt:lpstr>
      <vt:lpstr>Helvetica</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Closing TGba SFD</vt:lpstr>
      <vt:lpstr>Presentations</vt:lpstr>
      <vt:lpstr>Motions (Thursday AM2)</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4185</cp:revision>
  <cp:lastPrinted>2014-11-04T15:04:57Z</cp:lastPrinted>
  <dcterms:created xsi:type="dcterms:W3CDTF">2007-04-17T18:10:23Z</dcterms:created>
  <dcterms:modified xsi:type="dcterms:W3CDTF">2018-05-05T03:29:56Z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