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80" r:id="rId14"/>
    <p:sldId id="311" r:id="rId15"/>
    <p:sldId id="356" r:id="rId16"/>
    <p:sldId id="314" r:id="rId17"/>
    <p:sldId id="362" r:id="rId18"/>
    <p:sldId id="355" r:id="rId19"/>
    <p:sldId id="351" r:id="rId20"/>
    <p:sldId id="353" r:id="rId21"/>
    <p:sldId id="354" r:id="rId22"/>
    <p:sldId id="368" r:id="rId23"/>
    <p:sldId id="369" r:id="rId24"/>
    <p:sldId id="376" r:id="rId25"/>
    <p:sldId id="377" r:id="rId26"/>
    <p:sldId id="381" r:id="rId27"/>
    <p:sldId id="386" r:id="rId28"/>
    <p:sldId id="383" r:id="rId29"/>
    <p:sldId id="384" r:id="rId30"/>
    <p:sldId id="382" r:id="rId31"/>
    <p:sldId id="387" r:id="rId32"/>
    <p:sldId id="388" r:id="rId33"/>
    <p:sldId id="320" r:id="rId34"/>
    <p:sldId id="371" r:id="rId35"/>
    <p:sldId id="359" r:id="rId36"/>
    <p:sldId id="366" r:id="rId37"/>
    <p:sldId id="280" r:id="rId38"/>
    <p:sldId id="379" r:id="rId39"/>
    <p:sldId id="360" r:id="rId40"/>
    <p:sldId id="378" r:id="rId41"/>
    <p:sldId id="372" r:id="rId42"/>
    <p:sldId id="373" r:id="rId43"/>
    <p:sldId id="374" r:id="rId44"/>
    <p:sldId id="375"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4" d="100"/>
          <a:sy n="84" d="100"/>
        </p:scale>
        <p:origin x="90" y="3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802.11-18/0644r3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11" Type="http://schemas.openxmlformats.org/officeDocument/2006/relationships/hyperlink" Target="https://mentor.ieee.org/802.11/dcn/17/11-17-1025-00-0arc-11ba-arch-discussion.pptx" TargetMode="External"/><Relationship Id="rId5" Type="http://schemas.openxmlformats.org/officeDocument/2006/relationships/hyperlink" Target="https://mentor.ieee.org/802.11/dcn/17/11-17-0136-02-0arc-bridging-architecture-considerations.docx" TargetMode="External"/><Relationship Id="rId10" Type="http://schemas.openxmlformats.org/officeDocument/2006/relationships/hyperlink" Target="https://mentor.ieee.org/802.11/dcn/18/11-18-0884-00-0arc-802-11ba-architecture-discussion.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544-00-0arc-arc-sc-meeting-minutes-march-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0884-00-0arc-802-11ba-architecture-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575-11-00ba-spec-framework.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2018-05-07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4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May 8, AM2  </a:t>
            </a:r>
            <a:endParaRPr lang="en-US" sz="1600" dirty="0"/>
          </a:p>
          <a:p>
            <a:pPr eaLnBrk="1" hangingPunct="1">
              <a:lnSpc>
                <a:spcPct val="90000"/>
              </a:lnSpc>
              <a:defRPr/>
            </a:pPr>
            <a:r>
              <a:rPr lang="en-US" sz="1600" dirty="0"/>
              <a:t>Administrative: Minutes, Chair confirmation and </a:t>
            </a:r>
            <a:r>
              <a:rPr lang="en-US" sz="1600" dirty="0" err="1"/>
              <a:t>VChair</a:t>
            </a:r>
            <a:r>
              <a:rPr lang="en-US" sz="1600" dirty="0"/>
              <a:t> election</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a:t>Continued review of </a:t>
            </a:r>
            <a:r>
              <a:rPr lang="en-US" sz="1600" b="1" dirty="0" err="1"/>
              <a:t>TGax</a:t>
            </a:r>
            <a:r>
              <a:rPr lang="en-US" sz="1600" b="1" dirty="0"/>
              <a:t> approach to subclause 10.2 and Figure 10-1: </a:t>
            </a:r>
            <a:r>
              <a:rPr lang="en-US" sz="1600" dirty="0">
                <a:hlinkClick r:id="rId4"/>
              </a:rPr>
              <a:t>11-18/0362r1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t>TIG formation discussion</a:t>
            </a:r>
          </a:p>
          <a:p>
            <a:pPr marL="342900" lvl="1" indent="-342900" eaLnBrk="1" hangingPunct="1">
              <a:lnSpc>
                <a:spcPct val="90000"/>
              </a:lnSpc>
              <a:buFont typeface="Arial" pitchFamily="34" charset="0"/>
              <a:buChar char="•"/>
              <a:defRPr/>
            </a:pPr>
            <a:r>
              <a:rPr lang="en-US" sz="1600" b="1" dirty="0"/>
              <a:t>“What is an ESS?”</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5"/>
              </a:rPr>
              <a:t>11-17/0136r2</a:t>
            </a:r>
            <a:r>
              <a:rPr lang="en-US" sz="1600" dirty="0"/>
              <a:t>, </a:t>
            </a:r>
            <a:r>
              <a:rPr lang="en-US" sz="1600" dirty="0">
                <a:hlinkClick r:id="rId6"/>
              </a:rPr>
              <a:t>11-16/1512r0</a:t>
            </a:r>
            <a:r>
              <a:rPr lang="en-US" sz="1600" dirty="0"/>
              <a:t>, </a:t>
            </a:r>
            <a:r>
              <a:rPr lang="en-US" sz="1600" dirty="0">
                <a:hlinkClick r:id="rId7"/>
              </a:rPr>
              <a:t>11-16/0720r0</a:t>
            </a:r>
            <a:r>
              <a:rPr lang="en-US" sz="1600" b="1" dirty="0"/>
              <a:t>, </a:t>
            </a:r>
            <a:r>
              <a:rPr lang="en-US" sz="1600" dirty="0">
                <a:hlinkClick r:id="rId8"/>
              </a:rPr>
              <a:t>11-15/0454r0</a:t>
            </a:r>
            <a:r>
              <a:rPr lang="en-US" sz="1600" b="1" dirty="0"/>
              <a:t>, </a:t>
            </a:r>
            <a:r>
              <a:rPr lang="en-US" sz="1600" dirty="0">
                <a:hlinkClick r:id="rId9"/>
              </a:rPr>
              <a:t>11-14/1213r1</a:t>
            </a:r>
            <a:r>
              <a:rPr lang="en-US" sz="1600" b="1" dirty="0"/>
              <a:t> (slides 9-11)</a:t>
            </a:r>
          </a:p>
          <a:p>
            <a:pPr eaLnBrk="1" hangingPunct="1">
              <a:lnSpc>
                <a:spcPct val="90000"/>
              </a:lnSpc>
              <a:defRPr/>
            </a:pPr>
            <a:r>
              <a:rPr lang="en-US" sz="1600" dirty="0"/>
              <a:t>MLME-RESET, versus MLME-JOIN and MLME-START</a:t>
            </a:r>
          </a:p>
          <a:p>
            <a:pPr marL="0" indent="0" eaLnBrk="1" hangingPunct="1">
              <a:lnSpc>
                <a:spcPct val="90000"/>
              </a:lnSpc>
              <a:buNone/>
              <a:defRPr/>
            </a:pPr>
            <a:r>
              <a:rPr lang="en-US" sz="2000" dirty="0">
                <a:solidFill>
                  <a:srgbClr val="000000"/>
                </a:solidFill>
              </a:rPr>
              <a:t>Tuesday, May 8, PM2  </a:t>
            </a:r>
          </a:p>
          <a:p>
            <a:pPr eaLnBrk="1" hangingPunct="1">
              <a:lnSpc>
                <a:spcPct val="90000"/>
              </a:lnSpc>
              <a:defRPr/>
            </a:pPr>
            <a:r>
              <a:rPr lang="en-US" sz="1600" dirty="0"/>
              <a:t>Continue the above, as needed</a:t>
            </a:r>
          </a:p>
          <a:p>
            <a:pPr marL="0" indent="0" eaLnBrk="1" hangingPunct="1">
              <a:lnSpc>
                <a:spcPct val="90000"/>
              </a:lnSpc>
              <a:buNone/>
              <a:defRPr/>
            </a:pPr>
            <a:r>
              <a:rPr lang="en-US" sz="2000" dirty="0">
                <a:solidFill>
                  <a:srgbClr val="000000"/>
                </a:solidFill>
              </a:rPr>
              <a:t>Wednesday, May 9,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err="1"/>
              <a:t>TGba</a:t>
            </a:r>
            <a:r>
              <a:rPr lang="en-US" sz="1600" b="1" dirty="0"/>
              <a:t> joint meeting preparation: </a:t>
            </a:r>
            <a:r>
              <a:rPr lang="en-US" sz="1600" b="1" dirty="0">
                <a:hlinkClick r:id="rId10"/>
              </a:rPr>
              <a:t>11-18/0884r0</a:t>
            </a:r>
            <a:r>
              <a:rPr lang="en-US" sz="1600" b="1" dirty="0"/>
              <a:t> </a:t>
            </a:r>
          </a:p>
          <a:p>
            <a:pPr marL="342900" lvl="1" indent="-342900" eaLnBrk="1" hangingPunct="1">
              <a:lnSpc>
                <a:spcPct val="90000"/>
              </a:lnSpc>
              <a:spcBef>
                <a:spcPts val="432"/>
              </a:spcBef>
              <a:buFont typeface="Arial" pitchFamily="34" charset="0"/>
              <a:buChar char="•"/>
              <a:defRPr/>
            </a:pPr>
            <a:r>
              <a:rPr lang="en-US" sz="1600" b="1" dirty="0"/>
              <a:t>Future sessions / SC activities</a:t>
            </a:r>
          </a:p>
          <a:p>
            <a:pPr marL="0" indent="0" eaLnBrk="1" hangingPunct="1">
              <a:lnSpc>
                <a:spcPct val="90000"/>
              </a:lnSpc>
              <a:buFontTx/>
              <a:buNone/>
              <a:defRPr/>
            </a:pPr>
            <a:r>
              <a:rPr lang="en-US" sz="2000" dirty="0">
                <a:solidFill>
                  <a:srgbClr val="000000"/>
                </a:solidFill>
              </a:rPr>
              <a:t>Joint session with </a:t>
            </a:r>
            <a:r>
              <a:rPr lang="en-US" sz="2000" dirty="0" err="1">
                <a:solidFill>
                  <a:srgbClr val="000000"/>
                </a:solidFill>
              </a:rPr>
              <a:t>TGba</a:t>
            </a:r>
            <a:r>
              <a:rPr lang="en-US" sz="2000" dirty="0">
                <a:solidFill>
                  <a:srgbClr val="000000"/>
                </a:solidFill>
              </a:rPr>
              <a:t> – Thursday, May 10, PM2</a:t>
            </a:r>
          </a:p>
          <a:p>
            <a:pPr marL="342900" lvl="1" indent="-342900" eaLnBrk="1" hangingPunct="1">
              <a:lnSpc>
                <a:spcPct val="90000"/>
              </a:lnSpc>
              <a:buFontTx/>
              <a:buChar char="•"/>
              <a:defRPr/>
            </a:pPr>
            <a:r>
              <a:rPr lang="en-US" sz="1600" b="1" dirty="0"/>
              <a:t>Investigation of WUR architecture topics; eventually may lead into “split” PHYs (LC, 28 GHz (</a:t>
            </a:r>
            <a:r>
              <a:rPr lang="en-US" sz="1600" b="1" dirty="0" err="1"/>
              <a:t>Phazr</a:t>
            </a:r>
            <a:r>
              <a:rPr lang="en-US" sz="1600" b="1" dirty="0"/>
              <a:t>)): </a:t>
            </a:r>
            <a:r>
              <a:rPr lang="en-US" sz="1600" b="1" dirty="0">
                <a:hlinkClick r:id="rId11"/>
              </a:rPr>
              <a:t>11-17/1025r0</a:t>
            </a:r>
            <a:r>
              <a:rPr lang="en-US" sz="1600" b="1" dirty="0"/>
              <a:t>, </a:t>
            </a:r>
            <a:r>
              <a:rPr lang="en-US" sz="1600" b="1" dirty="0">
                <a:hlinkClick r:id="rId10"/>
              </a:rPr>
              <a:t>11-18/0884r0</a:t>
            </a:r>
            <a:endParaRPr lang="en-US" sz="1600" b="1" dirty="0"/>
          </a:p>
          <a:p>
            <a:pPr marL="0" lvl="1" indent="0" eaLnBrk="1" hangingPunct="1">
              <a:lnSpc>
                <a:spcPct val="90000"/>
              </a:lnSpc>
              <a:spcBef>
                <a:spcPts val="432"/>
              </a:spcBef>
              <a:buNone/>
              <a:defRPr/>
            </a:pPr>
            <a:endParaRPr lang="en-US"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ARC Chair confirmation and </a:t>
            </a:r>
            <a:r>
              <a:rPr lang="en-US" altLang="en-US" dirty="0" err="1"/>
              <a:t>VChair</a:t>
            </a:r>
            <a:r>
              <a:rPr lang="en-US" altLang="en-US" dirty="0"/>
              <a:t> election</a:t>
            </a:r>
          </a:p>
        </p:txBody>
      </p:sp>
      <p:sp>
        <p:nvSpPr>
          <p:cNvPr id="35843" name="Rectangle 3"/>
          <p:cNvSpPr>
            <a:spLocks noGrp="1" noChangeArrowheads="1"/>
          </p:cNvSpPr>
          <p:nvPr>
            <p:ph idx="1"/>
          </p:nvPr>
        </p:nvSpPr>
        <p:spPr>
          <a:xfrm>
            <a:off x="685800" y="1981200"/>
            <a:ext cx="7772400" cy="4114800"/>
          </a:xfrm>
        </p:spPr>
        <p:txBody>
          <a:bodyPr/>
          <a:lstStyle/>
          <a:p>
            <a:pPr eaLnBrk="1" hangingPunct="1"/>
            <a:r>
              <a:rPr lang="en-US" altLang="en-US" b="0" dirty="0"/>
              <a:t>Chair: Appointed by WG Chair, subject to SC confirmation</a:t>
            </a:r>
          </a:p>
          <a:p>
            <a:pPr lvl="1" eaLnBrk="1" hangingPunct="1"/>
            <a:r>
              <a:rPr lang="en-US" altLang="en-US" dirty="0"/>
              <a:t>Nominations:</a:t>
            </a:r>
          </a:p>
          <a:p>
            <a:pPr lvl="1" eaLnBrk="1" hangingPunct="1"/>
            <a:r>
              <a:rPr lang="en-US" altLang="en-US" b="0" dirty="0"/>
              <a:t>Motion of confirmation:</a:t>
            </a:r>
          </a:p>
          <a:p>
            <a:pPr eaLnBrk="1" hangingPunct="1"/>
            <a:r>
              <a:rPr lang="en-US" altLang="en-US" b="0" dirty="0" err="1"/>
              <a:t>VChair</a:t>
            </a:r>
            <a:r>
              <a:rPr lang="en-US" altLang="en-US" b="0" dirty="0"/>
              <a:t>: Elected by SC, subject to approval by the WG</a:t>
            </a:r>
          </a:p>
          <a:p>
            <a:pPr lvl="1" eaLnBrk="1" hangingPunct="1"/>
            <a:r>
              <a:rPr lang="en-US" altLang="en-US" dirty="0"/>
              <a:t>Nominations:</a:t>
            </a:r>
          </a:p>
          <a:p>
            <a:pPr lvl="1" eaLnBrk="1" hangingPunct="1"/>
            <a:r>
              <a:rPr lang="en-US" altLang="en-US" b="0" dirty="0"/>
              <a:t>Motion to elect: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March face-to-face minutes:</a:t>
            </a:r>
          </a:p>
          <a:p>
            <a:pPr lvl="1" eaLnBrk="1" hangingPunct="1"/>
            <a:r>
              <a:rPr lang="en-US" altLang="en-US" dirty="0">
                <a:hlinkClick r:id="rId3"/>
              </a:rPr>
              <a:t>11-18/0544r0</a:t>
            </a:r>
            <a:r>
              <a:rPr lang="en-US" altLang="en-US" dirty="0"/>
              <a:t> </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completing, D2.2 Sponsor ballot closed Feb 28.  </a:t>
            </a:r>
          </a:p>
          <a:p>
            <a:pPr lvl="1"/>
            <a:r>
              <a:rPr lang="en-US" altLang="en-US" sz="1600" b="0" dirty="0"/>
              <a:t>100% approval</a:t>
            </a:r>
            <a:endParaRPr lang="en-US" sz="1600" b="0" dirty="0"/>
          </a:p>
          <a:p>
            <a:pPr lvl="1"/>
            <a:r>
              <a:rPr lang="en-US" sz="1600" b="0" dirty="0"/>
              <a:t>1 comment.  Editorial.</a:t>
            </a:r>
          </a:p>
          <a:p>
            <a:pPr lvl="1"/>
            <a:r>
              <a:rPr lang="en-US" altLang="en-US" sz="1600" dirty="0"/>
              <a:t>Approved by </a:t>
            </a:r>
            <a:r>
              <a:rPr lang="en-US" altLang="en-US" sz="1600" dirty="0" err="1"/>
              <a:t>REVcom</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2018, Warsaw, Poland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&lt;x&gt;ESS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&lt;x&gt;ESS is a set of BSSs that have a common set of properties that a STA cares about.</a:t>
            </a:r>
          </a:p>
          <a:p>
            <a:endParaRPr lang="en-US" dirty="0"/>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58337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A do/have? :</a:t>
            </a:r>
          </a:p>
          <a:p>
            <a:pPr lvl="1"/>
            <a:r>
              <a:rPr lang="en-US" dirty="0"/>
              <a:t>Same subnet</a:t>
            </a:r>
          </a:p>
          <a:p>
            <a:pPr lvl="1"/>
            <a:r>
              <a:rPr lang="en-US" dirty="0"/>
              <a:t>IP address doesn’t change with mobility within a Version A</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Can’t necessarily FT between all APs (more than one “mobility domain”) (not just because equipment is not capable/configured)</a:t>
            </a:r>
          </a:p>
          <a:p>
            <a:pPr lvl="1"/>
            <a:r>
              <a:rPr lang="en-US" dirty="0"/>
              <a:t>Examples: 2 buildings far enough apart to not support FT (each building has its own “mobility domain”); groups of APs where there is too much latency between the groups to handle FT; &lt;x&gt;ESS </a:t>
            </a:r>
            <a:r>
              <a:rPr lang="en-US" dirty="0" err="1"/>
              <a:t>subsetted</a:t>
            </a:r>
            <a:r>
              <a:rPr lang="en-US" dirty="0"/>
              <a:t> to limit number of clients within each subset that can FT (each mobility domain has limited resource requirements)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40662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B do/have? :</a:t>
            </a:r>
          </a:p>
          <a:p>
            <a:pPr lvl="1"/>
            <a:r>
              <a:rPr lang="en-US" dirty="0"/>
              <a:t>Access to the same authentication domain (RADIUS) – same database</a:t>
            </a:r>
          </a:p>
          <a:p>
            <a:pPr lvl="1"/>
            <a:r>
              <a:rPr lang="en-US" dirty="0"/>
              <a:t>Not necessarily same subnet, etc.</a:t>
            </a:r>
          </a:p>
          <a:p>
            <a:pPr lvl="1"/>
            <a:r>
              <a:rPr lang="en-US" dirty="0"/>
              <a:t>“Roaming Consortium”, etc.  “Visited network”, “NAI Realm”</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888718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C do/have? :</a:t>
            </a:r>
          </a:p>
          <a:p>
            <a:pPr lvl="1"/>
            <a:r>
              <a:rPr lang="en-US" dirty="0"/>
              <a:t>Same accounting for use</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4555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D do/have? :</a:t>
            </a:r>
          </a:p>
          <a:p>
            <a:pPr lvl="1"/>
            <a:r>
              <a:rPr lang="en-US" dirty="0"/>
              <a:t>Same subnet</a:t>
            </a:r>
          </a:p>
          <a:p>
            <a:pPr lvl="1"/>
            <a:r>
              <a:rPr lang="en-US" dirty="0"/>
              <a:t>IP address doesn’t change with mobility within a Version D</a:t>
            </a:r>
          </a:p>
          <a:p>
            <a:pPr lvl="1"/>
            <a:r>
              <a:rPr lang="en-US" dirty="0"/>
              <a:t>“802.1Q Bridged Network”</a:t>
            </a:r>
          </a:p>
          <a:p>
            <a:pPr lvl="1"/>
            <a:r>
              <a:rPr lang="en-US" dirty="0"/>
              <a:t>More than one DS</a:t>
            </a:r>
          </a:p>
          <a:p>
            <a:pPr lvl="1"/>
            <a:r>
              <a:rPr lang="en-US" dirty="0"/>
              <a:t>Can’t </a:t>
            </a:r>
            <a:r>
              <a:rPr lang="en-US" dirty="0" err="1"/>
              <a:t>reassociate</a:t>
            </a:r>
            <a:r>
              <a:rPr lang="en-US" dirty="0"/>
              <a:t> across the DSs</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1655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E do/have? :</a:t>
            </a:r>
          </a:p>
          <a:p>
            <a:pPr lvl="1"/>
            <a:r>
              <a:rPr lang="en-US" dirty="0"/>
              <a:t>Same subnet</a:t>
            </a:r>
          </a:p>
          <a:p>
            <a:pPr lvl="1"/>
            <a:r>
              <a:rPr lang="en-US" dirty="0"/>
              <a:t>IP address doesn’t change with mobility within a Version E</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 FT</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6763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F do/have? :</a:t>
            </a:r>
          </a:p>
          <a:p>
            <a:pPr lvl="1"/>
            <a:r>
              <a:rPr lang="en-US" dirty="0"/>
              <a:t>Same/consistent security parameters</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31642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33-37 (in this deck)</a:t>
            </a:r>
          </a:p>
          <a:p>
            <a:pPr>
              <a:defRPr/>
            </a:pPr>
            <a:r>
              <a:rPr lang="en-US" sz="2000" dirty="0"/>
              <a:t>Review of “802.11ba Architecture discussion” (Ganesh Venkatesan) </a:t>
            </a:r>
            <a:r>
              <a:rPr lang="en-US" sz="2000" dirty="0">
                <a:hlinkClick r:id="rId2"/>
              </a:rPr>
              <a:t>11-18/0884r0</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8</a:t>
            </a:r>
            <a:r>
              <a:rPr lang="en-US" altLang="en-US" baseline="30000" dirty="0"/>
              <a:t>th</a:t>
            </a:r>
            <a:r>
              <a:rPr lang="en-US" altLang="en-US" dirty="0"/>
              <a:t>, AM2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May 10</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39201</TotalTime>
  <Words>3305</Words>
  <Application>Microsoft Office PowerPoint</Application>
  <PresentationFormat>On-screen Show (4:3)</PresentationFormat>
  <Paragraphs>378</Paragraphs>
  <Slides>44</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2" baseType="lpstr">
      <vt:lpstr>MS Gothic</vt:lpstr>
      <vt:lpstr>MS PGothic</vt:lpstr>
      <vt:lpstr>Arial</vt:lpstr>
      <vt:lpstr>Helvetica</vt:lpstr>
      <vt:lpstr>Monotype Sorts</vt:lpstr>
      <vt:lpstr>Times New Roman</vt:lpstr>
      <vt:lpstr>802-11-Submission</vt:lpstr>
      <vt:lpstr>Document</vt:lpstr>
      <vt:lpstr>ARC-SC-agenda-May-2018</vt:lpstr>
      <vt:lpstr>Abstract</vt:lpstr>
      <vt:lpstr>IEEE 802.11   Architecture Standing Committee</vt:lpstr>
      <vt:lpstr>Tuesday, May 8th,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2018</vt:lpstr>
      <vt:lpstr>ARC Chair confirmation and VChair election</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What is an ESS?  (Continued)</vt:lpstr>
      <vt:lpstr>What is an ESS? – Direction?</vt:lpstr>
      <vt:lpstr>ESS and HESS?</vt:lpstr>
      <vt:lpstr>HESS concepts (not necessarily what 802.11 says, now)</vt:lpstr>
      <vt:lpstr>Needed concepts (not necessarily what 802.11 says, now)</vt:lpstr>
      <vt:lpstr>HESS concepts (not necessarily what 802.11 says, now)</vt:lpstr>
      <vt:lpstr>Goal of &lt;x&gt;ESS discussion</vt:lpstr>
      <vt:lpstr>Example &lt;x&gt;ESS</vt:lpstr>
      <vt:lpstr>Example &lt;x&gt;ESS</vt:lpstr>
      <vt:lpstr>Example &lt;x&gt;ESS</vt:lpstr>
      <vt:lpstr>Example &lt;x&gt;ESS</vt:lpstr>
      <vt:lpstr>Example &lt;x&gt;ESS</vt:lpstr>
      <vt:lpstr>Example &lt;x&gt;ESS</vt:lpstr>
      <vt:lpstr>AP/DS/Portal architecture and 802 concepts</vt:lpstr>
      <vt:lpstr>MLME-RESET, versus MLME-JOIN and MLME-START</vt:lpstr>
      <vt:lpstr>Tuesday, March 6th, PM2</vt:lpstr>
      <vt:lpstr>Wednesday, March 7th, AM1</vt:lpstr>
      <vt:lpstr>Prep for TGba joint session</vt:lpstr>
      <vt:lpstr>ARC Future Activities &amp; sessions</vt:lpstr>
      <vt:lpstr>Planning for July 2018</vt:lpstr>
      <vt:lpstr>Thursday, May 10th,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611</cp:revision>
  <cp:lastPrinted>1998-02-10T13:28:06Z</cp:lastPrinted>
  <dcterms:created xsi:type="dcterms:W3CDTF">2009-07-15T16:38:20Z</dcterms:created>
  <dcterms:modified xsi:type="dcterms:W3CDTF">2018-05-09T04:44:05Z</dcterms:modified>
</cp:coreProperties>
</file>