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69" r:id="rId2"/>
    <p:sldId id="272" r:id="rId3"/>
    <p:sldId id="315" r:id="rId4"/>
    <p:sldId id="338" r:id="rId5"/>
    <p:sldId id="328" r:id="rId6"/>
    <p:sldId id="339" r:id="rId7"/>
    <p:sldId id="340" r:id="rId8"/>
    <p:sldId id="341" r:id="rId9"/>
    <p:sldId id="358" r:id="rId10"/>
    <p:sldId id="342" r:id="rId11"/>
    <p:sldId id="334" r:id="rId12"/>
    <p:sldId id="305" r:id="rId13"/>
    <p:sldId id="380" r:id="rId14"/>
    <p:sldId id="311" r:id="rId15"/>
    <p:sldId id="356" r:id="rId16"/>
    <p:sldId id="314" r:id="rId17"/>
    <p:sldId id="362" r:id="rId18"/>
    <p:sldId id="355" r:id="rId19"/>
    <p:sldId id="351" r:id="rId20"/>
    <p:sldId id="353" r:id="rId21"/>
    <p:sldId id="354" r:id="rId22"/>
    <p:sldId id="368" r:id="rId23"/>
    <p:sldId id="369" r:id="rId24"/>
    <p:sldId id="376" r:id="rId25"/>
    <p:sldId id="377" r:id="rId26"/>
    <p:sldId id="320" r:id="rId27"/>
    <p:sldId id="371" r:id="rId28"/>
    <p:sldId id="359" r:id="rId29"/>
    <p:sldId id="366" r:id="rId30"/>
    <p:sldId id="280" r:id="rId31"/>
    <p:sldId id="379" r:id="rId32"/>
    <p:sldId id="360" r:id="rId33"/>
    <p:sldId id="378" r:id="rId34"/>
    <p:sldId id="372" r:id="rId35"/>
    <p:sldId id="373" r:id="rId36"/>
    <p:sldId id="374" r:id="rId37"/>
    <p:sldId id="375" r:id="rId3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42" d="100"/>
          <a:sy n="142" d="100"/>
        </p:scale>
        <p:origin x="192"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12</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13</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89742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May 2018</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7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802.11-18/0644r2</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5/11-15-0454-00-0arc-some-more-ds-architecture-concepts.pptx" TargetMode="External"/><Relationship Id="rId3" Type="http://schemas.openxmlformats.org/officeDocument/2006/relationships/hyperlink" Target="https://mentor.ieee.org/802.11/dcn/17/11-17-1086-04-0arc-ieee-802-1as-d5-0-review-comments.pptx"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6/11-16-1512-00-0arc-glk-802-1q-bridge.pptx" TargetMode="External"/><Relationship Id="rId11" Type="http://schemas.openxmlformats.org/officeDocument/2006/relationships/hyperlink" Target="https://mentor.ieee.org/802.11/dcn/18/11-18-0533-02-0arc-802-11ba-topics-related-to-arc.pptx" TargetMode="External"/><Relationship Id="rId5" Type="http://schemas.openxmlformats.org/officeDocument/2006/relationships/hyperlink" Target="https://mentor.ieee.org/802.11/dcn/17/11-17-0136-02-0arc-bridging-architecture-considerations.docx" TargetMode="External"/><Relationship Id="rId10" Type="http://schemas.openxmlformats.org/officeDocument/2006/relationships/hyperlink" Target="https://mentor.ieee.org/802.11/dcn/17/11-17-1025-00-0arc-11ba-arch-discussion.pptx" TargetMode="External"/><Relationship Id="rId4" Type="http://schemas.openxmlformats.org/officeDocument/2006/relationships/hyperlink" Target="https://mentor.ieee.org/802.11/dcn/18/11-18-0362-01-00ax-cr-for-cids-in-10-2-6.docx" TargetMode="External"/><Relationship Id="rId9" Type="http://schemas.openxmlformats.org/officeDocument/2006/relationships/hyperlink" Target="https://mentor.ieee.org/802.11/dcn/14/11-14-1213-01-0arc-ap-arch-concepts-and-distribution-system-access.pptx"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8/11-18-0544-00-0arc-arc-sc-meeting-minutes-march-2018.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7/11-17-1086-04-0arc-ieee-802-1as-d5-0-review-comments.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7/11-17-1220-02-00ax-clause-10-2-comment-resolution.docx" TargetMode="External"/><Relationship Id="rId2" Type="http://schemas.openxmlformats.org/officeDocument/2006/relationships/hyperlink" Target="https://mentor.ieee.org/802.11/dcn/18/11-18-0362-01-00ax-cr-for-cids-in-10-2-6.docx" TargetMode="External"/><Relationship Id="rId1" Type="http://schemas.openxmlformats.org/officeDocument/2006/relationships/slideLayout" Target="../slideLayouts/slideLayout2.xml"/><Relationship Id="rId4" Type="http://schemas.openxmlformats.org/officeDocument/2006/relationships/hyperlink" Target="https://mentor.ieee.org/802.11/dcn/17/11-17-1396-01-0arc-comments-on-11ax-clause-10-2.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7/11-17-0972-02-00ba-definition-of-wur-mode.pptx" TargetMode="External"/><Relationship Id="rId2" Type="http://schemas.openxmlformats.org/officeDocument/2006/relationships/hyperlink" Target="https://mentor.ieee.org/802.11/dcn/18/11-18-0533-02-0arc-802-11ba-topics-related-to-arc.pptx" TargetMode="External"/><Relationship Id="rId1" Type="http://schemas.openxmlformats.org/officeDocument/2006/relationships/slideLayout" Target="../slideLayouts/slideLayout2.xml"/><Relationship Id="rId4" Type="http://schemas.openxmlformats.org/officeDocument/2006/relationships/hyperlink" Target="https://mentor.ieee.org/802.11/dcn/17/11-17-0575-11-00ba-spec-framework.doc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17/11-17-1025-00-0arc-11ba-arch-discussion.pptx" TargetMode="External"/><Relationship Id="rId2" Type="http://schemas.openxmlformats.org/officeDocument/2006/relationships/hyperlink" Target="https://mentor.ieee.org/802.11/dcn/18/11-18-0533-02-0arc-802-11ba-topics-related-to-arc.ppt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ARC-SC-agenda-May-2018</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2018-05-07</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533"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May 2018</a:t>
            </a:r>
          </a:p>
        </p:txBody>
      </p:sp>
      <p:sp>
        <p:nvSpPr>
          <p:cNvPr id="11267" name="Rectangle 3"/>
          <p:cNvSpPr>
            <a:spLocks noGrp="1" noChangeArrowheads="1"/>
          </p:cNvSpPr>
          <p:nvPr>
            <p:ph idx="1"/>
          </p:nvPr>
        </p:nvSpPr>
        <p:spPr>
          <a:xfrm>
            <a:off x="342900" y="1066800"/>
            <a:ext cx="8458200" cy="5029200"/>
          </a:xfrm>
        </p:spPr>
        <p:txBody>
          <a:bodyPr/>
          <a:lstStyle/>
          <a:p>
            <a:pPr marL="0" indent="0" eaLnBrk="1" hangingPunct="1">
              <a:lnSpc>
                <a:spcPct val="90000"/>
              </a:lnSpc>
              <a:buFontTx/>
              <a:buNone/>
              <a:defRPr/>
            </a:pPr>
            <a:r>
              <a:rPr lang="en-US" sz="2000" dirty="0">
                <a:solidFill>
                  <a:srgbClr val="000000"/>
                </a:solidFill>
              </a:rPr>
              <a:t>Tuesday, May 8, AM2  </a:t>
            </a:r>
            <a:endParaRPr lang="en-US" sz="1600" dirty="0"/>
          </a:p>
          <a:p>
            <a:pPr eaLnBrk="1" hangingPunct="1">
              <a:lnSpc>
                <a:spcPct val="90000"/>
              </a:lnSpc>
              <a:defRPr/>
            </a:pPr>
            <a:r>
              <a:rPr lang="en-US" sz="1600" dirty="0"/>
              <a:t>Administrative: Minutes, Chair and </a:t>
            </a:r>
            <a:r>
              <a:rPr lang="en-US" sz="1600" dirty="0" err="1"/>
              <a:t>VChair</a:t>
            </a:r>
            <a:r>
              <a:rPr lang="en-US" sz="1600" dirty="0"/>
              <a:t> elections</a:t>
            </a:r>
          </a:p>
          <a:p>
            <a:pPr marL="342900" lvl="1" indent="-342900" eaLnBrk="1" hangingPunct="1">
              <a:lnSpc>
                <a:spcPct val="90000"/>
              </a:lnSpc>
              <a:buFontTx/>
              <a:buChar char="•"/>
              <a:defRPr/>
            </a:pPr>
            <a:r>
              <a:rPr lang="en-US" sz="1600" b="1" dirty="0"/>
              <a:t>IEEE 1588 mapping to IEEE 802.11/802.1ASrev use of FTM update - </a:t>
            </a:r>
            <a:r>
              <a:rPr lang="en-US" sz="1600" dirty="0">
                <a:hlinkClick r:id="rId3"/>
              </a:rPr>
              <a:t>11-17/1086r4</a:t>
            </a:r>
            <a:r>
              <a:rPr lang="en-US" sz="1600" dirty="0"/>
              <a:t> </a:t>
            </a:r>
          </a:p>
          <a:p>
            <a:pPr marL="342900" lvl="1" indent="-342900" eaLnBrk="1" hangingPunct="1">
              <a:lnSpc>
                <a:spcPct val="90000"/>
              </a:lnSpc>
              <a:buFontTx/>
              <a:buChar char="•"/>
              <a:defRPr/>
            </a:pPr>
            <a:r>
              <a:rPr lang="en-US" sz="1600" b="1" dirty="0"/>
              <a:t>802 (and 802.1) activities: 802c, 802.1CQ</a:t>
            </a:r>
          </a:p>
          <a:p>
            <a:pPr marL="342900" lvl="1" indent="-342900" eaLnBrk="1" hangingPunct="1">
              <a:lnSpc>
                <a:spcPct val="90000"/>
              </a:lnSpc>
              <a:buFontTx/>
              <a:buChar char="•"/>
              <a:defRPr/>
            </a:pPr>
            <a:r>
              <a:rPr lang="en-US" sz="1600" b="1" dirty="0"/>
              <a:t>IETF/802 coordination</a:t>
            </a:r>
          </a:p>
          <a:p>
            <a:pPr marL="342900" lvl="1" indent="-342900" eaLnBrk="1" hangingPunct="1">
              <a:lnSpc>
                <a:spcPct val="90000"/>
              </a:lnSpc>
              <a:buFont typeface="Arial" pitchFamily="34" charset="0"/>
              <a:buChar char="•"/>
              <a:defRPr/>
            </a:pPr>
            <a:r>
              <a:rPr lang="en-US" sz="1600" b="1" dirty="0"/>
              <a:t>Continued review of </a:t>
            </a:r>
            <a:r>
              <a:rPr lang="en-US" sz="1600" b="1" dirty="0" err="1"/>
              <a:t>TGax</a:t>
            </a:r>
            <a:r>
              <a:rPr lang="en-US" sz="1600" b="1" dirty="0"/>
              <a:t> approach to subclause 10.2 and Figure 10-1: </a:t>
            </a:r>
            <a:r>
              <a:rPr lang="en-US" sz="1600" dirty="0">
                <a:hlinkClick r:id="rId4"/>
              </a:rPr>
              <a:t>11-18/0362r1</a:t>
            </a:r>
            <a:r>
              <a:rPr lang="en-US" sz="1600" dirty="0"/>
              <a:t> </a:t>
            </a:r>
          </a:p>
          <a:p>
            <a:pPr marL="342900" lvl="1" indent="-342900" eaLnBrk="1" hangingPunct="1">
              <a:lnSpc>
                <a:spcPct val="90000"/>
              </a:lnSpc>
              <a:buFont typeface="Arial" pitchFamily="34" charset="0"/>
              <a:buChar char="•"/>
              <a:defRPr/>
            </a:pPr>
            <a:r>
              <a:rPr lang="en-US" sz="1600" b="1" dirty="0"/>
              <a:t>YANG/NETCONF modeling discussions – </a:t>
            </a:r>
            <a:r>
              <a:rPr lang="en-US" sz="1600" dirty="0"/>
              <a:t>TIG formation discussion</a:t>
            </a:r>
          </a:p>
          <a:p>
            <a:pPr marL="342900" lvl="1" indent="-342900" eaLnBrk="1" hangingPunct="1">
              <a:lnSpc>
                <a:spcPct val="90000"/>
              </a:lnSpc>
              <a:buFont typeface="Arial" pitchFamily="34" charset="0"/>
              <a:buChar char="•"/>
              <a:defRPr/>
            </a:pPr>
            <a:r>
              <a:rPr lang="en-US" sz="1600" b="1" dirty="0"/>
              <a:t>“What is an ESS?”</a:t>
            </a:r>
            <a:endParaRPr lang="en-US" sz="1600" dirty="0"/>
          </a:p>
          <a:p>
            <a:pPr marL="342900" lvl="1" indent="-342900" eaLnBrk="1" hangingPunct="1">
              <a:lnSpc>
                <a:spcPct val="90000"/>
              </a:lnSpc>
              <a:buFont typeface="Arial" pitchFamily="34" charset="0"/>
              <a:buChar char="•"/>
              <a:defRPr/>
            </a:pPr>
            <a:r>
              <a:rPr lang="en-US" sz="1600" b="1" dirty="0"/>
              <a:t>AP/DS/Portal architecture and 802 and GLK concepts - </a:t>
            </a:r>
            <a:r>
              <a:rPr lang="en-US" altLang="en-US" sz="1600" dirty="0">
                <a:hlinkClick r:id="rId5"/>
              </a:rPr>
              <a:t>11-17/0136r2</a:t>
            </a:r>
            <a:r>
              <a:rPr lang="en-US" sz="1600" dirty="0"/>
              <a:t>, </a:t>
            </a:r>
            <a:r>
              <a:rPr lang="en-US" sz="1600" dirty="0">
                <a:hlinkClick r:id="rId6"/>
              </a:rPr>
              <a:t>11-16/1512r0</a:t>
            </a:r>
            <a:r>
              <a:rPr lang="en-US" sz="1600" dirty="0"/>
              <a:t>, </a:t>
            </a:r>
            <a:r>
              <a:rPr lang="en-US" sz="1600" dirty="0">
                <a:hlinkClick r:id="rId7"/>
              </a:rPr>
              <a:t>11-16/0720r0</a:t>
            </a:r>
            <a:r>
              <a:rPr lang="en-US" sz="1600" b="1" dirty="0"/>
              <a:t>, </a:t>
            </a:r>
            <a:r>
              <a:rPr lang="en-US" sz="1600" dirty="0">
                <a:hlinkClick r:id="rId8"/>
              </a:rPr>
              <a:t>11-15/0454r0</a:t>
            </a:r>
            <a:r>
              <a:rPr lang="en-US" sz="1600" b="1" dirty="0"/>
              <a:t>, </a:t>
            </a:r>
            <a:r>
              <a:rPr lang="en-US" sz="1600" dirty="0">
                <a:hlinkClick r:id="rId9"/>
              </a:rPr>
              <a:t>11-14/1213r1</a:t>
            </a:r>
            <a:r>
              <a:rPr lang="en-US" sz="1600" b="1" dirty="0"/>
              <a:t> (slides 9-11)</a:t>
            </a:r>
          </a:p>
          <a:p>
            <a:pPr eaLnBrk="1" hangingPunct="1">
              <a:lnSpc>
                <a:spcPct val="90000"/>
              </a:lnSpc>
              <a:defRPr/>
            </a:pPr>
            <a:r>
              <a:rPr lang="en-US" sz="1600" dirty="0"/>
              <a:t>MLME-RESET, versus MLME-JOIN and MLME-START</a:t>
            </a:r>
          </a:p>
          <a:p>
            <a:pPr marL="0" indent="0" eaLnBrk="1" hangingPunct="1">
              <a:lnSpc>
                <a:spcPct val="90000"/>
              </a:lnSpc>
              <a:buNone/>
              <a:defRPr/>
            </a:pPr>
            <a:r>
              <a:rPr lang="en-US" sz="2000" dirty="0">
                <a:solidFill>
                  <a:srgbClr val="000000"/>
                </a:solidFill>
              </a:rPr>
              <a:t>Tuesday, May 8, PM2  </a:t>
            </a:r>
          </a:p>
          <a:p>
            <a:pPr eaLnBrk="1" hangingPunct="1">
              <a:lnSpc>
                <a:spcPct val="90000"/>
              </a:lnSpc>
              <a:defRPr/>
            </a:pPr>
            <a:r>
              <a:rPr lang="en-US" sz="1600" dirty="0"/>
              <a:t>Continue the above, as needed</a:t>
            </a:r>
          </a:p>
          <a:p>
            <a:pPr marL="0" indent="0" eaLnBrk="1" hangingPunct="1">
              <a:lnSpc>
                <a:spcPct val="90000"/>
              </a:lnSpc>
              <a:buNone/>
              <a:defRPr/>
            </a:pPr>
            <a:r>
              <a:rPr lang="en-US" sz="2000" dirty="0">
                <a:solidFill>
                  <a:srgbClr val="000000"/>
                </a:solidFill>
              </a:rPr>
              <a:t>Wednesday, May 9, AM1  </a:t>
            </a:r>
          </a:p>
          <a:p>
            <a:pPr marL="342900" lvl="1" indent="-342900" eaLnBrk="1" hangingPunct="1">
              <a:lnSpc>
                <a:spcPct val="90000"/>
              </a:lnSpc>
              <a:spcBef>
                <a:spcPts val="432"/>
              </a:spcBef>
              <a:buFont typeface="Arial" pitchFamily="34" charset="0"/>
              <a:buChar char="•"/>
              <a:defRPr/>
            </a:pPr>
            <a:r>
              <a:rPr lang="en-US" sz="1600" b="1" dirty="0"/>
              <a:t>Continue the above</a:t>
            </a:r>
          </a:p>
          <a:p>
            <a:pPr marL="342900" lvl="1" indent="-342900" eaLnBrk="1" hangingPunct="1">
              <a:lnSpc>
                <a:spcPct val="90000"/>
              </a:lnSpc>
              <a:spcBef>
                <a:spcPts val="432"/>
              </a:spcBef>
              <a:buFont typeface="Arial" pitchFamily="34" charset="0"/>
              <a:buChar char="•"/>
              <a:defRPr/>
            </a:pPr>
            <a:r>
              <a:rPr lang="en-US" sz="1600" b="1" dirty="0"/>
              <a:t>Future sessions / SC activities</a:t>
            </a:r>
          </a:p>
          <a:p>
            <a:pPr marL="0" indent="0" eaLnBrk="1" hangingPunct="1">
              <a:lnSpc>
                <a:spcPct val="90000"/>
              </a:lnSpc>
              <a:buFontTx/>
              <a:buNone/>
              <a:defRPr/>
            </a:pPr>
            <a:r>
              <a:rPr lang="en-US" sz="2000" dirty="0">
                <a:solidFill>
                  <a:srgbClr val="000000"/>
                </a:solidFill>
              </a:rPr>
              <a:t>Joint session with </a:t>
            </a:r>
            <a:r>
              <a:rPr lang="en-US" sz="2000" dirty="0" err="1">
                <a:solidFill>
                  <a:srgbClr val="000000"/>
                </a:solidFill>
              </a:rPr>
              <a:t>TGba</a:t>
            </a:r>
            <a:r>
              <a:rPr lang="en-US" sz="2000" dirty="0">
                <a:solidFill>
                  <a:srgbClr val="000000"/>
                </a:solidFill>
              </a:rPr>
              <a:t> – Thursday, May 10, PM2</a:t>
            </a:r>
          </a:p>
          <a:p>
            <a:pPr marL="342900" lvl="1" indent="-342900" eaLnBrk="1" hangingPunct="1">
              <a:lnSpc>
                <a:spcPct val="90000"/>
              </a:lnSpc>
              <a:buFontTx/>
              <a:buChar char="•"/>
              <a:defRPr/>
            </a:pPr>
            <a:r>
              <a:rPr lang="en-US" sz="1600" b="1" dirty="0"/>
              <a:t>Investigation of WUR architecture topics; eventually may lead into “split” PHYs (LC, 28 GHz (</a:t>
            </a:r>
            <a:r>
              <a:rPr lang="en-US" sz="1600" b="1" dirty="0" err="1"/>
              <a:t>Phazr</a:t>
            </a:r>
            <a:r>
              <a:rPr lang="en-US" sz="1600" b="1" dirty="0"/>
              <a:t>)): </a:t>
            </a:r>
            <a:r>
              <a:rPr lang="en-US" sz="1600" b="1" dirty="0">
                <a:hlinkClick r:id="rId10"/>
              </a:rPr>
              <a:t>11-17/1025r0</a:t>
            </a:r>
            <a:r>
              <a:rPr lang="en-US" sz="1600" b="1" dirty="0"/>
              <a:t>, </a:t>
            </a:r>
            <a:r>
              <a:rPr lang="en-US" sz="1600" b="1" dirty="0">
                <a:hlinkClick r:id="rId11"/>
              </a:rPr>
              <a:t>11-18/0533r2</a:t>
            </a:r>
            <a:r>
              <a:rPr lang="en-US" sz="1600" b="1" dirty="0"/>
              <a:t> </a:t>
            </a:r>
          </a:p>
          <a:p>
            <a:pPr marL="0" lvl="1" indent="0" eaLnBrk="1" hangingPunct="1">
              <a:lnSpc>
                <a:spcPct val="90000"/>
              </a:lnSpc>
              <a:spcBef>
                <a:spcPts val="432"/>
              </a:spcBef>
              <a:buNone/>
              <a:defRPr/>
            </a:pPr>
            <a:endParaRPr lang="en-US" sz="16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ARC Chair confirmation and </a:t>
            </a:r>
            <a:r>
              <a:rPr lang="en-US" altLang="en-US" dirty="0" err="1"/>
              <a:t>VChair</a:t>
            </a:r>
            <a:r>
              <a:rPr lang="en-US" altLang="en-US" dirty="0"/>
              <a:t> election</a:t>
            </a:r>
          </a:p>
        </p:txBody>
      </p:sp>
      <p:sp>
        <p:nvSpPr>
          <p:cNvPr id="35843" name="Rectangle 3"/>
          <p:cNvSpPr>
            <a:spLocks noGrp="1" noChangeArrowheads="1"/>
          </p:cNvSpPr>
          <p:nvPr>
            <p:ph idx="1"/>
          </p:nvPr>
        </p:nvSpPr>
        <p:spPr>
          <a:xfrm>
            <a:off x="685800" y="1981200"/>
            <a:ext cx="7772400" cy="4114800"/>
          </a:xfrm>
        </p:spPr>
        <p:txBody>
          <a:bodyPr/>
          <a:lstStyle/>
          <a:p>
            <a:pPr eaLnBrk="1" hangingPunct="1"/>
            <a:r>
              <a:rPr lang="en-US" altLang="en-US" b="0" dirty="0"/>
              <a:t>Chair: Appointed by WG Chair, subject to SC confirmation</a:t>
            </a:r>
          </a:p>
          <a:p>
            <a:pPr lvl="1" eaLnBrk="1" hangingPunct="1"/>
            <a:r>
              <a:rPr lang="en-US" altLang="en-US" dirty="0"/>
              <a:t>Nominations:</a:t>
            </a:r>
          </a:p>
          <a:p>
            <a:pPr lvl="1" eaLnBrk="1" hangingPunct="1"/>
            <a:r>
              <a:rPr lang="en-US" altLang="en-US" b="0" dirty="0"/>
              <a:t>Motion of confirmation:</a:t>
            </a:r>
          </a:p>
          <a:p>
            <a:pPr eaLnBrk="1" hangingPunct="1"/>
            <a:r>
              <a:rPr lang="en-US" altLang="en-US" b="0" dirty="0" err="1"/>
              <a:t>VChair</a:t>
            </a:r>
            <a:r>
              <a:rPr lang="en-US" altLang="en-US" b="0" dirty="0"/>
              <a:t>: Elected by SC, subject to approval by the WG</a:t>
            </a:r>
          </a:p>
          <a:p>
            <a:pPr lvl="1" eaLnBrk="1" hangingPunct="1"/>
            <a:r>
              <a:rPr lang="en-US" altLang="en-US" dirty="0"/>
              <a:t>Nominations:</a:t>
            </a:r>
          </a:p>
          <a:p>
            <a:pPr lvl="1" eaLnBrk="1" hangingPunct="1"/>
            <a:r>
              <a:rPr lang="en-US" altLang="en-US" b="0" dirty="0"/>
              <a:t>Motion to elect: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b="0" dirty="0"/>
              <a:t>March face-to-face minutes:</a:t>
            </a:r>
          </a:p>
          <a:p>
            <a:pPr lvl="1" eaLnBrk="1" hangingPunct="1"/>
            <a:r>
              <a:rPr lang="en-US" altLang="en-US" dirty="0">
                <a:hlinkClick r:id="rId3"/>
              </a:rPr>
              <a:t>11-18/0544r0</a:t>
            </a:r>
            <a:r>
              <a:rPr lang="en-US" altLang="en-US" dirty="0"/>
              <a:t> </a:t>
            </a:r>
            <a:endParaRPr lang="en-US" altLang="en-US" b="0" dirty="0"/>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pPr lvl="1"/>
            <a:r>
              <a:rPr lang="en-US" altLang="en-US" dirty="0"/>
              <a:t>WG LB on D7.0 closed May 7</a:t>
            </a:r>
          </a:p>
          <a:p>
            <a:r>
              <a:rPr lang="en-US" altLang="en-US" dirty="0"/>
              <a:t>802.1ASrev use of 802.11 FTM:</a:t>
            </a:r>
          </a:p>
          <a:p>
            <a:pPr lvl="1"/>
            <a:r>
              <a:rPr lang="en-US" sz="1800" dirty="0">
                <a:hlinkClick r:id="rId2"/>
              </a:rPr>
              <a:t>11-17/1086r4</a:t>
            </a:r>
            <a:r>
              <a:rPr lang="en-US" altLang="en-US" sz="1800" dirty="0"/>
              <a:t> (Ganesh Venkatesan)</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r>
              <a:rPr lang="en-US" altLang="en-US" dirty="0"/>
              <a:t>Update (Mark Hamilton)</a:t>
            </a:r>
          </a:p>
          <a:p>
            <a:r>
              <a:rPr lang="en-US" altLang="en-US" dirty="0"/>
              <a:t>802.1Q revision completing, D2.2 Sponsor ballot closed Feb 28.  </a:t>
            </a:r>
          </a:p>
          <a:p>
            <a:pPr lvl="1"/>
            <a:r>
              <a:rPr lang="en-US" altLang="en-US" sz="1600" b="0" dirty="0"/>
              <a:t>100% approval</a:t>
            </a:r>
            <a:endParaRPr lang="en-US" sz="1600" b="0" dirty="0"/>
          </a:p>
          <a:p>
            <a:pPr lvl="1"/>
            <a:r>
              <a:rPr lang="en-US" sz="1600" b="0" dirty="0"/>
              <a:t>1 comment.  Editorial.</a:t>
            </a:r>
          </a:p>
          <a:p>
            <a:pPr lvl="1"/>
            <a:r>
              <a:rPr lang="en-US" altLang="en-US" sz="1600" dirty="0"/>
              <a:t>Approved by </a:t>
            </a:r>
            <a:r>
              <a:rPr lang="en-US" altLang="en-US" sz="1600" dirty="0" err="1"/>
              <a:t>REVcom</a:t>
            </a:r>
            <a:endParaRPr lang="en-US" altLang="en-US" dirty="0"/>
          </a:p>
          <a:p>
            <a:pPr lvl="1"/>
            <a:r>
              <a:rPr lang="en-US" altLang="en-US" b="1" dirty="0"/>
              <a:t>Roll-in:</a:t>
            </a:r>
          </a:p>
          <a:p>
            <a:pPr lvl="1"/>
            <a:r>
              <a:rPr lang="en-US" sz="1600" dirty="0"/>
              <a:t>IEEE </a:t>
            </a:r>
            <a:r>
              <a:rPr lang="en-US" sz="1600" dirty="0" err="1"/>
              <a:t>Std</a:t>
            </a:r>
            <a:r>
              <a:rPr lang="en-US" sz="1600" dirty="0"/>
              <a:t> 802.1Qcd-2015, IEEE </a:t>
            </a:r>
            <a:r>
              <a:rPr lang="en-US" sz="1600" dirty="0" err="1"/>
              <a:t>Std</a:t>
            </a:r>
            <a:r>
              <a:rPr lang="en-US" sz="1600" dirty="0"/>
              <a:t> 802.1Qca-2015, IEEE </a:t>
            </a:r>
            <a:r>
              <a:rPr lang="en-US" sz="1600" dirty="0" err="1"/>
              <a:t>Std</a:t>
            </a:r>
            <a:r>
              <a:rPr lang="en-US" sz="1600" dirty="0"/>
              <a:t> 802.1Q-2014 Cor 1-2015, IEEE </a:t>
            </a:r>
            <a:r>
              <a:rPr lang="en-US" sz="1600" dirty="0" err="1"/>
              <a:t>Std</a:t>
            </a:r>
            <a:r>
              <a:rPr lang="en-US" sz="1600" dirty="0"/>
              <a:t> 802.1Qbv-2015, IEEE </a:t>
            </a:r>
            <a:r>
              <a:rPr lang="en-US" sz="1600" dirty="0" err="1"/>
              <a:t>Std</a:t>
            </a:r>
            <a:r>
              <a:rPr lang="en-US" sz="1600" dirty="0"/>
              <a:t> 802.1Qbu-2016, IEEE </a:t>
            </a:r>
            <a:r>
              <a:rPr lang="en-US" sz="1600" dirty="0" err="1"/>
              <a:t>Std</a:t>
            </a:r>
            <a:r>
              <a:rPr lang="en-US" sz="1600" dirty="0"/>
              <a:t> 802.1Qbz-2016, IEEE </a:t>
            </a:r>
            <a:r>
              <a:rPr lang="en-US" sz="1600" dirty="0" err="1"/>
              <a:t>Std</a:t>
            </a:r>
            <a:r>
              <a:rPr lang="en-US" sz="1600" dirty="0"/>
              <a:t> 802.1Qci-2017, IEEE </a:t>
            </a:r>
            <a:r>
              <a:rPr lang="en-US" sz="1600" dirty="0" err="1"/>
              <a:t>Std</a:t>
            </a:r>
            <a:r>
              <a:rPr lang="en-US" sz="1600" dirty="0"/>
              <a:t> 802.1Qch-2017</a:t>
            </a:r>
          </a:p>
          <a:p>
            <a:r>
              <a:rPr lang="en-US" dirty="0"/>
              <a:t>802c, and (follow-on) 802.1CQ</a:t>
            </a:r>
          </a:p>
          <a:p>
            <a:pPr lvl="1"/>
            <a:r>
              <a:rPr lang="en-US" dirty="0"/>
              <a:t>802.1CQ in PAR process</a:t>
            </a:r>
          </a:p>
          <a:p>
            <a:pPr lvl="1"/>
            <a:r>
              <a:rPr lang="en-US" dirty="0"/>
              <a:t>Relation to 802.11aq</a:t>
            </a:r>
          </a:p>
          <a:p>
            <a:pPr lvl="1"/>
            <a:r>
              <a:rPr lang="en-US" dirty="0"/>
              <a:t>Other correlations or implications? </a:t>
            </a:r>
          </a:p>
        </p:txBody>
      </p:sp>
    </p:spTree>
    <p:extLst>
      <p:ext uri="{BB962C8B-B14F-4D97-AF65-F5344CB8AC3E}">
        <p14:creationId xmlns:p14="http://schemas.microsoft.com/office/powerpoint/2010/main" val="17685061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Dorothy Stanley (or new IETF liaison?) present topics of interest:</a:t>
            </a:r>
          </a:p>
          <a:p>
            <a:pPr lvl="1"/>
            <a:endParaRPr lang="en-US" altLang="en-US" sz="1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TGax</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marL="342900" lvl="1" indent="-342900" eaLnBrk="1" hangingPunct="1">
              <a:lnSpc>
                <a:spcPct val="90000"/>
              </a:lnSpc>
              <a:buFont typeface="Arial" pitchFamily="34" charset="0"/>
              <a:buChar char="•"/>
              <a:defRPr/>
            </a:pPr>
            <a:r>
              <a:rPr lang="en-US" b="1" dirty="0" err="1"/>
              <a:t>TGax</a:t>
            </a:r>
            <a:r>
              <a:rPr lang="en-US" b="1" dirty="0"/>
              <a:t> approach to subclause 10.2 and Figure 10-1: </a:t>
            </a:r>
            <a:r>
              <a:rPr lang="en-US" dirty="0">
                <a:hlinkClick r:id="rId2"/>
              </a:rPr>
              <a:t>11-18/0362r1</a:t>
            </a:r>
            <a:r>
              <a:rPr lang="en-US" b="1" dirty="0"/>
              <a:t> </a:t>
            </a:r>
          </a:p>
          <a:p>
            <a:pPr lvl="1">
              <a:defRPr/>
            </a:pPr>
            <a:r>
              <a:rPr lang="en-US" sz="1600" dirty="0"/>
              <a:t>Concepts initially discussed in Sep, 2017 (see </a:t>
            </a:r>
            <a:r>
              <a:rPr lang="en-US" sz="1600" dirty="0">
                <a:hlinkClick r:id="rId3"/>
              </a:rPr>
              <a:t>11-17/1220r2</a:t>
            </a:r>
            <a:r>
              <a:rPr lang="en-US" sz="1600" dirty="0"/>
              <a:t> and </a:t>
            </a:r>
            <a:r>
              <a:rPr lang="en-US" sz="1600" dirty="0">
                <a:hlinkClick r:id="rId4"/>
              </a:rPr>
              <a:t>11-17/1396r1</a:t>
            </a:r>
            <a:r>
              <a:rPr lang="en-US" sz="1600" dirty="0"/>
              <a:t>)</a:t>
            </a:r>
          </a:p>
          <a:p>
            <a:pPr lvl="1">
              <a:defRPr/>
            </a:pPr>
            <a:r>
              <a:rPr lang="en-US" sz="1600" dirty="0"/>
              <a:t>In March, reviewed 11ax D2.0 comments received, and resolutions first proposed (11-18/0362r0)</a:t>
            </a:r>
          </a:p>
          <a:p>
            <a:pPr lvl="1">
              <a:defRPr/>
            </a:pPr>
            <a:r>
              <a:rPr lang="en-US" sz="1600" dirty="0"/>
              <a:t>Review/discuss updates, formulate response</a:t>
            </a:r>
          </a:p>
        </p:txBody>
      </p:sp>
    </p:spTree>
    <p:extLst>
      <p:ext uri="{BB962C8B-B14F-4D97-AF65-F5344CB8AC3E}">
        <p14:creationId xmlns:p14="http://schemas.microsoft.com/office/powerpoint/2010/main" val="1108795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09600" y="1524000"/>
            <a:ext cx="7772400" cy="4343400"/>
          </a:xfrm>
        </p:spPr>
        <p:txBody>
          <a:bodyPr/>
          <a:lstStyle/>
          <a:p>
            <a:pPr>
              <a:spcBef>
                <a:spcPts val="0"/>
              </a:spcBef>
            </a:pPr>
            <a:r>
              <a:rPr lang="en-US" altLang="en-US" sz="2000" dirty="0"/>
              <a:t>Next steps?  (Are any underway, already?)</a:t>
            </a:r>
          </a:p>
          <a:p>
            <a:pPr lvl="1">
              <a:spcBef>
                <a:spcPts val="0"/>
              </a:spcBef>
            </a:pPr>
            <a:r>
              <a:rPr lang="en-US" altLang="en-US" sz="1600" dirty="0"/>
              <a:t>TIG?</a:t>
            </a:r>
          </a:p>
        </p:txBody>
      </p:sp>
    </p:spTree>
    <p:extLst>
      <p:ext uri="{BB962C8B-B14F-4D97-AF65-F5344CB8AC3E}">
        <p14:creationId xmlns:p14="http://schemas.microsoft.com/office/powerpoint/2010/main" val="24625187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May 2018, Warsaw, Poland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ESS and HESS?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524000"/>
            <a:ext cx="7772400" cy="4114800"/>
          </a:xfrm>
        </p:spPr>
        <p:txBody>
          <a:bodyPr/>
          <a:lstStyle/>
          <a:p>
            <a:pPr>
              <a:spcBef>
                <a:spcPts val="0"/>
              </a:spcBef>
            </a:pPr>
            <a:r>
              <a:rPr lang="en-US" dirty="0"/>
              <a:t>What is an HESS (from the term “HESSID”)?</a:t>
            </a:r>
          </a:p>
          <a:p>
            <a:pPr>
              <a:spcBef>
                <a:spcPts val="0"/>
              </a:spcBef>
            </a:pPr>
            <a:r>
              <a:rPr lang="en-US" dirty="0"/>
              <a:t>“Homogenous [sic</a:t>
            </a:r>
            <a:r>
              <a:rPr lang="en-US" b="1" dirty="0"/>
              <a:t>]</a:t>
            </a:r>
            <a:r>
              <a:rPr lang="en-US" dirty="0"/>
              <a:t> extended service set (ESS)”</a:t>
            </a:r>
          </a:p>
          <a:p>
            <a:pPr>
              <a:spcBef>
                <a:spcPts val="0"/>
              </a:spcBef>
            </a:pPr>
            <a:r>
              <a:rPr lang="en-US" dirty="0"/>
              <a:t>Is an HESS a type of ESS, or a separate (perhaps similar) concept?</a:t>
            </a:r>
          </a:p>
          <a:p>
            <a:pPr>
              <a:spcBef>
                <a:spcPts val="0"/>
              </a:spcBef>
            </a:pPr>
            <a:r>
              <a:rPr lang="en-US" dirty="0"/>
              <a:t>MSGCF has an “</a:t>
            </a:r>
            <a:r>
              <a:rPr lang="en-US" dirty="0" err="1"/>
              <a:t>ESSIdentifier</a:t>
            </a:r>
            <a:r>
              <a:rPr lang="en-US" dirty="0"/>
              <a:t>”, which is the concatenation of SSID and HESSID.  Why/when do we need both?</a:t>
            </a:r>
          </a:p>
          <a:p>
            <a:r>
              <a:rPr lang="en-US" dirty="0"/>
              <a:t>Is this related to an SSPN?  No not really – the SSPN is independent of any HESSID assignment.  SSPN is a destination where I am being taken to.  See Figure R-2.</a:t>
            </a:r>
          </a:p>
          <a:p>
            <a:r>
              <a:rPr lang="en-US" sz="2000" dirty="0"/>
              <a:t>(Also, in figure R-2 and Figure 4-8, the AAA server/client look to be in the data path – this doesn’t make sense. Ans, why are the BSSs not labeled BSSs?)</a:t>
            </a:r>
          </a:p>
          <a:p>
            <a:endParaRPr lang="en-US" dirty="0"/>
          </a:p>
        </p:txBody>
      </p:sp>
    </p:spTree>
    <p:extLst>
      <p:ext uri="{BB962C8B-B14F-4D97-AF65-F5344CB8AC3E}">
        <p14:creationId xmlns:p14="http://schemas.microsoft.com/office/powerpoint/2010/main" val="27278149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905000"/>
            <a:ext cx="7772400" cy="4419600"/>
          </a:xfrm>
        </p:spPr>
        <p:txBody>
          <a:bodyPr/>
          <a:lstStyle/>
          <a:p>
            <a:r>
              <a:rPr lang="en-US" dirty="0"/>
              <a:t>HESS purpose is to support </a:t>
            </a:r>
            <a:r>
              <a:rPr lang="en-US" strike="sngStrike" dirty="0"/>
              <a:t>802.21 </a:t>
            </a:r>
            <a:r>
              <a:rPr lang="en-US" strike="sngStrike" dirty="0">
                <a:highlight>
                  <a:srgbClr val="FFFF00"/>
                </a:highlight>
              </a:rPr>
              <a:t>and/or </a:t>
            </a:r>
            <a:r>
              <a:rPr lang="en-US" dirty="0"/>
              <a:t>WFA Passpoint/Hotspot 2.0</a:t>
            </a:r>
          </a:p>
          <a:p>
            <a:r>
              <a:rPr lang="en-US" dirty="0"/>
              <a:t>HESS is </a:t>
            </a:r>
            <a:r>
              <a:rPr lang="en-US" dirty="0">
                <a:highlight>
                  <a:srgbClr val="FFFF00"/>
                </a:highlight>
              </a:rPr>
              <a:t>either/both </a:t>
            </a:r>
            <a:r>
              <a:rPr lang="en-US" dirty="0"/>
              <a:t>consistent authentication, or equivalent access to “external things”</a:t>
            </a:r>
          </a:p>
          <a:p>
            <a:r>
              <a:rPr lang="en-US" dirty="0"/>
              <a:t>HESS is identifiable by HESSID, which is globally unique (MAC Address); identifies the SP (but perhaps not one-to-one)</a:t>
            </a:r>
          </a:p>
          <a:p>
            <a:r>
              <a:rPr lang="en-US" dirty="0"/>
              <a:t>HESS </a:t>
            </a:r>
            <a:r>
              <a:rPr lang="en-US" dirty="0">
                <a:highlight>
                  <a:srgbClr val="FFFF00"/>
                </a:highlight>
              </a:rPr>
              <a:t>can/cannot </a:t>
            </a:r>
            <a:r>
              <a:rPr lang="en-US" dirty="0"/>
              <a:t>span different ESSs or SSIDs</a:t>
            </a:r>
          </a:p>
          <a:p>
            <a:pPr lvl="1"/>
            <a:r>
              <a:rPr lang="en-US" dirty="0"/>
              <a:t>Corollary: Which (if either) of these is related to 802.11 handoff?</a:t>
            </a:r>
          </a:p>
          <a:p>
            <a:r>
              <a:rPr lang="en-US" dirty="0"/>
              <a:t>Homogenous is misspelled ; HESS should be introduced as a term/concept</a:t>
            </a:r>
          </a:p>
          <a:p>
            <a:r>
              <a:rPr lang="en-US" dirty="0"/>
              <a:t>Discuss off-line with WFA experts, 802.21 experts…</a:t>
            </a:r>
          </a:p>
          <a:p>
            <a:pPr marL="0" indent="0">
              <a:buNone/>
            </a:pPr>
            <a:endParaRPr lang="en-US" dirty="0"/>
          </a:p>
          <a:p>
            <a:endParaRPr lang="en-US" dirty="0"/>
          </a:p>
        </p:txBody>
      </p:sp>
    </p:spTree>
    <p:extLst>
      <p:ext uri="{BB962C8B-B14F-4D97-AF65-F5344CB8AC3E}">
        <p14:creationId xmlns:p14="http://schemas.microsoft.com/office/powerpoint/2010/main" val="12083028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Looked at WFA’s Deployment Guidelines:</a:t>
            </a:r>
          </a:p>
          <a:p>
            <a:pPr lvl="1"/>
            <a:r>
              <a:rPr lang="en-US" dirty="0"/>
              <a:t>“If two APs have the same SSID they are considered to be part of the same wireless network.  But, because SSIDs are not globally administered it is possible that two APs with the same SSID are in fact in different wireless networks.  HESSID element [sic] allows devices to detect this condition.”</a:t>
            </a:r>
          </a:p>
          <a:p>
            <a:pPr lvl="1"/>
            <a:r>
              <a:rPr lang="en-US" dirty="0"/>
              <a:t>What is “wireless network” in this context?</a:t>
            </a:r>
          </a:p>
          <a:p>
            <a:r>
              <a:rPr lang="en-US" dirty="0"/>
              <a:t>Concepts we need:</a:t>
            </a:r>
          </a:p>
          <a:p>
            <a:pPr lvl="1"/>
            <a:r>
              <a:rPr lang="en-US" dirty="0"/>
              <a:t>Domain for </a:t>
            </a:r>
            <a:r>
              <a:rPr lang="en-US" dirty="0" err="1"/>
              <a:t>Reassociation</a:t>
            </a:r>
            <a:r>
              <a:rPr lang="en-US" dirty="0"/>
              <a:t> (and upper-layer mobility transparency)</a:t>
            </a:r>
          </a:p>
          <a:p>
            <a:pPr lvl="1"/>
            <a:r>
              <a:rPr lang="en-US" dirty="0"/>
              <a:t>Domain for “same hotspot” (“local”)</a:t>
            </a:r>
          </a:p>
          <a:p>
            <a:pPr lvl="1"/>
            <a:r>
              <a:rPr lang="en-US" dirty="0"/>
              <a:t>Domain for “hotspot from my [home] provider” (worldwide)</a:t>
            </a:r>
          </a:p>
          <a:p>
            <a:pPr lvl="1"/>
            <a:r>
              <a:rPr lang="en-US" dirty="0"/>
              <a:t>Domain that uses the same security</a:t>
            </a:r>
          </a:p>
          <a:p>
            <a:pPr lvl="1"/>
            <a:r>
              <a:rPr lang="en-US" dirty="0"/>
              <a:t>Equivalent access to “external things”  (SSPN?)  (CAG?)</a:t>
            </a:r>
          </a:p>
          <a:p>
            <a:pPr lvl="1"/>
            <a:endParaRPr lang="en-US" dirty="0"/>
          </a:p>
          <a:p>
            <a:pPr lvl="1"/>
            <a:endParaRPr lang="en-US" dirty="0"/>
          </a:p>
        </p:txBody>
      </p:sp>
    </p:spTree>
    <p:extLst>
      <p:ext uri="{BB962C8B-B14F-4D97-AF65-F5344CB8AC3E}">
        <p14:creationId xmlns:p14="http://schemas.microsoft.com/office/powerpoint/2010/main" val="29519619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Homogeneous ESS attributes (should be):</a:t>
            </a:r>
          </a:p>
          <a:p>
            <a:pPr lvl="1"/>
            <a:r>
              <a:rPr lang="en-US" dirty="0"/>
              <a:t>=&gt; Must have a globally unique identifier</a:t>
            </a:r>
          </a:p>
          <a:p>
            <a:pPr lvl="1"/>
            <a:r>
              <a:rPr lang="en-US" dirty="0"/>
              <a:t>Set of BSSs</a:t>
            </a:r>
          </a:p>
          <a:p>
            <a:pPr lvl="1"/>
            <a:r>
              <a:rPr lang="en-US" dirty="0"/>
              <a:t>Mobility transparency to upper layers (one DS, </a:t>
            </a:r>
            <a:r>
              <a:rPr lang="en-US" dirty="0" err="1"/>
              <a:t>Reassociate</a:t>
            </a:r>
            <a:r>
              <a:rPr lang="en-US" dirty="0"/>
              <a:t>)</a:t>
            </a:r>
          </a:p>
          <a:p>
            <a:pPr lvl="1"/>
            <a:r>
              <a:rPr lang="en-US" dirty="0"/>
              <a:t>=&gt; Same HESSID</a:t>
            </a:r>
          </a:p>
          <a:p>
            <a:pPr lvl="1"/>
            <a:r>
              <a:rPr lang="en-US" dirty="0"/>
              <a:t>=&gt; SSID is the same</a:t>
            </a:r>
          </a:p>
          <a:p>
            <a:pPr lvl="1"/>
            <a:r>
              <a:rPr lang="en-US" dirty="0"/>
              <a:t>=&gt; all available/reachable services are the same</a:t>
            </a:r>
          </a:p>
          <a:p>
            <a:pPr lvl="1"/>
            <a:r>
              <a:rPr lang="en-US" dirty="0"/>
              <a:t>=&gt; reachable SSPN(s) are the same, if present</a:t>
            </a:r>
          </a:p>
          <a:p>
            <a:r>
              <a:rPr lang="en-US" dirty="0"/>
              <a:t>It’s not:</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15479411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685800" y="1981200"/>
            <a:ext cx="7772400" cy="4267200"/>
          </a:xfrm>
        </p:spPr>
        <p:txBody>
          <a:bodyPr/>
          <a:lstStyle/>
          <a:p>
            <a:pPr marL="0" indent="0">
              <a:buNone/>
            </a:pPr>
            <a:r>
              <a:rPr lang="en-US" altLang="en-US" sz="2000" dirty="0"/>
              <a:t>Topic out of </a:t>
            </a:r>
            <a:r>
              <a:rPr lang="en-US" altLang="en-US" sz="2000" dirty="0" err="1"/>
              <a:t>REVmd</a:t>
            </a:r>
            <a:r>
              <a:rPr lang="en-US" altLang="en-US" sz="2000" dirty="0"/>
              <a:t>:</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p:txBody>
      </p:sp>
    </p:spTree>
    <p:extLst>
      <p:ext uri="{BB962C8B-B14F-4D97-AF65-F5344CB8AC3E}">
        <p14:creationId xmlns:p14="http://schemas.microsoft.com/office/powerpoint/2010/main" val="7031700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March 6</a:t>
            </a:r>
            <a:r>
              <a:rPr lang="en-US" altLang="en-US" baseline="30000" dirty="0"/>
              <a:t>th</a:t>
            </a:r>
            <a:r>
              <a:rPr lang="en-US" altLang="en-US" dirty="0"/>
              <a:t>, PM2</a:t>
            </a:r>
          </a:p>
        </p:txBody>
      </p:sp>
    </p:spTree>
    <p:extLst>
      <p:ext uri="{BB962C8B-B14F-4D97-AF65-F5344CB8AC3E}">
        <p14:creationId xmlns:p14="http://schemas.microsoft.com/office/powerpoint/2010/main" val="4535197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March 7</a:t>
            </a:r>
            <a:r>
              <a:rPr lang="en-US" altLang="en-US" baseline="30000" dirty="0"/>
              <a:t>th</a:t>
            </a:r>
            <a:r>
              <a:rPr lang="en-US" altLang="en-US" dirty="0"/>
              <a:t>, AM1</a:t>
            </a:r>
          </a:p>
        </p:txBody>
      </p:sp>
    </p:spTree>
    <p:extLst>
      <p:ext uri="{BB962C8B-B14F-4D97-AF65-F5344CB8AC3E}">
        <p14:creationId xmlns:p14="http://schemas.microsoft.com/office/powerpoint/2010/main" val="1674868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May 2018 session</a:t>
            </a:r>
          </a:p>
          <a:p>
            <a:pPr eaLnBrk="1" hangingPunct="1"/>
            <a:endParaRPr lang="en-US" altLang="en-US" sz="2000" dirty="0"/>
          </a:p>
          <a:p>
            <a:pPr eaLnBrk="1" hangingPunct="1"/>
            <a:r>
              <a:rPr lang="en-US" altLang="en-US" sz="2000" dirty="0"/>
              <a:t>Chair: Mark Hamilton (Ruckus/ARRIS)</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dirty="0"/>
              <a:t>Prep for </a:t>
            </a:r>
            <a:r>
              <a:rPr lang="en-US" altLang="en-US" dirty="0" err="1"/>
              <a:t>TGba</a:t>
            </a:r>
            <a:r>
              <a:rPr lang="en-US" altLang="en-US" dirty="0"/>
              <a:t> joint session</a:t>
            </a:r>
          </a:p>
        </p:txBody>
      </p:sp>
      <p:sp>
        <p:nvSpPr>
          <p:cNvPr id="30723" name="Rectangle 3"/>
          <p:cNvSpPr>
            <a:spLocks noGrp="1" noChangeArrowheads="1"/>
          </p:cNvSpPr>
          <p:nvPr>
            <p:ph idx="1"/>
          </p:nvPr>
        </p:nvSpPr>
        <p:spPr>
          <a:xfrm>
            <a:off x="685800" y="1371600"/>
            <a:ext cx="7772400" cy="5029200"/>
          </a:xfrm>
        </p:spPr>
        <p:txBody>
          <a:bodyPr/>
          <a:lstStyle/>
          <a:p>
            <a:pPr marL="0" indent="0">
              <a:buNone/>
              <a:defRPr/>
            </a:pPr>
            <a:r>
              <a:rPr lang="en-US" sz="2000" dirty="0"/>
              <a:t>Suggest:</a:t>
            </a:r>
          </a:p>
          <a:p>
            <a:pPr>
              <a:defRPr/>
            </a:pPr>
            <a:r>
              <a:rPr lang="en-US" sz="2000" dirty="0"/>
              <a:t>Review of slides 33-37 (in this deck)</a:t>
            </a:r>
          </a:p>
          <a:p>
            <a:pPr>
              <a:defRPr/>
            </a:pPr>
            <a:r>
              <a:rPr lang="en-US" sz="2000" dirty="0"/>
              <a:t>Review of “802.11BA topics related to ARC” (Ganesh Venkatesan) </a:t>
            </a:r>
            <a:r>
              <a:rPr lang="en-US" sz="2000" dirty="0">
                <a:hlinkClick r:id="rId2"/>
              </a:rPr>
              <a:t>11-18/0533r2</a:t>
            </a:r>
            <a:endParaRPr lang="en-US" sz="2000" dirty="0"/>
          </a:p>
          <a:p>
            <a:pPr>
              <a:defRPr/>
            </a:pPr>
            <a:r>
              <a:rPr lang="en-US" sz="2000" dirty="0"/>
              <a:t>Review of “Definition of WUR Mode” (</a:t>
            </a:r>
            <a:r>
              <a:rPr lang="en-US" sz="2000" dirty="0">
                <a:hlinkClick r:id="rId3"/>
              </a:rPr>
              <a:t>11-17-0972r2</a:t>
            </a:r>
            <a:r>
              <a:rPr lang="en-US" sz="2000" dirty="0"/>
              <a:t>)</a:t>
            </a:r>
          </a:p>
          <a:p>
            <a:pPr>
              <a:defRPr/>
            </a:pPr>
            <a:r>
              <a:rPr lang="en-US" sz="2000" dirty="0"/>
              <a:t>Review of Specification Framework (</a:t>
            </a:r>
            <a:r>
              <a:rPr lang="en-US" sz="2000" dirty="0">
                <a:hlinkClick r:id="rId4"/>
              </a:rPr>
              <a:t>11-17/0575r11</a:t>
            </a:r>
            <a:r>
              <a:rPr lang="en-US" sz="2000" dirty="0"/>
              <a:t>)</a:t>
            </a:r>
          </a:p>
          <a:p>
            <a:pPr>
              <a:defRPr/>
            </a:pPr>
            <a:endParaRPr lang="en-US" sz="2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3716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Consider YANG/NETCONF next steps</a:t>
            </a:r>
          </a:p>
          <a:p>
            <a:pPr>
              <a:defRPr/>
            </a:pPr>
            <a:r>
              <a:rPr lang="en-US" sz="2000" dirty="0"/>
              <a:t>Investigation of WUR architecture topics; may lead into “split” PHYs (LC, 28 GHz (</a:t>
            </a:r>
            <a:r>
              <a:rPr lang="en-US" sz="2000" dirty="0" err="1"/>
              <a:t>Phazr</a:t>
            </a:r>
            <a:r>
              <a:rPr lang="en-US" sz="2000" dirty="0"/>
              <a:t>))</a:t>
            </a:r>
          </a:p>
          <a:p>
            <a:pPr>
              <a:defRPr/>
            </a:pPr>
            <a:r>
              <a:rPr lang="en-US" sz="2000" dirty="0"/>
              <a:t>Will also follow 802.1/802.11 activities on links, bridging, and MAC Service definition – “What is an ESS?”, for example</a:t>
            </a:r>
          </a:p>
          <a:p>
            <a:pPr>
              <a:defRPr/>
            </a:pPr>
            <a:r>
              <a:rPr lang="en-US" sz="2000" dirty="0"/>
              <a:t>MLME-RESET, versus MLME-JOIN and MLME-START</a:t>
            </a:r>
          </a:p>
          <a:p>
            <a:pPr>
              <a:defRPr/>
            </a:pPr>
            <a:r>
              <a:rPr lang="en-US" sz="2000" dirty="0"/>
              <a:t>Monitor/report on IETF/802 activities, as needed</a:t>
            </a:r>
          </a:p>
          <a:p>
            <a:pPr>
              <a:defRPr/>
            </a:pPr>
            <a:r>
              <a:rPr lang="en-US" sz="2000" dirty="0"/>
              <a:t>Monitor/report on IEEE 1588 activities and 802.1ASrev use of FTM, as needed	</a:t>
            </a:r>
          </a:p>
          <a:p>
            <a:pPr marL="0" indent="0">
              <a:buFontTx/>
              <a:buNone/>
              <a:defRPr/>
            </a:pPr>
            <a:r>
              <a:rPr lang="en-US" sz="2000" dirty="0"/>
              <a:t>If you have ANY other topic that you would like ARC SC to consider, contact the SC chair.</a:t>
            </a:r>
          </a:p>
        </p:txBody>
      </p:sp>
    </p:spTree>
    <p:extLst>
      <p:ext uri="{BB962C8B-B14F-4D97-AF65-F5344CB8AC3E}">
        <p14:creationId xmlns:p14="http://schemas.microsoft.com/office/powerpoint/2010/main" val="32080656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July 2018</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(Monday/Tuesday?)</a:t>
            </a:r>
          </a:p>
          <a:p>
            <a:pPr lvl="1" eaLnBrk="1" hangingPunct="1"/>
            <a:r>
              <a:rPr lang="en-US" altLang="en-US" dirty="0"/>
              <a:t>Plus Joint sessions: Another with </a:t>
            </a:r>
            <a:r>
              <a:rPr lang="en-US" altLang="en-US" dirty="0" err="1"/>
              <a:t>TGba</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Schedule with 10 days notice</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Thursday, May 10</a:t>
            </a:r>
            <a:r>
              <a:rPr lang="en-US" altLang="en-US" baseline="30000" dirty="0"/>
              <a:t>th</a:t>
            </a:r>
            <a:r>
              <a:rPr lang="en-US" altLang="en-US" dirty="0"/>
              <a:t>, PM2</a:t>
            </a:r>
            <a:br>
              <a:rPr lang="en-US" altLang="en-US" dirty="0"/>
            </a:br>
            <a:r>
              <a:rPr lang="en-US" altLang="en-US" dirty="0"/>
              <a:t>Joint session with </a:t>
            </a:r>
            <a:r>
              <a:rPr lang="en-US" altLang="en-US" dirty="0" err="1"/>
              <a:t>TGba</a:t>
            </a:r>
            <a:r>
              <a:rPr lang="en-US" altLang="en-US" dirty="0"/>
              <a:t> and ARC</a:t>
            </a:r>
          </a:p>
        </p:txBody>
      </p:sp>
    </p:spTree>
    <p:extLst>
      <p:ext uri="{BB962C8B-B14F-4D97-AF65-F5344CB8AC3E}">
        <p14:creationId xmlns:p14="http://schemas.microsoft.com/office/powerpoint/2010/main" val="39547193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a:t>
            </a:r>
          </a:p>
          <a:p>
            <a:pPr>
              <a:defRPr/>
            </a:pPr>
            <a:r>
              <a:rPr lang="en-US" sz="2000" dirty="0"/>
              <a:t>Presentations:</a:t>
            </a:r>
          </a:p>
          <a:p>
            <a:pPr lvl="1">
              <a:defRPr/>
            </a:pPr>
            <a:r>
              <a:rPr lang="en-US" sz="1600" dirty="0"/>
              <a:t>“802.11BA topics related to ARC” (Ganesh Venkatesan) </a:t>
            </a:r>
            <a:r>
              <a:rPr lang="en-US" sz="1600" dirty="0">
                <a:hlinkClick r:id="rId2"/>
              </a:rPr>
              <a:t>11-18/0533r2</a:t>
            </a:r>
            <a:endParaRPr lang="en-US" sz="1600" dirty="0">
              <a:hlinkClick r:id="rId3"/>
            </a:endParaRPr>
          </a:p>
          <a:p>
            <a:pPr lvl="1">
              <a:defRPr/>
            </a:pPr>
            <a:r>
              <a:rPr lang="en-US" sz="1600" dirty="0"/>
              <a:t>“11BA Arch Discussion” (Mark Hamilton)</a:t>
            </a:r>
            <a:r>
              <a:rPr lang="en-US" sz="1600" dirty="0">
                <a:hlinkClick r:id="rId3"/>
              </a:rPr>
              <a:t> 11-17/1025r0</a:t>
            </a:r>
            <a:r>
              <a:rPr lang="en-US" sz="1600" dirty="0"/>
              <a:t> </a:t>
            </a:r>
          </a:p>
          <a:p>
            <a:pPr lvl="1">
              <a:defRPr/>
            </a:pPr>
            <a:r>
              <a:rPr lang="en-US" sz="1600" dirty="0"/>
              <a:t>Also see following slides</a:t>
            </a:r>
          </a:p>
          <a:p>
            <a:pPr>
              <a:defRPr/>
            </a:pPr>
            <a:r>
              <a:rPr lang="en-US" sz="2000" dirty="0" err="1"/>
              <a:t>TGba</a:t>
            </a:r>
            <a:r>
              <a:rPr lang="en-US" sz="2000" dirty="0"/>
              <a:t> is still maturing, through the SFD process.  Started in March session with substantive discussions</a:t>
            </a:r>
          </a:p>
        </p:txBody>
      </p:sp>
    </p:spTree>
    <p:extLst>
      <p:ext uri="{BB962C8B-B14F-4D97-AF65-F5344CB8AC3E}">
        <p14:creationId xmlns:p14="http://schemas.microsoft.com/office/powerpoint/2010/main" val="10101063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33400" y="685800"/>
            <a:ext cx="8001000" cy="990600"/>
          </a:xfrm>
        </p:spPr>
        <p:txBody>
          <a:bodyPr/>
          <a:lstStyle/>
          <a:p>
            <a:pPr eaLnBrk="1" hangingPunct="1"/>
            <a:r>
              <a:rPr lang="en-US" altLang="en-US" dirty="0">
                <a:ea typeface="MS PGothic" panose="020B0600070205080204" pitchFamily="34" charset="-128"/>
              </a:rPr>
              <a:t>TGba architecture comments/answers to questions in 11-17/1025 (from July 10, 2017 TGba)</a:t>
            </a:r>
          </a:p>
        </p:txBody>
      </p:sp>
      <p:sp>
        <p:nvSpPr>
          <p:cNvPr id="39939" name="Rectangle 3"/>
          <p:cNvSpPr>
            <a:spLocks noGrp="1" noChangeArrowheads="1"/>
          </p:cNvSpPr>
          <p:nvPr>
            <p:ph idx="1"/>
          </p:nvPr>
        </p:nvSpPr>
        <p:spPr>
          <a:xfrm>
            <a:off x="685800" y="1905000"/>
            <a:ext cx="7772400" cy="4114800"/>
          </a:xfrm>
        </p:spPr>
        <p:txBody>
          <a:bodyPr/>
          <a:lstStyle/>
          <a:p>
            <a:pPr>
              <a:defRPr/>
            </a:pPr>
            <a:r>
              <a:rPr lang="en-US" sz="2000" dirty="0"/>
              <a:t>Yes, fully independent PHY</a:t>
            </a:r>
          </a:p>
          <a:p>
            <a:pPr>
              <a:defRPr/>
            </a:pPr>
            <a:r>
              <a:rPr lang="en-US" sz="2000" dirty="0"/>
              <a:t>Probably independent MAC?</a:t>
            </a:r>
          </a:p>
          <a:p>
            <a:pPr>
              <a:defRPr/>
            </a:pPr>
            <a:r>
              <a:rPr lang="en-US" sz="2000" dirty="0"/>
              <a:t>Always co-located with AP or non-AP STA – a “companion” radio</a:t>
            </a:r>
          </a:p>
          <a:p>
            <a:pPr>
              <a:defRPr/>
            </a:pPr>
            <a:r>
              <a:rPr lang="en-US" sz="2000" dirty="0"/>
              <a:t>No MAC Address (?)</a:t>
            </a:r>
          </a:p>
          <a:p>
            <a:pPr>
              <a:defRPr/>
            </a:pPr>
            <a:r>
              <a:rPr lang="en-US" sz="2000" dirty="0"/>
              <a:t>WUR MAC (assuming it is independent) does need to coordinate with the main MAC.  Main MAC negotiates a WUR ID on WUR’s behalf, for example.  And, power on/off needs to be coordinated between them – might be through higher layer entity, though (?)</a:t>
            </a:r>
          </a:p>
          <a:p>
            <a:pPr>
              <a:defRPr/>
            </a:pPr>
            <a:r>
              <a:rPr lang="en-US" sz="2000" dirty="0"/>
              <a:t>WUR does not associate to the BSS (it doesn’t have a MAC Address)</a:t>
            </a:r>
          </a:p>
          <a:p>
            <a:pPr>
              <a:defRPr/>
            </a:pPr>
            <a:r>
              <a:rPr lang="en-US" sz="2000" dirty="0"/>
              <a:t>WUR only runs in 2.4/5 GHz.  But, can work with all PHYs (maybe?)</a:t>
            </a:r>
          </a:p>
          <a:p>
            <a:pPr>
              <a:defRPr/>
            </a:pPr>
            <a:r>
              <a:rPr lang="en-US" sz="2000" dirty="0"/>
              <a:t>Mesh, IBSS, OCB uses are TBD in the future, not now</a:t>
            </a:r>
          </a:p>
          <a:p>
            <a:pPr>
              <a:defRPr/>
            </a:pPr>
            <a:endParaRPr lang="en-US" sz="1600" dirty="0"/>
          </a:p>
        </p:txBody>
      </p:sp>
    </p:spTree>
    <p:extLst>
      <p:ext uri="{BB962C8B-B14F-4D97-AF65-F5344CB8AC3E}">
        <p14:creationId xmlns:p14="http://schemas.microsoft.com/office/powerpoint/2010/main" val="19845141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new questions (from July 12, 2017 ARC)</a:t>
            </a:r>
          </a:p>
        </p:txBody>
      </p:sp>
      <p:sp>
        <p:nvSpPr>
          <p:cNvPr id="39939" name="Rectangle 3"/>
          <p:cNvSpPr>
            <a:spLocks noGrp="1" noChangeArrowheads="1"/>
          </p:cNvSpPr>
          <p:nvPr>
            <p:ph idx="1"/>
          </p:nvPr>
        </p:nvSpPr>
        <p:spPr>
          <a:xfrm>
            <a:off x="381000" y="1676400"/>
            <a:ext cx="8382000" cy="4724400"/>
          </a:xfrm>
        </p:spPr>
        <p:txBody>
          <a:bodyPr/>
          <a:lstStyle/>
          <a:p>
            <a:pPr>
              <a:defRPr/>
            </a:pPr>
            <a:r>
              <a:rPr lang="en-US" sz="1800" dirty="0"/>
              <a:t>Does every WUR stack have an individual “ID” (“WUR address”)?  Or, could a given WUR stack be only addressed using a “group ID” in some scenarios?</a:t>
            </a:r>
          </a:p>
          <a:p>
            <a:pPr>
              <a:defRPr/>
            </a:pPr>
            <a:r>
              <a:rPr lang="en-US" sz="1800" dirty="0"/>
              <a:t>How are WUR ID’s made globally unique, or are they?  What about overlapping WUR coverage?  Prevented using the same solution as security protections?  Prevented through selection of different sub-carriers?</a:t>
            </a:r>
          </a:p>
          <a:p>
            <a:pPr>
              <a:defRPr/>
            </a:pPr>
            <a:r>
              <a:rPr lang="en-US" sz="1800" dirty="0"/>
              <a:t>How does the WUR stack become aware of ongoing NAV protections?  RX doesn’t need to know.  What about the </a:t>
            </a:r>
            <a:r>
              <a:rPr lang="en-US" sz="1800" dirty="0" err="1"/>
              <a:t>TXr</a:t>
            </a:r>
            <a:r>
              <a:rPr lang="en-US" sz="1800" dirty="0"/>
              <a:t>?</a:t>
            </a:r>
          </a:p>
          <a:p>
            <a:pPr>
              <a:defRPr/>
            </a:pPr>
            <a:r>
              <a:rPr lang="en-US" sz="1800" dirty="0"/>
              <a:t>For protection – how much of a legacy frame header is sent?  Just PHY header?  Some MAC header (addresses?  NAV?  </a:t>
            </a:r>
            <a:r>
              <a:rPr lang="en-US" sz="1800" dirty="0" err="1"/>
              <a:t>Etc</a:t>
            </a:r>
            <a:r>
              <a:rPr lang="en-US" sz="1800" dirty="0"/>
              <a:t>)</a:t>
            </a:r>
          </a:p>
          <a:p>
            <a:pPr>
              <a:defRPr/>
            </a:pPr>
            <a:r>
              <a:rPr lang="en-US" sz="1800" dirty="0"/>
              <a:t>Is there any sharing (necessarily, as part of the design, not implementation choice) of RF front-end?</a:t>
            </a:r>
          </a:p>
          <a:p>
            <a:pPr>
              <a:defRPr/>
            </a:pPr>
            <a:r>
              <a:rPr lang="en-US" sz="1800" dirty="0"/>
              <a:t>What happens when the Main stack wakes up?  Does it still have an association?  Is it in some power save state (which)?  </a:t>
            </a:r>
          </a:p>
          <a:p>
            <a:pPr>
              <a:defRPr/>
            </a:pPr>
            <a:r>
              <a:rPr lang="en-US" sz="1800" dirty="0"/>
              <a:t>“Yes, fully independent PHY” – is that for the RX side, or the TX side?</a:t>
            </a:r>
          </a:p>
          <a:p>
            <a:pPr>
              <a:defRPr/>
            </a:pPr>
            <a:r>
              <a:rPr lang="en-US" sz="1800" dirty="0"/>
              <a:t>What about error recovery? STA goes out of range?  What if the AP changes (DFS, ITS, </a:t>
            </a:r>
            <a:r>
              <a:rPr lang="en-US" sz="1800" dirty="0" err="1"/>
              <a:t>etc</a:t>
            </a:r>
            <a:r>
              <a:rPr lang="en-US" sz="1800" dirty="0"/>
              <a:t>)?</a:t>
            </a:r>
          </a:p>
          <a:p>
            <a:pPr>
              <a:defRPr/>
            </a:pPr>
            <a:endParaRPr lang="en-US" sz="1800" dirty="0"/>
          </a:p>
          <a:p>
            <a:pPr>
              <a:defRPr/>
            </a:pPr>
            <a:endParaRPr lang="en-US" sz="1800" dirty="0"/>
          </a:p>
          <a:p>
            <a:pPr>
              <a:defRPr/>
            </a:pPr>
            <a:endParaRPr lang="en-US" sz="1600" dirty="0"/>
          </a:p>
        </p:txBody>
      </p:sp>
    </p:spTree>
    <p:extLst>
      <p:ext uri="{BB962C8B-B14F-4D97-AF65-F5344CB8AC3E}">
        <p14:creationId xmlns:p14="http://schemas.microsoft.com/office/powerpoint/2010/main" val="7678508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potential assumptions (from July 12, 2017 ARC)</a:t>
            </a:r>
          </a:p>
        </p:txBody>
      </p:sp>
      <p:sp>
        <p:nvSpPr>
          <p:cNvPr id="39939" name="Rectangle 3"/>
          <p:cNvSpPr>
            <a:spLocks noGrp="1" noChangeArrowheads="1"/>
          </p:cNvSpPr>
          <p:nvPr>
            <p:ph idx="1"/>
          </p:nvPr>
        </p:nvSpPr>
        <p:spPr>
          <a:xfrm>
            <a:off x="685800" y="1676400"/>
            <a:ext cx="7772400" cy="4724400"/>
          </a:xfrm>
        </p:spPr>
        <p:txBody>
          <a:bodyPr/>
          <a:lstStyle/>
          <a:p>
            <a:pPr>
              <a:defRPr/>
            </a:pPr>
            <a:r>
              <a:rPr lang="en-US" sz="1800" dirty="0"/>
              <a:t>How does the WUR stack become aware of ongoing NAV protections?  RX doesn’t need to know. The master’s Main stack runs the usual medium access, and wait until it has a </a:t>
            </a:r>
            <a:r>
              <a:rPr lang="en-US" sz="1800" dirty="0" err="1"/>
              <a:t>TXop</a:t>
            </a:r>
            <a:r>
              <a:rPr lang="en-US" sz="1800" dirty="0"/>
              <a:t>, then triggers the WUR to TX.</a:t>
            </a:r>
          </a:p>
          <a:p>
            <a:pPr>
              <a:defRPr/>
            </a:pPr>
            <a:r>
              <a:rPr lang="en-US" sz="1800" dirty="0"/>
              <a:t>On the </a:t>
            </a:r>
            <a:r>
              <a:rPr lang="en-US" sz="1800" dirty="0" err="1"/>
              <a:t>RXr</a:t>
            </a:r>
            <a:r>
              <a:rPr lang="en-US" sz="1800" dirty="0"/>
              <a:t>, only one stack (WUR or Main) are active at a given point in time.</a:t>
            </a:r>
          </a:p>
          <a:p>
            <a:pPr>
              <a:defRPr/>
            </a:pPr>
            <a:r>
              <a:rPr lang="en-US" sz="1800" dirty="0"/>
              <a:t>When the Main stack wakes up, it still has an association and is in a power save state (a new “WUR” power save state).  The Main stack TXs, which is the indication that the wakeup was successful and completed. </a:t>
            </a:r>
          </a:p>
          <a:p>
            <a:pPr>
              <a:defRPr/>
            </a:pPr>
            <a:r>
              <a:rPr lang="en-US" sz="1800" dirty="0"/>
              <a:t>There are 100% RX WURs, at the sleeping node.  There are </a:t>
            </a:r>
            <a:r>
              <a:rPr lang="en-US" sz="1800" dirty="0" err="1"/>
              <a:t>TXrs</a:t>
            </a:r>
            <a:r>
              <a:rPr lang="en-US" sz="1800" dirty="0"/>
              <a:t>, on the master node, and these are therefore (potentially) different architecturally.</a:t>
            </a:r>
          </a:p>
          <a:p>
            <a:pPr>
              <a:defRPr/>
            </a:pPr>
            <a:r>
              <a:rPr lang="en-US" sz="1800" dirty="0"/>
              <a:t>The WUR “wakeup” frame does not NAV protect to cover the sleeping device’s Main radio waking up and </a:t>
            </a:r>
            <a:r>
              <a:rPr lang="en-US" sz="1800" dirty="0" err="1"/>
              <a:t>TXing</a:t>
            </a:r>
            <a:r>
              <a:rPr lang="en-US" sz="1800" dirty="0"/>
              <a:t>.</a:t>
            </a:r>
          </a:p>
          <a:p>
            <a:pPr>
              <a:defRPr/>
            </a:pPr>
            <a:endParaRPr lang="en-US" sz="1800" dirty="0"/>
          </a:p>
          <a:p>
            <a:pPr>
              <a:defRPr/>
            </a:pPr>
            <a:r>
              <a:rPr lang="en-US" sz="1800" i="1" dirty="0"/>
              <a:t>Review 11-17/972 to confirm/before proceeding on the above</a:t>
            </a:r>
          </a:p>
          <a:p>
            <a:pPr>
              <a:defRPr/>
            </a:pPr>
            <a:endParaRPr lang="en-US" sz="1800" dirty="0"/>
          </a:p>
          <a:p>
            <a:pPr>
              <a:defRPr/>
            </a:pPr>
            <a:endParaRPr lang="en-US" sz="1600" dirty="0"/>
          </a:p>
        </p:txBody>
      </p:sp>
    </p:spTree>
    <p:extLst>
      <p:ext uri="{BB962C8B-B14F-4D97-AF65-F5344CB8AC3E}">
        <p14:creationId xmlns:p14="http://schemas.microsoft.com/office/powerpoint/2010/main" val="4089803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May 8</a:t>
            </a:r>
            <a:r>
              <a:rPr lang="en-US" altLang="en-US" baseline="30000" dirty="0"/>
              <a:t>th</a:t>
            </a:r>
            <a:r>
              <a:rPr lang="en-US" altLang="en-US" dirty="0"/>
              <a:t>, AM2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36555</TotalTime>
  <Words>2973</Words>
  <Application>Microsoft Office PowerPoint</Application>
  <PresentationFormat>On-screen Show (4:3)</PresentationFormat>
  <Paragraphs>314</Paragraphs>
  <Slides>37</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5" baseType="lpstr">
      <vt:lpstr>MS Gothic</vt:lpstr>
      <vt:lpstr>MS PGothic</vt:lpstr>
      <vt:lpstr>Arial</vt:lpstr>
      <vt:lpstr>Helvetica</vt:lpstr>
      <vt:lpstr>Monotype Sorts</vt:lpstr>
      <vt:lpstr>Times New Roman</vt:lpstr>
      <vt:lpstr>802-11-Submission</vt:lpstr>
      <vt:lpstr>Document</vt:lpstr>
      <vt:lpstr>ARC-SC-agenda-May-2018</vt:lpstr>
      <vt:lpstr>Abstract</vt:lpstr>
      <vt:lpstr>IEEE 802.11   Architecture Standing Committee</vt:lpstr>
      <vt:lpstr>Tuesday, May 8th, AM2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May 2018</vt:lpstr>
      <vt:lpstr>ARC Chair confirmation and VChair election</vt:lpstr>
      <vt:lpstr>ARC Minutes</vt:lpstr>
      <vt:lpstr>IEEE 1588 mapping to IEEE 802.11/ 802.1ASrev use of FTM update </vt:lpstr>
      <vt:lpstr>IEEE 802 activities directly related to IEEE 802.11 ARC</vt:lpstr>
      <vt:lpstr>IETF/802 coordination </vt:lpstr>
      <vt:lpstr>TGax architecture topics</vt:lpstr>
      <vt:lpstr>Discussion on YANG/NETCONF models</vt:lpstr>
      <vt:lpstr>What is an ESS?</vt:lpstr>
      <vt:lpstr>What is an ESS?  (Continued)</vt:lpstr>
      <vt:lpstr>What is an ESS? – Direction?</vt:lpstr>
      <vt:lpstr>ESS and HESS?</vt:lpstr>
      <vt:lpstr>HESS concepts (not necessarily what 802.11 says, now)</vt:lpstr>
      <vt:lpstr>HESS concepts (not necessarily what 802.11 says, now)</vt:lpstr>
      <vt:lpstr>HESS concepts (not necessarily what 802.11 says, now)</vt:lpstr>
      <vt:lpstr>AP/DS/Portal architecture and 802 concepts</vt:lpstr>
      <vt:lpstr>MLME-RESET, versus MLME-JOIN and MLME-START</vt:lpstr>
      <vt:lpstr>Tuesday, March 6th, PM2</vt:lpstr>
      <vt:lpstr>Wednesday, March 7th, AM1</vt:lpstr>
      <vt:lpstr>Prep for TGba joint session</vt:lpstr>
      <vt:lpstr>ARC Future Activities &amp; sessions</vt:lpstr>
      <vt:lpstr>Planning for July 2018</vt:lpstr>
      <vt:lpstr>Thursday, May 10th, PM2 Joint session with TGba and ARC</vt:lpstr>
      <vt:lpstr>TGba architecture topics</vt:lpstr>
      <vt:lpstr>TGba architecture comments/answers to questions in 11-17/1025 (from July 10, 2017 TGba)</vt:lpstr>
      <vt:lpstr>TGba architecture new questions (from July 12, 2017 ARC)</vt:lpstr>
      <vt:lpstr>TGba architecture potential assumptions (from July 12, 2017 ARC)</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Mark Hamilton</cp:lastModifiedBy>
  <cp:revision>593</cp:revision>
  <cp:lastPrinted>1998-02-10T13:28:06Z</cp:lastPrinted>
  <dcterms:created xsi:type="dcterms:W3CDTF">2009-07-15T16:38:20Z</dcterms:created>
  <dcterms:modified xsi:type="dcterms:W3CDTF">2018-05-06T09:58:36Z</dcterms:modified>
</cp:coreProperties>
</file>