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55" r:id="rId18"/>
    <p:sldId id="351" r:id="rId19"/>
    <p:sldId id="353" r:id="rId20"/>
    <p:sldId id="354" r:id="rId21"/>
    <p:sldId id="368" r:id="rId22"/>
    <p:sldId id="369" r:id="rId23"/>
    <p:sldId id="376" r:id="rId24"/>
    <p:sldId id="377" r:id="rId25"/>
    <p:sldId id="320" r:id="rId26"/>
    <p:sldId id="371" r:id="rId27"/>
    <p:sldId id="359" r:id="rId28"/>
    <p:sldId id="366" r:id="rId29"/>
    <p:sldId id="280" r:id="rId30"/>
    <p:sldId id="379" r:id="rId31"/>
    <p:sldId id="360" r:id="rId32"/>
    <p:sldId id="378" r:id="rId33"/>
    <p:sldId id="372" r:id="rId34"/>
    <p:sldId id="373" r:id="rId35"/>
    <p:sldId id="374" r:id="rId36"/>
    <p:sldId id="375"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40" d="100"/>
          <a:sy n="140" d="100"/>
        </p:scale>
        <p:origin x="1224"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802.11-18/0644r1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11" Type="http://schemas.openxmlformats.org/officeDocument/2006/relationships/hyperlink" Target="https://mentor.ieee.org/802.11/dcn/18/11-18-0533-00-0arc-802-11ba-topics-related-to-arc.pptx" TargetMode="External"/><Relationship Id="rId5" Type="http://schemas.openxmlformats.org/officeDocument/2006/relationships/hyperlink" Target="https://mentor.ieee.org/802.11/dcn/17/11-17-0136-02-0arc-bridging-architecture-considerations.docx" TargetMode="External"/><Relationship Id="rId10" Type="http://schemas.openxmlformats.org/officeDocument/2006/relationships/hyperlink" Target="https://mentor.ieee.org/802.11/dcn/17/11-17-1025-00-0arc-11ba-arch-discussion.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44-00-0arc-arc-sc-meeting-minutes-march-2018.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2018-05-07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26"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May 8,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 802c, 802.1CQ</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a:t>Continued review of </a:t>
            </a:r>
            <a:r>
              <a:rPr lang="en-US" sz="1600" b="1" dirty="0" err="1"/>
              <a:t>TGax</a:t>
            </a:r>
            <a:r>
              <a:rPr lang="en-US" sz="1600" b="1" dirty="0"/>
              <a:t> approach to subclause 10.2 and Figure 10-1: </a:t>
            </a:r>
            <a:r>
              <a:rPr lang="en-US" sz="1600" dirty="0">
                <a:hlinkClick r:id="rId4"/>
              </a:rPr>
              <a:t>11-18/0362r1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t>TIG formation discussion</a:t>
            </a:r>
          </a:p>
          <a:p>
            <a:pPr marL="342900" lvl="1" indent="-342900" eaLnBrk="1" hangingPunct="1">
              <a:lnSpc>
                <a:spcPct val="90000"/>
              </a:lnSpc>
              <a:buFont typeface="Arial" pitchFamily="34" charset="0"/>
              <a:buChar char="•"/>
              <a:defRPr/>
            </a:pPr>
            <a:r>
              <a:rPr lang="en-US" sz="1600" b="1" dirty="0"/>
              <a:t>“What is an ESS?”</a:t>
            </a:r>
            <a:endParaRPr lang="en-US" sz="1600" dirty="0"/>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5"/>
              </a:rPr>
              <a:t>11-17/0136r2</a:t>
            </a:r>
            <a:r>
              <a:rPr lang="en-US" sz="1600" dirty="0"/>
              <a:t>, </a:t>
            </a:r>
            <a:r>
              <a:rPr lang="en-US" sz="1600" dirty="0">
                <a:hlinkClick r:id="rId6"/>
              </a:rPr>
              <a:t>11-16/1512r0</a:t>
            </a:r>
            <a:r>
              <a:rPr lang="en-US" sz="1600" dirty="0"/>
              <a:t>, </a:t>
            </a:r>
            <a:r>
              <a:rPr lang="en-US" sz="1600" dirty="0">
                <a:hlinkClick r:id="rId7"/>
              </a:rPr>
              <a:t>11-16/0720r0</a:t>
            </a:r>
            <a:r>
              <a:rPr lang="en-US" sz="1600" b="1" dirty="0"/>
              <a:t>, </a:t>
            </a:r>
            <a:r>
              <a:rPr lang="en-US" sz="1600" dirty="0">
                <a:hlinkClick r:id="rId8"/>
              </a:rPr>
              <a:t>11-15/0454r0</a:t>
            </a:r>
            <a:r>
              <a:rPr lang="en-US" sz="1600" b="1" dirty="0"/>
              <a:t>, </a:t>
            </a:r>
            <a:r>
              <a:rPr lang="en-US" sz="1600" dirty="0">
                <a:hlinkClick r:id="rId9"/>
              </a:rPr>
              <a:t>11-14/1213r1</a:t>
            </a:r>
            <a:r>
              <a:rPr lang="en-US" sz="1600" b="1" dirty="0"/>
              <a:t> (slides 9-11)</a:t>
            </a:r>
          </a:p>
          <a:p>
            <a:pPr eaLnBrk="1" hangingPunct="1">
              <a:lnSpc>
                <a:spcPct val="90000"/>
              </a:lnSpc>
              <a:defRPr/>
            </a:pPr>
            <a:r>
              <a:rPr lang="en-US" sz="1600" dirty="0"/>
              <a:t>MLME-RESET, versus MLME-JOIN and MLME-START</a:t>
            </a:r>
          </a:p>
          <a:p>
            <a:pPr marL="0" indent="0" eaLnBrk="1" hangingPunct="1">
              <a:lnSpc>
                <a:spcPct val="90000"/>
              </a:lnSpc>
              <a:buNone/>
              <a:defRPr/>
            </a:pPr>
            <a:r>
              <a:rPr lang="en-US" sz="2000" dirty="0">
                <a:solidFill>
                  <a:srgbClr val="000000"/>
                </a:solidFill>
              </a:rPr>
              <a:t>Tuesday, May 8, PM2  </a:t>
            </a:r>
          </a:p>
          <a:p>
            <a:pPr eaLnBrk="1" hangingPunct="1">
              <a:lnSpc>
                <a:spcPct val="90000"/>
              </a:lnSpc>
              <a:defRPr/>
            </a:pPr>
            <a:r>
              <a:rPr lang="en-US" sz="1600" dirty="0"/>
              <a:t>Continue the above, as needed</a:t>
            </a:r>
          </a:p>
          <a:p>
            <a:pPr marL="0" indent="0" eaLnBrk="1" hangingPunct="1">
              <a:lnSpc>
                <a:spcPct val="90000"/>
              </a:lnSpc>
              <a:buNone/>
              <a:defRPr/>
            </a:pPr>
            <a:r>
              <a:rPr lang="en-US" sz="2000" dirty="0">
                <a:solidFill>
                  <a:srgbClr val="000000"/>
                </a:solidFill>
              </a:rPr>
              <a:t>Wednesday, May 9,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a:p>
            <a:pPr marL="0" indent="0" eaLnBrk="1" hangingPunct="1">
              <a:lnSpc>
                <a:spcPct val="90000"/>
              </a:lnSpc>
              <a:buFontTx/>
              <a:buNone/>
              <a:defRPr/>
            </a:pPr>
            <a:r>
              <a:rPr lang="en-US" sz="2000" dirty="0">
                <a:solidFill>
                  <a:srgbClr val="000000"/>
                </a:solidFill>
              </a:rPr>
              <a:t>Joint session with </a:t>
            </a:r>
            <a:r>
              <a:rPr lang="en-US" sz="2000" dirty="0" err="1">
                <a:solidFill>
                  <a:srgbClr val="000000"/>
                </a:solidFill>
              </a:rPr>
              <a:t>TGba</a:t>
            </a:r>
            <a:r>
              <a:rPr lang="en-US" sz="2000" dirty="0">
                <a:solidFill>
                  <a:srgbClr val="000000"/>
                </a:solidFill>
              </a:rPr>
              <a:t> – Thursday, May 10, PM2</a:t>
            </a:r>
          </a:p>
          <a:p>
            <a:pPr marL="342900" lvl="1" indent="-342900" eaLnBrk="1" hangingPunct="1">
              <a:lnSpc>
                <a:spcPct val="90000"/>
              </a:lnSpc>
              <a:buFontTx/>
              <a:buChar char="•"/>
              <a:defRPr/>
            </a:pPr>
            <a:r>
              <a:rPr lang="en-US" sz="1600" b="1" dirty="0"/>
              <a:t>Investigation of WUR architecture topics; eventually may lead into “split” PHYs (LC, 28 GHz (</a:t>
            </a:r>
            <a:r>
              <a:rPr lang="en-US" sz="1600" b="1" dirty="0" err="1"/>
              <a:t>Phazr</a:t>
            </a:r>
            <a:r>
              <a:rPr lang="en-US" sz="1600" b="1" dirty="0"/>
              <a:t>)): </a:t>
            </a:r>
            <a:r>
              <a:rPr lang="en-US" sz="1600" b="1" dirty="0">
                <a:hlinkClick r:id="rId10"/>
              </a:rPr>
              <a:t>11-17/1025r0</a:t>
            </a:r>
            <a:r>
              <a:rPr lang="en-US" sz="1600" b="1" dirty="0"/>
              <a:t>, </a:t>
            </a:r>
            <a:r>
              <a:rPr lang="en-US" sz="1600" b="1" dirty="0">
                <a:hlinkClick r:id="rId11"/>
              </a:rPr>
              <a:t>11-18/0533r0</a:t>
            </a:r>
            <a:r>
              <a:rPr lang="en-US" sz="1600" b="1" dirty="0"/>
              <a:t> </a:t>
            </a:r>
          </a:p>
          <a:p>
            <a:pPr marL="0" lvl="1" indent="0" eaLnBrk="1" hangingPunct="1">
              <a:lnSpc>
                <a:spcPct val="90000"/>
              </a:lnSpc>
              <a:spcBef>
                <a:spcPts val="432"/>
              </a:spcBef>
              <a:buNone/>
              <a:defRPr/>
            </a:pPr>
            <a:endParaRPr lang="en-US"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March face-to-face minutes:</a:t>
            </a:r>
          </a:p>
          <a:p>
            <a:pPr lvl="1" eaLnBrk="1" hangingPunct="1"/>
            <a:r>
              <a:rPr lang="en-US" altLang="en-US" dirty="0">
                <a:hlinkClick r:id="rId3"/>
              </a:rPr>
              <a:t>11-18/0544r0</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D2.2 Sponsor ballot closed Feb 28.  </a:t>
            </a:r>
          </a:p>
          <a:p>
            <a:pPr lvl="1"/>
            <a:r>
              <a:rPr lang="en-US" altLang="en-US" sz="1600" b="0" dirty="0"/>
              <a:t>100% approval</a:t>
            </a:r>
            <a:endParaRPr lang="en-US" sz="1600" b="0" dirty="0"/>
          </a:p>
          <a:p>
            <a:pPr lvl="1"/>
            <a:r>
              <a:rPr lang="en-US" sz="1600" b="0" dirty="0"/>
              <a:t>1 comment.  Editorial.</a:t>
            </a:r>
            <a:endParaRPr lang="en-US" altLang="en-US" dirty="0"/>
          </a:p>
          <a:p>
            <a:pPr lvl="1"/>
            <a:r>
              <a:rPr lang="en-US" altLang="en-US" b="1" dirty="0"/>
              <a:t>Roll-in:</a:t>
            </a:r>
          </a:p>
          <a:p>
            <a:pPr lvl="1"/>
            <a:r>
              <a:rPr lang="en-US" sz="1600" dirty="0"/>
              <a:t>IEEE </a:t>
            </a:r>
            <a:r>
              <a:rPr lang="en-US" sz="1600" dirty="0" err="1"/>
              <a:t>Std</a:t>
            </a:r>
            <a:r>
              <a:rPr lang="en-US" sz="1600" dirty="0"/>
              <a:t> 802.1Qcd-2015, IEEE </a:t>
            </a:r>
            <a:r>
              <a:rPr lang="en-US" sz="1600" dirty="0" err="1"/>
              <a:t>Std</a:t>
            </a:r>
            <a:r>
              <a:rPr lang="en-US" sz="1600" dirty="0"/>
              <a:t> 802.1Qca-2015, IEEE </a:t>
            </a:r>
            <a:r>
              <a:rPr lang="en-US" sz="1600" dirty="0" err="1"/>
              <a:t>Std</a:t>
            </a:r>
            <a:r>
              <a:rPr lang="en-US" sz="1600" dirty="0"/>
              <a:t> 802.1Q-2014 Cor 1-2015, IEEE </a:t>
            </a:r>
            <a:r>
              <a:rPr lang="en-US" sz="1600" dirty="0" err="1"/>
              <a:t>Std</a:t>
            </a:r>
            <a:r>
              <a:rPr lang="en-US" sz="1600" dirty="0"/>
              <a:t> 802.1Qbv-2015, IEEE </a:t>
            </a:r>
            <a:r>
              <a:rPr lang="en-US" sz="1600" dirty="0" err="1"/>
              <a:t>Std</a:t>
            </a:r>
            <a:r>
              <a:rPr lang="en-US" sz="1600" dirty="0"/>
              <a:t> 802.1Qbu-2016, IEEE </a:t>
            </a:r>
            <a:r>
              <a:rPr lang="en-US" sz="1600" dirty="0" err="1"/>
              <a:t>Std</a:t>
            </a:r>
            <a:r>
              <a:rPr lang="en-US" sz="1600" dirty="0"/>
              <a:t> 802.1Qbz-2016, IEEE </a:t>
            </a:r>
            <a:r>
              <a:rPr lang="en-US" sz="1600" dirty="0" err="1"/>
              <a:t>Std</a:t>
            </a:r>
            <a:r>
              <a:rPr lang="en-US" sz="1600" dirty="0"/>
              <a:t> 802.1Qci-2017, IEEE </a:t>
            </a:r>
            <a:r>
              <a:rPr lang="en-US" sz="1600" dirty="0" err="1"/>
              <a:t>Std</a:t>
            </a:r>
            <a:r>
              <a:rPr lang="en-US" sz="1600" dirty="0"/>
              <a:t> 802.1Qch-2017</a:t>
            </a:r>
          </a:p>
          <a:p>
            <a:r>
              <a:rPr lang="en-US" dirty="0"/>
              <a:t>802c, and (follow-on) 802.1CQ</a:t>
            </a:r>
          </a:p>
          <a:p>
            <a:pPr lvl="1"/>
            <a:r>
              <a:rPr lang="en-US" dirty="0"/>
              <a:t>802.1CQ in PAR process</a:t>
            </a:r>
          </a:p>
          <a:p>
            <a:pPr lvl="1"/>
            <a:r>
              <a:rPr lang="en-US" dirty="0"/>
              <a:t>Relation to 802.11aq</a:t>
            </a:r>
          </a:p>
          <a:p>
            <a:pPr lvl="1"/>
            <a:r>
              <a:rPr lang="en-US"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Dorothy Stanley (or new IETF liaison?) present topics of interest:</a:t>
            </a:r>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2018, Warsaw, Poland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Review of slides 33-36 (in this deck)</a:t>
            </a:r>
          </a:p>
          <a:p>
            <a:pPr>
              <a:defRPr/>
            </a:pPr>
            <a:r>
              <a:rPr lang="en-US" sz="2000" dirty="0"/>
              <a:t>Review of 11-17/972</a:t>
            </a:r>
          </a:p>
          <a:p>
            <a:pPr>
              <a:defRPr/>
            </a:pPr>
            <a:r>
              <a:rPr lang="en-US" sz="2000" dirty="0"/>
              <a:t>Review of 11-17/575</a:t>
            </a:r>
          </a:p>
          <a:p>
            <a:pPr>
              <a:defRPr/>
            </a:pP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May 10</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Targeted March session to continue substantive discussions (?)</a:t>
            </a:r>
          </a:p>
        </p:txBody>
      </p:sp>
    </p:spTree>
    <p:extLst>
      <p:ext uri="{BB962C8B-B14F-4D97-AF65-F5344CB8AC3E}">
        <p14:creationId xmlns:p14="http://schemas.microsoft.com/office/powerpoint/2010/main" val="10101063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8</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36474</TotalTime>
  <Words>2849</Words>
  <Application>Microsoft Office PowerPoint</Application>
  <PresentationFormat>On-screen Show (4:3)</PresentationFormat>
  <Paragraphs>299</Paragraphs>
  <Slides>36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MS Gothic</vt:lpstr>
      <vt:lpstr>MS PGothic</vt:lpstr>
      <vt:lpstr>Arial</vt:lpstr>
      <vt:lpstr>Helvetica</vt:lpstr>
      <vt:lpstr>Monotype Sorts</vt:lpstr>
      <vt:lpstr>Times New Roman</vt:lpstr>
      <vt:lpstr>802-11-Submission</vt:lpstr>
      <vt:lpstr>Document</vt:lpstr>
      <vt:lpstr>ARC-SC-agenda-May-2018</vt:lpstr>
      <vt:lpstr>Abstract</vt:lpstr>
      <vt:lpstr>IEEE 802.11   Architecture Standing Committee</vt:lpstr>
      <vt:lpstr>Tuesday, May 8th,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2018</vt:lpstr>
      <vt:lpstr>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What is an ESS?  (Continued)</vt:lpstr>
      <vt:lpstr>What is an ESS? – Direction?</vt:lpstr>
      <vt:lpstr>ESS and HESS?</vt:lpstr>
      <vt:lpstr>HESS concepts (not necessarily what 802.11 says, now)</vt:lpstr>
      <vt:lpstr>HESS concepts (not necessarily what 802.11 says, now)</vt:lpstr>
      <vt:lpstr>HESS concepts (not necessarily what 802.11 says, now)</vt:lpstr>
      <vt:lpstr>AP/DS/Portal architecture and 802 concepts</vt:lpstr>
      <vt:lpstr>MLME-RESET, versus MLME-JOIN and MLME-START</vt:lpstr>
      <vt:lpstr>Tuesday, March 6th, PM2</vt:lpstr>
      <vt:lpstr>Wednesday, March 7th, AM1</vt:lpstr>
      <vt:lpstr>Prep for TGba joint session</vt:lpstr>
      <vt:lpstr>ARC Future Activities &amp; sessions</vt:lpstr>
      <vt:lpstr>Planning for July 2018</vt:lpstr>
      <vt:lpstr>Thursday, May 10th, PM2 Joint session with TGba and ARC</vt:lpstr>
      <vt:lpstr>TGba architecture topics</vt:lpstr>
      <vt:lpstr>TGba architecture comments/answers to questions in 11-17/1025 (from July 10 TGba)</vt:lpstr>
      <vt:lpstr>TGba architecture new questions (from July 12 ARC)</vt:lpstr>
      <vt:lpstr>TGba architecture potential assumptions (from July 12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587</cp:revision>
  <cp:lastPrinted>1998-02-10T13:28:06Z</cp:lastPrinted>
  <dcterms:created xsi:type="dcterms:W3CDTF">2009-07-15T16:38:20Z</dcterms:created>
  <dcterms:modified xsi:type="dcterms:W3CDTF">2018-04-03T15:54:28Z</dcterms:modified>
</cp:coreProperties>
</file>