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9" r:id="rId2"/>
    <p:sldId id="272" r:id="rId3"/>
    <p:sldId id="315" r:id="rId4"/>
    <p:sldId id="378" r:id="rId5"/>
    <p:sldId id="372" r:id="rId6"/>
    <p:sldId id="373" r:id="rId7"/>
    <p:sldId id="374" r:id="rId8"/>
    <p:sldId id="375" r:id="rId9"/>
    <p:sldId id="338" r:id="rId10"/>
    <p:sldId id="328" r:id="rId11"/>
    <p:sldId id="339" r:id="rId12"/>
    <p:sldId id="340" r:id="rId13"/>
    <p:sldId id="341" r:id="rId14"/>
    <p:sldId id="358" r:id="rId15"/>
    <p:sldId id="342" r:id="rId16"/>
    <p:sldId id="334" r:id="rId17"/>
    <p:sldId id="305" r:id="rId18"/>
    <p:sldId id="311" r:id="rId19"/>
    <p:sldId id="356" r:id="rId20"/>
    <p:sldId id="314" r:id="rId21"/>
    <p:sldId id="362" r:id="rId22"/>
    <p:sldId id="355" r:id="rId23"/>
    <p:sldId id="351" r:id="rId24"/>
    <p:sldId id="353" r:id="rId25"/>
    <p:sldId id="354" r:id="rId26"/>
    <p:sldId id="368" r:id="rId27"/>
    <p:sldId id="369" r:id="rId28"/>
    <p:sldId id="376" r:id="rId29"/>
    <p:sldId id="377" r:id="rId30"/>
    <p:sldId id="320" r:id="rId31"/>
    <p:sldId id="371" r:id="rId32"/>
    <p:sldId id="359" r:id="rId33"/>
    <p:sldId id="366" r:id="rId34"/>
    <p:sldId id="280" r:id="rId35"/>
    <p:sldId id="360"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40" d="100"/>
          <a:sy n="140" d="100"/>
        </p:scale>
        <p:origin x="1224"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16</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17</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10</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11</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12</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13</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15</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May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802.11-18/0644r0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6/11-16-1512-00-0arc-glk-802-1q-bridge.pptx" TargetMode="External"/><Relationship Id="rId3" Type="http://schemas.openxmlformats.org/officeDocument/2006/relationships/hyperlink" Target="https://mentor.ieee.org/802.11/dcn/17/11-17-1025-00-0arc-11ba-arch-discussion.pptx" TargetMode="External"/><Relationship Id="rId7" Type="http://schemas.openxmlformats.org/officeDocument/2006/relationships/hyperlink" Target="https://mentor.ieee.org/802.11/dcn/17/11-17-0136-02-0arc-bridging-architecture-consideration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8/11-18-0362-01-00ax-cr-for-cids-in-10-2-6.docx" TargetMode="External"/><Relationship Id="rId11" Type="http://schemas.openxmlformats.org/officeDocument/2006/relationships/hyperlink" Target="https://mentor.ieee.org/802.11/dcn/14/11-14-1213-01-0arc-ap-arch-concepts-and-distribution-system-access.pptx" TargetMode="External"/><Relationship Id="rId5" Type="http://schemas.openxmlformats.org/officeDocument/2006/relationships/hyperlink" Target="https://mentor.ieee.org/802.11/dcn/17/11-17-1086-04-0arc-ieee-802-1as-d5-0-review-comments.pptx" TargetMode="External"/><Relationship Id="rId10" Type="http://schemas.openxmlformats.org/officeDocument/2006/relationships/hyperlink" Target="https://mentor.ieee.org/802.11/dcn/15/11-15-0454-00-0arc-some-more-ds-architecture-concepts.pptx" TargetMode="External"/><Relationship Id="rId4" Type="http://schemas.openxmlformats.org/officeDocument/2006/relationships/hyperlink" Target="https://mentor.ieee.org/802.11/dcn/18/11-18-0533-00-0arc-802-11ba-topics-related-to-arc.pptx" TargetMode="External"/><Relationship Id="rId9" Type="http://schemas.openxmlformats.org/officeDocument/2006/relationships/hyperlink" Target="https://mentor.ieee.org/802.11/dcn/16/11-16-0720-00-0arc-stacked-architecture-discussion.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0544-00-0arc-arc-sc-meeting-minutes-march-2018.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7/11-17-1086-04-0arc-ieee-802-1as-d5-0-review-comments.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7/11-17-1220-02-00ax-clause-10-2-comment-resolution.docx" TargetMode="External"/><Relationship Id="rId2" Type="http://schemas.openxmlformats.org/officeDocument/2006/relationships/hyperlink" Target="https://mentor.ieee.org/802.11/dcn/18/11-18-0362-01-00ax-cr-for-cids-in-10-2-6.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396-01-0arc-comments-on-11ax-clause-10-2.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7/11-17-1025-00-0arc-11ba-arch-discussion.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ARC-SC-agenda-May-2018</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2018-05-07</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523"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May 2018</a:t>
            </a:r>
          </a:p>
        </p:txBody>
      </p:sp>
      <p:sp>
        <p:nvSpPr>
          <p:cNvPr id="11267" name="Rectangle 3"/>
          <p:cNvSpPr>
            <a:spLocks noGrp="1" noChangeArrowheads="1"/>
          </p:cNvSpPr>
          <p:nvPr>
            <p:ph idx="1"/>
          </p:nvPr>
        </p:nvSpPr>
        <p:spPr>
          <a:xfrm>
            <a:off x="342900" y="1066800"/>
            <a:ext cx="8458200" cy="5029200"/>
          </a:xfrm>
        </p:spPr>
        <p:txBody>
          <a:bodyPr/>
          <a:lstStyle/>
          <a:p>
            <a:pPr marL="0" indent="0" eaLnBrk="1" hangingPunct="1">
              <a:lnSpc>
                <a:spcPct val="90000"/>
              </a:lnSpc>
              <a:buFontTx/>
              <a:buNone/>
              <a:defRPr/>
            </a:pPr>
            <a:r>
              <a:rPr lang="en-US" sz="2000" dirty="0">
                <a:solidFill>
                  <a:srgbClr val="000000"/>
                </a:solidFill>
              </a:rPr>
              <a:t>Joint session with </a:t>
            </a:r>
            <a:r>
              <a:rPr lang="en-US" sz="2000" dirty="0" err="1">
                <a:solidFill>
                  <a:srgbClr val="000000"/>
                </a:solidFill>
              </a:rPr>
              <a:t>TGba</a:t>
            </a:r>
            <a:r>
              <a:rPr lang="en-US" sz="2000" dirty="0">
                <a:solidFill>
                  <a:srgbClr val="000000"/>
                </a:solidFill>
              </a:rPr>
              <a:t> – Monday, May 7, AM2 (TBC)</a:t>
            </a:r>
          </a:p>
          <a:p>
            <a:pPr marL="342900" lvl="1" indent="-342900" eaLnBrk="1" hangingPunct="1">
              <a:lnSpc>
                <a:spcPct val="90000"/>
              </a:lnSpc>
              <a:buFontTx/>
              <a:buChar char="•"/>
              <a:defRPr/>
            </a:pPr>
            <a:r>
              <a:rPr lang="en-US" sz="1600" b="1" dirty="0"/>
              <a:t>Investigation of WUR architecture topics; may lead into “split” PHYs (LC, 28 GHz (</a:t>
            </a:r>
            <a:r>
              <a:rPr lang="en-US" sz="1600" b="1" dirty="0" err="1"/>
              <a:t>Phazr</a:t>
            </a:r>
            <a:r>
              <a:rPr lang="en-US" sz="1600" b="1" dirty="0"/>
              <a:t>)): </a:t>
            </a:r>
            <a:r>
              <a:rPr lang="en-US" sz="1600" b="1" dirty="0">
                <a:hlinkClick r:id="rId3"/>
              </a:rPr>
              <a:t>11-17/1025r0</a:t>
            </a:r>
            <a:r>
              <a:rPr lang="en-US" sz="1600" b="1" dirty="0"/>
              <a:t>, </a:t>
            </a:r>
            <a:r>
              <a:rPr lang="en-US" sz="1600" b="1" dirty="0">
                <a:hlinkClick r:id="rId4"/>
              </a:rPr>
              <a:t>11-18/0533r0</a:t>
            </a:r>
            <a:r>
              <a:rPr lang="en-US" sz="1600" b="1" dirty="0"/>
              <a:t> </a:t>
            </a:r>
          </a:p>
          <a:p>
            <a:pPr marL="0" indent="0" eaLnBrk="1" hangingPunct="1">
              <a:lnSpc>
                <a:spcPct val="90000"/>
              </a:lnSpc>
              <a:buFontTx/>
              <a:buNone/>
              <a:defRPr/>
            </a:pPr>
            <a:r>
              <a:rPr lang="en-US" sz="2000" dirty="0">
                <a:solidFill>
                  <a:srgbClr val="000000"/>
                </a:solidFill>
              </a:rPr>
              <a:t>Tuesday, May 8, AM2  </a:t>
            </a:r>
            <a:endParaRPr lang="en-US" sz="1600" dirty="0"/>
          </a:p>
          <a:p>
            <a:pPr eaLnBrk="1" hangingPunct="1">
              <a:lnSpc>
                <a:spcPct val="90000"/>
              </a:lnSpc>
              <a:defRPr/>
            </a:pPr>
            <a:r>
              <a:rPr lang="en-US" sz="1600" dirty="0"/>
              <a:t>Administrative: Minutes</a:t>
            </a:r>
          </a:p>
          <a:p>
            <a:pPr marL="342900" lvl="1" indent="-342900" eaLnBrk="1" hangingPunct="1">
              <a:lnSpc>
                <a:spcPct val="90000"/>
              </a:lnSpc>
              <a:buFontTx/>
              <a:buChar char="•"/>
              <a:defRPr/>
            </a:pPr>
            <a:r>
              <a:rPr lang="en-US" sz="1600" b="1" dirty="0"/>
              <a:t>IEEE 1588 mapping to IEEE 802.11/802.1ASrev use of FTM update - </a:t>
            </a:r>
            <a:r>
              <a:rPr lang="en-US" sz="1600" dirty="0">
                <a:hlinkClick r:id="rId5"/>
              </a:rPr>
              <a:t>11-17/1086r4</a:t>
            </a:r>
            <a:r>
              <a:rPr lang="en-US" sz="1600" dirty="0"/>
              <a:t> </a:t>
            </a:r>
          </a:p>
          <a:p>
            <a:pPr marL="342900" lvl="1" indent="-342900" eaLnBrk="1" hangingPunct="1">
              <a:lnSpc>
                <a:spcPct val="90000"/>
              </a:lnSpc>
              <a:buFontTx/>
              <a:buChar char="•"/>
              <a:defRPr/>
            </a:pPr>
            <a:r>
              <a:rPr lang="en-US" sz="1600" b="1" dirty="0"/>
              <a:t>802 (and 802.1) activities: 802c, 802.1CQ</a:t>
            </a:r>
          </a:p>
          <a:p>
            <a:pPr marL="342900" lvl="1" indent="-342900" eaLnBrk="1" hangingPunct="1">
              <a:lnSpc>
                <a:spcPct val="90000"/>
              </a:lnSpc>
              <a:buFontTx/>
              <a:buChar char="•"/>
              <a:defRPr/>
            </a:pPr>
            <a:r>
              <a:rPr lang="en-US" sz="1600" b="1" dirty="0"/>
              <a:t>IETF/802 coordination</a:t>
            </a:r>
          </a:p>
          <a:p>
            <a:pPr marL="342900" lvl="1" indent="-342900" eaLnBrk="1" hangingPunct="1">
              <a:lnSpc>
                <a:spcPct val="90000"/>
              </a:lnSpc>
              <a:buFont typeface="Arial" pitchFamily="34" charset="0"/>
              <a:buChar char="•"/>
              <a:defRPr/>
            </a:pPr>
            <a:r>
              <a:rPr lang="en-US" sz="1600" b="1" dirty="0"/>
              <a:t>Continued review of </a:t>
            </a:r>
            <a:r>
              <a:rPr lang="en-US" sz="1600" b="1" dirty="0" err="1"/>
              <a:t>TGax</a:t>
            </a:r>
            <a:r>
              <a:rPr lang="en-US" sz="1600" b="1" dirty="0"/>
              <a:t> approach to subclause 10.2 and Figure 10-1: </a:t>
            </a:r>
            <a:r>
              <a:rPr lang="en-US" sz="1600" dirty="0">
                <a:hlinkClick r:id="rId6"/>
              </a:rPr>
              <a:t>11-18/0362r1</a:t>
            </a:r>
            <a:r>
              <a:rPr lang="en-US" sz="1600" dirty="0"/>
              <a:t> </a:t>
            </a:r>
          </a:p>
          <a:p>
            <a:pPr marL="342900" lvl="1" indent="-342900" eaLnBrk="1" hangingPunct="1">
              <a:lnSpc>
                <a:spcPct val="90000"/>
              </a:lnSpc>
              <a:buFont typeface="Arial" pitchFamily="34" charset="0"/>
              <a:buChar char="•"/>
              <a:defRPr/>
            </a:pPr>
            <a:r>
              <a:rPr lang="en-US" sz="1600" b="1" dirty="0"/>
              <a:t>YANG/NETCONF modeling discussions – </a:t>
            </a:r>
            <a:r>
              <a:rPr lang="en-US" sz="1600" dirty="0"/>
              <a:t>TIG formation discussion</a:t>
            </a:r>
          </a:p>
          <a:p>
            <a:pPr marL="342900" lvl="1" indent="-342900" eaLnBrk="1" hangingPunct="1">
              <a:lnSpc>
                <a:spcPct val="90000"/>
              </a:lnSpc>
              <a:buFont typeface="Arial" pitchFamily="34" charset="0"/>
              <a:buChar char="•"/>
              <a:defRPr/>
            </a:pPr>
            <a:r>
              <a:rPr lang="en-US" sz="1600" b="1" dirty="0"/>
              <a:t>“What is an ESS?”</a:t>
            </a:r>
            <a:endParaRPr lang="en-US" sz="1600" dirty="0"/>
          </a:p>
          <a:p>
            <a:pPr marL="342900" lvl="1" indent="-342900" eaLnBrk="1" hangingPunct="1">
              <a:lnSpc>
                <a:spcPct val="90000"/>
              </a:lnSpc>
              <a:buFont typeface="Arial" pitchFamily="34" charset="0"/>
              <a:buChar char="•"/>
              <a:defRPr/>
            </a:pPr>
            <a:r>
              <a:rPr lang="en-US" sz="1600" b="1" dirty="0"/>
              <a:t>AP/DS/Portal architecture and 802 and GLK concepts - </a:t>
            </a:r>
            <a:r>
              <a:rPr lang="en-US" altLang="en-US" sz="1600" dirty="0">
                <a:hlinkClick r:id="rId7"/>
              </a:rPr>
              <a:t>11-17/0136r2</a:t>
            </a:r>
            <a:r>
              <a:rPr lang="en-US" sz="1600" dirty="0"/>
              <a:t>, </a:t>
            </a:r>
            <a:r>
              <a:rPr lang="en-US" sz="1600" dirty="0">
                <a:hlinkClick r:id="rId8"/>
              </a:rPr>
              <a:t>11-16/1512r0</a:t>
            </a:r>
            <a:r>
              <a:rPr lang="en-US" sz="1600" dirty="0"/>
              <a:t>, </a:t>
            </a:r>
            <a:r>
              <a:rPr lang="en-US" sz="1600" dirty="0">
                <a:hlinkClick r:id="rId9"/>
              </a:rPr>
              <a:t>11-16/0720r0</a:t>
            </a:r>
            <a:r>
              <a:rPr lang="en-US" sz="1600" b="1" dirty="0"/>
              <a:t>, </a:t>
            </a:r>
            <a:r>
              <a:rPr lang="en-US" sz="1600" dirty="0">
                <a:hlinkClick r:id="rId10"/>
              </a:rPr>
              <a:t>11-15/0454r0</a:t>
            </a:r>
            <a:r>
              <a:rPr lang="en-US" sz="1600" b="1" dirty="0"/>
              <a:t>, </a:t>
            </a:r>
            <a:r>
              <a:rPr lang="en-US" sz="1600" dirty="0">
                <a:hlinkClick r:id="rId11"/>
              </a:rPr>
              <a:t>11-14/1213r1</a:t>
            </a:r>
            <a:r>
              <a:rPr lang="en-US" sz="1600" b="1" dirty="0"/>
              <a:t> (slides 9-11)</a:t>
            </a:r>
          </a:p>
          <a:p>
            <a:pPr eaLnBrk="1" hangingPunct="1">
              <a:lnSpc>
                <a:spcPct val="90000"/>
              </a:lnSpc>
              <a:defRPr/>
            </a:pPr>
            <a:r>
              <a:rPr lang="en-US" sz="1600" dirty="0"/>
              <a:t>MLME-RESET, versus MLME-JOIN and MLME-START</a:t>
            </a:r>
          </a:p>
          <a:p>
            <a:pPr marL="0" indent="0" eaLnBrk="1" hangingPunct="1">
              <a:lnSpc>
                <a:spcPct val="90000"/>
              </a:lnSpc>
              <a:buNone/>
              <a:defRPr/>
            </a:pPr>
            <a:r>
              <a:rPr lang="en-US" sz="2000" dirty="0">
                <a:solidFill>
                  <a:srgbClr val="000000"/>
                </a:solidFill>
              </a:rPr>
              <a:t>Tuesday, May 8, PM2  </a:t>
            </a:r>
          </a:p>
          <a:p>
            <a:pPr eaLnBrk="1" hangingPunct="1">
              <a:lnSpc>
                <a:spcPct val="90000"/>
              </a:lnSpc>
              <a:defRPr/>
            </a:pPr>
            <a:r>
              <a:rPr lang="en-US" sz="1600" dirty="0"/>
              <a:t>Continue the above, as needed</a:t>
            </a:r>
          </a:p>
          <a:p>
            <a:pPr marL="0" indent="0" eaLnBrk="1" hangingPunct="1">
              <a:lnSpc>
                <a:spcPct val="90000"/>
              </a:lnSpc>
              <a:buNone/>
              <a:defRPr/>
            </a:pPr>
            <a:r>
              <a:rPr lang="en-US" sz="2000" dirty="0">
                <a:solidFill>
                  <a:srgbClr val="000000"/>
                </a:solidFill>
              </a:rPr>
              <a:t>Wednesday, May 9, AM1  </a:t>
            </a:r>
          </a:p>
          <a:p>
            <a:pPr marL="342900" lvl="1" indent="-342900" eaLnBrk="1" hangingPunct="1">
              <a:lnSpc>
                <a:spcPct val="90000"/>
              </a:lnSpc>
              <a:spcBef>
                <a:spcPts val="432"/>
              </a:spcBef>
              <a:buFont typeface="Arial" pitchFamily="34" charset="0"/>
              <a:buChar char="•"/>
              <a:defRPr/>
            </a:pPr>
            <a:r>
              <a:rPr lang="en-US" sz="1600" b="1" dirty="0"/>
              <a:t>Continue the above</a:t>
            </a:r>
          </a:p>
          <a:p>
            <a:pPr marL="342900" lvl="1" indent="-342900" eaLnBrk="1" hangingPunct="1">
              <a:lnSpc>
                <a:spcPct val="90000"/>
              </a:lnSpc>
              <a:spcBef>
                <a:spcPts val="432"/>
              </a:spcBef>
              <a:buFont typeface="Arial" pitchFamily="34" charset="0"/>
              <a:buChar char="•"/>
              <a:defRPr/>
            </a:pPr>
            <a:r>
              <a:rPr lang="en-US" sz="1600" b="1" dirty="0"/>
              <a:t>Future sessions / SC activities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March face-to-face minutes:</a:t>
            </a:r>
          </a:p>
          <a:p>
            <a:pPr lvl="1" eaLnBrk="1" hangingPunct="1"/>
            <a:r>
              <a:rPr lang="en-US" altLang="en-US" dirty="0">
                <a:hlinkClick r:id="rId3"/>
              </a:rPr>
              <a:t>11-18/0544r0</a:t>
            </a:r>
            <a:r>
              <a:rPr lang="en-US" altLang="en-US" dirty="0"/>
              <a:t> </a:t>
            </a:r>
            <a:endParaRPr lang="en-US" altLang="en-US" b="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r>
              <a:rPr lang="en-US" altLang="en-US" dirty="0"/>
              <a:t>802.1ASrev use of 802.11 FTM:</a:t>
            </a:r>
          </a:p>
          <a:p>
            <a:pPr lvl="1"/>
            <a:r>
              <a:rPr lang="en-US" sz="1800" dirty="0">
                <a:hlinkClick r:id="rId2"/>
              </a:rPr>
              <a:t>11-17/1086r4</a:t>
            </a:r>
            <a:r>
              <a:rPr lang="en-US" altLang="en-US" sz="1800" dirty="0"/>
              <a:t> (Ganesh Venkatesan)</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altLang="en-US" dirty="0"/>
              <a:t>Update (Mark Hamilton)</a:t>
            </a:r>
          </a:p>
          <a:p>
            <a:r>
              <a:rPr lang="en-US" altLang="en-US" dirty="0"/>
              <a:t>802.1Q revision underway, D2.2 Sponsor ballot closed Feb 28.  </a:t>
            </a:r>
          </a:p>
          <a:p>
            <a:pPr lvl="1"/>
            <a:r>
              <a:rPr lang="en-US" altLang="en-US" sz="1600" b="0" dirty="0"/>
              <a:t>100% approval</a:t>
            </a:r>
            <a:endParaRPr lang="en-US" sz="1600" b="0" dirty="0"/>
          </a:p>
          <a:p>
            <a:pPr lvl="1"/>
            <a:r>
              <a:rPr lang="en-US" sz="1600" b="0" dirty="0"/>
              <a:t>1 comment.  Editorial.</a:t>
            </a:r>
            <a:endParaRPr lang="en-US" altLang="en-US" dirty="0"/>
          </a:p>
          <a:p>
            <a:pPr lvl="1"/>
            <a:r>
              <a:rPr lang="en-US" altLang="en-US" b="1" dirty="0"/>
              <a:t>Roll-in:</a:t>
            </a:r>
          </a:p>
          <a:p>
            <a:pPr lvl="1"/>
            <a:r>
              <a:rPr lang="en-US" sz="1600" dirty="0"/>
              <a:t>IEEE </a:t>
            </a:r>
            <a:r>
              <a:rPr lang="en-US" sz="1600" dirty="0" err="1"/>
              <a:t>Std</a:t>
            </a:r>
            <a:r>
              <a:rPr lang="en-US" sz="1600" dirty="0"/>
              <a:t> 802.1Qcd-2015, IEEE </a:t>
            </a:r>
            <a:r>
              <a:rPr lang="en-US" sz="1600" dirty="0" err="1"/>
              <a:t>Std</a:t>
            </a:r>
            <a:r>
              <a:rPr lang="en-US" sz="1600" dirty="0"/>
              <a:t> 802.1Qca-2015, IEEE </a:t>
            </a:r>
            <a:r>
              <a:rPr lang="en-US" sz="1600" dirty="0" err="1"/>
              <a:t>Std</a:t>
            </a:r>
            <a:r>
              <a:rPr lang="en-US" sz="1600" dirty="0"/>
              <a:t> 802.1Q-2014 Cor 1-2015, IEEE </a:t>
            </a:r>
            <a:r>
              <a:rPr lang="en-US" sz="1600" dirty="0" err="1"/>
              <a:t>Std</a:t>
            </a:r>
            <a:r>
              <a:rPr lang="en-US" sz="1600" dirty="0"/>
              <a:t> 802.1Qbv-2015, IEEE </a:t>
            </a:r>
            <a:r>
              <a:rPr lang="en-US" sz="1600" dirty="0" err="1"/>
              <a:t>Std</a:t>
            </a:r>
            <a:r>
              <a:rPr lang="en-US" sz="1600" dirty="0"/>
              <a:t> 802.1Qbu-2016, IEEE </a:t>
            </a:r>
            <a:r>
              <a:rPr lang="en-US" sz="1600" dirty="0" err="1"/>
              <a:t>Std</a:t>
            </a:r>
            <a:r>
              <a:rPr lang="en-US" sz="1600" dirty="0"/>
              <a:t> 802.1Qbz-2016, IEEE </a:t>
            </a:r>
            <a:r>
              <a:rPr lang="en-US" sz="1600" dirty="0" err="1"/>
              <a:t>Std</a:t>
            </a:r>
            <a:r>
              <a:rPr lang="en-US" sz="1600" dirty="0"/>
              <a:t> 802.1Qci-2017, IEEE </a:t>
            </a:r>
            <a:r>
              <a:rPr lang="en-US" sz="1600" dirty="0" err="1"/>
              <a:t>Std</a:t>
            </a:r>
            <a:r>
              <a:rPr lang="en-US" sz="1600" dirty="0"/>
              <a:t> 802.1Qch-2017</a:t>
            </a:r>
          </a:p>
          <a:p>
            <a:r>
              <a:rPr lang="en-US" dirty="0"/>
              <a:t>802c, and (follow-on) 802.1CQ</a:t>
            </a:r>
          </a:p>
          <a:p>
            <a:pPr lvl="1"/>
            <a:r>
              <a:rPr lang="en-US" dirty="0"/>
              <a:t>802.1CQ in PAR process</a:t>
            </a:r>
          </a:p>
          <a:p>
            <a:pPr lvl="1"/>
            <a:r>
              <a:rPr lang="en-US" dirty="0"/>
              <a:t>Relation to 802.11aq</a:t>
            </a:r>
          </a:p>
          <a:p>
            <a:pPr lvl="1"/>
            <a:r>
              <a:rPr lang="en-US" dirty="0"/>
              <a:t>Other correlations or implications? </a:t>
            </a:r>
          </a:p>
        </p:txBody>
      </p:sp>
    </p:spTree>
    <p:extLst>
      <p:ext uri="{BB962C8B-B14F-4D97-AF65-F5344CB8AC3E}">
        <p14:creationId xmlns:p14="http://schemas.microsoft.com/office/powerpoint/2010/main" val="1768506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May 2018, Warsaw, Poland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Dorothy Stanley (or new IETF liaison?) present topics of interest:</a:t>
            </a:r>
          </a:p>
          <a:p>
            <a:pPr lvl="1"/>
            <a:endParaRPr lang="en-US" altLang="en-US" sz="1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TGax</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marL="342900" lvl="1" indent="-342900" eaLnBrk="1" hangingPunct="1">
              <a:lnSpc>
                <a:spcPct val="90000"/>
              </a:lnSpc>
              <a:buFont typeface="Arial" pitchFamily="34" charset="0"/>
              <a:buChar char="•"/>
              <a:defRPr/>
            </a:pPr>
            <a:r>
              <a:rPr lang="en-US" b="1" dirty="0" err="1"/>
              <a:t>TGax</a:t>
            </a:r>
            <a:r>
              <a:rPr lang="en-US" b="1" dirty="0"/>
              <a:t> approach to subclause 10.2 and Figure 10-1: </a:t>
            </a:r>
            <a:r>
              <a:rPr lang="en-US" dirty="0">
                <a:hlinkClick r:id="rId2"/>
              </a:rPr>
              <a:t>11-18/0362r1</a:t>
            </a:r>
            <a:r>
              <a:rPr lang="en-US" b="1" dirty="0"/>
              <a:t> </a:t>
            </a:r>
          </a:p>
          <a:p>
            <a:pPr lvl="1">
              <a:defRPr/>
            </a:pPr>
            <a:r>
              <a:rPr lang="en-US" sz="1600" dirty="0"/>
              <a:t>Concepts initially discussed in Sep, 2017 (see </a:t>
            </a:r>
            <a:r>
              <a:rPr lang="en-US" sz="1600" dirty="0">
                <a:hlinkClick r:id="rId3"/>
              </a:rPr>
              <a:t>11-17/1220r2</a:t>
            </a:r>
            <a:r>
              <a:rPr lang="en-US" sz="1600" dirty="0"/>
              <a:t> and </a:t>
            </a:r>
            <a:r>
              <a:rPr lang="en-US" sz="1600" dirty="0">
                <a:hlinkClick r:id="rId4"/>
              </a:rPr>
              <a:t>11-17/1396r1</a:t>
            </a:r>
            <a:r>
              <a:rPr lang="en-US" sz="1600" dirty="0"/>
              <a:t>)</a:t>
            </a:r>
          </a:p>
          <a:p>
            <a:pPr lvl="1">
              <a:defRPr/>
            </a:pPr>
            <a:r>
              <a:rPr lang="en-US" sz="1600" dirty="0"/>
              <a:t>In March, reviewed 11ax D2.0 comments received, and resolutions first proposed (11-18/0362r0)</a:t>
            </a:r>
          </a:p>
          <a:p>
            <a:pPr lvl="1">
              <a:defRPr/>
            </a:pPr>
            <a:r>
              <a:rPr lang="en-US" sz="1600" dirty="0"/>
              <a:t>Review/discuss updates, formulate response</a:t>
            </a:r>
          </a:p>
        </p:txBody>
      </p:sp>
    </p:spTree>
    <p:extLst>
      <p:ext uri="{BB962C8B-B14F-4D97-AF65-F5344CB8AC3E}">
        <p14:creationId xmlns:p14="http://schemas.microsoft.com/office/powerpoint/2010/main" val="11087955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09600" y="1524000"/>
            <a:ext cx="7772400" cy="4343400"/>
          </a:xfrm>
        </p:spPr>
        <p:txBody>
          <a:bodyPr/>
          <a:lstStyle/>
          <a:p>
            <a:pPr>
              <a:spcBef>
                <a:spcPts val="0"/>
              </a:spcBef>
            </a:pPr>
            <a:r>
              <a:rPr lang="en-US" altLang="en-US" sz="2000" dirty="0"/>
              <a:t>Next steps?  (Are any underway, already?)</a:t>
            </a:r>
          </a:p>
          <a:p>
            <a:pPr lvl="1">
              <a:spcBef>
                <a:spcPts val="0"/>
              </a:spcBef>
            </a:pPr>
            <a:r>
              <a:rPr lang="en-US" altLang="en-US" sz="1600" dirty="0"/>
              <a:t>TIG?</a:t>
            </a:r>
          </a:p>
        </p:txBody>
      </p:sp>
    </p:spTree>
    <p:extLst>
      <p:ext uri="{BB962C8B-B14F-4D97-AF65-F5344CB8AC3E}">
        <p14:creationId xmlns:p14="http://schemas.microsoft.com/office/powerpoint/2010/main" val="24625187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ESS and HESS?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114800"/>
          </a:xfrm>
        </p:spPr>
        <p:txBody>
          <a:bodyPr/>
          <a:lstStyle/>
          <a:p>
            <a:pPr>
              <a:spcBef>
                <a:spcPts val="0"/>
              </a:spcBef>
            </a:pPr>
            <a:r>
              <a:rPr lang="en-US" dirty="0"/>
              <a:t>What is an HESS (from the term “HESSID”)?</a:t>
            </a:r>
          </a:p>
          <a:p>
            <a:pPr>
              <a:spcBef>
                <a:spcPts val="0"/>
              </a:spcBef>
            </a:pPr>
            <a:r>
              <a:rPr lang="en-US" dirty="0"/>
              <a:t>“Homogenous [sic</a:t>
            </a:r>
            <a:r>
              <a:rPr lang="en-US" b="1" dirty="0"/>
              <a:t>]</a:t>
            </a:r>
            <a:r>
              <a:rPr lang="en-US" dirty="0"/>
              <a:t> extended service set (ESS)”</a:t>
            </a:r>
          </a:p>
          <a:p>
            <a:pPr>
              <a:spcBef>
                <a:spcPts val="0"/>
              </a:spcBef>
            </a:pPr>
            <a:r>
              <a:rPr lang="en-US" dirty="0"/>
              <a:t>Is an HESS a type of ESS, or a separate (perhaps similar) concept?</a:t>
            </a:r>
          </a:p>
          <a:p>
            <a:pPr>
              <a:spcBef>
                <a:spcPts val="0"/>
              </a:spcBef>
            </a:pPr>
            <a:r>
              <a:rPr lang="en-US" dirty="0"/>
              <a:t>MSGCF has an “</a:t>
            </a:r>
            <a:r>
              <a:rPr lang="en-US" dirty="0" err="1"/>
              <a:t>ESSIdentifier</a:t>
            </a:r>
            <a:r>
              <a:rPr lang="en-US" dirty="0"/>
              <a:t>”, which is the concatenation of SSID and HESSID.  Why/when do we need both?</a:t>
            </a:r>
          </a:p>
          <a:p>
            <a:r>
              <a:rPr lang="en-US" dirty="0"/>
              <a:t>Is this related to an SSPN?  No not really – the SSPN is independent of any HESSID assignment.  SSPN is a destination where I am being taken to.  See Figure R-2.</a:t>
            </a:r>
          </a:p>
          <a:p>
            <a:r>
              <a:rPr lang="en-US" sz="2000" dirty="0"/>
              <a:t>(Also, in figure R-2 and Figure 4-8, the AAA server/client look to be in the data path – this doesn’t make sense. Ans, why are the BSSs not labeled BSSs?)</a:t>
            </a:r>
          </a:p>
          <a:p>
            <a:endParaRPr lang="en-US" dirty="0"/>
          </a:p>
        </p:txBody>
      </p:sp>
    </p:spTree>
    <p:extLst>
      <p:ext uri="{BB962C8B-B14F-4D97-AF65-F5344CB8AC3E}">
        <p14:creationId xmlns:p14="http://schemas.microsoft.com/office/powerpoint/2010/main" val="27278149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905000"/>
            <a:ext cx="7772400" cy="4419600"/>
          </a:xfrm>
        </p:spPr>
        <p:txBody>
          <a:bodyPr/>
          <a:lstStyle/>
          <a:p>
            <a:r>
              <a:rPr lang="en-US" dirty="0"/>
              <a:t>HESS purpose is to support </a:t>
            </a:r>
            <a:r>
              <a:rPr lang="en-US" strike="sngStrike" dirty="0"/>
              <a:t>802.21 </a:t>
            </a:r>
            <a:r>
              <a:rPr lang="en-US" strike="sngStrike" dirty="0">
                <a:highlight>
                  <a:srgbClr val="FFFF00"/>
                </a:highlight>
              </a:rPr>
              <a:t>and/or </a:t>
            </a:r>
            <a:r>
              <a:rPr lang="en-US" dirty="0"/>
              <a:t>WFA Passpoint/Hotspot 2.0</a:t>
            </a:r>
          </a:p>
          <a:p>
            <a:r>
              <a:rPr lang="en-US" dirty="0"/>
              <a:t>HESS is </a:t>
            </a:r>
            <a:r>
              <a:rPr lang="en-US" dirty="0">
                <a:highlight>
                  <a:srgbClr val="FFFF00"/>
                </a:highlight>
              </a:rPr>
              <a:t>either/both </a:t>
            </a:r>
            <a:r>
              <a:rPr lang="en-US" dirty="0"/>
              <a:t>consistent authentication, or equivalent access to “external things”</a:t>
            </a:r>
          </a:p>
          <a:p>
            <a:r>
              <a:rPr lang="en-US" dirty="0"/>
              <a:t>HESS is identifiable by HESSID, which is globally unique (MAC Address); identifies the SP (but perhaps not one-to-one)</a:t>
            </a:r>
          </a:p>
          <a:p>
            <a:r>
              <a:rPr lang="en-US" dirty="0"/>
              <a:t>HESS </a:t>
            </a:r>
            <a:r>
              <a:rPr lang="en-US" dirty="0">
                <a:highlight>
                  <a:srgbClr val="FFFF00"/>
                </a:highlight>
              </a:rPr>
              <a:t>can/cannot </a:t>
            </a:r>
            <a:r>
              <a:rPr lang="en-US" dirty="0"/>
              <a:t>span different ESSs or SSIDs</a:t>
            </a:r>
          </a:p>
          <a:p>
            <a:pPr lvl="1"/>
            <a:r>
              <a:rPr lang="en-US" dirty="0"/>
              <a:t>Corollary: Which (if either) of these is related to 802.11 handoff?</a:t>
            </a:r>
          </a:p>
          <a:p>
            <a:r>
              <a:rPr lang="en-US" dirty="0"/>
              <a:t>Homogenous is misspelled ; HESS should be introduced as a term/concept</a:t>
            </a:r>
          </a:p>
          <a:p>
            <a:r>
              <a:rPr lang="en-US" dirty="0"/>
              <a:t>Discuss off-line with WFA experts, 802.21 experts…</a:t>
            </a:r>
          </a:p>
          <a:p>
            <a:pPr marL="0" indent="0">
              <a:buNone/>
            </a:pPr>
            <a:endParaRPr lang="en-US" dirty="0"/>
          </a:p>
          <a:p>
            <a:endParaRPr lang="en-US" dirty="0"/>
          </a:p>
        </p:txBody>
      </p:sp>
    </p:spTree>
    <p:extLst>
      <p:ext uri="{BB962C8B-B14F-4D97-AF65-F5344CB8AC3E}">
        <p14:creationId xmlns:p14="http://schemas.microsoft.com/office/powerpoint/2010/main" val="12083028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Looked at WFA’s Deployment Guidelines:</a:t>
            </a:r>
          </a:p>
          <a:p>
            <a:pPr lvl="1"/>
            <a:r>
              <a:rPr lang="en-US" dirty="0"/>
              <a:t>“If two APs have the same SSID they are considered to be part of the same wireless network.  But, because SSIDs are not globally administered it is possible that two APs with the same SSID are in fact in different wireless networks.  HESSID element [sic] allows devices to detect this condition.”</a:t>
            </a:r>
          </a:p>
          <a:p>
            <a:pPr lvl="1"/>
            <a:r>
              <a:rPr lang="en-US" dirty="0"/>
              <a:t>What is “wireless network” in this context?</a:t>
            </a:r>
          </a:p>
          <a:p>
            <a:r>
              <a:rPr lang="en-US" dirty="0"/>
              <a:t>Concepts we need:</a:t>
            </a:r>
          </a:p>
          <a:p>
            <a:pPr lvl="1"/>
            <a:r>
              <a:rPr lang="en-US" dirty="0"/>
              <a:t>Domain for </a:t>
            </a:r>
            <a:r>
              <a:rPr lang="en-US" dirty="0" err="1"/>
              <a:t>Reassociation</a:t>
            </a:r>
            <a:r>
              <a:rPr lang="en-US" dirty="0"/>
              <a:t> (and upper-layer mobility transparency)</a:t>
            </a:r>
          </a:p>
          <a:p>
            <a:pPr lvl="1"/>
            <a:r>
              <a:rPr lang="en-US" dirty="0"/>
              <a:t>Domain for “same hotspot” (“local”)</a:t>
            </a:r>
          </a:p>
          <a:p>
            <a:pPr lvl="1"/>
            <a:r>
              <a:rPr lang="en-US" dirty="0"/>
              <a:t>Domain for “hotspot from my [home] provider” (worldwide)</a:t>
            </a:r>
          </a:p>
          <a:p>
            <a:pPr lvl="1"/>
            <a:r>
              <a:rPr lang="en-US" dirty="0"/>
              <a:t>Domain that uses the same security</a:t>
            </a:r>
          </a:p>
          <a:p>
            <a:pPr lvl="1"/>
            <a:r>
              <a:rPr lang="en-US" dirty="0"/>
              <a:t>Equivalent access to “external things”  (SSPN?)  (CAG?)</a:t>
            </a:r>
          </a:p>
          <a:p>
            <a:pPr lvl="1"/>
            <a:endParaRPr lang="en-US" dirty="0"/>
          </a:p>
          <a:p>
            <a:pPr lvl="1"/>
            <a:endParaRPr lang="en-US" dirty="0"/>
          </a:p>
        </p:txBody>
      </p:sp>
    </p:spTree>
    <p:extLst>
      <p:ext uri="{BB962C8B-B14F-4D97-AF65-F5344CB8AC3E}">
        <p14:creationId xmlns:p14="http://schemas.microsoft.com/office/powerpoint/2010/main" val="2951961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Homogeneous ESS attributes (should be):</a:t>
            </a:r>
          </a:p>
          <a:p>
            <a:pPr lvl="1"/>
            <a:r>
              <a:rPr lang="en-US" dirty="0"/>
              <a:t>=&gt; Must have a globally unique identifier</a:t>
            </a:r>
          </a:p>
          <a:p>
            <a:pPr lvl="1"/>
            <a:r>
              <a:rPr lang="en-US" dirty="0"/>
              <a:t>Set of BSSs</a:t>
            </a:r>
          </a:p>
          <a:p>
            <a:pPr lvl="1"/>
            <a:r>
              <a:rPr lang="en-US" dirty="0"/>
              <a:t>Mobility transparency to upper layers (one DS, </a:t>
            </a:r>
            <a:r>
              <a:rPr lang="en-US" dirty="0" err="1"/>
              <a:t>Reassociate</a:t>
            </a:r>
            <a:r>
              <a:rPr lang="en-US" dirty="0"/>
              <a:t>)</a:t>
            </a:r>
          </a:p>
          <a:p>
            <a:pPr lvl="1"/>
            <a:r>
              <a:rPr lang="en-US" dirty="0"/>
              <a:t>=&gt; Same HESSID</a:t>
            </a:r>
          </a:p>
          <a:p>
            <a:pPr lvl="1"/>
            <a:r>
              <a:rPr lang="en-US" dirty="0"/>
              <a:t>=&gt; SSID is the same</a:t>
            </a:r>
          </a:p>
          <a:p>
            <a:pPr lvl="1"/>
            <a:r>
              <a:rPr lang="en-US" dirty="0"/>
              <a:t>=&gt; all available/reachable services are the same</a:t>
            </a:r>
          </a:p>
          <a:p>
            <a:pPr lvl="1"/>
            <a:r>
              <a:rPr lang="en-US" dirty="0"/>
              <a:t>=&gt; reachable SSPN(s) are the same, if present</a:t>
            </a:r>
          </a:p>
          <a:p>
            <a:r>
              <a:rPr lang="en-US" dirty="0"/>
              <a:t>It’s not:</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547941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May 2018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a:t>
            </a:r>
            <a:r>
              <a:rPr lang="en-US" altLang="en-US" sz="2000" dirty="0" err="1"/>
              <a:t>REVmd</a:t>
            </a:r>
            <a:r>
              <a:rPr lang="en-US" altLang="en-US" sz="2000" dirty="0"/>
              <a:t>:</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p:txBody>
      </p:sp>
    </p:spTree>
    <p:extLst>
      <p:ext uri="{BB962C8B-B14F-4D97-AF65-F5344CB8AC3E}">
        <p14:creationId xmlns:p14="http://schemas.microsoft.com/office/powerpoint/2010/main" val="7031700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March 6</a:t>
            </a:r>
            <a:r>
              <a:rPr lang="en-US" altLang="en-US" baseline="30000" dirty="0"/>
              <a:t>th</a:t>
            </a:r>
            <a:r>
              <a:rPr lang="en-US" altLang="en-US" dirty="0"/>
              <a:t>, PM2</a:t>
            </a:r>
          </a:p>
        </p:txBody>
      </p:sp>
    </p:spTree>
    <p:extLst>
      <p:ext uri="{BB962C8B-B14F-4D97-AF65-F5344CB8AC3E}">
        <p14:creationId xmlns:p14="http://schemas.microsoft.com/office/powerpoint/2010/main" val="4535197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March 7</a:t>
            </a:r>
            <a:r>
              <a:rPr lang="en-US" altLang="en-US" baseline="30000" dirty="0"/>
              <a:t>th</a:t>
            </a:r>
            <a:r>
              <a:rPr lang="en-US" altLang="en-US" dirty="0"/>
              <a:t>, AM1</a:t>
            </a:r>
          </a:p>
        </p:txBody>
      </p:sp>
    </p:spTree>
    <p:extLst>
      <p:ext uri="{BB962C8B-B14F-4D97-AF65-F5344CB8AC3E}">
        <p14:creationId xmlns:p14="http://schemas.microsoft.com/office/powerpoint/2010/main" val="16748686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3716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Consider YANG/NETCONF next steps</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Will also follow 802.1/802.11 activities on links, bridging, and MAC Service definition – “What is an ESS?”, for example</a:t>
            </a:r>
          </a:p>
          <a:p>
            <a:pPr>
              <a:defRPr/>
            </a:pPr>
            <a:r>
              <a:rPr lang="en-US" sz="2000" dirty="0"/>
              <a:t>MLME-RESET, versus MLME-JOIN and MLME-START</a:t>
            </a:r>
          </a:p>
          <a:p>
            <a:pPr>
              <a:defRPr/>
            </a:pPr>
            <a:r>
              <a:rPr lang="en-US" sz="2000" dirty="0"/>
              <a:t>Monitor/report on IETF/802 activities, as needed</a:t>
            </a:r>
          </a:p>
          <a:p>
            <a:pPr>
              <a:defRPr/>
            </a:pPr>
            <a:r>
              <a:rPr lang="en-US" sz="2000" dirty="0"/>
              <a:t>Monitor/report on IEEE 1588 activities and 802.1ASrev use of FTM,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July 2018</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Another with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Schedule with 10 days notice</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Monday, May 7</a:t>
            </a:r>
            <a:r>
              <a:rPr lang="en-US" altLang="en-US" baseline="30000" dirty="0"/>
              <a:t>th</a:t>
            </a:r>
            <a:r>
              <a:rPr lang="en-US" altLang="en-US" dirty="0"/>
              <a:t>, AM2</a:t>
            </a:r>
            <a:br>
              <a:rPr lang="en-US" altLang="en-US" dirty="0"/>
            </a:br>
            <a:r>
              <a:rPr lang="en-US" altLang="en-US" dirty="0"/>
              <a:t>Joint session with </a:t>
            </a:r>
            <a:r>
              <a:rPr lang="en-US" altLang="en-US" dirty="0" err="1"/>
              <a:t>TBba</a:t>
            </a:r>
            <a:r>
              <a:rPr lang="en-US" altLang="en-US" dirty="0"/>
              <a:t> and ARC (TBC)</a:t>
            </a:r>
          </a:p>
        </p:txBody>
      </p:sp>
    </p:spTree>
    <p:extLst>
      <p:ext uri="{BB962C8B-B14F-4D97-AF65-F5344CB8AC3E}">
        <p14:creationId xmlns:p14="http://schemas.microsoft.com/office/powerpoint/2010/main" val="3954719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Presentations:</a:t>
            </a:r>
          </a:p>
          <a:p>
            <a:pPr lvl="1">
              <a:defRPr/>
            </a:pPr>
            <a:r>
              <a:rPr lang="en-US" sz="1600" dirty="0">
                <a:hlinkClick r:id="rId2"/>
              </a:rPr>
              <a:t>11-17/1025r0</a:t>
            </a:r>
            <a:r>
              <a:rPr lang="en-US" sz="1600" dirty="0"/>
              <a:t> </a:t>
            </a:r>
          </a:p>
          <a:p>
            <a:pPr lvl="1">
              <a:defRPr/>
            </a:pPr>
            <a:r>
              <a:rPr lang="en-US" sz="1600" dirty="0"/>
              <a:t>Also see following slides</a:t>
            </a:r>
          </a:p>
          <a:p>
            <a:pPr>
              <a:defRPr/>
            </a:pPr>
            <a:r>
              <a:rPr lang="en-US" sz="2000" dirty="0" err="1"/>
              <a:t>TGba</a:t>
            </a:r>
            <a:r>
              <a:rPr lang="en-US" sz="2000" dirty="0"/>
              <a:t> is still maturing, through the SFD process.  Targeted March session to continue substantive discussions (?)</a:t>
            </a:r>
          </a:p>
        </p:txBody>
      </p:sp>
    </p:spTree>
    <p:extLst>
      <p:ext uri="{BB962C8B-B14F-4D97-AF65-F5344CB8AC3E}">
        <p14:creationId xmlns:p14="http://schemas.microsoft.com/office/powerpoint/2010/main" val="1010106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TGba)</a:t>
            </a:r>
          </a:p>
        </p:txBody>
      </p:sp>
      <p:sp>
        <p:nvSpPr>
          <p:cNvPr id="39939" name="Rectangle 3"/>
          <p:cNvSpPr>
            <a:spLocks noGrp="1" noChangeArrowheads="1"/>
          </p:cNvSpPr>
          <p:nvPr>
            <p:ph idx="1"/>
          </p:nvPr>
        </p:nvSpPr>
        <p:spPr>
          <a:xfrm>
            <a:off x="685800" y="1676400"/>
            <a:ext cx="7772400" cy="43434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Tree>
    <p:extLst>
      <p:ext uri="{BB962C8B-B14F-4D97-AF65-F5344CB8AC3E}">
        <p14:creationId xmlns:p14="http://schemas.microsoft.com/office/powerpoint/2010/main" val="1984514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Tree>
    <p:extLst>
      <p:ext uri="{BB962C8B-B14F-4D97-AF65-F5344CB8AC3E}">
        <p14:creationId xmlns:p14="http://schemas.microsoft.com/office/powerpoint/2010/main" val="767850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 new “WUR” power save state).  The Main stack TXs, which is the indication that the wakeup was successful and completed. </a:t>
            </a:r>
          </a:p>
          <a:p>
            <a:pPr>
              <a:defRPr/>
            </a:pPr>
            <a:r>
              <a:rPr lang="en-US" sz="1800" dirty="0"/>
              <a:t>There are 100% RX WURs, at the sleeping node.  There are </a:t>
            </a:r>
            <a:r>
              <a:rPr lang="en-US" sz="1800" dirty="0" err="1"/>
              <a:t>TXrs</a:t>
            </a:r>
            <a:r>
              <a:rPr lang="en-US" sz="1800" dirty="0"/>
              <a:t>, on the master node, and these are therefore (potentially)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Tree>
    <p:extLst>
      <p:ext uri="{BB962C8B-B14F-4D97-AF65-F5344CB8AC3E}">
        <p14:creationId xmlns:p14="http://schemas.microsoft.com/office/powerpoint/2010/main" val="4089803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May 8</a:t>
            </a:r>
            <a:r>
              <a:rPr lang="en-US" altLang="en-US" baseline="30000" dirty="0"/>
              <a:t>th</a:t>
            </a:r>
            <a:r>
              <a:rPr lang="en-US" altLang="en-US" dirty="0"/>
              <a:t>, AM2</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36466</TotalTime>
  <Words>2829</Words>
  <Application>Microsoft Office PowerPoint</Application>
  <PresentationFormat>On-screen Show (4:3)</PresentationFormat>
  <Paragraphs>294</Paragraphs>
  <Slides>35</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3" baseType="lpstr">
      <vt:lpstr>MS Gothic</vt:lpstr>
      <vt:lpstr>MS PGothic</vt:lpstr>
      <vt:lpstr>Arial</vt:lpstr>
      <vt:lpstr>Helvetica</vt:lpstr>
      <vt:lpstr>Monotype Sorts</vt:lpstr>
      <vt:lpstr>Times New Roman</vt:lpstr>
      <vt:lpstr>802-11-Submission</vt:lpstr>
      <vt:lpstr>Document</vt:lpstr>
      <vt:lpstr>ARC-SC-agenda-May-2018</vt:lpstr>
      <vt:lpstr>Abstract</vt:lpstr>
      <vt:lpstr>IEEE 802.11   Architecture Standing Committee</vt:lpstr>
      <vt:lpstr>Monday, May 7th, AM2 Joint session with TBba and ARC (TBC)</vt:lpstr>
      <vt:lpstr>TGba architecture topics</vt:lpstr>
      <vt:lpstr>TGba architecture comments/answers to questions in 11-17/1025 (from July 10 TGba)</vt:lpstr>
      <vt:lpstr>TGba architecture new questions (from July 12 ARC)</vt:lpstr>
      <vt:lpstr>TGba architecture potential assumptions (from July 12 ARC)</vt:lpstr>
      <vt:lpstr>Tuesday, May 8th, AM2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May 2018</vt:lpstr>
      <vt:lpstr>ARC Minutes</vt:lpstr>
      <vt:lpstr>IEEE 1588 mapping to IEEE 802.11/ 802.1ASrev use of FTM update </vt:lpstr>
      <vt:lpstr>IEEE 802 activities directly related to IEEE 802.11 ARC</vt:lpstr>
      <vt:lpstr>IETF/802 coordination </vt:lpstr>
      <vt:lpstr>TGax architecture topics</vt:lpstr>
      <vt:lpstr>Discussion on YANG/NETCONF models</vt:lpstr>
      <vt:lpstr>What is an ESS?</vt:lpstr>
      <vt:lpstr>What is an ESS?  (Continued)</vt:lpstr>
      <vt:lpstr>What is an ESS? – Direction?</vt:lpstr>
      <vt:lpstr>ESS and HESS?</vt:lpstr>
      <vt:lpstr>HESS concepts (not necessarily what 802.11 says, now)</vt:lpstr>
      <vt:lpstr>HESS concepts (not necessarily what 802.11 says, now)</vt:lpstr>
      <vt:lpstr>HESS concepts (not necessarily what 802.11 says, now)</vt:lpstr>
      <vt:lpstr>AP/DS/Portal architecture and 802 concepts</vt:lpstr>
      <vt:lpstr>MLME-RESET, versus MLME-JOIN and MLME-START</vt:lpstr>
      <vt:lpstr>Tuesday, March 6th, PM2</vt:lpstr>
      <vt:lpstr>Wednesday, March 7th, AM1</vt:lpstr>
      <vt:lpstr>ARC Future Activities &amp; sessions</vt:lpstr>
      <vt:lpstr>Planning for July 2018</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 Hamilton</cp:lastModifiedBy>
  <cp:revision>585</cp:revision>
  <cp:lastPrinted>1998-02-10T13:28:06Z</cp:lastPrinted>
  <dcterms:created xsi:type="dcterms:W3CDTF">2009-07-15T16:38:20Z</dcterms:created>
  <dcterms:modified xsi:type="dcterms:W3CDTF">2018-03-30T22:30:47Z</dcterms:modified>
</cp:coreProperties>
</file>