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272" r:id="rId3"/>
    <p:sldId id="315" r:id="rId4"/>
    <p:sldId id="378" r:id="rId5"/>
    <p:sldId id="372" r:id="rId6"/>
    <p:sldId id="373" r:id="rId7"/>
    <p:sldId id="374" r:id="rId8"/>
    <p:sldId id="375" r:id="rId9"/>
    <p:sldId id="338" r:id="rId10"/>
    <p:sldId id="328" r:id="rId11"/>
    <p:sldId id="339" r:id="rId12"/>
    <p:sldId id="340" r:id="rId13"/>
    <p:sldId id="341" r:id="rId14"/>
    <p:sldId id="358" r:id="rId15"/>
    <p:sldId id="342" r:id="rId16"/>
    <p:sldId id="334" r:id="rId17"/>
    <p:sldId id="305" r:id="rId18"/>
    <p:sldId id="311" r:id="rId19"/>
    <p:sldId id="356" r:id="rId20"/>
    <p:sldId id="314" r:id="rId21"/>
    <p:sldId id="362" r:id="rId22"/>
    <p:sldId id="355" r:id="rId23"/>
    <p:sldId id="351" r:id="rId24"/>
    <p:sldId id="353" r:id="rId25"/>
    <p:sldId id="354" r:id="rId26"/>
    <p:sldId id="368" r:id="rId27"/>
    <p:sldId id="369" r:id="rId28"/>
    <p:sldId id="376" r:id="rId29"/>
    <p:sldId id="377" r:id="rId30"/>
    <p:sldId id="320" r:id="rId31"/>
    <p:sldId id="371" r:id="rId32"/>
    <p:sldId id="359" r:id="rId33"/>
    <p:sldId id="366" r:id="rId34"/>
    <p:sldId id="280" r:id="rId35"/>
    <p:sldId id="360"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40" d="100"/>
          <a:sy n="140" d="100"/>
        </p:scale>
        <p:origin x="122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16</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17</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10</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11</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12</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13</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15</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802.11-18/0644r0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6/11-16-1512-00-0arc-glk-802-1q-bridge.pptx" TargetMode="External"/><Relationship Id="rId3" Type="http://schemas.openxmlformats.org/officeDocument/2006/relationships/hyperlink" Target="https://mentor.ieee.org/802.11/dcn/17/11-17-1025-00-0arc-11ba-arch-discussion.pptx" TargetMode="External"/><Relationship Id="rId7" Type="http://schemas.openxmlformats.org/officeDocument/2006/relationships/hyperlink" Target="https://mentor.ieee.org/802.11/dcn/17/11-17-0136-02-0arc-bridging-architecture-consideration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0362-01-00ax-cr-for-cids-in-10-2-6.docx" TargetMode="External"/><Relationship Id="rId11" Type="http://schemas.openxmlformats.org/officeDocument/2006/relationships/hyperlink" Target="https://mentor.ieee.org/802.11/dcn/14/11-14-1213-01-0arc-ap-arch-concepts-and-distribution-system-access.pptx" TargetMode="External"/><Relationship Id="rId5" Type="http://schemas.openxmlformats.org/officeDocument/2006/relationships/hyperlink" Target="https://mentor.ieee.org/802.11/dcn/17/11-17-1086-04-0arc-ieee-802-1as-d5-0-review-comments.pptx" TargetMode="External"/><Relationship Id="rId10" Type="http://schemas.openxmlformats.org/officeDocument/2006/relationships/hyperlink" Target="https://mentor.ieee.org/802.11/dcn/15/11-15-0454-00-0arc-some-more-ds-architecture-concepts.pptx" TargetMode="External"/><Relationship Id="rId4" Type="http://schemas.openxmlformats.org/officeDocument/2006/relationships/hyperlink" Target="https://mentor.ieee.org/802.11/dcn/18/11-18-0533-00-0arc-802-11ba-topics-related-to-arc.pptx" TargetMode="External"/><Relationship Id="rId9" Type="http://schemas.openxmlformats.org/officeDocument/2006/relationships/hyperlink" Target="https://mentor.ieee.org/802.11/dcn/16/11-16-0720-00-0arc-stacked-architecture-discussion.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544-00-0arc-arc-sc-meeting-minutes-march-2018.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1-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2018-05-07</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23"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2018</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Joint session with </a:t>
            </a:r>
            <a:r>
              <a:rPr lang="en-US" sz="2000" dirty="0" err="1">
                <a:solidFill>
                  <a:srgbClr val="000000"/>
                </a:solidFill>
              </a:rPr>
              <a:t>TGba</a:t>
            </a:r>
            <a:r>
              <a:rPr lang="en-US" sz="2000" dirty="0">
                <a:solidFill>
                  <a:srgbClr val="000000"/>
                </a:solidFill>
              </a:rPr>
              <a:t> – Monday, May 7, AM2 (TBC)</a:t>
            </a:r>
          </a:p>
          <a:p>
            <a:pPr marL="342900" lvl="1" indent="-342900" eaLnBrk="1" hangingPunct="1">
              <a:lnSpc>
                <a:spcPct val="90000"/>
              </a:lnSpc>
              <a:buFontTx/>
              <a:buChar char="•"/>
              <a:defRPr/>
            </a:pPr>
            <a:r>
              <a:rPr lang="en-US" sz="1600" b="1" dirty="0"/>
              <a:t>Investigation of WUR architecture topics; may lead into “split” PHYs (LC, 28 GHz (</a:t>
            </a:r>
            <a:r>
              <a:rPr lang="en-US" sz="1600" b="1" dirty="0" err="1"/>
              <a:t>Phazr</a:t>
            </a:r>
            <a:r>
              <a:rPr lang="en-US" sz="1600" b="1" dirty="0"/>
              <a:t>)): </a:t>
            </a:r>
            <a:r>
              <a:rPr lang="en-US" sz="1600" b="1" dirty="0">
                <a:hlinkClick r:id="rId3"/>
              </a:rPr>
              <a:t>11-17/1025r0</a:t>
            </a:r>
            <a:r>
              <a:rPr lang="en-US" sz="1600" b="1" dirty="0"/>
              <a:t>, </a:t>
            </a:r>
            <a:r>
              <a:rPr lang="en-US" sz="1600" b="1" dirty="0">
                <a:hlinkClick r:id="rId4"/>
              </a:rPr>
              <a:t>11-18/0533r0</a:t>
            </a:r>
            <a:r>
              <a:rPr lang="en-US" sz="1600" b="1" dirty="0"/>
              <a:t> </a:t>
            </a:r>
          </a:p>
          <a:p>
            <a:pPr marL="0" indent="0" eaLnBrk="1" hangingPunct="1">
              <a:lnSpc>
                <a:spcPct val="90000"/>
              </a:lnSpc>
              <a:buFontTx/>
              <a:buNone/>
              <a:defRPr/>
            </a:pPr>
            <a:r>
              <a:rPr lang="en-US" sz="2000" dirty="0">
                <a:solidFill>
                  <a:srgbClr val="000000"/>
                </a:solidFill>
              </a:rPr>
              <a:t>Tuesday, May 8,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5"/>
              </a:rPr>
              <a:t>11-17/1086r4</a:t>
            </a:r>
            <a:r>
              <a:rPr lang="en-US" sz="1600" dirty="0"/>
              <a:t> </a:t>
            </a:r>
          </a:p>
          <a:p>
            <a:pPr marL="342900" lvl="1" indent="-342900" eaLnBrk="1" hangingPunct="1">
              <a:lnSpc>
                <a:spcPct val="90000"/>
              </a:lnSpc>
              <a:buFontTx/>
              <a:buChar char="•"/>
              <a:defRPr/>
            </a:pPr>
            <a:r>
              <a:rPr lang="en-US" sz="1600" b="1" dirty="0"/>
              <a:t>802 (and 802.1) activities: 802c, 802.1CQ</a:t>
            </a:r>
          </a:p>
          <a:p>
            <a:pPr marL="342900" lvl="1" indent="-342900" eaLnBrk="1" hangingPunct="1">
              <a:lnSpc>
                <a:spcPct val="90000"/>
              </a:lnSpc>
              <a:buFontTx/>
              <a:buChar char="•"/>
              <a:defRPr/>
            </a:pPr>
            <a:r>
              <a:rPr lang="en-US" sz="1600" b="1" dirty="0"/>
              <a:t>IETF/802 coordination</a:t>
            </a:r>
          </a:p>
          <a:p>
            <a:pPr marL="342900" lvl="1" indent="-342900" eaLnBrk="1" hangingPunct="1">
              <a:lnSpc>
                <a:spcPct val="90000"/>
              </a:lnSpc>
              <a:buFont typeface="Arial" pitchFamily="34" charset="0"/>
              <a:buChar char="•"/>
              <a:defRPr/>
            </a:pPr>
            <a:r>
              <a:rPr lang="en-US" sz="1600" b="1" dirty="0"/>
              <a:t>Continued review of </a:t>
            </a:r>
            <a:r>
              <a:rPr lang="en-US" sz="1600" b="1" dirty="0" err="1"/>
              <a:t>TGax</a:t>
            </a:r>
            <a:r>
              <a:rPr lang="en-US" sz="1600" b="1" dirty="0"/>
              <a:t> approach to subclause 10.2 and Figure 10-1: </a:t>
            </a:r>
            <a:r>
              <a:rPr lang="en-US" sz="1600" dirty="0">
                <a:hlinkClick r:id="rId6"/>
              </a:rPr>
              <a:t>11-18/0362r1</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t>TIG formation discussion</a:t>
            </a:r>
          </a:p>
          <a:p>
            <a:pPr marL="342900" lvl="1" indent="-342900" eaLnBrk="1" hangingPunct="1">
              <a:lnSpc>
                <a:spcPct val="90000"/>
              </a:lnSpc>
              <a:buFont typeface="Arial" pitchFamily="34" charset="0"/>
              <a:buChar char="•"/>
              <a:defRPr/>
            </a:pPr>
            <a:r>
              <a:rPr lang="en-US" sz="1600" b="1" dirty="0"/>
              <a:t>“What is an ESS?”</a:t>
            </a:r>
            <a:endParaRPr lang="en-US" sz="1600" dirty="0"/>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7"/>
              </a:rPr>
              <a:t>11-17/0136r2</a:t>
            </a:r>
            <a:r>
              <a:rPr lang="en-US" sz="1600" dirty="0"/>
              <a:t>, </a:t>
            </a:r>
            <a:r>
              <a:rPr lang="en-US" sz="1600" dirty="0">
                <a:hlinkClick r:id="rId8"/>
              </a:rPr>
              <a:t>11-16/1512r0</a:t>
            </a:r>
            <a:r>
              <a:rPr lang="en-US" sz="1600" dirty="0"/>
              <a:t>, </a:t>
            </a:r>
            <a:r>
              <a:rPr lang="en-US" sz="1600" dirty="0">
                <a:hlinkClick r:id="rId9"/>
              </a:rPr>
              <a:t>11-16/0720r0</a:t>
            </a:r>
            <a:r>
              <a:rPr lang="en-US" sz="1600" b="1" dirty="0"/>
              <a:t>, </a:t>
            </a:r>
            <a:r>
              <a:rPr lang="en-US" sz="1600" dirty="0">
                <a:hlinkClick r:id="rId10"/>
              </a:rPr>
              <a:t>11-15/0454r0</a:t>
            </a:r>
            <a:r>
              <a:rPr lang="en-US" sz="1600" b="1" dirty="0"/>
              <a:t>, </a:t>
            </a:r>
            <a:r>
              <a:rPr lang="en-US" sz="1600" dirty="0">
                <a:hlinkClick r:id="rId11"/>
              </a:rPr>
              <a:t>11-14/1213r1</a:t>
            </a:r>
            <a:r>
              <a:rPr lang="en-US" sz="1600" b="1" dirty="0"/>
              <a:t> (slides 9-11)</a:t>
            </a:r>
          </a:p>
          <a:p>
            <a:pPr eaLnBrk="1" hangingPunct="1">
              <a:lnSpc>
                <a:spcPct val="90000"/>
              </a:lnSpc>
              <a:defRPr/>
            </a:pPr>
            <a:r>
              <a:rPr lang="en-US" sz="1600" dirty="0"/>
              <a:t>MLME-RESET, versus MLME-JOIN and MLME-START</a:t>
            </a:r>
          </a:p>
          <a:p>
            <a:pPr marL="0" indent="0" eaLnBrk="1" hangingPunct="1">
              <a:lnSpc>
                <a:spcPct val="90000"/>
              </a:lnSpc>
              <a:buNone/>
              <a:defRPr/>
            </a:pPr>
            <a:r>
              <a:rPr lang="en-US" sz="2000" dirty="0">
                <a:solidFill>
                  <a:srgbClr val="000000"/>
                </a:solidFill>
              </a:rPr>
              <a:t>Tuesday, May 8, PM2  </a:t>
            </a:r>
          </a:p>
          <a:p>
            <a:pPr eaLnBrk="1" hangingPunct="1">
              <a:lnSpc>
                <a:spcPct val="90000"/>
              </a:lnSpc>
              <a:defRPr/>
            </a:pPr>
            <a:r>
              <a:rPr lang="en-US" sz="1600" dirty="0"/>
              <a:t>Continue the above, as needed</a:t>
            </a:r>
          </a:p>
          <a:p>
            <a:pPr marL="0" indent="0" eaLnBrk="1" hangingPunct="1">
              <a:lnSpc>
                <a:spcPct val="90000"/>
              </a:lnSpc>
              <a:buNone/>
              <a:defRPr/>
            </a:pPr>
            <a:r>
              <a:rPr lang="en-US" sz="2000" dirty="0">
                <a:solidFill>
                  <a:srgbClr val="000000"/>
                </a:solidFill>
              </a:rPr>
              <a:t>Wednesday, May 9,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March face-to-face minutes:</a:t>
            </a:r>
          </a:p>
          <a:p>
            <a:pPr lvl="1" eaLnBrk="1" hangingPunct="1"/>
            <a:r>
              <a:rPr lang="en-US" altLang="en-US" dirty="0">
                <a:hlinkClick r:id="rId3"/>
              </a:rPr>
              <a:t>11-18/0544r0</a:t>
            </a:r>
            <a:r>
              <a:rPr lang="en-US" altLang="en-US" dirty="0"/>
              <a:t> </a:t>
            </a:r>
            <a:endParaRPr lang="en-US" altLang="en-US" b="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underway, D2.2 Sponsor ballot closed Feb 28.  </a:t>
            </a:r>
          </a:p>
          <a:p>
            <a:pPr lvl="1"/>
            <a:r>
              <a:rPr lang="en-US" altLang="en-US" sz="1600" b="0" dirty="0"/>
              <a:t>100% approval</a:t>
            </a:r>
            <a:endParaRPr lang="en-US" sz="1600" b="0" dirty="0"/>
          </a:p>
          <a:p>
            <a:pPr lvl="1"/>
            <a:r>
              <a:rPr lang="en-US" sz="1600" b="0" dirty="0"/>
              <a:t>1 comment.  Editorial.</a:t>
            </a:r>
            <a:endParaRPr lang="en-US" altLang="en-US" dirty="0"/>
          </a:p>
          <a:p>
            <a:pPr lvl="1"/>
            <a:r>
              <a:rPr lang="en-US" altLang="en-US" b="1" dirty="0"/>
              <a:t>Roll-in:</a:t>
            </a:r>
          </a:p>
          <a:p>
            <a:pPr lvl="1"/>
            <a:r>
              <a:rPr lang="en-US" sz="1600" dirty="0"/>
              <a:t>IEEE </a:t>
            </a:r>
            <a:r>
              <a:rPr lang="en-US" sz="1600" dirty="0" err="1"/>
              <a:t>Std</a:t>
            </a:r>
            <a:r>
              <a:rPr lang="en-US" sz="1600" dirty="0"/>
              <a:t> 802.1Qcd-2015, IEEE </a:t>
            </a:r>
            <a:r>
              <a:rPr lang="en-US" sz="1600" dirty="0" err="1"/>
              <a:t>Std</a:t>
            </a:r>
            <a:r>
              <a:rPr lang="en-US" sz="1600" dirty="0"/>
              <a:t> 802.1Qca-2015, IEEE </a:t>
            </a:r>
            <a:r>
              <a:rPr lang="en-US" sz="1600" dirty="0" err="1"/>
              <a:t>Std</a:t>
            </a:r>
            <a:r>
              <a:rPr lang="en-US" sz="1600" dirty="0"/>
              <a:t> 802.1Q-2014 Cor 1-2015, IEEE </a:t>
            </a:r>
            <a:r>
              <a:rPr lang="en-US" sz="1600" dirty="0" err="1"/>
              <a:t>Std</a:t>
            </a:r>
            <a:r>
              <a:rPr lang="en-US" sz="1600" dirty="0"/>
              <a:t> 802.1Qbv-2015, IEEE </a:t>
            </a:r>
            <a:r>
              <a:rPr lang="en-US" sz="1600" dirty="0" err="1"/>
              <a:t>Std</a:t>
            </a:r>
            <a:r>
              <a:rPr lang="en-US" sz="1600" dirty="0"/>
              <a:t> 802.1Qbu-2016, IEEE </a:t>
            </a:r>
            <a:r>
              <a:rPr lang="en-US" sz="1600" dirty="0" err="1"/>
              <a:t>Std</a:t>
            </a:r>
            <a:r>
              <a:rPr lang="en-US" sz="1600" dirty="0"/>
              <a:t> 802.1Qbz-2016, IEEE </a:t>
            </a:r>
            <a:r>
              <a:rPr lang="en-US" sz="1600" dirty="0" err="1"/>
              <a:t>Std</a:t>
            </a:r>
            <a:r>
              <a:rPr lang="en-US" sz="1600" dirty="0"/>
              <a:t> 802.1Qci-2017, IEEE </a:t>
            </a:r>
            <a:r>
              <a:rPr lang="en-US" sz="1600" dirty="0" err="1"/>
              <a:t>Std</a:t>
            </a:r>
            <a:r>
              <a:rPr lang="en-US" sz="1600" dirty="0"/>
              <a:t> 802.1Qch-2017</a:t>
            </a:r>
          </a:p>
          <a:p>
            <a:r>
              <a:rPr lang="en-US" dirty="0"/>
              <a:t>802c, and (follow-on) 802.1CQ</a:t>
            </a:r>
          </a:p>
          <a:p>
            <a:pPr lvl="1"/>
            <a:r>
              <a:rPr lang="en-US" dirty="0"/>
              <a:t>802.1CQ in PAR process</a:t>
            </a:r>
          </a:p>
          <a:p>
            <a:pPr lvl="1"/>
            <a:r>
              <a:rPr lang="en-US" dirty="0"/>
              <a:t>Relation to 802.11aq</a:t>
            </a:r>
          </a:p>
          <a:p>
            <a:pPr lvl="1"/>
            <a:r>
              <a:rPr lang="en-US"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2018, Warsaw, Poland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Dorothy Stanley (or new IETF liaison?) present topics of interest:</a:t>
            </a:r>
          </a:p>
          <a:p>
            <a:pPr lvl="1"/>
            <a:endParaRPr lang="en-US" altLang="en-US"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11-18/0362r1</a:t>
            </a:r>
            <a:r>
              <a:rPr lang="en-US" b="1" dirty="0"/>
              <a:t> </a:t>
            </a:r>
          </a:p>
          <a:p>
            <a:pPr lvl="1">
              <a:defRPr/>
            </a:pPr>
            <a:r>
              <a:rPr lang="en-US" sz="1600" dirty="0"/>
              <a:t>Concepts 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lvl="1">
              <a:defRPr/>
            </a:pPr>
            <a:r>
              <a:rPr lang="en-US" sz="1600" dirty="0"/>
              <a:t>In March, reviewed 11ax D2.0 comments received, and resolutions first proposed (11-18/0362r0)</a:t>
            </a:r>
          </a:p>
          <a:p>
            <a:pPr lvl="1">
              <a:defRPr/>
            </a:pPr>
            <a:r>
              <a:rPr lang="en-US" sz="1600" dirty="0"/>
              <a:t>Review/discuss updates, formulate response</a:t>
            </a:r>
          </a:p>
        </p:txBody>
      </p:sp>
    </p:spTree>
    <p:extLst>
      <p:ext uri="{BB962C8B-B14F-4D97-AF65-F5344CB8AC3E}">
        <p14:creationId xmlns:p14="http://schemas.microsoft.com/office/powerpoint/2010/main" val="1108795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09600" y="1524000"/>
            <a:ext cx="7772400" cy="4343400"/>
          </a:xfrm>
        </p:spPr>
        <p:txBody>
          <a:bodyPr/>
          <a:lstStyle/>
          <a:p>
            <a:pPr>
              <a:spcBef>
                <a:spcPts val="0"/>
              </a:spcBef>
            </a:pPr>
            <a:r>
              <a:rPr lang="en-US" altLang="en-US" sz="2000" dirty="0"/>
              <a:t>Next steps?  (Are any underway, already?)</a:t>
            </a:r>
          </a:p>
          <a:p>
            <a:pPr lvl="1">
              <a:spcBef>
                <a:spcPts val="0"/>
              </a:spcBef>
            </a:pPr>
            <a:r>
              <a:rPr lang="en-US" altLang="en-US" sz="1600" dirty="0"/>
              <a:t>TIG?</a:t>
            </a:r>
          </a:p>
        </p:txBody>
      </p:sp>
    </p:spTree>
    <p:extLst>
      <p:ext uri="{BB962C8B-B14F-4D97-AF65-F5344CB8AC3E}">
        <p14:creationId xmlns:p14="http://schemas.microsoft.com/office/powerpoint/2010/main" val="2462518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802.21 experts…</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dirty="0"/>
              <a:t>“If two APs have the same SSID they are considered to be part of the same wireless network.  But, because SSIDs are not globally administered it is possible that two APs with the same SSID are in fact in different wireless networks.  HESSID element [sic] allows devices to detect this condition.”</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2951961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7941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6</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7</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 next steps</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Monday, May 7</a:t>
            </a:r>
            <a:r>
              <a:rPr lang="en-US" altLang="en-US" baseline="30000" dirty="0"/>
              <a:t>th</a:t>
            </a:r>
            <a:r>
              <a:rPr lang="en-US" altLang="en-US" dirty="0"/>
              <a:t>, AM2</a:t>
            </a:r>
            <a:br>
              <a:rPr lang="en-US" altLang="en-US" dirty="0"/>
            </a:br>
            <a:r>
              <a:rPr lang="en-US" altLang="en-US" dirty="0"/>
              <a:t>Joint session with </a:t>
            </a:r>
            <a:r>
              <a:rPr lang="en-US" altLang="en-US" dirty="0" err="1"/>
              <a:t>TBba</a:t>
            </a:r>
            <a:r>
              <a:rPr lang="en-US" altLang="en-US" dirty="0"/>
              <a:t> and ARC (TBC)</a:t>
            </a:r>
          </a:p>
        </p:txBody>
      </p:sp>
    </p:spTree>
    <p:extLst>
      <p:ext uri="{BB962C8B-B14F-4D97-AF65-F5344CB8AC3E}">
        <p14:creationId xmlns:p14="http://schemas.microsoft.com/office/powerpoint/2010/main" val="3954719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a:p>
            <a:pPr>
              <a:defRPr/>
            </a:pPr>
            <a:r>
              <a:rPr lang="en-US" sz="2000" dirty="0" err="1"/>
              <a:t>TGba</a:t>
            </a:r>
            <a:r>
              <a:rPr lang="en-US" sz="2000" dirty="0"/>
              <a:t> is still maturing, through the SFD process.  Targeted March session to continue substantive discussions (?)</a:t>
            </a:r>
          </a:p>
        </p:txBody>
      </p:sp>
    </p:spTree>
    <p:extLst>
      <p:ext uri="{BB962C8B-B14F-4D97-AF65-F5344CB8AC3E}">
        <p14:creationId xmlns:p14="http://schemas.microsoft.com/office/powerpoint/2010/main" val="1010106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TGba)</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1984514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767850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4089803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May 8</a:t>
            </a:r>
            <a:r>
              <a:rPr lang="en-US" altLang="en-US" baseline="30000" dirty="0"/>
              <a:t>th</a:t>
            </a:r>
            <a:r>
              <a:rPr lang="en-US" altLang="en-US" dirty="0"/>
              <a:t>, AM2</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36466</TotalTime>
  <Words>2829</Words>
  <Application>Microsoft Office PowerPoint</Application>
  <PresentationFormat>On-screen Show (4:3)</PresentationFormat>
  <Paragraphs>294</Paragraphs>
  <Slides>35</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3" baseType="lpstr">
      <vt:lpstr>MS Gothic</vt:lpstr>
      <vt:lpstr>MS PGothic</vt:lpstr>
      <vt:lpstr>Arial</vt:lpstr>
      <vt:lpstr>Helvetica</vt:lpstr>
      <vt:lpstr>Monotype Sorts</vt:lpstr>
      <vt:lpstr>Times New Roman</vt:lpstr>
      <vt:lpstr>802-11-Submission</vt:lpstr>
      <vt:lpstr>Document</vt:lpstr>
      <vt:lpstr>ARC-SC-agenda-May-2018</vt:lpstr>
      <vt:lpstr>Abstract</vt:lpstr>
      <vt:lpstr>IEEE 802.11   Architecture Standing Committee</vt:lpstr>
      <vt:lpstr>Monday, May 7th, AM2 Joint session with TBba and ARC (TBC)</vt:lpstr>
      <vt:lpstr>TGba architecture topics</vt:lpstr>
      <vt:lpstr>TGba architecture comments/answers to questions in 11-17/1025 (from July 10 TGba)</vt:lpstr>
      <vt:lpstr>TGba architecture new questions (from July 12 ARC)</vt:lpstr>
      <vt:lpstr>TGba architecture potential assumptions (from July 12 ARC)</vt:lpstr>
      <vt:lpstr>Tuesday, May 8th,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May 2018</vt:lpstr>
      <vt:lpstr>ARC Minutes</vt:lpstr>
      <vt:lpstr>IEEE 1588 mapping to IEEE 802.11/ 802.1ASrev use of FTM update </vt:lpstr>
      <vt:lpstr>IEEE 802 activities directly related to IEEE 802.11 ARC</vt:lpstr>
      <vt:lpstr>IETF/802 coordination </vt:lpstr>
      <vt:lpstr>TGax architecture topics</vt:lpstr>
      <vt:lpstr>Discussion on YANG/NETCONF models</vt:lpstr>
      <vt:lpstr>What is an ESS?</vt:lpstr>
      <vt:lpstr>What is an ESS?  (Continued)</vt:lpstr>
      <vt:lpstr>What is an ESS? – Direction?</vt:lpstr>
      <vt:lpstr>ESS and HESS?</vt:lpstr>
      <vt:lpstr>HESS concepts (not necessarily what 802.11 says, now)</vt:lpstr>
      <vt:lpstr>HESS concepts (not necessarily what 802.11 says, now)</vt:lpstr>
      <vt:lpstr>HESS concepts (not necessarily what 802.11 says, now)</vt:lpstr>
      <vt:lpstr>AP/DS/Portal architecture and 802 concepts</vt:lpstr>
      <vt:lpstr>MLME-RESET, versus MLME-JOIN and MLME-START</vt:lpstr>
      <vt:lpstr>Tuesday, March 6th, PM2</vt:lpstr>
      <vt:lpstr>Wednesday, March 7th, AM1</vt:lpstr>
      <vt:lpstr>ARC Future Activities &amp; sessions</vt:lpstr>
      <vt:lpstr>Planning for July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585</cp:revision>
  <cp:lastPrinted>1998-02-10T13:28:06Z</cp:lastPrinted>
  <dcterms:created xsi:type="dcterms:W3CDTF">2009-07-15T16:38:20Z</dcterms:created>
  <dcterms:modified xsi:type="dcterms:W3CDTF">2018-03-30T22:30:47Z</dcterms:modified>
</cp:coreProperties>
</file>