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2"/>
  </p:notesMasterIdLst>
  <p:handoutMasterIdLst>
    <p:handoutMasterId r:id="rId133"/>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99" r:id="rId16"/>
    <p:sldId id="300" r:id="rId17"/>
    <p:sldId id="301" r:id="rId18"/>
    <p:sldId id="302" r:id="rId19"/>
    <p:sldId id="303" r:id="rId20"/>
    <p:sldId id="271" r:id="rId21"/>
    <p:sldId id="272" r:id="rId22"/>
    <p:sldId id="298" r:id="rId23"/>
    <p:sldId id="273" r:id="rId24"/>
    <p:sldId id="276" r:id="rId25"/>
    <p:sldId id="275" r:id="rId26"/>
    <p:sldId id="274" r:id="rId27"/>
    <p:sldId id="293" r:id="rId28"/>
    <p:sldId id="294" r:id="rId29"/>
    <p:sldId id="295" r:id="rId30"/>
    <p:sldId id="296" r:id="rId31"/>
    <p:sldId id="304" r:id="rId32"/>
    <p:sldId id="305" r:id="rId33"/>
    <p:sldId id="290" r:id="rId34"/>
    <p:sldId id="278" r:id="rId35"/>
    <p:sldId id="279" r:id="rId36"/>
    <p:sldId id="289" r:id="rId37"/>
    <p:sldId id="281" r:id="rId38"/>
    <p:sldId id="306" r:id="rId39"/>
    <p:sldId id="307" r:id="rId40"/>
    <p:sldId id="308" r:id="rId41"/>
    <p:sldId id="309" r:id="rId42"/>
    <p:sldId id="310" r:id="rId43"/>
    <p:sldId id="311" r:id="rId44"/>
    <p:sldId id="312" r:id="rId45"/>
    <p:sldId id="283" r:id="rId46"/>
    <p:sldId id="284" r:id="rId47"/>
    <p:sldId id="313" r:id="rId48"/>
    <p:sldId id="314" r:id="rId49"/>
    <p:sldId id="315" r:id="rId50"/>
    <p:sldId id="316" r:id="rId51"/>
    <p:sldId id="379" r:id="rId52"/>
    <p:sldId id="380" r:id="rId53"/>
    <p:sldId id="392" r:id="rId54"/>
    <p:sldId id="396" r:id="rId55"/>
    <p:sldId id="317" r:id="rId56"/>
    <p:sldId id="318" r:id="rId57"/>
    <p:sldId id="319" r:id="rId58"/>
    <p:sldId id="320" r:id="rId59"/>
    <p:sldId id="321" r:id="rId60"/>
    <p:sldId id="322" r:id="rId61"/>
    <p:sldId id="323" r:id="rId62"/>
    <p:sldId id="324" r:id="rId63"/>
    <p:sldId id="325" r:id="rId64"/>
    <p:sldId id="326" r:id="rId65"/>
    <p:sldId id="327" r:id="rId66"/>
    <p:sldId id="328" r:id="rId67"/>
    <p:sldId id="329" r:id="rId68"/>
    <p:sldId id="330" r:id="rId69"/>
    <p:sldId id="331" r:id="rId70"/>
    <p:sldId id="332" r:id="rId71"/>
    <p:sldId id="333" r:id="rId72"/>
    <p:sldId id="334" r:id="rId73"/>
    <p:sldId id="335" r:id="rId74"/>
    <p:sldId id="336" r:id="rId75"/>
    <p:sldId id="337" r:id="rId76"/>
    <p:sldId id="338" r:id="rId77"/>
    <p:sldId id="339" r:id="rId78"/>
    <p:sldId id="340" r:id="rId79"/>
    <p:sldId id="341" r:id="rId80"/>
    <p:sldId id="342" r:id="rId81"/>
    <p:sldId id="343" r:id="rId82"/>
    <p:sldId id="344" r:id="rId83"/>
    <p:sldId id="345" r:id="rId84"/>
    <p:sldId id="346" r:id="rId85"/>
    <p:sldId id="348" r:id="rId86"/>
    <p:sldId id="349" r:id="rId87"/>
    <p:sldId id="350" r:id="rId88"/>
    <p:sldId id="351" r:id="rId89"/>
    <p:sldId id="352" r:id="rId90"/>
    <p:sldId id="353" r:id="rId91"/>
    <p:sldId id="354" r:id="rId92"/>
    <p:sldId id="355" r:id="rId93"/>
    <p:sldId id="356" r:id="rId94"/>
    <p:sldId id="357" r:id="rId95"/>
    <p:sldId id="358" r:id="rId96"/>
    <p:sldId id="359" r:id="rId97"/>
    <p:sldId id="360" r:id="rId98"/>
    <p:sldId id="361" r:id="rId99"/>
    <p:sldId id="362" r:id="rId100"/>
    <p:sldId id="363" r:id="rId101"/>
    <p:sldId id="364" r:id="rId102"/>
    <p:sldId id="365" r:id="rId103"/>
    <p:sldId id="366" r:id="rId104"/>
    <p:sldId id="383" r:id="rId105"/>
    <p:sldId id="367" r:id="rId106"/>
    <p:sldId id="368" r:id="rId107"/>
    <p:sldId id="369" r:id="rId108"/>
    <p:sldId id="390" r:id="rId109"/>
    <p:sldId id="391" r:id="rId110"/>
    <p:sldId id="371" r:id="rId111"/>
    <p:sldId id="373" r:id="rId112"/>
    <p:sldId id="374" r:id="rId113"/>
    <p:sldId id="375" r:id="rId114"/>
    <p:sldId id="376" r:id="rId115"/>
    <p:sldId id="377" r:id="rId116"/>
    <p:sldId id="378" r:id="rId117"/>
    <p:sldId id="381" r:id="rId118"/>
    <p:sldId id="384" r:id="rId119"/>
    <p:sldId id="382" r:id="rId120"/>
    <p:sldId id="385" r:id="rId121"/>
    <p:sldId id="386" r:id="rId122"/>
    <p:sldId id="387" r:id="rId123"/>
    <p:sldId id="388" r:id="rId124"/>
    <p:sldId id="393" r:id="rId125"/>
    <p:sldId id="394" r:id="rId126"/>
    <p:sldId id="395" r:id="rId127"/>
    <p:sldId id="297" r:id="rId128"/>
    <p:sldId id="291" r:id="rId129"/>
    <p:sldId id="287" r:id="rId130"/>
    <p:sldId id="286" r:id="rId1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4" d="100"/>
          <a:sy n="74" d="100"/>
        </p:scale>
        <p:origin x="354"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77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notesMaster" Target="notesMasters/notes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802.11-18/912r1</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79055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802.11-18/0635r9</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8/11-18-0683-00-00ax-minutes-of-tgax-teleconferences-april-2018.docx" TargetMode="External"/><Relationship Id="rId2" Type="http://schemas.openxmlformats.org/officeDocument/2006/relationships/hyperlink" Target="https://mentor.ieee.org/802.11/dcn/18/11-18-0518-00-00ax-tgax-march-2018-rosemont-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462-00-00ax-tgax-march-2018-ad-hoc-meeting-minutes-mac-mu-sr.docx" TargetMode="External"/><Relationship Id="rId5" Type="http://schemas.openxmlformats.org/officeDocument/2006/relationships/hyperlink" Target="https://mentor.ieee.org/802.11/dcn/18/11-18-0566-00-00ax-mac-mu-ad-hoc-meeting-minutes-for-march-2018.docx" TargetMode="External"/><Relationship Id="rId4" Type="http://schemas.openxmlformats.org/officeDocument/2006/relationships/hyperlink" Target="https://mentor.ieee.org/802.11/dcn/18/11-18-0594-00-00ax-march-2018-tgax-rosemont-phy-ad-hoc-minutes.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6/11-16-1348-03-00ax-coexistence-assurance.docx" TargetMode="External"/><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2.bin"/><Relationship Id="rId5" Type="http://schemas.openxmlformats.org/officeDocument/2006/relationships/image" Target="../media/image4.wmf"/><Relationship Id="rId4" Type="http://schemas.openxmlformats.org/officeDocument/2006/relationships/package" Target="../embeddings/Microsoft_Word_Document1.docx"/></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8/11-18-0870-00-00ax-tgax-par-extension-request.docx" TargetMode="Externa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6.wmf"/><Relationship Id="rId4" Type="http://schemas.openxmlformats.org/officeDocument/2006/relationships/oleObject" Target="../embeddings/oleObject3.bin"/></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TGax</a:t>
            </a:r>
            <a:r>
              <a:rPr lang="en-US" altLang="en-US" dirty="0" smtClean="0"/>
              <a:t> May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2018-03-28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91"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#624</a:t>
            </a:r>
            <a:endParaRPr lang="en-US" dirty="0"/>
          </a:p>
        </p:txBody>
      </p:sp>
      <p:sp>
        <p:nvSpPr>
          <p:cNvPr id="6" name="Content Placeholder 5"/>
          <p:cNvSpPr>
            <a:spLocks noGrp="1"/>
          </p:cNvSpPr>
          <p:nvPr>
            <p:ph idx="1"/>
          </p:nvPr>
        </p:nvSpPr>
        <p:spPr/>
        <p:txBody>
          <a:bodyPr/>
          <a:lstStyle/>
          <a:p>
            <a:r>
              <a:rPr lang="en-US" dirty="0" smtClean="0"/>
              <a:t>Move to accept resolutions to CIDs; </a:t>
            </a:r>
            <a:r>
              <a:rPr lang="en-GB" dirty="0"/>
              <a:t>13400, 13653, 13761, </a:t>
            </a:r>
            <a:r>
              <a:rPr lang="en-GB" dirty="0" smtClean="0"/>
              <a:t>13095 in doc </a:t>
            </a:r>
            <a:r>
              <a:rPr lang="en-GB" dirty="0" smtClean="0"/>
              <a:t>11-18/0695r4</a:t>
            </a:r>
            <a:endParaRPr lang="en-GB" dirty="0" smtClean="0"/>
          </a:p>
          <a:p>
            <a:endParaRPr lang="en-GB" dirty="0"/>
          </a:p>
          <a:p>
            <a:r>
              <a:rPr lang="en-GB" dirty="0" smtClean="0"/>
              <a:t>Move: Stephane Baron		Second</a:t>
            </a:r>
            <a:r>
              <a:rPr lang="en-GB" dirty="0" smtClean="0"/>
              <a:t>: </a:t>
            </a:r>
            <a:r>
              <a:rPr lang="en-GB" dirty="0" err="1" smtClean="0"/>
              <a:t>Abhi</a:t>
            </a:r>
            <a:r>
              <a:rPr lang="en-GB" dirty="0" smtClean="0"/>
              <a:t> </a:t>
            </a:r>
            <a:r>
              <a:rPr lang="en-GB" dirty="0" err="1" smtClean="0"/>
              <a:t>Patil</a:t>
            </a:r>
            <a:endParaRPr lang="en-GB" dirty="0" smtClean="0"/>
          </a:p>
          <a:p>
            <a:r>
              <a:rPr lang="en-GB" dirty="0" smtClean="0"/>
              <a:t>accepted</a:t>
            </a:r>
            <a:endParaRPr lang="en-GB" dirty="0" smtClean="0"/>
          </a:p>
          <a:p>
            <a:endParaRPr lang="en-GB" dirty="0"/>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100</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a:p>
        </p:txBody>
      </p:sp>
    </p:spTree>
    <p:extLst>
      <p:ext uri="{BB962C8B-B14F-4D97-AF65-F5344CB8AC3E}">
        <p14:creationId xmlns:p14="http://schemas.microsoft.com/office/powerpoint/2010/main" val="140415781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#625</a:t>
            </a:r>
            <a:endParaRPr lang="en-US" dirty="0"/>
          </a:p>
        </p:txBody>
      </p:sp>
      <p:sp>
        <p:nvSpPr>
          <p:cNvPr id="6" name="Content Placeholder 5"/>
          <p:cNvSpPr>
            <a:spLocks noGrp="1"/>
          </p:cNvSpPr>
          <p:nvPr>
            <p:ph idx="1"/>
          </p:nvPr>
        </p:nvSpPr>
        <p:spPr/>
        <p:txBody>
          <a:bodyPr/>
          <a:lstStyle/>
          <a:p>
            <a:pPr lvl="0"/>
            <a:r>
              <a:rPr lang="en-US" dirty="0" smtClean="0"/>
              <a:t>Move to accept resolutions to CIDs; </a:t>
            </a:r>
            <a:r>
              <a:rPr lang="en-GB" dirty="0"/>
              <a:t>11844, 11846, 11847, 12184, 12238, 12523, 12524, 12525, 12526, 12527, </a:t>
            </a:r>
            <a:r>
              <a:rPr lang="en-GB" dirty="0" smtClean="0"/>
              <a:t>13790</a:t>
            </a:r>
            <a:r>
              <a:rPr lang="en-GB" dirty="0"/>
              <a:t>, </a:t>
            </a:r>
            <a:r>
              <a:rPr lang="en-GB" dirty="0">
                <a:solidFill>
                  <a:schemeClr val="tx1"/>
                </a:solidFill>
              </a:rPr>
              <a:t>12306</a:t>
            </a:r>
            <a:r>
              <a:rPr lang="en-GB" dirty="0"/>
              <a:t> (12 CIDs</a:t>
            </a:r>
            <a:r>
              <a:rPr lang="en-GB" dirty="0" smtClean="0"/>
              <a:t>) in doc 11-18/0664r1</a:t>
            </a:r>
          </a:p>
          <a:p>
            <a:pPr lvl="0"/>
            <a:endParaRPr lang="en-GB" dirty="0"/>
          </a:p>
          <a:p>
            <a:pPr lvl="0"/>
            <a:r>
              <a:rPr lang="en-US" dirty="0" smtClean="0"/>
              <a:t>Move: </a:t>
            </a:r>
            <a:r>
              <a:rPr lang="en-US" dirty="0" err="1" smtClean="0"/>
              <a:t>Abhi</a:t>
            </a:r>
            <a:r>
              <a:rPr lang="en-US" dirty="0" smtClean="0"/>
              <a:t> </a:t>
            </a:r>
            <a:r>
              <a:rPr lang="en-US" dirty="0" err="1" smtClean="0"/>
              <a:t>Patil</a:t>
            </a:r>
            <a:r>
              <a:rPr lang="en-US" dirty="0" smtClean="0"/>
              <a:t>	</a:t>
            </a:r>
            <a:r>
              <a:rPr lang="en-US" dirty="0" smtClean="0"/>
              <a:t>	Second</a:t>
            </a:r>
            <a:r>
              <a:rPr lang="en-US" dirty="0" smtClean="0"/>
              <a:t>: George Cherian </a:t>
            </a:r>
          </a:p>
          <a:p>
            <a:pPr lvl="0"/>
            <a:r>
              <a:rPr lang="en-US" dirty="0" smtClean="0"/>
              <a:t>accepted</a:t>
            </a:r>
            <a:endParaRPr lang="en-US" dirty="0"/>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101</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a:p>
        </p:txBody>
      </p:sp>
    </p:spTree>
    <p:extLst>
      <p:ext uri="{BB962C8B-B14F-4D97-AF65-F5344CB8AC3E}">
        <p14:creationId xmlns:p14="http://schemas.microsoft.com/office/powerpoint/2010/main" val="329897353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CR Motion </a:t>
            </a:r>
            <a:r>
              <a:rPr lang="en-US" dirty="0" smtClean="0"/>
              <a:t>#626</a:t>
            </a:r>
            <a:endParaRPr lang="en-US" dirty="0"/>
          </a:p>
        </p:txBody>
      </p:sp>
      <p:sp>
        <p:nvSpPr>
          <p:cNvPr id="7" name="Content Placeholder 6"/>
          <p:cNvSpPr>
            <a:spLocks noGrp="1"/>
          </p:cNvSpPr>
          <p:nvPr>
            <p:ph idx="1"/>
          </p:nvPr>
        </p:nvSpPr>
        <p:spPr>
          <a:xfrm>
            <a:off x="771525" y="2056606"/>
            <a:ext cx="7770813" cy="4113213"/>
          </a:xfrm>
        </p:spPr>
        <p:txBody>
          <a:bodyPr/>
          <a:lstStyle/>
          <a:p>
            <a:r>
              <a:rPr lang="en-US" dirty="0" smtClean="0"/>
              <a:t>Move to accept resolutions to CIDs; </a:t>
            </a:r>
            <a:r>
              <a:rPr lang="en-GB" dirty="0"/>
              <a:t>12016, 13045 </a:t>
            </a:r>
            <a:r>
              <a:rPr lang="en-GB" dirty="0" smtClean="0"/>
              <a:t> in doc </a:t>
            </a:r>
            <a:r>
              <a:rPr lang="en-GB" dirty="0" smtClean="0"/>
              <a:t>11-18/0181r2</a:t>
            </a:r>
            <a:endParaRPr lang="en-GB" dirty="0" smtClean="0"/>
          </a:p>
          <a:p>
            <a:endParaRPr lang="en-GB" dirty="0" smtClean="0"/>
          </a:p>
          <a:p>
            <a:r>
              <a:rPr lang="en-GB" dirty="0" smtClean="0"/>
              <a:t>Move: Ming </a:t>
            </a:r>
            <a:r>
              <a:rPr lang="en-GB" dirty="0" err="1" smtClean="0"/>
              <a:t>Gan</a:t>
            </a:r>
            <a:r>
              <a:rPr lang="en-GB" dirty="0" smtClean="0"/>
              <a:t>		Second: </a:t>
            </a:r>
            <a:r>
              <a:rPr lang="en-GB" dirty="0" smtClean="0"/>
              <a:t> </a:t>
            </a:r>
            <a:r>
              <a:rPr lang="en-GB" dirty="0" err="1" smtClean="0"/>
              <a:t>Abhi</a:t>
            </a:r>
            <a:r>
              <a:rPr lang="en-GB" dirty="0" smtClean="0"/>
              <a:t> </a:t>
            </a:r>
            <a:r>
              <a:rPr lang="en-GB" dirty="0" err="1" smtClean="0"/>
              <a:t>Patil</a:t>
            </a:r>
            <a:endParaRPr lang="en-GB" dirty="0" smtClean="0"/>
          </a:p>
          <a:p>
            <a:r>
              <a:rPr lang="en-GB" dirty="0" smtClean="0"/>
              <a:t>accepted</a:t>
            </a:r>
            <a:endParaRPr lang="en-GB" dirty="0"/>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102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a:p>
        </p:txBody>
      </p:sp>
    </p:spTree>
    <p:extLst>
      <p:ext uri="{BB962C8B-B14F-4D97-AF65-F5344CB8AC3E}">
        <p14:creationId xmlns:p14="http://schemas.microsoft.com/office/powerpoint/2010/main" val="271697293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#627</a:t>
            </a:r>
            <a:endParaRPr lang="en-US" dirty="0"/>
          </a:p>
        </p:txBody>
      </p:sp>
      <p:sp>
        <p:nvSpPr>
          <p:cNvPr id="3" name="Content Placeholder 2"/>
          <p:cNvSpPr>
            <a:spLocks noGrp="1"/>
          </p:cNvSpPr>
          <p:nvPr>
            <p:ph idx="1"/>
          </p:nvPr>
        </p:nvSpPr>
        <p:spPr>
          <a:xfrm>
            <a:off x="685800" y="1524000"/>
            <a:ext cx="7770813" cy="4113213"/>
          </a:xfrm>
        </p:spPr>
        <p:txBody>
          <a:bodyPr/>
          <a:lstStyle/>
          <a:p>
            <a:pPr lvl="0"/>
            <a:r>
              <a:rPr lang="en-US" dirty="0" smtClean="0"/>
              <a:t>Move to accept resolutions to CIDs; </a:t>
            </a:r>
            <a:r>
              <a:rPr lang="en-GB" dirty="0"/>
              <a:t>11114, </a:t>
            </a:r>
            <a:r>
              <a:rPr lang="en-GB" dirty="0" smtClean="0"/>
              <a:t>12362</a:t>
            </a:r>
            <a:r>
              <a:rPr lang="en-US" dirty="0" smtClean="0"/>
              <a:t>, </a:t>
            </a:r>
            <a:r>
              <a:rPr lang="en-GB" dirty="0" smtClean="0"/>
              <a:t>13234</a:t>
            </a:r>
            <a:r>
              <a:rPr lang="en-GB" dirty="0"/>
              <a:t>, </a:t>
            </a:r>
            <a:r>
              <a:rPr lang="en-GB" dirty="0" smtClean="0"/>
              <a:t>11746</a:t>
            </a:r>
            <a:r>
              <a:rPr lang="en-GB" dirty="0"/>
              <a:t>, 12363, </a:t>
            </a:r>
            <a:r>
              <a:rPr lang="en-GB" dirty="0" smtClean="0"/>
              <a:t>11510</a:t>
            </a:r>
            <a:r>
              <a:rPr lang="en-GB" dirty="0"/>
              <a:t>, 13525, 14340, </a:t>
            </a:r>
            <a:r>
              <a:rPr lang="en-GB" dirty="0" smtClean="0"/>
              <a:t>11178</a:t>
            </a:r>
            <a:r>
              <a:rPr lang="en-GB" dirty="0"/>
              <a:t>, 11747, 11748, 11912, </a:t>
            </a:r>
            <a:r>
              <a:rPr lang="en-GB" dirty="0" smtClean="0"/>
              <a:t>11115</a:t>
            </a:r>
            <a:r>
              <a:rPr lang="en-GB" dirty="0"/>
              <a:t>, 13526, </a:t>
            </a:r>
            <a:r>
              <a:rPr lang="en-GB" dirty="0" smtClean="0"/>
              <a:t>11749</a:t>
            </a:r>
            <a:r>
              <a:rPr lang="en-GB" dirty="0"/>
              <a:t>, 12006, 12365, 12370, 12596, 11461, </a:t>
            </a:r>
            <a:r>
              <a:rPr lang="en-GB" dirty="0" smtClean="0"/>
              <a:t>12005</a:t>
            </a:r>
            <a:r>
              <a:rPr lang="en-GB" dirty="0"/>
              <a:t>, </a:t>
            </a:r>
            <a:r>
              <a:rPr lang="en-GB" dirty="0" smtClean="0"/>
              <a:t>11165</a:t>
            </a:r>
            <a:r>
              <a:rPr lang="en-GB" dirty="0"/>
              <a:t>, 12077, </a:t>
            </a:r>
            <a:r>
              <a:rPr lang="en-GB" dirty="0" smtClean="0"/>
              <a:t>12371</a:t>
            </a:r>
            <a:r>
              <a:rPr lang="en-GB" dirty="0"/>
              <a:t>, </a:t>
            </a:r>
            <a:r>
              <a:rPr lang="en-GB" dirty="0" smtClean="0"/>
              <a:t>12696</a:t>
            </a:r>
            <a:r>
              <a:rPr lang="en-GB" dirty="0"/>
              <a:t>, </a:t>
            </a:r>
            <a:r>
              <a:rPr lang="en-GB" dirty="0" smtClean="0"/>
              <a:t>11750</a:t>
            </a:r>
            <a:r>
              <a:rPr lang="en-GB" dirty="0"/>
              <a:t>, </a:t>
            </a:r>
            <a:r>
              <a:rPr lang="en-GB" dirty="0" smtClean="0"/>
              <a:t>11913</a:t>
            </a:r>
            <a:r>
              <a:rPr lang="en-GB" dirty="0"/>
              <a:t>, </a:t>
            </a:r>
            <a:r>
              <a:rPr lang="en-GB" dirty="0" smtClean="0"/>
              <a:t>12366</a:t>
            </a:r>
            <a:r>
              <a:rPr lang="en-GB" dirty="0"/>
              <a:t>, 12583, 12901, </a:t>
            </a:r>
            <a:r>
              <a:rPr lang="en-GB" dirty="0" smtClean="0"/>
              <a:t>11856</a:t>
            </a:r>
            <a:r>
              <a:rPr lang="en-GB" dirty="0"/>
              <a:t>, 12004, 12082, 12083, </a:t>
            </a:r>
            <a:r>
              <a:rPr lang="en-GB" dirty="0" smtClean="0"/>
              <a:t>12577, 12744</a:t>
            </a:r>
            <a:r>
              <a:rPr lang="en-GB" dirty="0"/>
              <a:t>, 12991, </a:t>
            </a:r>
            <a:r>
              <a:rPr lang="en-GB" dirty="0" smtClean="0"/>
              <a:t>12598</a:t>
            </a:r>
            <a:r>
              <a:rPr lang="en-GB" dirty="0"/>
              <a:t>, </a:t>
            </a:r>
            <a:r>
              <a:rPr lang="en-GB" dirty="0" smtClean="0"/>
              <a:t>12367</a:t>
            </a:r>
            <a:r>
              <a:rPr lang="en-GB" dirty="0"/>
              <a:t>, 12694, </a:t>
            </a:r>
            <a:r>
              <a:rPr lang="en-GB" dirty="0" smtClean="0"/>
              <a:t>12372</a:t>
            </a:r>
            <a:r>
              <a:rPr lang="en-GB" dirty="0"/>
              <a:t>, </a:t>
            </a:r>
            <a:r>
              <a:rPr lang="en-GB" dirty="0" smtClean="0">
                <a:solidFill>
                  <a:schemeClr val="tx1"/>
                </a:solidFill>
              </a:rPr>
              <a:t>12369 i</a:t>
            </a:r>
            <a:r>
              <a:rPr lang="en-GB" dirty="0" smtClean="0"/>
              <a:t>n doc 11-18/0890r3</a:t>
            </a:r>
            <a:endParaRPr lang="en-GB" dirty="0"/>
          </a:p>
          <a:p>
            <a:pPr lvl="0"/>
            <a:endParaRPr lang="en-GB" sz="2000" dirty="0" smtClean="0"/>
          </a:p>
          <a:p>
            <a:pPr lvl="0"/>
            <a:r>
              <a:rPr lang="en-GB" sz="2000" dirty="0" smtClean="0"/>
              <a:t>Move: Tomoko Adachi		Second</a:t>
            </a:r>
            <a:r>
              <a:rPr lang="en-GB" sz="2000" dirty="0" smtClean="0"/>
              <a:t>: </a:t>
            </a:r>
            <a:r>
              <a:rPr lang="en-GB" sz="2000" dirty="0" err="1" smtClean="0"/>
              <a:t>Abhi</a:t>
            </a:r>
            <a:r>
              <a:rPr lang="en-GB" sz="2000" dirty="0" smtClean="0"/>
              <a:t> </a:t>
            </a:r>
            <a:r>
              <a:rPr lang="en-GB" sz="2000" dirty="0" err="1" smtClean="0"/>
              <a:t>Patil</a:t>
            </a:r>
            <a:endParaRPr lang="en-GB" sz="2000" dirty="0" smtClean="0"/>
          </a:p>
          <a:p>
            <a:pPr lvl="0"/>
            <a:r>
              <a:rPr lang="en-GB" sz="2000"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06394839"/>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#628</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smtClean="0"/>
              <a:t>11745</a:t>
            </a:r>
            <a:r>
              <a:rPr lang="en-US" dirty="0" smtClean="0"/>
              <a:t>, </a:t>
            </a:r>
            <a:r>
              <a:rPr lang="en-GB" dirty="0" smtClean="0"/>
              <a:t>11112</a:t>
            </a:r>
            <a:r>
              <a:rPr lang="en-GB" dirty="0"/>
              <a:t>, </a:t>
            </a:r>
            <a:r>
              <a:rPr lang="en-GB" dirty="0" smtClean="0"/>
              <a:t>11113</a:t>
            </a:r>
          </a:p>
          <a:p>
            <a:pPr lvl="0"/>
            <a:r>
              <a:rPr lang="en-GB" dirty="0" smtClean="0"/>
              <a:t>In doc 11-18/0734r1</a:t>
            </a:r>
          </a:p>
          <a:p>
            <a:pPr lvl="0"/>
            <a:endParaRPr lang="en-GB" dirty="0"/>
          </a:p>
          <a:p>
            <a:pPr lvl="0"/>
            <a:r>
              <a:rPr lang="en-GB" dirty="0" smtClean="0"/>
              <a:t>Move: Tomoko Adachi		Second</a:t>
            </a:r>
            <a:r>
              <a:rPr lang="en-GB" dirty="0" smtClean="0"/>
              <a:t>: </a:t>
            </a:r>
            <a:r>
              <a:rPr lang="en-GB" dirty="0" err="1" smtClean="0"/>
              <a:t>Abhi</a:t>
            </a:r>
            <a:r>
              <a:rPr lang="en-GB" dirty="0" smtClean="0"/>
              <a:t> </a:t>
            </a:r>
            <a:r>
              <a:rPr lang="en-GB" dirty="0" err="1" smtClean="0"/>
              <a:t>Patil</a:t>
            </a:r>
            <a:endParaRPr lang="en-GB" dirty="0" smtClean="0"/>
          </a:p>
          <a:p>
            <a:pPr lvl="0"/>
            <a:r>
              <a:rPr lang="en-GB"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0342007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#629</a:t>
            </a:r>
            <a:endParaRPr lang="en-US" dirty="0"/>
          </a:p>
        </p:txBody>
      </p:sp>
      <p:sp>
        <p:nvSpPr>
          <p:cNvPr id="3" name="Content Placeholder 2"/>
          <p:cNvSpPr>
            <a:spLocks noGrp="1"/>
          </p:cNvSpPr>
          <p:nvPr>
            <p:ph idx="1"/>
          </p:nvPr>
        </p:nvSpPr>
        <p:spPr/>
        <p:txBody>
          <a:bodyPr/>
          <a:lstStyle/>
          <a:p>
            <a:r>
              <a:rPr lang="en-US" dirty="0" smtClean="0"/>
              <a:t>Move to accept the resolution to CID 12795 in doc 11-18/0428r0</a:t>
            </a:r>
          </a:p>
          <a:p>
            <a:endParaRPr lang="en-US" dirty="0" smtClean="0"/>
          </a:p>
          <a:p>
            <a:r>
              <a:rPr lang="en-US" dirty="0" smtClean="0"/>
              <a:t>Move: </a:t>
            </a:r>
            <a:r>
              <a:rPr lang="en-US" dirty="0" err="1" smtClean="0"/>
              <a:t>Liwen</a:t>
            </a:r>
            <a:r>
              <a:rPr lang="en-US" dirty="0" smtClean="0"/>
              <a:t> Chu		Second</a:t>
            </a:r>
            <a:r>
              <a:rPr lang="en-US" dirty="0" smtClean="0"/>
              <a:t>: </a:t>
            </a:r>
            <a:r>
              <a:rPr lang="en-US" dirty="0" err="1" smtClean="0"/>
              <a:t>Abhi</a:t>
            </a:r>
            <a:r>
              <a:rPr lang="en-US" dirty="0" smtClean="0"/>
              <a:t> </a:t>
            </a:r>
            <a:r>
              <a:rPr lang="en-US" dirty="0" err="1" smtClean="0"/>
              <a:t>Patil</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00187962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#630</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12218, </a:t>
            </a:r>
            <a:r>
              <a:rPr lang="en-GB" dirty="0" smtClean="0"/>
              <a:t>13835 in doc 11-18/0427r2</a:t>
            </a:r>
          </a:p>
          <a:p>
            <a:endParaRPr lang="en-GB" dirty="0"/>
          </a:p>
          <a:p>
            <a:r>
              <a:rPr lang="en-GB" dirty="0" smtClean="0"/>
              <a:t>Move: </a:t>
            </a:r>
            <a:r>
              <a:rPr lang="en-GB" dirty="0" err="1" smtClean="0"/>
              <a:t>Liwen</a:t>
            </a:r>
            <a:r>
              <a:rPr lang="en-GB" dirty="0" smtClean="0"/>
              <a:t> Chu			Second</a:t>
            </a:r>
            <a:r>
              <a:rPr lang="en-GB" dirty="0" smtClean="0"/>
              <a:t>: </a:t>
            </a:r>
            <a:r>
              <a:rPr lang="en-GB" dirty="0" err="1" smtClean="0"/>
              <a:t>Abhi</a:t>
            </a:r>
            <a:r>
              <a:rPr lang="en-GB" dirty="0" smtClean="0"/>
              <a:t> </a:t>
            </a:r>
            <a:r>
              <a:rPr lang="en-GB" dirty="0" err="1" smtClean="0"/>
              <a:t>Patil</a:t>
            </a:r>
            <a:endParaRPr lang="en-GB" dirty="0" smtClean="0"/>
          </a:p>
          <a:p>
            <a:r>
              <a:rPr lang="en-GB" dirty="0" smtClean="0"/>
              <a:t>Accepted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25861564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#631</a:t>
            </a:r>
            <a:endParaRPr lang="en-US" dirty="0"/>
          </a:p>
        </p:txBody>
      </p:sp>
      <p:sp>
        <p:nvSpPr>
          <p:cNvPr id="3" name="Content Placeholder 2"/>
          <p:cNvSpPr>
            <a:spLocks noGrp="1"/>
          </p:cNvSpPr>
          <p:nvPr>
            <p:ph idx="1"/>
          </p:nvPr>
        </p:nvSpPr>
        <p:spPr/>
        <p:txBody>
          <a:bodyPr/>
          <a:lstStyle/>
          <a:p>
            <a:r>
              <a:rPr lang="en-US" dirty="0" smtClean="0"/>
              <a:t>Move to accept resolutions to CID 11327 in doc 11-18/0424r4</a:t>
            </a:r>
          </a:p>
          <a:p>
            <a:endParaRPr lang="en-US" dirty="0"/>
          </a:p>
          <a:p>
            <a:r>
              <a:rPr lang="en-US" dirty="0" smtClean="0"/>
              <a:t>Move: </a:t>
            </a:r>
            <a:r>
              <a:rPr lang="en-US" dirty="0" err="1" smtClean="0"/>
              <a:t>Liwen</a:t>
            </a:r>
            <a:r>
              <a:rPr lang="en-US" dirty="0" smtClean="0"/>
              <a:t> Chu		Second</a:t>
            </a:r>
            <a:r>
              <a:rPr lang="en-US" dirty="0" smtClean="0"/>
              <a:t>: </a:t>
            </a:r>
            <a:r>
              <a:rPr lang="en-US" dirty="0" err="1" smtClean="0"/>
              <a:t>Abhi</a:t>
            </a:r>
            <a:r>
              <a:rPr lang="en-US" dirty="0" smtClean="0"/>
              <a:t> </a:t>
            </a:r>
            <a:r>
              <a:rPr lang="en-US" dirty="0" err="1" smtClean="0"/>
              <a:t>Patil</a:t>
            </a:r>
            <a:endParaRPr lang="en-US" dirty="0" smtClean="0"/>
          </a:p>
          <a:p>
            <a:r>
              <a:rPr lang="en-US" dirty="0" smtClean="0"/>
              <a:t>accepted</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4844096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#632</a:t>
            </a:r>
            <a:endParaRPr lang="en-US" dirty="0"/>
          </a:p>
        </p:txBody>
      </p:sp>
      <p:sp>
        <p:nvSpPr>
          <p:cNvPr id="3" name="Content Placeholder 2"/>
          <p:cNvSpPr>
            <a:spLocks noGrp="1"/>
          </p:cNvSpPr>
          <p:nvPr>
            <p:ph idx="1"/>
          </p:nvPr>
        </p:nvSpPr>
        <p:spPr/>
        <p:txBody>
          <a:bodyPr/>
          <a:lstStyle/>
          <a:p>
            <a:r>
              <a:rPr lang="en-US" dirty="0" smtClean="0"/>
              <a:t>Move to accept the resolution to CID </a:t>
            </a:r>
            <a:r>
              <a:rPr lang="en-GB" dirty="0" smtClean="0"/>
              <a:t>12376</a:t>
            </a:r>
            <a:r>
              <a:rPr lang="en-US" dirty="0" smtClean="0"/>
              <a:t> in doc 11-18/0944r0</a:t>
            </a:r>
          </a:p>
          <a:p>
            <a:endParaRPr lang="en-US" dirty="0"/>
          </a:p>
          <a:p>
            <a:r>
              <a:rPr lang="en-US" dirty="0" smtClean="0"/>
              <a:t>Move: Robert Stacey		Second</a:t>
            </a:r>
            <a:r>
              <a:rPr lang="en-US" dirty="0" smtClean="0"/>
              <a:t>: </a:t>
            </a:r>
            <a:r>
              <a:rPr lang="en-US" dirty="0" err="1" smtClean="0"/>
              <a:t>Abhi</a:t>
            </a:r>
            <a:r>
              <a:rPr lang="en-US" dirty="0" smtClean="0"/>
              <a:t> </a:t>
            </a:r>
            <a:r>
              <a:rPr lang="en-US" dirty="0" err="1" smtClean="0"/>
              <a:t>Patil</a:t>
            </a:r>
            <a:endParaRPr lang="en-US" dirty="0" smtClean="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77169014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#633</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14331, 14332, </a:t>
            </a:r>
            <a:r>
              <a:rPr lang="en-GB" dirty="0" smtClean="0"/>
              <a:t>14347</a:t>
            </a:r>
            <a:r>
              <a:rPr lang="en-US" dirty="0"/>
              <a:t> </a:t>
            </a:r>
            <a:r>
              <a:rPr lang="en-US" dirty="0" smtClean="0"/>
              <a:t>in doc 11-18/0522r5</a:t>
            </a:r>
          </a:p>
          <a:p>
            <a:endParaRPr lang="en-US" dirty="0"/>
          </a:p>
          <a:p>
            <a:r>
              <a:rPr lang="en-US" dirty="0" smtClean="0"/>
              <a:t>Move: Zhou </a:t>
            </a:r>
            <a:r>
              <a:rPr lang="en-US" dirty="0" err="1" smtClean="0"/>
              <a:t>Lan</a:t>
            </a:r>
            <a:r>
              <a:rPr lang="en-US" dirty="0" smtClean="0"/>
              <a:t>		Second</a:t>
            </a:r>
            <a:r>
              <a:rPr lang="en-US" dirty="0" smtClean="0"/>
              <a:t>: </a:t>
            </a:r>
            <a:r>
              <a:rPr lang="en-US" dirty="0" err="1" smtClean="0"/>
              <a:t>Abhi</a:t>
            </a:r>
            <a:r>
              <a:rPr lang="en-US" dirty="0" smtClean="0"/>
              <a:t> </a:t>
            </a:r>
            <a:r>
              <a:rPr lang="en-US" dirty="0" err="1" smtClean="0"/>
              <a:t>Patil</a:t>
            </a:r>
            <a:endParaRPr lang="en-US" dirty="0" smtClean="0"/>
          </a:p>
          <a:p>
            <a:r>
              <a:rPr lang="en-US" dirty="0" smtClean="0"/>
              <a:t>Accepted </a:t>
            </a:r>
            <a:endParaRPr lang="en-US" dirty="0" smtClean="0"/>
          </a:p>
          <a:p>
            <a:endParaRPr lang="en-US" dirty="0"/>
          </a:p>
          <a:p>
            <a:endParaRPr lang="en-US" dirty="0" smtClean="0"/>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93117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#634</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12086, </a:t>
            </a:r>
            <a:r>
              <a:rPr lang="en-GB" dirty="0" smtClean="0"/>
              <a:t>12450 in doc 11-18/0665r1</a:t>
            </a:r>
          </a:p>
          <a:p>
            <a:endParaRPr lang="en-GB" dirty="0"/>
          </a:p>
          <a:p>
            <a:r>
              <a:rPr lang="en-GB" dirty="0" smtClean="0"/>
              <a:t>Move: </a:t>
            </a:r>
            <a:r>
              <a:rPr lang="en-GB" dirty="0" err="1" smtClean="0"/>
              <a:t>Abhi</a:t>
            </a:r>
            <a:r>
              <a:rPr lang="en-GB" dirty="0" smtClean="0"/>
              <a:t> </a:t>
            </a:r>
            <a:r>
              <a:rPr lang="en-GB" dirty="0" err="1" smtClean="0"/>
              <a:t>Patil</a:t>
            </a:r>
            <a:r>
              <a:rPr lang="en-GB" dirty="0" smtClean="0"/>
              <a:t>		Second</a:t>
            </a:r>
            <a:r>
              <a:rPr lang="en-GB" dirty="0" smtClean="0"/>
              <a:t>: George Cherian </a:t>
            </a:r>
          </a:p>
          <a:p>
            <a:r>
              <a:rPr lang="en-GB"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6973423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#635</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12480, 12498, 12574, 12903, 13259, 13268, 13273, 13274, 13275, 13280, </a:t>
            </a:r>
            <a:r>
              <a:rPr lang="en-GB" dirty="0" smtClean="0"/>
              <a:t>13666</a:t>
            </a:r>
            <a:r>
              <a:rPr lang="en-GB" dirty="0"/>
              <a:t>, 13667, 13723, 13907, 13908, 13909, 14111, 14248, </a:t>
            </a:r>
            <a:r>
              <a:rPr lang="en-GB" dirty="0" smtClean="0"/>
              <a:t>14249, 14250</a:t>
            </a:r>
            <a:r>
              <a:rPr lang="en-GB" dirty="0"/>
              <a:t>, </a:t>
            </a:r>
            <a:r>
              <a:rPr lang="en-GB" dirty="0" smtClean="0"/>
              <a:t>14251 in doc 11-18/0717r1</a:t>
            </a:r>
          </a:p>
          <a:p>
            <a:endParaRPr lang="en-GB" dirty="0"/>
          </a:p>
          <a:p>
            <a:r>
              <a:rPr lang="en-GB" dirty="0" smtClean="0"/>
              <a:t>Move: George Cherian		Second</a:t>
            </a:r>
            <a:r>
              <a:rPr lang="en-GB" dirty="0" smtClean="0"/>
              <a:t>: </a:t>
            </a:r>
            <a:r>
              <a:rPr lang="en-GB" dirty="0" err="1" smtClean="0"/>
              <a:t>Abhi</a:t>
            </a:r>
            <a:r>
              <a:rPr lang="en-GB" dirty="0" smtClean="0"/>
              <a:t> </a:t>
            </a:r>
            <a:r>
              <a:rPr lang="en-GB" dirty="0" err="1" smtClean="0"/>
              <a:t>Patil</a:t>
            </a:r>
            <a:endParaRPr lang="en-GB" dirty="0" smtClean="0"/>
          </a:p>
          <a:p>
            <a:r>
              <a:rPr lang="en-GB" dirty="0" smtClean="0"/>
              <a:t>accepted</a:t>
            </a:r>
            <a:endParaRPr lang="en-GB" dirty="0" smtClean="0"/>
          </a:p>
          <a:p>
            <a:endParaRPr lang="en-GB" dirty="0"/>
          </a:p>
          <a:p>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12045111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#636</a:t>
            </a:r>
            <a:endParaRPr lang="en-US" dirty="0"/>
          </a:p>
        </p:txBody>
      </p:sp>
      <p:sp>
        <p:nvSpPr>
          <p:cNvPr id="3" name="Content Placeholder 2"/>
          <p:cNvSpPr>
            <a:spLocks noGrp="1"/>
          </p:cNvSpPr>
          <p:nvPr>
            <p:ph idx="1"/>
          </p:nvPr>
        </p:nvSpPr>
        <p:spPr/>
        <p:txBody>
          <a:bodyPr/>
          <a:lstStyle/>
          <a:p>
            <a:r>
              <a:rPr lang="en-US" dirty="0" smtClean="0"/>
              <a:t>Move to accept</a:t>
            </a:r>
            <a:r>
              <a:rPr lang="en-US" dirty="0" smtClean="0"/>
              <a:t> </a:t>
            </a:r>
            <a:r>
              <a:rPr lang="en-US" dirty="0" smtClean="0"/>
              <a:t>resolutions to CIDs</a:t>
            </a:r>
            <a:r>
              <a:rPr lang="en-US" dirty="0" smtClean="0"/>
              <a:t>;</a:t>
            </a:r>
            <a:r>
              <a:rPr lang="en-GB" dirty="0" smtClean="0"/>
              <a:t> </a:t>
            </a:r>
            <a:r>
              <a:rPr lang="en-GB" dirty="0"/>
              <a:t>11057, 11136, 11138, 11258, 11500, 11511, 11861, 12125, 12156, </a:t>
            </a:r>
            <a:r>
              <a:rPr lang="en-GB" dirty="0" smtClean="0"/>
              <a:t>12157</a:t>
            </a:r>
            <a:r>
              <a:rPr lang="en-GB" dirty="0"/>
              <a:t>, 12171, 12172, 12211, 12213, 12241, 12243, 12288, 12292, 12339, </a:t>
            </a:r>
            <a:r>
              <a:rPr lang="en-GB" dirty="0" smtClean="0"/>
              <a:t>12435</a:t>
            </a:r>
            <a:r>
              <a:rPr lang="en-GB" dirty="0"/>
              <a:t>, 12625, 12626, </a:t>
            </a:r>
            <a:r>
              <a:rPr lang="en-GB" dirty="0" smtClean="0"/>
              <a:t>12629, </a:t>
            </a:r>
            <a:r>
              <a:rPr lang="en-GB" dirty="0"/>
              <a:t>12818, 13231, 13232, 13233, 13703, </a:t>
            </a:r>
            <a:r>
              <a:rPr lang="en-GB" dirty="0" smtClean="0"/>
              <a:t>13704</a:t>
            </a:r>
            <a:r>
              <a:rPr lang="en-GB" dirty="0"/>
              <a:t>, 13705, 13857, 13858, 13859, </a:t>
            </a:r>
            <a:r>
              <a:rPr lang="en-GB" dirty="0" smtClean="0"/>
              <a:t>14325</a:t>
            </a:r>
            <a:r>
              <a:rPr lang="en-GB" dirty="0" smtClean="0">
                <a:solidFill>
                  <a:srgbClr val="FF0000"/>
                </a:solidFill>
              </a:rPr>
              <a:t> </a:t>
            </a:r>
            <a:r>
              <a:rPr lang="en-GB" dirty="0" smtClean="0"/>
              <a:t>in doc </a:t>
            </a:r>
            <a:r>
              <a:rPr lang="en-GB" dirty="0" smtClean="0"/>
              <a:t>11-18/0724r1</a:t>
            </a:r>
            <a:endParaRPr lang="en-GB" dirty="0" smtClean="0"/>
          </a:p>
          <a:p>
            <a:endParaRPr lang="en-GB" dirty="0"/>
          </a:p>
          <a:p>
            <a:r>
              <a:rPr lang="en-GB" dirty="0" smtClean="0"/>
              <a:t>Move: George Cherian		Second</a:t>
            </a:r>
            <a:r>
              <a:rPr lang="en-GB" dirty="0" smtClean="0"/>
              <a:t>: </a:t>
            </a:r>
            <a:r>
              <a:rPr lang="en-GB" dirty="0" err="1" smtClean="0"/>
              <a:t>Abhi</a:t>
            </a:r>
            <a:r>
              <a:rPr lang="en-GB" dirty="0" smtClean="0"/>
              <a:t> </a:t>
            </a:r>
            <a:r>
              <a:rPr lang="en-GB" dirty="0" err="1" smtClean="0"/>
              <a:t>Patil</a:t>
            </a:r>
            <a:endParaRPr lang="en-GB" dirty="0" smtClean="0"/>
          </a:p>
          <a:p>
            <a:r>
              <a:rPr lang="en-GB" dirty="0" smtClean="0"/>
              <a:t>accepted</a:t>
            </a:r>
            <a:endParaRPr lang="en-GB" dirty="0" smtClean="0"/>
          </a:p>
          <a:p>
            <a:endParaRPr lang="en-GB"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1295383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#637</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11498, 14323</a:t>
            </a:r>
            <a:endParaRPr lang="en-US" dirty="0"/>
          </a:p>
          <a:p>
            <a:pPr lvl="0"/>
            <a:r>
              <a:rPr lang="en-GB" dirty="0" smtClean="0"/>
              <a:t>13659</a:t>
            </a:r>
            <a:r>
              <a:rPr lang="en-US" dirty="0" smtClean="0"/>
              <a:t>, </a:t>
            </a:r>
            <a:r>
              <a:rPr lang="en-GB" dirty="0" smtClean="0"/>
              <a:t>11056 in doc </a:t>
            </a:r>
            <a:r>
              <a:rPr lang="en-GB" dirty="0" smtClean="0"/>
              <a:t>11-18/0733r3</a:t>
            </a:r>
            <a:endParaRPr lang="en-GB" dirty="0" smtClean="0"/>
          </a:p>
          <a:p>
            <a:pPr lvl="0"/>
            <a:endParaRPr lang="en-GB" dirty="0"/>
          </a:p>
          <a:p>
            <a:pPr lvl="0"/>
            <a:r>
              <a:rPr lang="en-GB" dirty="0" smtClean="0"/>
              <a:t>Move: Tomoko Adachi		Second</a:t>
            </a:r>
            <a:r>
              <a:rPr lang="en-GB" dirty="0" smtClean="0"/>
              <a:t>: </a:t>
            </a:r>
            <a:r>
              <a:rPr lang="en-GB" dirty="0" err="1" smtClean="0"/>
              <a:t>Abhi</a:t>
            </a:r>
            <a:r>
              <a:rPr lang="en-GB" dirty="0" smtClean="0"/>
              <a:t> </a:t>
            </a:r>
            <a:r>
              <a:rPr lang="en-GB" dirty="0" err="1" smtClean="0"/>
              <a:t>Patil</a:t>
            </a:r>
            <a:endParaRPr lang="en-GB" dirty="0" smtClean="0"/>
          </a:p>
          <a:p>
            <a:pPr lvl="0"/>
            <a:r>
              <a:rPr lang="en-GB" dirty="0" smtClean="0"/>
              <a:t>accepted</a:t>
            </a:r>
            <a:endParaRPr lang="en-GB" dirty="0" smtClean="0"/>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54534386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#638</a:t>
            </a:r>
            <a:endParaRPr lang="en-US" dirty="0"/>
          </a:p>
        </p:txBody>
      </p:sp>
      <p:sp>
        <p:nvSpPr>
          <p:cNvPr id="3" name="Content Placeholder 2"/>
          <p:cNvSpPr>
            <a:spLocks noGrp="1"/>
          </p:cNvSpPr>
          <p:nvPr>
            <p:ph idx="1"/>
          </p:nvPr>
        </p:nvSpPr>
        <p:spPr/>
        <p:txBody>
          <a:bodyPr/>
          <a:lstStyle/>
          <a:p>
            <a:r>
              <a:rPr lang="en-US" dirty="0" smtClean="0"/>
              <a:t>Move to accept resolution to CID 11001 in doc 11-18/0364r3</a:t>
            </a:r>
          </a:p>
          <a:p>
            <a:endParaRPr lang="en-US" dirty="0"/>
          </a:p>
          <a:p>
            <a:r>
              <a:rPr lang="en-US" dirty="0" smtClean="0"/>
              <a:t>Move: Abhishek </a:t>
            </a:r>
            <a:r>
              <a:rPr lang="en-US" dirty="0" err="1" smtClean="0"/>
              <a:t>Patil</a:t>
            </a:r>
            <a:r>
              <a:rPr lang="en-US" dirty="0" smtClean="0"/>
              <a:t>		Second</a:t>
            </a:r>
            <a:r>
              <a:rPr lang="en-US" dirty="0" smtClean="0"/>
              <a:t>: George Cherian </a:t>
            </a:r>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80008796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#639</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US" dirty="0" smtClean="0"/>
              <a:t>; </a:t>
            </a:r>
            <a:r>
              <a:rPr lang="en-US" dirty="0"/>
              <a:t>14344, 14345, 11163, 13756, 14093, </a:t>
            </a:r>
            <a:r>
              <a:rPr lang="en-US" dirty="0" smtClean="0"/>
              <a:t>12860 in doc 11-18/0740r1</a:t>
            </a:r>
          </a:p>
          <a:p>
            <a:endParaRPr lang="en-US" dirty="0"/>
          </a:p>
          <a:p>
            <a:r>
              <a:rPr lang="en-US" dirty="0" smtClean="0"/>
              <a:t>Move: Abhishek </a:t>
            </a:r>
            <a:r>
              <a:rPr lang="en-US" dirty="0" err="1" smtClean="0"/>
              <a:t>Patil</a:t>
            </a:r>
            <a:r>
              <a:rPr lang="en-US" dirty="0" smtClean="0"/>
              <a:t>		Second</a:t>
            </a:r>
            <a:r>
              <a:rPr lang="en-US" dirty="0" smtClean="0"/>
              <a:t>: George Cherian</a:t>
            </a:r>
          </a:p>
          <a:p>
            <a:r>
              <a:rPr lang="en-US" dirty="0" smtClean="0"/>
              <a:t>Accepted </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83140361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#640</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13669, 11139, 11140, 11152, 14094, 11501, 14326 (7 CIDs</a:t>
            </a:r>
            <a:r>
              <a:rPr lang="en-GB" dirty="0" smtClean="0"/>
              <a:t>) in doc 11-18/0726r0</a:t>
            </a:r>
          </a:p>
          <a:p>
            <a:endParaRPr lang="en-GB" dirty="0"/>
          </a:p>
          <a:p>
            <a:r>
              <a:rPr lang="en-GB" dirty="0" smtClean="0"/>
              <a:t>Move: </a:t>
            </a:r>
            <a:r>
              <a:rPr lang="en-GB" dirty="0" err="1" smtClean="0"/>
              <a:t>Yongho</a:t>
            </a:r>
            <a:r>
              <a:rPr lang="en-GB" dirty="0" smtClean="0"/>
              <a:t> </a:t>
            </a:r>
            <a:r>
              <a:rPr lang="en-GB" dirty="0" err="1" smtClean="0"/>
              <a:t>Seok</a:t>
            </a:r>
            <a:r>
              <a:rPr lang="en-GB" dirty="0" smtClean="0"/>
              <a:t>		Second</a:t>
            </a:r>
            <a:r>
              <a:rPr lang="en-GB" dirty="0" smtClean="0"/>
              <a:t>: </a:t>
            </a:r>
            <a:r>
              <a:rPr lang="en-GB" dirty="0" err="1" smtClean="0"/>
              <a:t>Abhi</a:t>
            </a:r>
            <a:r>
              <a:rPr lang="en-GB" dirty="0" smtClean="0"/>
              <a:t> </a:t>
            </a:r>
            <a:r>
              <a:rPr lang="en-GB" dirty="0" err="1" smtClean="0"/>
              <a:t>Patil</a:t>
            </a:r>
            <a:endParaRPr lang="en-GB" dirty="0" smtClean="0"/>
          </a:p>
          <a:p>
            <a:r>
              <a:rPr lang="en-GB"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61565777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CR Motion </a:t>
            </a:r>
            <a:r>
              <a:rPr lang="en-US" dirty="0" smtClean="0"/>
              <a:t>#641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smtClean="0"/>
              <a:t>Move to accept resolutions to CIDs </a:t>
            </a:r>
            <a:r>
              <a:rPr lang="en-US" altLang="en-US" dirty="0"/>
              <a:t>contained </a:t>
            </a:r>
            <a:r>
              <a:rPr lang="en-US" altLang="en-US" dirty="0" smtClean="0"/>
              <a:t>in the abstract sub-clause of doc 11-18/0026r10, </a:t>
            </a:r>
            <a:r>
              <a:rPr lang="en-US" altLang="en-US" dirty="0" smtClean="0"/>
              <a:t>and incorporate </a:t>
            </a:r>
            <a:r>
              <a:rPr lang="en-US" altLang="en-US" dirty="0"/>
              <a:t>the changes contained in submission </a:t>
            </a:r>
            <a:r>
              <a:rPr lang="en-US" altLang="en-US" dirty="0" smtClean="0"/>
              <a:t>11-18/0026r10 </a:t>
            </a:r>
            <a:r>
              <a:rPr lang="en-US" altLang="en-US" dirty="0"/>
              <a:t>into the 802.11ax </a:t>
            </a:r>
            <a:r>
              <a:rPr lang="en-US" altLang="en-US" dirty="0" smtClean="0"/>
              <a:t>draft.</a:t>
            </a:r>
            <a:endParaRPr lang="en-US" altLang="en-US" dirty="0"/>
          </a:p>
          <a:p>
            <a:pPr marL="0" indent="0"/>
            <a:endParaRPr lang="en-US" altLang="ko-KR" dirty="0" smtClean="0">
              <a:ea typeface="굴림" pitchFamily="34" charset="-127"/>
            </a:endParaRPr>
          </a:p>
          <a:p>
            <a:pPr marL="0" indent="0"/>
            <a:r>
              <a:rPr lang="en-US" altLang="ko-KR" dirty="0" smtClean="0">
                <a:ea typeface="굴림" pitchFamily="34" charset="-127"/>
              </a:rPr>
              <a:t>Move: Matthew Fischer		Second</a:t>
            </a:r>
            <a:r>
              <a:rPr lang="en-US" altLang="ko-KR" dirty="0" smtClean="0">
                <a:ea typeface="굴림" pitchFamily="34" charset="-127"/>
              </a:rPr>
              <a:t>: Ron </a:t>
            </a:r>
            <a:r>
              <a:rPr lang="en-US" altLang="ko-KR" dirty="0" err="1" smtClean="0">
                <a:ea typeface="굴림" pitchFamily="34" charset="-127"/>
              </a:rPr>
              <a:t>Porat</a:t>
            </a:r>
            <a:endParaRPr lang="en-US" altLang="ko-KR" dirty="0" smtClean="0">
              <a:ea typeface="굴림" pitchFamily="34" charset="-127"/>
            </a:endParaRPr>
          </a:p>
          <a:p>
            <a:pPr marL="0" indent="0"/>
            <a:r>
              <a:rPr lang="en-US" altLang="ko-KR" dirty="0" smtClean="0">
                <a:ea typeface="굴림" pitchFamily="34" charset="-127"/>
              </a:rPr>
              <a:t>Accepted.</a:t>
            </a:r>
            <a:endParaRPr lang="en-US" altLang="ko-KR" dirty="0">
              <a:ea typeface="굴림" pitchFamily="34" charset="-127"/>
            </a:endParaRPr>
          </a:p>
          <a:p>
            <a:pPr marL="0" indent="0"/>
            <a:endParaRPr lang="en-US" altLang="ko-KR" dirty="0" smtClean="0">
              <a:ea typeface="굴림" pitchFamily="34" charset="-127"/>
            </a:endParaRPr>
          </a:p>
          <a:p>
            <a:pPr marL="0" indent="0"/>
            <a:r>
              <a:rPr lang="en-US" altLang="ko-KR" dirty="0" smtClean="0">
                <a:ea typeface="굴림" pitchFamily="34" charset="-127"/>
              </a:rPr>
              <a:t>SP Result</a:t>
            </a:r>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Yes: 12</a:t>
            </a:r>
          </a:p>
          <a:p>
            <a:pPr lvl="1">
              <a:buFont typeface="Arial" panose="020B0604020202020204" pitchFamily="34" charset="0"/>
              <a:buChar char="•"/>
            </a:pPr>
            <a:r>
              <a:rPr lang="en-US" altLang="ko-KR" dirty="0">
                <a:ea typeface="굴림" pitchFamily="34" charset="-127"/>
              </a:rPr>
              <a:t>No: 0</a:t>
            </a:r>
          </a:p>
          <a:p>
            <a:pPr lvl="1">
              <a:buFont typeface="Arial" panose="020B0604020202020204" pitchFamily="34" charset="0"/>
              <a:buChar char="•"/>
            </a:pPr>
            <a:r>
              <a:rPr lang="en-US" altLang="ko-KR" dirty="0">
                <a:ea typeface="굴림" pitchFamily="34" charset="-127"/>
              </a:rPr>
              <a:t>Abstain: 12 </a:t>
            </a:r>
          </a:p>
        </p:txBody>
      </p:sp>
      <p:sp>
        <p:nvSpPr>
          <p:cNvPr id="8" name="Date Placeholder 3"/>
          <p:cNvSpPr>
            <a:spLocks noGrp="1"/>
          </p:cNvSpPr>
          <p:nvPr>
            <p:ph type="dt" idx="15"/>
          </p:nvPr>
        </p:nvSpPr>
        <p:spPr>
          <a:xfrm>
            <a:off x="696912" y="333375"/>
            <a:ext cx="2589203" cy="273050"/>
          </a:xfrm>
        </p:spPr>
        <p:txBody>
          <a:bodyPr/>
          <a:lstStyle/>
          <a:p>
            <a:r>
              <a:rPr lang="en-US" dirty="0"/>
              <a:t>May 2018</a:t>
            </a:r>
            <a:endParaRPr lang="en-GB" dirty="0"/>
          </a:p>
        </p:txBody>
      </p:sp>
    </p:spTree>
    <p:extLst>
      <p:ext uri="{BB962C8B-B14F-4D97-AF65-F5344CB8AC3E}">
        <p14:creationId xmlns:p14="http://schemas.microsoft.com/office/powerpoint/2010/main" val="13408338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#642</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13134, 13135, 12389</a:t>
            </a:r>
            <a:endParaRPr lang="en-US" dirty="0"/>
          </a:p>
          <a:p>
            <a:r>
              <a:rPr lang="en-US" dirty="0" smtClean="0"/>
              <a:t>In doc 11-18/0720r2</a:t>
            </a:r>
          </a:p>
          <a:p>
            <a:endParaRPr lang="en-US" dirty="0"/>
          </a:p>
          <a:p>
            <a:r>
              <a:rPr lang="en-US" dirty="0" smtClean="0"/>
              <a:t>Move: </a:t>
            </a:r>
            <a:r>
              <a:rPr lang="en-US" dirty="0" err="1" smtClean="0"/>
              <a:t>Guoqing</a:t>
            </a:r>
            <a:r>
              <a:rPr lang="en-US" dirty="0" smtClean="0"/>
              <a:t> Li		Second</a:t>
            </a:r>
            <a:r>
              <a:rPr lang="en-US" dirty="0" smtClean="0"/>
              <a:t>: </a:t>
            </a:r>
            <a:r>
              <a:rPr lang="en-US" dirty="0" err="1" smtClean="0"/>
              <a:t>Abhi</a:t>
            </a:r>
            <a:r>
              <a:rPr lang="en-US" dirty="0" smtClean="0"/>
              <a:t> </a:t>
            </a:r>
            <a:r>
              <a:rPr lang="en-US" dirty="0" err="1" smtClean="0"/>
              <a:t>Patil</a:t>
            </a:r>
            <a:endParaRPr lang="en-US" dirty="0" smtClean="0"/>
          </a:p>
          <a:p>
            <a:r>
              <a:rPr lang="en-US" dirty="0" smtClean="0"/>
              <a:t>accepted</a:t>
            </a:r>
            <a:endParaRPr lang="en-US" dirty="0"/>
          </a:p>
        </p:txBody>
      </p:sp>
      <p:sp>
        <p:nvSpPr>
          <p:cNvPr id="4" name="Slide Number Placeholder 3"/>
          <p:cNvSpPr>
            <a:spLocks noGrp="1"/>
          </p:cNvSpPr>
          <p:nvPr>
            <p:ph type="sldNum" idx="12"/>
          </p:nvPr>
        </p:nvSpPr>
        <p:spPr>
          <a:xfrm>
            <a:off x="4191000" y="6475413"/>
            <a:ext cx="682625" cy="363537"/>
          </a:xfrm>
        </p:spPr>
        <p:txBody>
          <a:bodyPr/>
          <a:lstStyle/>
          <a:p>
            <a:r>
              <a:rPr lang="en-GB" dirty="0" smtClean="0"/>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52110764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#643</a:t>
            </a:r>
            <a:endParaRPr lang="en-US" dirty="0"/>
          </a:p>
        </p:txBody>
      </p:sp>
      <p:sp>
        <p:nvSpPr>
          <p:cNvPr id="3" name="Content Placeholder 2"/>
          <p:cNvSpPr>
            <a:spLocks noGrp="1"/>
          </p:cNvSpPr>
          <p:nvPr>
            <p:ph idx="1"/>
          </p:nvPr>
        </p:nvSpPr>
        <p:spPr/>
        <p:txBody>
          <a:bodyPr/>
          <a:lstStyle/>
          <a:p>
            <a:pPr lvl="0"/>
            <a:r>
              <a:rPr lang="en-US" dirty="0" smtClean="0"/>
              <a:t>Move to accept resolutions to CIDs</a:t>
            </a:r>
            <a:r>
              <a:rPr lang="en-US" dirty="0" smtClean="0"/>
              <a:t>;</a:t>
            </a:r>
            <a:r>
              <a:rPr lang="en-GB" dirty="0" smtClean="0"/>
              <a:t> </a:t>
            </a:r>
            <a:r>
              <a:rPr lang="en-GB" dirty="0"/>
              <a:t>12120, 12121, </a:t>
            </a:r>
            <a:r>
              <a:rPr lang="en-GB" dirty="0" smtClean="0"/>
              <a:t>11959, </a:t>
            </a:r>
            <a:r>
              <a:rPr lang="en-GB" dirty="0"/>
              <a:t>12312, 12611, 11958, 12974, 13692, 13803, 12282, 12348, 11107, 11957, 11108, 11785, 11956, 12349, 12975, 11264, 13804, 13805, 12350, 11370, 12978, 11263, 12124, 11071, 11788</a:t>
            </a:r>
            <a:r>
              <a:rPr lang="en-GB" dirty="0" smtClean="0"/>
              <a:t>. in doc </a:t>
            </a:r>
            <a:r>
              <a:rPr lang="en-GB" dirty="0" smtClean="0"/>
              <a:t>11-18/0705r4</a:t>
            </a:r>
            <a:endParaRPr lang="en-GB" dirty="0" smtClean="0"/>
          </a:p>
          <a:p>
            <a:pPr lvl="0"/>
            <a:endParaRPr lang="en-GB" dirty="0"/>
          </a:p>
          <a:p>
            <a:pPr lvl="0"/>
            <a:r>
              <a:rPr lang="en-US" dirty="0" smtClean="0"/>
              <a:t>Move: </a:t>
            </a:r>
            <a:r>
              <a:rPr lang="en-US" dirty="0" err="1" smtClean="0"/>
              <a:t>Guoqing</a:t>
            </a:r>
            <a:r>
              <a:rPr lang="en-US" dirty="0" smtClean="0"/>
              <a:t> Li		Second</a:t>
            </a:r>
            <a:r>
              <a:rPr lang="en-US" dirty="0" smtClean="0"/>
              <a:t>: </a:t>
            </a:r>
            <a:r>
              <a:rPr lang="en-US" dirty="0" err="1" smtClean="0"/>
              <a:t>Abhi</a:t>
            </a:r>
            <a:r>
              <a:rPr lang="en-US" dirty="0" smtClean="0"/>
              <a:t> </a:t>
            </a:r>
            <a:r>
              <a:rPr lang="en-US" dirty="0" err="1" smtClean="0"/>
              <a:t>Patil</a:t>
            </a:r>
            <a:endParaRPr lang="en-US" dirty="0" smtClean="0"/>
          </a:p>
          <a:p>
            <a:pPr lvl="0"/>
            <a:r>
              <a:rPr lang="en-US" dirty="0" smtClean="0"/>
              <a:t>accepted</a:t>
            </a:r>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577730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May 2018.</a:t>
            </a:r>
          </a:p>
          <a:p>
            <a:pPr>
              <a:buFont typeface="Arial" panose="020B0604020202020204" pitchFamily="34" charset="0"/>
              <a:buChar char="•"/>
            </a:pPr>
            <a:r>
              <a:rPr lang="en-US" dirty="0" smtClean="0"/>
              <a:t>Approve a new revision of the coexistence assurance document.</a:t>
            </a:r>
          </a:p>
          <a:p>
            <a:pPr>
              <a:buFont typeface="Arial" panose="020B0604020202020204" pitchFamily="34" charset="0"/>
              <a:buChar char="•"/>
            </a:pPr>
            <a:r>
              <a:rPr lang="en-US" dirty="0" smtClean="0"/>
              <a:t>Complete comment resolution on draft D2.0 and approve a motion to start a 30-day WG letter ballot.</a:t>
            </a:r>
          </a:p>
          <a:p>
            <a:pPr>
              <a:buFont typeface="Arial" panose="020B0604020202020204" pitchFamily="34" charset="0"/>
              <a:buChar char="•"/>
            </a:pPr>
            <a:r>
              <a:rPr lang="en-US" dirty="0" smtClean="0"/>
              <a:t>PAR Extension</a:t>
            </a:r>
          </a:p>
          <a:p>
            <a:pPr>
              <a:buFont typeface="Arial" panose="020B0604020202020204" pitchFamily="34" charset="0"/>
              <a:buChar char="•"/>
            </a:pPr>
            <a:r>
              <a:rPr lang="en-US" dirty="0" smtClean="0"/>
              <a:t>TG leadership and Vice Chairs election. </a:t>
            </a:r>
          </a:p>
          <a:p>
            <a:pPr>
              <a:buFont typeface="Arial" panose="020B0604020202020204" pitchFamily="34" charset="0"/>
              <a:buChar char="•"/>
            </a:pPr>
            <a:r>
              <a:rPr lang="en-US" dirty="0" smtClean="0"/>
              <a:t>Discuss TG PAR extension.</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#644</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smtClean="0"/>
              <a:t>11043</a:t>
            </a:r>
            <a:r>
              <a:rPr lang="en-GB" dirty="0"/>
              <a:t>, 12148, 11734, 13943, 11044, 13942, 13944, 12810 (8 CIDs) </a:t>
            </a:r>
            <a:r>
              <a:rPr lang="en-GB" dirty="0" smtClean="0"/>
              <a:t> in doc 11-18/0456r1</a:t>
            </a:r>
          </a:p>
          <a:p>
            <a:endParaRPr lang="en-GB" dirty="0"/>
          </a:p>
          <a:p>
            <a:r>
              <a:rPr lang="en-US" dirty="0" smtClean="0"/>
              <a:t>Move: </a:t>
            </a:r>
            <a:r>
              <a:rPr lang="en-US" dirty="0" err="1" smtClean="0"/>
              <a:t>Yongho</a:t>
            </a:r>
            <a:r>
              <a:rPr lang="en-US" dirty="0" smtClean="0"/>
              <a:t> </a:t>
            </a:r>
            <a:r>
              <a:rPr lang="en-US" dirty="0" err="1" smtClean="0"/>
              <a:t>Seok</a:t>
            </a:r>
            <a:r>
              <a:rPr lang="en-US" dirty="0" smtClean="0"/>
              <a:t>			Second</a:t>
            </a:r>
            <a:r>
              <a:rPr lang="en-US" dirty="0" smtClean="0"/>
              <a:t>: </a:t>
            </a:r>
            <a:r>
              <a:rPr lang="en-US" dirty="0" err="1" smtClean="0"/>
              <a:t>Abhi</a:t>
            </a:r>
            <a:r>
              <a:rPr lang="en-US" dirty="0" smtClean="0"/>
              <a:t> </a:t>
            </a:r>
            <a:r>
              <a:rPr lang="en-US" dirty="0" err="1" smtClean="0"/>
              <a:t>Patil</a:t>
            </a:r>
            <a:endParaRPr lang="en-US" dirty="0" smtClean="0"/>
          </a:p>
          <a:p>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7440025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#645</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for CIDs 12564, 12671, 13719, 13020, and </a:t>
            </a:r>
            <a:r>
              <a:rPr lang="en-GB" dirty="0" smtClean="0"/>
              <a:t>14317 in doc 11-18/0763r1</a:t>
            </a:r>
          </a:p>
          <a:p>
            <a:endParaRPr lang="en-GB" dirty="0"/>
          </a:p>
          <a:p>
            <a:r>
              <a:rPr lang="en-GB" dirty="0" smtClean="0"/>
              <a:t>Move:		</a:t>
            </a:r>
            <a:r>
              <a:rPr lang="en-GB" dirty="0" err="1" smtClean="0"/>
              <a:t>Yasu</a:t>
            </a:r>
            <a:r>
              <a:rPr lang="en-GB" dirty="0" smtClean="0"/>
              <a:t> Inoue</a:t>
            </a:r>
          </a:p>
          <a:p>
            <a:r>
              <a:rPr lang="en-GB" dirty="0" smtClean="0"/>
              <a:t>Second: Lei Wang</a:t>
            </a:r>
          </a:p>
          <a:p>
            <a:endParaRPr lang="en-GB" dirty="0"/>
          </a:p>
          <a:p>
            <a:r>
              <a:rPr lang="en-GB"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91809405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#646</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12995, 12260, 12882, 12648, 13965, and </a:t>
            </a:r>
            <a:r>
              <a:rPr lang="en-GB" dirty="0" smtClean="0"/>
              <a:t>12862 in doc </a:t>
            </a:r>
            <a:r>
              <a:rPr lang="en-GB" dirty="0" smtClean="0"/>
              <a:t>11-18/0781r2</a:t>
            </a:r>
            <a:endParaRPr lang="en-GB" dirty="0" smtClean="0"/>
          </a:p>
          <a:p>
            <a:endParaRPr lang="en-GB" dirty="0"/>
          </a:p>
          <a:p>
            <a:r>
              <a:rPr lang="en-GB" dirty="0" smtClean="0"/>
              <a:t>Move:		</a:t>
            </a:r>
            <a:r>
              <a:rPr lang="en-GB" dirty="0" err="1" smtClean="0"/>
              <a:t>Yasu</a:t>
            </a:r>
            <a:r>
              <a:rPr lang="en-GB" dirty="0" smtClean="0"/>
              <a:t> Inoue</a:t>
            </a:r>
            <a:r>
              <a:rPr lang="en-GB" dirty="0" smtClean="0"/>
              <a:t>	Second</a:t>
            </a:r>
            <a:r>
              <a:rPr lang="en-GB" dirty="0" smtClean="0"/>
              <a:t>: Jian (Ross) Yu</a:t>
            </a:r>
          </a:p>
          <a:p>
            <a:r>
              <a:rPr lang="en-GB" dirty="0" smtClean="0"/>
              <a:t>accepted</a:t>
            </a:r>
            <a:endParaRPr lang="en-GB" dirty="0" smtClean="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999987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#647</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11038, 11039, 11348, 11349, 11354, 11839, 11841, 11843, 11873, 11874, </a:t>
            </a:r>
            <a:r>
              <a:rPr lang="en-GB" dirty="0" smtClean="0"/>
              <a:t>11875</a:t>
            </a:r>
            <a:r>
              <a:rPr lang="en-GB" dirty="0"/>
              <a:t>, 12031, 12522, 13785, 13786, 13787, 13788 (17 CIDs</a:t>
            </a:r>
            <a:r>
              <a:rPr lang="en-GB" dirty="0" smtClean="0"/>
              <a:t>)</a:t>
            </a:r>
            <a:r>
              <a:rPr lang="en-US" dirty="0" smtClean="0"/>
              <a:t> in doc 11-18/0663r2</a:t>
            </a:r>
            <a:endParaRPr lang="en-US" dirty="0"/>
          </a:p>
          <a:p>
            <a:pPr lvl="0"/>
            <a:endParaRPr lang="en-US" dirty="0"/>
          </a:p>
          <a:p>
            <a:pPr lvl="0"/>
            <a:r>
              <a:rPr lang="en-US" dirty="0" smtClean="0"/>
              <a:t>Move:	Alfred </a:t>
            </a:r>
            <a:r>
              <a:rPr lang="en-US" dirty="0" err="1" smtClean="0"/>
              <a:t>Asterjadhi</a:t>
            </a:r>
            <a:r>
              <a:rPr lang="en-US" dirty="0" smtClean="0"/>
              <a:t>		Second</a:t>
            </a:r>
            <a:r>
              <a:rPr lang="en-US" dirty="0" smtClean="0"/>
              <a:t>: </a:t>
            </a:r>
            <a:r>
              <a:rPr lang="en-US" dirty="0" err="1" smtClean="0"/>
              <a:t>Abhi</a:t>
            </a:r>
            <a:r>
              <a:rPr lang="en-US" dirty="0" smtClean="0"/>
              <a:t> </a:t>
            </a:r>
            <a:r>
              <a:rPr lang="en-US" dirty="0" err="1" smtClean="0"/>
              <a:t>Patil</a:t>
            </a:r>
            <a:endParaRPr lang="en-US" dirty="0" smtClean="0"/>
          </a:p>
          <a:p>
            <a:pPr lvl="0"/>
            <a:r>
              <a:rPr lang="en-US" dirty="0" smtClean="0"/>
              <a:t>accepted</a:t>
            </a:r>
            <a:endParaRPr lang="en-US" dirty="0" smtClean="0"/>
          </a:p>
          <a:p>
            <a:pPr lvl="0"/>
            <a:endParaRPr lang="en-US" dirty="0"/>
          </a:p>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96201152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#648</a:t>
            </a:r>
            <a:br>
              <a:rPr lang="en-US" dirty="0" smtClean="0"/>
            </a:br>
            <a:endParaRPr lang="en-US" dirty="0"/>
          </a:p>
        </p:txBody>
      </p:sp>
      <p:sp>
        <p:nvSpPr>
          <p:cNvPr id="3" name="Content Placeholder 2"/>
          <p:cNvSpPr>
            <a:spLocks noGrp="1"/>
          </p:cNvSpPr>
          <p:nvPr>
            <p:ph idx="1"/>
          </p:nvPr>
        </p:nvSpPr>
        <p:spPr/>
        <p:txBody>
          <a:bodyPr/>
          <a:lstStyle/>
          <a:p>
            <a:r>
              <a:rPr lang="en-US" dirty="0" smtClean="0"/>
              <a:t>Move to approve the resolution to CIDs in comment group Editorial in D2.3 in doc 11-17/1682r10</a:t>
            </a:r>
          </a:p>
          <a:p>
            <a:endParaRPr lang="en-US" dirty="0"/>
          </a:p>
          <a:p>
            <a:r>
              <a:rPr lang="en-US" dirty="0" smtClean="0"/>
              <a:t>Move: Robert Stacey		Second: </a:t>
            </a:r>
            <a:r>
              <a:rPr lang="en-US" dirty="0" err="1" smtClean="0"/>
              <a:t>Abhi</a:t>
            </a:r>
            <a:r>
              <a:rPr lang="en-US" dirty="0" smtClean="0"/>
              <a:t> </a:t>
            </a:r>
            <a:r>
              <a:rPr lang="en-US" dirty="0" err="1" smtClean="0"/>
              <a:t>Patil</a:t>
            </a:r>
            <a:endParaRPr lang="en-US" dirty="0" smtClean="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95716919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#649</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 to CID 11320 in doc </a:t>
            </a:r>
            <a:r>
              <a:rPr lang="en-US" dirty="0" smtClean="0"/>
              <a:t>11-18/0155r2</a:t>
            </a:r>
          </a:p>
          <a:p>
            <a:endParaRPr lang="en-US" dirty="0"/>
          </a:p>
          <a:p>
            <a:r>
              <a:rPr lang="en-US" dirty="0" smtClean="0"/>
              <a:t>Move: </a:t>
            </a:r>
            <a:r>
              <a:rPr lang="en-US" dirty="0"/>
              <a:t>Yusuke </a:t>
            </a:r>
            <a:r>
              <a:rPr lang="en-US" dirty="0" smtClean="0"/>
              <a:t>Tanaka		Second: </a:t>
            </a:r>
            <a:r>
              <a:rPr lang="en-US" dirty="0" err="1" smtClean="0"/>
              <a:t>Abhi</a:t>
            </a:r>
            <a:r>
              <a:rPr lang="en-US" dirty="0" smtClean="0"/>
              <a:t> </a:t>
            </a:r>
            <a:r>
              <a:rPr lang="en-US" dirty="0" err="1" smtClean="0"/>
              <a:t>Patil</a:t>
            </a:r>
            <a:endParaRPr lang="en-US" dirty="0" smtClean="0"/>
          </a:p>
          <a:p>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62744450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#650</a:t>
            </a:r>
            <a:endParaRPr lang="en-US" dirty="0"/>
          </a:p>
        </p:txBody>
      </p:sp>
      <p:sp>
        <p:nvSpPr>
          <p:cNvPr id="3" name="Content Placeholder 2"/>
          <p:cNvSpPr>
            <a:spLocks noGrp="1"/>
          </p:cNvSpPr>
          <p:nvPr>
            <p:ph idx="1"/>
          </p:nvPr>
        </p:nvSpPr>
        <p:spPr/>
        <p:txBody>
          <a:bodyPr/>
          <a:lstStyle/>
          <a:p>
            <a:r>
              <a:rPr lang="en-US" dirty="0"/>
              <a:t>Move to accept resolutions to CIDs 11019 and 12032 in doc </a:t>
            </a:r>
            <a:r>
              <a:rPr lang="en-US" dirty="0" smtClean="0"/>
              <a:t>11-18/0768r5</a:t>
            </a:r>
          </a:p>
          <a:p>
            <a:endParaRPr lang="en-US" dirty="0"/>
          </a:p>
          <a:p>
            <a:r>
              <a:rPr lang="en-US" dirty="0" smtClean="0"/>
              <a:t>Move: Laurent </a:t>
            </a:r>
            <a:r>
              <a:rPr lang="en-US" dirty="0" err="1" smtClean="0"/>
              <a:t>Cariou</a:t>
            </a:r>
            <a:r>
              <a:rPr lang="en-US" dirty="0" smtClean="0"/>
              <a:t>		Second: </a:t>
            </a:r>
            <a:r>
              <a:rPr lang="en-US" dirty="0" err="1" smtClean="0"/>
              <a:t>Abhi</a:t>
            </a:r>
            <a:r>
              <a:rPr lang="en-US" dirty="0" smtClean="0"/>
              <a:t> </a:t>
            </a:r>
            <a:r>
              <a:rPr lang="en-US" dirty="0" err="1" smtClean="0"/>
              <a:t>Patil</a:t>
            </a:r>
            <a:endParaRPr lang="en-US" dirty="0" smtClean="0"/>
          </a:p>
          <a:p>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99285848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a:t>Move to resolve </a:t>
            </a:r>
            <a:r>
              <a:rPr lang="en-US" dirty="0" smtClean="0"/>
              <a:t>CIDs </a:t>
            </a:r>
            <a:r>
              <a:rPr lang="en-US" dirty="0"/>
              <a:t>that have no approved resolution as </a:t>
            </a:r>
            <a:r>
              <a:rPr lang="en-US" dirty="0" smtClean="0"/>
              <a:t>“Rejected” </a:t>
            </a:r>
            <a:r>
              <a:rPr lang="en-US" dirty="0"/>
              <a:t>in the interest of releasing draft </a:t>
            </a:r>
            <a:r>
              <a:rPr lang="en-US" dirty="0" smtClean="0"/>
              <a:t>3.0</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3832782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LB Motion</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Having approved changes to </a:t>
            </a:r>
            <a:r>
              <a:rPr lang="en-US" dirty="0" err="1">
                <a:latin typeface="Times New Roman" panose="02020603050405020304" pitchFamily="18" charset="0"/>
                <a:ea typeface="Times New Roman" panose="02020603050405020304" pitchFamily="18" charset="0"/>
              </a:rPr>
              <a:t>TGax</a:t>
            </a:r>
            <a:r>
              <a:rPr lang="en-US" dirty="0">
                <a:latin typeface="Times New Roman" panose="02020603050405020304" pitchFamily="18" charset="0"/>
                <a:ea typeface="Times New Roman" panose="02020603050405020304" pitchFamily="18" charset="0"/>
              </a:rPr>
              <a:t> draft </a:t>
            </a:r>
            <a:r>
              <a:rPr lang="en-US" dirty="0" smtClean="0">
                <a:latin typeface="Times New Roman" panose="02020603050405020304" pitchFamily="18" charset="0"/>
                <a:ea typeface="Times New Roman" panose="02020603050405020304" pitchFamily="18" charset="0"/>
              </a:rPr>
              <a:t>D2.0</a:t>
            </a:r>
            <a:r>
              <a:rPr lang="en-US" dirty="0">
                <a:latin typeface="Times New Roman" panose="02020603050405020304" pitchFamily="18" charset="0"/>
                <a:ea typeface="Times New Roman" panose="02020603050405020304" pitchFamily="18" charset="0"/>
              </a:rPr>
              <a:t>, as defined in </a:t>
            </a:r>
            <a:r>
              <a:rPr lang="en-US" dirty="0" smtClean="0">
                <a:latin typeface="Times New Roman" panose="02020603050405020304" pitchFamily="18" charset="0"/>
                <a:ea typeface="Times New Roman" panose="02020603050405020304" pitchFamily="18" charset="0"/>
              </a:rPr>
              <a:t>11-17/01682r10 </a:t>
            </a:r>
            <a:r>
              <a:rPr lang="en-US" dirty="0">
                <a:latin typeface="Times New Roman" panose="02020603050405020304" pitchFamily="18" charset="0"/>
                <a:ea typeface="Times New Roman" panose="02020603050405020304" pitchFamily="18" charset="0"/>
              </a:rPr>
              <a:t>in addition to motions passed during </a:t>
            </a:r>
            <a:r>
              <a:rPr lang="en-US" dirty="0" smtClean="0">
                <a:latin typeface="Times New Roman" panose="02020603050405020304" pitchFamily="18" charset="0"/>
                <a:ea typeface="Times New Roman" panose="02020603050405020304" pitchFamily="18" charset="0"/>
              </a:rPr>
              <a:t>May 2018 </a:t>
            </a:r>
            <a:r>
              <a:rPr lang="en-US" dirty="0">
                <a:latin typeface="Times New Roman" panose="02020603050405020304" pitchFamily="18" charset="0"/>
                <a:ea typeface="Times New Roman" panose="02020603050405020304" pitchFamily="18" charset="0"/>
              </a:rPr>
              <a:t>session.</a:t>
            </a:r>
          </a:p>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Instruct the editor to prepare </a:t>
            </a:r>
            <a:r>
              <a:rPr lang="en-US" dirty="0" err="1">
                <a:latin typeface="Times New Roman" panose="02020603050405020304" pitchFamily="18" charset="0"/>
                <a:ea typeface="Times New Roman" panose="02020603050405020304" pitchFamily="18" charset="0"/>
              </a:rPr>
              <a:t>TGax</a:t>
            </a:r>
            <a:r>
              <a:rPr lang="en-US" dirty="0">
                <a:latin typeface="Times New Roman" panose="02020603050405020304" pitchFamily="18" charset="0"/>
                <a:ea typeface="Times New Roman" panose="02020603050405020304" pitchFamily="18" charset="0"/>
              </a:rPr>
              <a:t> draft </a:t>
            </a:r>
            <a:r>
              <a:rPr lang="en-US" dirty="0" smtClean="0">
                <a:latin typeface="Times New Roman" panose="02020603050405020304" pitchFamily="18" charset="0"/>
                <a:ea typeface="Times New Roman" panose="02020603050405020304" pitchFamily="18" charset="0"/>
              </a:rPr>
              <a:t>D3.0</a:t>
            </a:r>
            <a:r>
              <a:rPr lang="en-US" dirty="0">
                <a:latin typeface="Times New Roman" panose="02020603050405020304" pitchFamily="18" charset="0"/>
                <a:ea typeface="Times New Roman" panose="02020603050405020304" pitchFamily="18" charset="0"/>
              </a:rPr>
              <a:t>,  and</a:t>
            </a:r>
          </a:p>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Approve a 30 day Working Group Technical Letter Ballot asking the question “Should </a:t>
            </a:r>
            <a:r>
              <a:rPr lang="en-US" dirty="0" err="1">
                <a:latin typeface="Times New Roman" panose="02020603050405020304" pitchFamily="18" charset="0"/>
                <a:ea typeface="Times New Roman" panose="02020603050405020304" pitchFamily="18" charset="0"/>
              </a:rPr>
              <a:t>TGax</a:t>
            </a:r>
            <a:r>
              <a:rPr lang="en-US" dirty="0">
                <a:latin typeface="Times New Roman" panose="02020603050405020304" pitchFamily="18" charset="0"/>
                <a:ea typeface="Times New Roman" panose="02020603050405020304" pitchFamily="18" charset="0"/>
              </a:rPr>
              <a:t> draft </a:t>
            </a:r>
            <a:r>
              <a:rPr lang="en-US" dirty="0" smtClean="0">
                <a:latin typeface="Times New Roman" panose="02020603050405020304" pitchFamily="18" charset="0"/>
                <a:ea typeface="Times New Roman" panose="02020603050405020304" pitchFamily="18" charset="0"/>
              </a:rPr>
              <a:t>D3.0 </a:t>
            </a:r>
            <a:r>
              <a:rPr lang="en-US" dirty="0">
                <a:latin typeface="Times New Roman" panose="02020603050405020304" pitchFamily="18" charset="0"/>
                <a:ea typeface="Times New Roman" panose="02020603050405020304" pitchFamily="18" charset="0"/>
              </a:rPr>
              <a:t>be forwarded to Sponsor Ballot?”</a:t>
            </a:r>
          </a:p>
          <a:p>
            <a:pPr marL="228600" lv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Seconded: </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Result: </a:t>
            </a:r>
            <a:r>
              <a:rPr lang="en-GB" dirty="0" smtClean="0">
                <a:latin typeface="Times New Roman" panose="02020603050405020304" pitchFamily="18" charset="0"/>
                <a:ea typeface="Times New Roman" panose="02020603050405020304" pitchFamily="18" charset="0"/>
              </a:rPr>
              <a:t>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6304768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May </a:t>
            </a:r>
            <a:r>
              <a:rPr lang="en-US" altLang="en-US" sz="1400" dirty="0"/>
              <a:t>7</a:t>
            </a:r>
            <a:r>
              <a:rPr lang="en-US" altLang="en-US" sz="1400" dirty="0" smtClean="0"/>
              <a:t>, 13:30 </a:t>
            </a:r>
            <a:r>
              <a:rPr lang="en-US" altLang="en-US" sz="1400" dirty="0"/>
              <a:t>– </a:t>
            </a:r>
            <a:r>
              <a:rPr lang="en-US" altLang="en-US" sz="1400" dirty="0" smtClean="0"/>
              <a:t>15:30</a:t>
            </a:r>
            <a:endParaRPr lang="en-US" altLang="en-US" sz="14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r>
              <a:rPr lang="en-US" altLang="en-US" sz="1200" dirty="0" smtClean="0"/>
              <a:t>.</a:t>
            </a:r>
            <a:endParaRPr lang="en-US" altLang="en-US" sz="1200" dirty="0"/>
          </a:p>
          <a:p>
            <a:pPr lvl="1">
              <a:lnSpc>
                <a:spcPct val="80000"/>
              </a:lnSpc>
            </a:pPr>
            <a:r>
              <a:rPr lang="en-US" altLang="en-US" sz="1200" dirty="0"/>
              <a:t>Comment resolution</a:t>
            </a:r>
          </a:p>
          <a:p>
            <a:pPr lvl="1">
              <a:lnSpc>
                <a:spcPct val="80000"/>
              </a:lnSpc>
            </a:pPr>
            <a:r>
              <a:rPr lang="en-US" altLang="en-US" sz="1200" dirty="0"/>
              <a:t>Presentations</a:t>
            </a:r>
          </a:p>
          <a:p>
            <a:pPr lvl="1">
              <a:lnSpc>
                <a:spcPct val="80000"/>
              </a:lnSpc>
            </a:pPr>
            <a:r>
              <a:rPr lang="en-US" altLang="en-US" sz="1200" dirty="0"/>
              <a:t>Recess </a:t>
            </a:r>
            <a:endParaRPr lang="en-US" altLang="en-US" sz="1200" dirty="0" smtClean="0"/>
          </a:p>
          <a:p>
            <a:pPr>
              <a:lnSpc>
                <a:spcPct val="80000"/>
              </a:lnSpc>
            </a:pPr>
            <a:r>
              <a:rPr lang="en-CA" altLang="en-US" sz="1400" dirty="0" smtClean="0"/>
              <a:t>Monday</a:t>
            </a:r>
            <a:r>
              <a:rPr lang="en-US" altLang="en-US" sz="1400" dirty="0" smtClean="0"/>
              <a:t> </a:t>
            </a:r>
            <a:r>
              <a:rPr lang="en-US" altLang="en-US" sz="1400" dirty="0"/>
              <a:t>May </a:t>
            </a:r>
            <a:r>
              <a:rPr lang="en-US" altLang="en-US" sz="1400" dirty="0" smtClean="0"/>
              <a:t>7, 19:30 </a:t>
            </a:r>
            <a:r>
              <a:rPr lang="en-US" altLang="en-US" sz="1400" dirty="0"/>
              <a:t>– </a:t>
            </a:r>
            <a:r>
              <a:rPr lang="en-US" altLang="en-US" sz="1400" dirty="0" smtClean="0"/>
              <a:t>21:300</a:t>
            </a:r>
            <a:endParaRPr lang="en-US" altLang="en-US" sz="1400" dirty="0"/>
          </a:p>
          <a:p>
            <a:pPr lvl="1">
              <a:lnSpc>
                <a:spcPct val="80000"/>
              </a:lnSpc>
            </a:pPr>
            <a:r>
              <a:rPr lang="en-US" altLang="en-US" sz="1400" dirty="0"/>
              <a:t>Ad hoc group </a:t>
            </a:r>
            <a:r>
              <a:rPr lang="en-US" altLang="en-US" sz="1400" dirty="0" smtClean="0"/>
              <a:t>meetings</a:t>
            </a:r>
            <a:r>
              <a:rPr lang="en-US" altLang="en-US" sz="1600" dirty="0"/>
              <a:t>	</a:t>
            </a:r>
          </a:p>
          <a:p>
            <a:pPr>
              <a:lnSpc>
                <a:spcPct val="80000"/>
              </a:lnSpc>
            </a:pPr>
            <a:r>
              <a:rPr lang="en-CA" altLang="en-US" sz="1400" dirty="0" smtClean="0"/>
              <a:t>Tuesday</a:t>
            </a:r>
            <a:r>
              <a:rPr lang="en-US" altLang="en-US" sz="1400" dirty="0" smtClean="0"/>
              <a:t> May </a:t>
            </a:r>
            <a:r>
              <a:rPr lang="en-US" altLang="en-US" sz="1400" dirty="0"/>
              <a:t>8</a:t>
            </a:r>
            <a:r>
              <a:rPr lang="en-US" altLang="en-US" sz="1400" dirty="0" smtClean="0"/>
              <a:t>, 10:30 </a:t>
            </a:r>
            <a:r>
              <a:rPr lang="en-US" altLang="en-US" sz="1400" dirty="0"/>
              <a:t>– </a:t>
            </a:r>
            <a:r>
              <a:rPr lang="en-US" altLang="en-US" sz="1400" dirty="0" smtClean="0"/>
              <a:t>12:300</a:t>
            </a:r>
            <a:endParaRPr lang="en-US" altLang="en-US" sz="1400" dirty="0"/>
          </a:p>
          <a:p>
            <a:pPr lvl="1">
              <a:lnSpc>
                <a:spcPct val="80000"/>
              </a:lnSpc>
            </a:pPr>
            <a:r>
              <a:rPr lang="en-US" altLang="en-US" sz="1400" dirty="0" smtClean="0"/>
              <a:t>Ad hoc group meetings</a:t>
            </a:r>
          </a:p>
          <a:p>
            <a:pPr lvl="0">
              <a:lnSpc>
                <a:spcPct val="80000"/>
              </a:lnSpc>
            </a:pPr>
            <a:r>
              <a:rPr lang="en-CA" altLang="en-US" sz="1400" dirty="0"/>
              <a:t>Tuesday</a:t>
            </a:r>
            <a:r>
              <a:rPr lang="en-US" altLang="en-US" sz="1400" dirty="0"/>
              <a:t> </a:t>
            </a:r>
            <a:r>
              <a:rPr lang="en-US" altLang="en-US" sz="1400" dirty="0" smtClean="0"/>
              <a:t>May 8, 16:00 </a:t>
            </a:r>
            <a:r>
              <a:rPr lang="en-US" altLang="en-US" sz="1400" dirty="0"/>
              <a:t>– </a:t>
            </a:r>
            <a:r>
              <a:rPr lang="en-US" altLang="en-US" sz="1400" dirty="0" smtClean="0"/>
              <a:t>18:00</a:t>
            </a:r>
            <a:endParaRPr lang="en-US" altLang="en-US" sz="1400" dirty="0"/>
          </a:p>
          <a:p>
            <a:pPr lvl="1">
              <a:lnSpc>
                <a:spcPct val="80000"/>
              </a:lnSpc>
            </a:pPr>
            <a:r>
              <a:rPr lang="en-US" altLang="en-US" sz="1400" dirty="0"/>
              <a:t>Ad hoc group </a:t>
            </a:r>
            <a:r>
              <a:rPr lang="en-US" altLang="en-US" sz="1400" dirty="0" smtClean="0"/>
              <a:t>meetings</a:t>
            </a:r>
          </a:p>
          <a:p>
            <a:pPr>
              <a:lnSpc>
                <a:spcPct val="80000"/>
              </a:lnSpc>
            </a:pPr>
            <a:r>
              <a:rPr lang="en-CA" altLang="en-US" sz="1400" dirty="0"/>
              <a:t>Tuesday</a:t>
            </a:r>
            <a:r>
              <a:rPr lang="en-US" altLang="en-US" sz="1400" dirty="0"/>
              <a:t> </a:t>
            </a:r>
            <a:r>
              <a:rPr lang="en-US" altLang="en-US" sz="1400" dirty="0" smtClean="0"/>
              <a:t>May </a:t>
            </a:r>
            <a:r>
              <a:rPr lang="en-US" altLang="en-US" sz="1400" dirty="0"/>
              <a:t>8</a:t>
            </a:r>
            <a:r>
              <a:rPr lang="en-US" altLang="en-US" sz="1400" dirty="0" smtClean="0"/>
              <a:t>, 19:30 </a:t>
            </a:r>
            <a:r>
              <a:rPr lang="en-US" altLang="en-US" sz="1400" dirty="0"/>
              <a:t>– </a:t>
            </a:r>
            <a:r>
              <a:rPr lang="en-US" altLang="en-US" sz="1400" dirty="0" smtClean="0"/>
              <a:t>21:30</a:t>
            </a:r>
            <a:endParaRPr lang="en-US" altLang="en-US" sz="1400" dirty="0"/>
          </a:p>
          <a:p>
            <a:pPr lvl="1">
              <a:lnSpc>
                <a:spcPct val="80000"/>
              </a:lnSpc>
            </a:pPr>
            <a:r>
              <a:rPr lang="en-US" altLang="en-US" sz="1400" dirty="0"/>
              <a:t>Ad hoc group </a:t>
            </a:r>
            <a:r>
              <a:rPr lang="en-US" altLang="en-US" sz="1400" dirty="0" smtClean="0"/>
              <a:t>meetings</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May </a:t>
            </a:r>
            <a:r>
              <a:rPr lang="en-US" altLang="en-US" sz="1200" dirty="0"/>
              <a:t>9</a:t>
            </a:r>
            <a:r>
              <a:rPr lang="en-US" altLang="en-US" sz="1200" dirty="0" smtClean="0"/>
              <a:t>,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May </a:t>
            </a:r>
            <a:r>
              <a:rPr lang="en-US" altLang="en-US" sz="1200" dirty="0"/>
              <a:t>9</a:t>
            </a:r>
            <a:r>
              <a:rPr lang="en-US" altLang="en-US" sz="1200" dirty="0" smtClean="0"/>
              <a:t>, </a:t>
            </a:r>
            <a:r>
              <a:rPr lang="en-US" altLang="en-US" sz="1200" dirty="0"/>
              <a:t>16:00 – 18:00</a:t>
            </a:r>
          </a:p>
          <a:p>
            <a:pPr lvl="1">
              <a:lnSpc>
                <a:spcPct val="80000"/>
              </a:lnSpc>
            </a:pPr>
            <a:r>
              <a:rPr lang="en-US" altLang="en-US" sz="1200" dirty="0" smtClean="0"/>
              <a:t>Ad hoc group meetings</a:t>
            </a:r>
            <a:endParaRPr lang="en-US" altLang="en-US" sz="1800" dirty="0"/>
          </a:p>
          <a:p>
            <a:pPr>
              <a:lnSpc>
                <a:spcPct val="80000"/>
              </a:lnSpc>
            </a:pPr>
            <a:r>
              <a:rPr lang="en-US" altLang="en-US" sz="1200" dirty="0" smtClean="0"/>
              <a:t>Thursday May 10,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May 10, 13:30 </a:t>
            </a:r>
            <a:r>
              <a:rPr lang="en-US" altLang="en-US" sz="1200" dirty="0"/>
              <a:t>– </a:t>
            </a:r>
            <a:r>
              <a:rPr lang="en-US" altLang="en-US" sz="1200" dirty="0" smtClean="0"/>
              <a:t>15:30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May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79952255"/>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dirty="0" smtClean="0"/>
                        <a:t>PHY</a:t>
                      </a:r>
                      <a:endParaRPr lang="en-US" sz="1400" dirty="0"/>
                    </a:p>
                  </a:txBody>
                  <a:tcPr/>
                </a:tc>
                <a:tc>
                  <a:txBody>
                    <a:bodyPr/>
                    <a:lstStyle/>
                    <a:p>
                      <a:r>
                        <a:rPr lang="en-US" sz="1400" dirty="0" smtClean="0"/>
                        <a:t>MAC</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endParaRPr lang="en-US"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r>
                        <a:rPr lang="en-US" dirty="0"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dirty="0" smtClean="0"/>
                        <a:t>PHY</a:t>
                      </a:r>
                    </a:p>
                  </a:txBody>
                  <a:tcPr/>
                </a:tc>
                <a:tc>
                  <a:txBody>
                    <a:bodyPr/>
                    <a:lstStyle/>
                    <a:p>
                      <a:r>
                        <a:rPr lang="en-US" sz="1400" dirty="0" smtClean="0"/>
                        <a:t>MAC</a:t>
                      </a:r>
                      <a:endParaRPr lang="en-US" sz="1400" dirty="0"/>
                    </a:p>
                  </a:txBody>
                  <a:tcPr/>
                </a:tc>
                <a:tc>
                  <a:txBody>
                    <a:bodyPr/>
                    <a:lstStyle/>
                    <a:p>
                      <a:r>
                        <a:rPr lang="en-US" sz="1400" dirty="0" smtClean="0"/>
                        <a:t>MU</a:t>
                      </a:r>
                      <a:endParaRPr lang="en-US" sz="1400" dirty="0"/>
                    </a:p>
                  </a:txBody>
                  <a:tcPr/>
                </a:tc>
                <a:tc>
                  <a:txBody>
                    <a:bodyPr/>
                    <a:lstStyle/>
                    <a:p>
                      <a:r>
                        <a:rPr lang="en-US" sz="1400" dirty="0" smtClean="0"/>
                        <a:t>MAC</a:t>
                      </a:r>
                      <a:endParaRPr lang="en-US" sz="1400"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SR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MAC</a:t>
                      </a:r>
                    </a:p>
                  </a:txBody>
                  <a:tcPr/>
                </a:tc>
                <a:tc>
                  <a:txBody>
                    <a:bodyPr/>
                    <a:lstStyle/>
                    <a:p>
                      <a:r>
                        <a:rPr lang="en-US" sz="1400" dirty="0" smtClean="0"/>
                        <a:t>PHY</a:t>
                      </a:r>
                      <a:endParaRPr lang="en-US" sz="1400" dirty="0"/>
                    </a:p>
                  </a:txBody>
                  <a:tcPr/>
                </a:tc>
                <a:tc>
                  <a:txBody>
                    <a:bodyPr/>
                    <a:lstStyle/>
                    <a:p>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3" name="Date Placeholder 2"/>
          <p:cNvSpPr>
            <a:spLocks noGrp="1"/>
          </p:cNvSpPr>
          <p:nvPr>
            <p:ph type="dt" idx="10"/>
          </p:nvPr>
        </p:nvSpPr>
        <p:spPr/>
        <p:txBody>
          <a:bodyPr/>
          <a:lstStyle/>
          <a:p>
            <a:r>
              <a:rPr lang="en-US" smtClean="0"/>
              <a:t>May 2018</a:t>
            </a:r>
            <a:endParaRPr lang="en-GB" dirty="0"/>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graphicFrame>
        <p:nvGraphicFramePr>
          <p:cNvPr id="6" name="Table 5"/>
          <p:cNvGraphicFramePr>
            <a:graphicFrameLocks noGrp="1"/>
          </p:cNvGraphicFramePr>
          <p:nvPr/>
        </p:nvGraphicFramePr>
        <p:xfrm>
          <a:off x="685800" y="2505541"/>
          <a:ext cx="7770814" cy="3064530"/>
        </p:xfrm>
        <a:graphic>
          <a:graphicData uri="http://schemas.openxmlformats.org/drawingml/2006/table">
            <a:tbl>
              <a:tblPr/>
              <a:tblGrid>
                <a:gridCol w="478060"/>
                <a:gridCol w="462437"/>
                <a:gridCol w="3324546"/>
                <a:gridCol w="2877732"/>
                <a:gridCol w="628039"/>
              </a:tblGrid>
              <a:tr h="159546">
                <a:tc>
                  <a:txBody>
                    <a:bodyPr/>
                    <a:lstStyle/>
                    <a:p>
                      <a:pPr algn="ctr" fontAlgn="b"/>
                      <a:r>
                        <a:rPr lang="en-US" sz="1000" b="1" i="0" u="none" strike="noStrike" dirty="0">
                          <a:solidFill>
                            <a:srgbClr val="FFFFFF"/>
                          </a:solidFill>
                          <a:effectLst/>
                          <a:latin typeface="Arial" panose="020B0604020202020204" pitchFamily="34" charset="0"/>
                        </a:rPr>
                        <a:t>Year</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DCN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dirty="0">
                          <a:solidFill>
                            <a:srgbClr val="FFFFFF"/>
                          </a:solidFill>
                          <a:effectLst/>
                          <a:latin typeface="Arial" panose="020B0604020202020204" pitchFamily="34" charset="0"/>
                        </a:rPr>
                        <a:t>Title</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Author (Affiliation)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Ad Hoc</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469</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CR-Packet-Extension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Ron Porat (Broadcom)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Arial" panose="020B0604020202020204" pitchFamily="34" charset="0"/>
                        </a:rPr>
                        <a:t>477</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Punctured NDP</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Ron Porat (Broadcom)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725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CR-PHY-Sounding-Part-1</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Qualcomm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753</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 CR on midamble TxEVM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Hongyuan Zhang (Marvell)</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754</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CID14038 scrambler</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Hongyuan Zhang (Marvell)</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755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HE Capabilities on HE MU single user full BW</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Hongyuan Zhang (Marvell)</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756</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HE Capabilities on midamble Tx</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Hongyuan Zhang (Marvell)</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Arial" panose="020B0604020202020204" pitchFamily="34" charset="0"/>
                        </a:rPr>
                        <a:t>765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CR on HE PHY MIB attributes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Edward Au (Huawei Technologies)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1000" b="0" i="0" u="none" strike="noStrike">
                          <a:solidFill>
                            <a:srgbClr val="000000"/>
                          </a:solidFill>
                          <a:effectLst/>
                          <a:latin typeface="Arial" panose="020B0604020202020204" pitchFamily="34" charset="0"/>
                        </a:rPr>
                        <a:t>779</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D2.0 PHY Comment Resolution - Part 3</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Youhan Kim (Qualcomm)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dirty="0">
                          <a:solidFill>
                            <a:srgbClr val="000000"/>
                          </a:solidFill>
                          <a:effectLst/>
                          <a:latin typeface="Arial" panose="020B0604020202020204" pitchFamily="34" charset="0"/>
                        </a:rPr>
                        <a:t>799</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Comment resolution on CIDs 11727 and12102</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Jianhan Liu (Mediatek)</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803</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Spec text change on PHY padding</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Tianyu Wu (Samsung)</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Arial" panose="020B0604020202020204" pitchFamily="34" charset="0"/>
                        </a:rPr>
                        <a:t>806</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PHY Miscellaneous CIDs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Bin Tian (Qualcomm)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807</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D2.0 DFS Comment Resolution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Youhan Kim (Qualcomm)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1000" b="0" i="0" u="none" strike="noStrike">
                          <a:solidFill>
                            <a:srgbClr val="000000"/>
                          </a:solidFill>
                          <a:effectLst/>
                          <a:latin typeface="Arial" panose="020B0604020202020204" pitchFamily="34" charset="0"/>
                        </a:rPr>
                        <a:t>815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HE-SIG-B CIDs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Sigurd Schelstraete (Quantenna)</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819</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comment-resolution-on-cids-for-28-3-part-3</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Jianhan Liu (Mediatek)</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Arial" panose="020B0604020202020204" pitchFamily="34" charset="0"/>
                        </a:rPr>
                        <a:t>823</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D2.0 CR for SAP and TRIGVECTOR</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Tianyu Wu (Samsung)</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30970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868</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Spec. change on Receiver minimum input sensitivity on 1024-QAM for 20MHz bandwidth</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Jianhan Liu (Mediatek)</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dirty="0">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bl>
          </a:graphicData>
        </a:graphic>
      </p:graphicFrame>
    </p:spTree>
    <p:extLst>
      <p:ext uri="{BB962C8B-B14F-4D97-AF65-F5344CB8AC3E}">
        <p14:creationId xmlns:p14="http://schemas.microsoft.com/office/powerpoint/2010/main" val="15535650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a:t>
            </a:r>
            <a:endParaRPr lang="en-US" dirty="0"/>
          </a:p>
        </p:txBody>
      </p:sp>
      <p:sp>
        <p:nvSpPr>
          <p:cNvPr id="3" name="Date Placeholder 2"/>
          <p:cNvSpPr>
            <a:spLocks noGrp="1"/>
          </p:cNvSpPr>
          <p:nvPr>
            <p:ph type="dt" idx="10"/>
          </p:nvPr>
        </p:nvSpPr>
        <p:spPr/>
        <p:txBody>
          <a:bodyPr/>
          <a:lstStyle/>
          <a:p>
            <a:r>
              <a:rPr lang="en-US" smtClean="0"/>
              <a:t>May 2018</a:t>
            </a:r>
            <a:endParaRPr lang="en-GB" dirty="0"/>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351085834"/>
              </p:ext>
            </p:extLst>
          </p:nvPr>
        </p:nvGraphicFramePr>
        <p:xfrm>
          <a:off x="533400" y="1195868"/>
          <a:ext cx="2791590" cy="4801228"/>
        </p:xfrm>
        <a:graphic>
          <a:graphicData uri="http://schemas.openxmlformats.org/drawingml/2006/table">
            <a:tbl>
              <a:tblPr/>
              <a:tblGrid>
                <a:gridCol w="171738"/>
                <a:gridCol w="166126"/>
                <a:gridCol w="1194311"/>
                <a:gridCol w="1033798"/>
                <a:gridCol w="225617"/>
              </a:tblGrid>
              <a:tr h="39207">
                <a:tc>
                  <a:txBody>
                    <a:bodyPr/>
                    <a:lstStyle/>
                    <a:p>
                      <a:pPr algn="ctr" fontAlgn="b"/>
                      <a:r>
                        <a:rPr lang="en-US" sz="400" b="1" i="0" u="none" strike="noStrike" dirty="0">
                          <a:solidFill>
                            <a:srgbClr val="FFFFFF"/>
                          </a:solidFill>
                          <a:effectLst/>
                          <a:latin typeface="Arial" panose="020B0604020202020204" pitchFamily="34" charset="0"/>
                        </a:rPr>
                        <a:t>Year</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400" b="1" i="0" u="none" strike="noStrike">
                          <a:solidFill>
                            <a:srgbClr val="FFFFFF"/>
                          </a:solidFill>
                          <a:effectLst/>
                          <a:latin typeface="Arial" panose="020B0604020202020204" pitchFamily="34" charset="0"/>
                        </a:rPr>
                        <a:t>DCN</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400" b="1" i="0" u="none" strike="noStrike">
                          <a:solidFill>
                            <a:srgbClr val="FFFFFF"/>
                          </a:solidFill>
                          <a:effectLst/>
                          <a:latin typeface="Arial" panose="020B0604020202020204" pitchFamily="34" charset="0"/>
                        </a:rPr>
                        <a:t>Title</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400" b="1" i="0" u="none" strike="noStrike">
                          <a:solidFill>
                            <a:srgbClr val="FFFFFF"/>
                          </a:solidFill>
                          <a:effectLst/>
                          <a:latin typeface="Arial" panose="020B0604020202020204" pitchFamily="34" charset="0"/>
                        </a:rPr>
                        <a:t>Author (Affiliation)</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400" b="1" i="0" u="none" strike="noStrike">
                          <a:solidFill>
                            <a:srgbClr val="FFFFFF"/>
                          </a:solidFill>
                          <a:effectLst/>
                          <a:latin typeface="Arial" panose="020B0604020202020204" pitchFamily="34" charset="0"/>
                        </a:rPr>
                        <a:t>Ad Hoc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44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LB230-MAC-CR-27.7 and 27.7.1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77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D2.0 comment resolution 27.4.2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r" fontAlgn="b"/>
                      <a:r>
                        <a:rPr lang="en-US" sz="400" b="0" i="0" u="none" strike="noStrike">
                          <a:solidFill>
                            <a:srgbClr val="000000"/>
                          </a:solidFill>
                          <a:effectLst/>
                          <a:latin typeface="Arial" panose="020B0604020202020204" pitchFamily="34" charset="0"/>
                        </a:rPr>
                        <a:t>83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400" b="0" i="0" u="none" strike="noStrike">
                          <a:solidFill>
                            <a:srgbClr val="000000"/>
                          </a:solidFill>
                          <a:effectLst/>
                          <a:latin typeface="Arial" panose="020B0604020202020204" pitchFamily="34" charset="0"/>
                        </a:rPr>
                        <a:t>LB230 CR for BSS Load Text</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400" b="0" i="0" u="none" strike="noStrike">
                          <a:solidFill>
                            <a:srgbClr val="000000"/>
                          </a:solidFill>
                          <a:effectLst/>
                          <a:latin typeface="Arial" panose="020B0604020202020204" pitchFamily="34" charset="0"/>
                        </a:rPr>
                        <a:t>Frank Hasu</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155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Resolutions for CIDs related to GCR</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Yusuke Tanaka (Sony)</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161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CR CID 13754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Zhou Lan (Broadcom Ltd.)</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181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 CR on BSS Load Information in subclause 9.4.2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Ming Gan (Huawei)</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11259">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200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Decouple Channel Width Capabilities Between VHT and HE Modes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Huizhao Wang  (Quantenna)</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218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Fragment Flushing BlockAckReq</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Matthew Fischer (Broadcom LTD)</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dirty="0">
                          <a:solidFill>
                            <a:srgbClr val="000000"/>
                          </a:solidFill>
                          <a:effectLst/>
                          <a:latin typeface="Arial" panose="020B0604020202020204" pitchFamily="34" charset="0"/>
                        </a:rPr>
                        <a:t>368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Multiple BSSID  </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Abhishek Patil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378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LB230-MAC-CR-9.3.1.20_part 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380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LB230-MAC-CR-Some CIDs in 9.4.2.237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dirty="0">
                          <a:solidFill>
                            <a:srgbClr val="000000"/>
                          </a:solidFill>
                          <a:effectLst/>
                          <a:latin typeface="Arial" panose="020B0604020202020204" pitchFamily="34" charset="0"/>
                        </a:rPr>
                        <a:t>424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D2.0 comment resolution-CID 11327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425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D2.0 comment resolution 9.7.1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426</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D2.0 comment resolution 9.7.3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427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D2.0 comment resolution 27.10.2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428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D2.0 comment resolution 27.10.3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431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comment-resolution-on-cid-13082-13083-and-14141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de-DE" sz="400" b="0" i="0" u="none" strike="noStrike">
                          <a:solidFill>
                            <a:srgbClr val="000000"/>
                          </a:solidFill>
                          <a:effectLst/>
                          <a:latin typeface="Arial" panose="020B0604020202020204" pitchFamily="34" charset="0"/>
                        </a:rPr>
                        <a:t>Jason Yuchen Guo (Huawei Technologies)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454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dirty="0">
                          <a:solidFill>
                            <a:srgbClr val="000000"/>
                          </a:solidFill>
                          <a:effectLst/>
                          <a:latin typeface="Arial" panose="020B0604020202020204" pitchFamily="34" charset="0"/>
                        </a:rPr>
                        <a:t>CR for CID 11499 and 14324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Kiseon Ryu (LG Electronics)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496</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Disallowed-Sub-Channels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Matthew Fischer (Broadcom LTD)</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548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CR for CID 13415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Yunbo Li(Huawei)</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558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Comment resolution for 27.2.2 part 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Kaiying Lv (ZTE Corp.)</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602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lb230-cr-cid13870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603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lb230-cr-cid13530-14183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604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lb230-cr-preamble-puncturing</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627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lb230-cr-ht-control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628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lb230-cr-sta-id-list</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629</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lb230-cr-uplink-flag</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630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lb230-cr-he-sounding-ndp</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660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LB230-MAC-CR-Misc Part 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661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LB230-MAC-CR-27.7.2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662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LB230-MAC-CR-27.7.3.1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dirty="0">
                          <a:solidFill>
                            <a:srgbClr val="000000"/>
                          </a:solidFill>
                          <a:effectLst/>
                          <a:latin typeface="Arial" panose="020B0604020202020204" pitchFamily="34" charset="0"/>
                        </a:rPr>
                        <a:t>663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LB230-MAC-CR-27.7.3.2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dirty="0">
                          <a:solidFill>
                            <a:srgbClr val="000000"/>
                          </a:solidFill>
                          <a:effectLst/>
                          <a:latin typeface="Arial" panose="020B0604020202020204" pitchFamily="34" charset="0"/>
                        </a:rPr>
                        <a:t>664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LB230-MAC-CR-27.7.3.3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665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LB230-MAC-CR-10.22.2.9-revisit</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684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LB230-MAC-CR-Misc Part 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685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LB230-MAC-CR-Misc Part 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688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CR for NAV Part IV</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Po-Kai Huang (Intel)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693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Multiple BSSID Group Addressed Transmission</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Po-Kai Huang (Intel)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705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CR-section 4 and 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Guoqing (Apple)</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717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Remaining CIDs on section 27.4 (Ack related)</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George Cherian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dirty="0">
                          <a:solidFill>
                            <a:srgbClr val="000000"/>
                          </a:solidFill>
                          <a:effectLst/>
                          <a:latin typeface="Arial" panose="020B0604020202020204" pitchFamily="34" charset="0"/>
                        </a:rPr>
                        <a:t>720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CR-section 9.4.1.17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Guoqing Li (Apple)</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724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Remaining Ack related CRs on misc sections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George Cherian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726</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lb230-cr-mac_miscellaneous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1259">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733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Resolutions to LB230 comments submitted to subclauses 9.3.1.8 and 10.24.6</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Tomoko Adachi (Toshiba)</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11259">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dirty="0">
                          <a:solidFill>
                            <a:srgbClr val="000000"/>
                          </a:solidFill>
                          <a:effectLst/>
                          <a:latin typeface="Arial" panose="020B0604020202020204" pitchFamily="34" charset="0"/>
                        </a:rPr>
                        <a:t>734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Resolutions to LB230 comments submitted to subclause 9.3.1.9.1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Tomoko Adachi (Toshiba)</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737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Single-STA trigger-based sounding</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Mark RISON (Samsung)</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739</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CIDs in 27.7.3.1 (TWT)</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Abhishek Patil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740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Various CIDs in Clause 9</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Abhishek Patil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741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Various CIDs in 27.5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Abhishek Patil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744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CID 13078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Abhishek Patil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745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CR BQR part2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Zhou Lan (Broadcom Ltd.)</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dirty="0">
                          <a:solidFill>
                            <a:srgbClr val="000000"/>
                          </a:solidFill>
                          <a:effectLst/>
                          <a:latin typeface="Arial" panose="020B0604020202020204" pitchFamily="34" charset="0"/>
                        </a:rPr>
                        <a:t>763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CR for PICS comments on D2.0 - Part 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Edward Au (Huawei Technologies)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764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fr-FR" sz="400" b="0" i="0" u="none" strike="noStrike">
                          <a:solidFill>
                            <a:srgbClr val="000000"/>
                          </a:solidFill>
                          <a:effectLst/>
                          <a:latin typeface="Arial" panose="020B0604020202020204" pitchFamily="34" charset="0"/>
                        </a:rPr>
                        <a:t>LB230 CR on Fragmentation Part 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Ming Gan (Huawei)</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767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CR on 27.5.6 Misc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Laurent Cariou</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792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fr-FR" sz="400" b="0" i="0" u="none" strike="noStrike">
                          <a:solidFill>
                            <a:srgbClr val="000000"/>
                          </a:solidFill>
                          <a:effectLst/>
                          <a:latin typeface="Arial" panose="020B0604020202020204" pitchFamily="34" charset="0"/>
                        </a:rPr>
                        <a:t>11ax D2.0 Comment Resolution 10.13.1 10.13.3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792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fr-FR" sz="400" b="0" i="0" u="none" strike="noStrike">
                          <a:solidFill>
                            <a:srgbClr val="000000"/>
                          </a:solidFill>
                          <a:effectLst/>
                          <a:latin typeface="Arial" panose="020B0604020202020204" pitchFamily="34" charset="0"/>
                        </a:rPr>
                        <a:t>11ax D2.0 Comment Resolution 10.13.1 10.13.3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793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fr-FR" sz="400" b="0" i="0" u="none" strike="noStrike">
                          <a:solidFill>
                            <a:srgbClr val="000000"/>
                          </a:solidFill>
                          <a:effectLst/>
                          <a:latin typeface="Arial" panose="020B0604020202020204" pitchFamily="34" charset="0"/>
                        </a:rPr>
                        <a:t>11ax D2.0 Comment Resolution 9.4.2.237.2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794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fr-FR" sz="400" b="0" i="0" u="none" strike="noStrike">
                          <a:solidFill>
                            <a:srgbClr val="000000"/>
                          </a:solidFill>
                          <a:effectLst/>
                          <a:latin typeface="Arial" panose="020B0604020202020204" pitchFamily="34" charset="0"/>
                        </a:rPr>
                        <a:t>11ax D2.0 Comment Resolution CID 11314, 12883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795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11ax D2.0 BSS Operation BW</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796</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fr-FR" sz="400" b="0" i="0" u="none" strike="noStrike">
                          <a:solidFill>
                            <a:srgbClr val="000000"/>
                          </a:solidFill>
                          <a:effectLst/>
                          <a:latin typeface="Arial" panose="020B0604020202020204" pitchFamily="34" charset="0"/>
                        </a:rPr>
                        <a:t>11ax D2.0 Comment Resolution 27.10.4.2, 27.10.4.3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dirty="0">
                          <a:solidFill>
                            <a:srgbClr val="000000"/>
                          </a:solidFill>
                          <a:effectLst/>
                          <a:latin typeface="Arial" panose="020B0604020202020204" pitchFamily="34" charset="0"/>
                        </a:rPr>
                        <a:t>797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fr-FR" sz="400" b="0" i="0" u="none" strike="noStrike">
                          <a:solidFill>
                            <a:srgbClr val="000000"/>
                          </a:solidFill>
                          <a:effectLst/>
                          <a:latin typeface="Arial" panose="020B0604020202020204" pitchFamily="34" charset="0"/>
                        </a:rPr>
                        <a:t>11ax D2.0 Comment Resolution 27.10.4.1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798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fr-FR" sz="400" b="0" i="0" u="none" strike="noStrike">
                          <a:solidFill>
                            <a:srgbClr val="000000"/>
                          </a:solidFill>
                          <a:effectLst/>
                          <a:latin typeface="Arial" panose="020B0604020202020204" pitchFamily="34" charset="0"/>
                        </a:rPr>
                        <a:t>11ax D2.0 Comment Resolution 9.4.1.62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r" fontAlgn="b"/>
                      <a:r>
                        <a:rPr lang="en-US" sz="400" b="0" i="0" u="none" strike="noStrike">
                          <a:solidFill>
                            <a:srgbClr val="000000"/>
                          </a:solidFill>
                          <a:effectLst/>
                          <a:latin typeface="Arial" panose="020B0604020202020204" pitchFamily="34" charset="0"/>
                        </a:rPr>
                        <a:t>811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400" b="0" i="0" u="none" strike="noStrike">
                          <a:solidFill>
                            <a:srgbClr val="000000"/>
                          </a:solidFill>
                          <a:effectLst/>
                          <a:latin typeface="Arial" panose="020B0604020202020204" pitchFamily="34" charset="0"/>
                        </a:rPr>
                        <a:t>lb230-CR-Dynamic-Fragmentation-Coex</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400" b="0" i="0" u="none" strike="noStrike">
                          <a:solidFill>
                            <a:srgbClr val="000000"/>
                          </a:solidFill>
                          <a:effectLst/>
                          <a:latin typeface="Arial" panose="020B0604020202020204" pitchFamily="34" charset="0"/>
                        </a:rPr>
                        <a:t>Frank Hasu</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57315">
                <a:tc>
                  <a:txBody>
                    <a:bodyPr/>
                    <a:lstStyle/>
                    <a:p>
                      <a:pPr algn="r" fontAlgn="b"/>
                      <a:r>
                        <a:rPr lang="en-US" sz="400" b="0" i="0" u="none" strike="noStrike">
                          <a:solidFill>
                            <a:srgbClr val="000000"/>
                          </a:solidFill>
                          <a:effectLst/>
                          <a:latin typeface="Arial" panose="020B0604020202020204" pitchFamily="34" charset="0"/>
                        </a:rPr>
                        <a:t>2017</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1860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Resolution for CID 11002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Abhishek Patil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813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CR for CID 12295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Jeongki Kim (LG Electronics)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869</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CR on remaining CIDs for BSR</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Kiseon Ryu (LG Electronics)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1259">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890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Resolutions to LB230 comments submitted to subclauses 9.3.1.9.3 and 9.3.1.9.7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Tomoko Adachi (Toshiba)</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dirty="0">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bl>
          </a:graphicData>
        </a:graphic>
      </p:graphicFrame>
    </p:spTree>
    <p:extLst>
      <p:ext uri="{BB962C8B-B14F-4D97-AF65-F5344CB8AC3E}">
        <p14:creationId xmlns:p14="http://schemas.microsoft.com/office/powerpoint/2010/main" val="23001712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Submissions</a:t>
            </a:r>
            <a:endParaRPr lang="en-US" dirty="0"/>
          </a:p>
        </p:txBody>
      </p:sp>
      <p:sp>
        <p:nvSpPr>
          <p:cNvPr id="3" name="Date Placeholder 2"/>
          <p:cNvSpPr>
            <a:spLocks noGrp="1"/>
          </p:cNvSpPr>
          <p:nvPr>
            <p:ph type="dt" idx="10"/>
          </p:nvPr>
        </p:nvSpPr>
        <p:spPr/>
        <p:txBody>
          <a:bodyPr/>
          <a:lstStyle/>
          <a:p>
            <a:r>
              <a:rPr lang="en-US" smtClean="0"/>
              <a:t>May 2018</a:t>
            </a:r>
            <a:endParaRPr lang="en-GB" dirty="0"/>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17</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583892957"/>
              </p:ext>
            </p:extLst>
          </p:nvPr>
        </p:nvGraphicFramePr>
        <p:xfrm>
          <a:off x="459581" y="2286000"/>
          <a:ext cx="7770814" cy="1617850"/>
        </p:xfrm>
        <a:graphic>
          <a:graphicData uri="http://schemas.openxmlformats.org/drawingml/2006/table">
            <a:tbl>
              <a:tblPr/>
              <a:tblGrid>
                <a:gridCol w="478060"/>
                <a:gridCol w="462437"/>
                <a:gridCol w="3324546"/>
                <a:gridCol w="2877732"/>
                <a:gridCol w="628039"/>
              </a:tblGrid>
              <a:tr h="159546">
                <a:tc>
                  <a:txBody>
                    <a:bodyPr/>
                    <a:lstStyle/>
                    <a:p>
                      <a:pPr algn="ctr" fontAlgn="b"/>
                      <a:r>
                        <a:rPr lang="en-US" sz="1000" b="1" i="0" u="none" strike="noStrike" dirty="0">
                          <a:solidFill>
                            <a:srgbClr val="FFFFFF"/>
                          </a:solidFill>
                          <a:effectLst/>
                          <a:latin typeface="Arial" panose="020B0604020202020204" pitchFamily="34" charset="0"/>
                        </a:rPr>
                        <a:t>Year</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DCN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Title</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Author (Affiliation)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Ad Hoc</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1000" b="0" i="0" u="none" strike="noStrike">
                          <a:solidFill>
                            <a:srgbClr val="000000"/>
                          </a:solidFill>
                          <a:effectLst/>
                          <a:latin typeface="Arial" panose="020B0604020202020204" pitchFamily="34" charset="0"/>
                        </a:rPr>
                        <a:t>388</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Comment resolution for CID 13084</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Stephane Baron (Canon)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r" fontAlgn="b"/>
                      <a:r>
                        <a:rPr lang="en-US" sz="1000" b="0" i="0" u="none" strike="noStrike">
                          <a:solidFill>
                            <a:srgbClr val="000000"/>
                          </a:solidFill>
                          <a:effectLst/>
                          <a:latin typeface="Arial" panose="020B0604020202020204" pitchFamily="34" charset="0"/>
                        </a:rPr>
                        <a:t>390</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1000" b="0" i="0" u="none" strike="noStrike">
                          <a:solidFill>
                            <a:srgbClr val="000000"/>
                          </a:solidFill>
                          <a:effectLst/>
                          <a:latin typeface="Arial" panose="020B0604020202020204" pitchFamily="34" charset="0"/>
                        </a:rPr>
                        <a:t>CIDs related to Random Access for unassociated STAs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1000" b="0" i="0" u="none" strike="noStrike">
                          <a:solidFill>
                            <a:srgbClr val="000000"/>
                          </a:solidFill>
                          <a:effectLst/>
                          <a:latin typeface="Arial" panose="020B0604020202020204" pitchFamily="34" charset="0"/>
                        </a:rPr>
                        <a:t>Stephane Baron (Canon)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445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it-IT" sz="1000" b="0" i="0" u="none" strike="noStrike">
                          <a:solidFill>
                            <a:srgbClr val="000000"/>
                          </a:solidFill>
                          <a:effectLst/>
                          <a:latin typeface="Arial" panose="020B0604020202020204" pitchFamily="34" charset="0"/>
                        </a:rPr>
                        <a:t>ACK non QoS data frame in TB PPDU</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Zhou Lan (Broadcom Ltd.)</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Arial" panose="020B0604020202020204" pitchFamily="34" charset="0"/>
                        </a:rPr>
                        <a:t>692</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Comment Resolution for Random Access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Po-Kai Huang (Intel)</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dirty="0">
                          <a:solidFill>
                            <a:srgbClr val="000000"/>
                          </a:solidFill>
                          <a:effectLst/>
                          <a:latin typeface="Arial" panose="020B0604020202020204" pitchFamily="34" charset="0"/>
                        </a:rPr>
                        <a:t>694</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CIDs resolution for UORA procedure - part 2</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Stephane Baron (Canon)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1000" b="0" i="0" u="none" strike="noStrike" dirty="0">
                          <a:solidFill>
                            <a:srgbClr val="000000"/>
                          </a:solidFill>
                          <a:effectLst/>
                          <a:latin typeface="Arial" panose="020B0604020202020204" pitchFamily="34" charset="0"/>
                        </a:rPr>
                        <a:t>695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CIDs resolution for UORA procedure - part 1</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Stephane Baron (Canon)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707</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CIDs related to MU Cascading</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David Xun Yang (Huawei)</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742</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CIDs related to random access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Abhishek Patil (Qualcomm)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906</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DL MU MIMO signaling</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Guoqing Li (Apple)</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dirty="0">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bl>
          </a:graphicData>
        </a:graphic>
      </p:graphicFrame>
    </p:spTree>
    <p:extLst>
      <p:ext uri="{BB962C8B-B14F-4D97-AF65-F5344CB8AC3E}">
        <p14:creationId xmlns:p14="http://schemas.microsoft.com/office/powerpoint/2010/main" val="14144727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Submissions</a:t>
            </a:r>
            <a:endParaRPr lang="en-US" dirty="0"/>
          </a:p>
        </p:txBody>
      </p:sp>
      <p:sp>
        <p:nvSpPr>
          <p:cNvPr id="3" name="Date Placeholder 2"/>
          <p:cNvSpPr>
            <a:spLocks noGrp="1"/>
          </p:cNvSpPr>
          <p:nvPr>
            <p:ph type="dt" idx="10"/>
          </p:nvPr>
        </p:nvSpPr>
        <p:spPr/>
        <p:txBody>
          <a:bodyPr/>
          <a:lstStyle/>
          <a:p>
            <a:r>
              <a:rPr lang="en-US" smtClean="0"/>
              <a:t>May 2018</a:t>
            </a:r>
            <a:endParaRPr lang="en-GB" dirty="0"/>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18</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650323298"/>
              </p:ext>
            </p:extLst>
          </p:nvPr>
        </p:nvGraphicFramePr>
        <p:xfrm>
          <a:off x="696912" y="2286000"/>
          <a:ext cx="7845426" cy="1447803"/>
        </p:xfrm>
        <a:graphic>
          <a:graphicData uri="http://schemas.openxmlformats.org/drawingml/2006/table">
            <a:tbl>
              <a:tblPr/>
              <a:tblGrid>
                <a:gridCol w="482650"/>
                <a:gridCol w="466877"/>
                <a:gridCol w="3356467"/>
                <a:gridCol w="2905363"/>
                <a:gridCol w="634069"/>
              </a:tblGrid>
              <a:tr h="206829">
                <a:tc>
                  <a:txBody>
                    <a:bodyPr/>
                    <a:lstStyle/>
                    <a:p>
                      <a:pPr algn="ctr" fontAlgn="b"/>
                      <a:r>
                        <a:rPr lang="en-US" sz="1000" b="1" i="0" u="none" strike="noStrike" dirty="0">
                          <a:solidFill>
                            <a:srgbClr val="FFFFFF"/>
                          </a:solidFill>
                          <a:effectLst/>
                          <a:latin typeface="Arial" panose="020B0604020202020204" pitchFamily="34" charset="0"/>
                        </a:rPr>
                        <a:t>Year</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DCN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Title</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Author (Affiliation)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Ad Hoc</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206829">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26</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CR-SRG-and-SRP</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Matthew Fischer (Broadcom LTD)</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SR</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206829">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Arial" panose="020B0604020202020204" pitchFamily="34" charset="0"/>
                        </a:rPr>
                        <a:t>225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CR-SRG-Management-CID-12044-12304</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Matthew Fischer (Broadcom LTD)</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SR</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206829">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dirty="0">
                          <a:solidFill>
                            <a:srgbClr val="000000"/>
                          </a:solidFill>
                          <a:effectLst/>
                          <a:latin typeface="Arial" panose="020B0604020202020204" pitchFamily="34" charset="0"/>
                        </a:rPr>
                        <a:t>456</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lb230-cr-txvector-parameter-bss-color</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Yongho Seok (MediaTek)</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SR</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206829">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Arial" panose="020B0604020202020204" pitchFamily="34" charset="0"/>
                        </a:rPr>
                        <a:t>579</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11ax D2.0 CR on SR and CCA</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Yuichi Morioka (Sony Corporation)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SR</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206829">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617</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Dynamic OBSS_PD level</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Graham Smith (SR Technologies)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SR</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206829">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743</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CIDs related to BSS Color</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Abhishek Patil (Qualcomm)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dirty="0">
                          <a:solidFill>
                            <a:srgbClr val="000000"/>
                          </a:solidFill>
                          <a:effectLst/>
                          <a:latin typeface="Arial" panose="020B0604020202020204" pitchFamily="34" charset="0"/>
                        </a:rPr>
                        <a:t>SR</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bl>
          </a:graphicData>
        </a:graphic>
      </p:graphicFrame>
    </p:spTree>
    <p:extLst>
      <p:ext uri="{BB962C8B-B14F-4D97-AF65-F5344CB8AC3E}">
        <p14:creationId xmlns:p14="http://schemas.microsoft.com/office/powerpoint/2010/main" val="40390526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Submissions</a:t>
            </a:r>
            <a:endParaRPr lang="en-US" dirty="0"/>
          </a:p>
        </p:txBody>
      </p:sp>
      <p:sp>
        <p:nvSpPr>
          <p:cNvPr id="6" name="Content Placeholder 5"/>
          <p:cNvSpPr>
            <a:spLocks noGrp="1"/>
          </p:cNvSpPr>
          <p:nvPr>
            <p:ph idx="1"/>
          </p:nvPr>
        </p:nvSpPr>
        <p:spPr/>
        <p:txBody>
          <a:bodyPr/>
          <a:lstStyle/>
          <a:p>
            <a:r>
              <a:rPr lang="en-US" dirty="0" smtClean="0"/>
              <a:t>11-18/902</a:t>
            </a:r>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19</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062754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May 06-11,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Warsaw, Poland</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t>
            </a:r>
            <a:r>
              <a:rPr lang="en-US" altLang="en-US" dirty="0" err="1" smtClean="0">
                <a:latin typeface="Arial" panose="020B0604020202020204" pitchFamily="34" charset="0"/>
              </a:rPr>
              <a:t>Asterjadhi</a:t>
            </a:r>
            <a:r>
              <a:rPr lang="en-US" altLang="en-US" dirty="0" smtClean="0">
                <a:latin typeface="Arial" panose="020B0604020202020204" pitchFamily="34" charset="0"/>
              </a:rPr>
              <a:t>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May </a:t>
            </a:r>
            <a:r>
              <a:rPr lang="en-US" altLang="en-US" dirty="0"/>
              <a:t>7</a:t>
            </a:r>
            <a:r>
              <a:rPr lang="en-US" altLang="en-US" dirty="0" smtClean="0"/>
              <a:t>,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676400"/>
            <a:ext cx="7770813" cy="4113213"/>
          </a:xfrm>
        </p:spPr>
        <p:txBody>
          <a:bodyPr/>
          <a:lstStyle/>
          <a:p>
            <a:pPr>
              <a:lnSpc>
                <a:spcPct val="80000"/>
              </a:lnSpc>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IPR policy and </a:t>
            </a:r>
            <a:r>
              <a:rPr lang="en-US" altLang="en-US" sz="2000" dirty="0" smtClean="0"/>
              <a:t>Procedure</a:t>
            </a:r>
          </a:p>
          <a:p>
            <a:pPr>
              <a:buFont typeface="Arial" panose="020B0604020202020204" pitchFamily="34" charset="0"/>
              <a:buChar char="•"/>
            </a:pPr>
            <a:r>
              <a:rPr lang="en-US" altLang="en-US" sz="2000" dirty="0" smtClean="0"/>
              <a:t>Submissions and ad hoc groups time allocation.</a:t>
            </a:r>
            <a:endParaRPr lang="en-US" altLang="en-US" sz="2000" dirty="0"/>
          </a:p>
          <a:p>
            <a:pPr>
              <a:lnSpc>
                <a:spcPct val="80000"/>
              </a:lnSpc>
              <a:buFont typeface="Arial" panose="020B0604020202020204" pitchFamily="34" charset="0"/>
              <a:buChar char="•"/>
            </a:pPr>
            <a:r>
              <a:rPr lang="en-US" altLang="en-US" sz="2000" dirty="0" smtClean="0"/>
              <a:t>Summary from March 2018 meeting</a:t>
            </a:r>
          </a:p>
          <a:p>
            <a:pPr>
              <a:lnSpc>
                <a:spcPct val="80000"/>
              </a:lnSpc>
              <a:buFont typeface="Arial" panose="020B0604020202020204" pitchFamily="34" charset="0"/>
              <a:buChar char="•"/>
            </a:pPr>
            <a:r>
              <a:rPr lang="en-US" altLang="en-US" sz="2000" dirty="0" smtClean="0"/>
              <a:t>Timeline</a:t>
            </a:r>
          </a:p>
          <a:p>
            <a:pPr>
              <a:lnSpc>
                <a:spcPct val="80000"/>
              </a:lnSpc>
              <a:buFont typeface="Arial" panose="020B0604020202020204" pitchFamily="34" charset="0"/>
              <a:buChar char="•"/>
            </a:pPr>
            <a:r>
              <a:rPr lang="en-US" altLang="en-US" sz="2000" dirty="0" smtClean="0"/>
              <a:t>Editor Report </a:t>
            </a:r>
            <a:r>
              <a:rPr lang="en-US" altLang="en-US" sz="2000" dirty="0"/>
              <a:t>– Robert Stacey</a:t>
            </a:r>
          </a:p>
          <a:p>
            <a:pPr>
              <a:lnSpc>
                <a:spcPct val="80000"/>
              </a:lnSpc>
              <a:buFont typeface="Arial" panose="020B0604020202020204" pitchFamily="34" charset="0"/>
              <a:buChar char="•"/>
            </a:pPr>
            <a:r>
              <a:rPr lang="en-US" altLang="en-US" sz="2000" dirty="0" smtClean="0"/>
              <a:t>TG motions</a:t>
            </a:r>
          </a:p>
          <a:p>
            <a:pPr lvl="1">
              <a:lnSpc>
                <a:spcPct val="80000"/>
              </a:lnSpc>
              <a:buFont typeface="Arial" panose="020B0604020202020204" pitchFamily="34" charset="0"/>
              <a:buChar char="•"/>
            </a:pPr>
            <a:r>
              <a:rPr lang="en-US" altLang="en-US" sz="1600" dirty="0" smtClean="0"/>
              <a:t>Approve TG meeting and </a:t>
            </a:r>
            <a:r>
              <a:rPr lang="en-US" altLang="en-US" sz="1600" dirty="0" err="1" smtClean="0"/>
              <a:t>Telecon</a:t>
            </a:r>
            <a:r>
              <a:rPr lang="en-US" altLang="en-US" sz="1600" dirty="0" smtClean="0"/>
              <a:t> minutes since March 2018 meeting.</a:t>
            </a:r>
          </a:p>
          <a:p>
            <a:pPr>
              <a:lnSpc>
                <a:spcPct val="80000"/>
              </a:lnSpc>
              <a:buFont typeface="Arial" panose="020B0604020202020204" pitchFamily="34" charset="0"/>
              <a:buChar char="•"/>
            </a:pPr>
            <a:r>
              <a:rPr lang="en-US" altLang="en-US" sz="2000" dirty="0" smtClean="0"/>
              <a:t>TG Leadership</a:t>
            </a:r>
          </a:p>
          <a:p>
            <a:pPr>
              <a:lnSpc>
                <a:spcPct val="80000"/>
              </a:lnSpc>
              <a:buFont typeface="Arial" panose="020B0604020202020204" pitchFamily="34" charset="0"/>
              <a:buChar char="•"/>
            </a:pPr>
            <a:r>
              <a:rPr lang="en-US" altLang="en-US" sz="2000" dirty="0" smtClean="0"/>
              <a:t>Coexistence Assurance document</a:t>
            </a:r>
          </a:p>
          <a:p>
            <a:pPr lvl="1">
              <a:lnSpc>
                <a:spcPct val="80000"/>
              </a:lnSpc>
              <a:buFont typeface="Arial" panose="020B0604020202020204" pitchFamily="34" charset="0"/>
              <a:buChar char="•"/>
            </a:pPr>
            <a:r>
              <a:rPr lang="en-US" altLang="en-US" sz="1800" dirty="0" smtClean="0"/>
              <a:t>Approve of Coexistence assurance document</a:t>
            </a:r>
          </a:p>
          <a:p>
            <a:pPr>
              <a:lnSpc>
                <a:spcPct val="80000"/>
              </a:lnSpc>
              <a:buFont typeface="Arial" panose="020B0604020202020204" pitchFamily="34" charset="0"/>
              <a:buChar char="•"/>
            </a:pPr>
            <a:r>
              <a:rPr lang="en-US" altLang="en-US" sz="2000" dirty="0" smtClean="0"/>
              <a:t>PAR Extension Request</a:t>
            </a:r>
          </a:p>
          <a:p>
            <a:pPr>
              <a:lnSpc>
                <a:spcPct val="80000"/>
              </a:lnSpc>
              <a:buFont typeface="Arial" panose="020B0604020202020204" pitchFamily="34" charset="0"/>
              <a:buChar char="•"/>
            </a:pPr>
            <a:r>
              <a:rPr lang="en-US" altLang="en-US" sz="2000" dirty="0" smtClean="0"/>
              <a:t>Presentations and Comment Resolution</a:t>
            </a:r>
          </a:p>
          <a:p>
            <a:pPr>
              <a:lnSpc>
                <a:spcPct val="80000"/>
              </a:lnSpc>
              <a:buFont typeface="Arial" panose="020B0604020202020204" pitchFamily="34" charset="0"/>
              <a:buChar char="•"/>
            </a:pPr>
            <a:r>
              <a:rPr lang="en-US" altLang="en-US" sz="2000" dirty="0" smtClean="0"/>
              <a:t>Recess</a:t>
            </a:r>
            <a:endParaRPr lang="en-US" altLang="en-US" sz="2000" dirty="0"/>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the embedded spreadsheet (May 7 @ 9:12 </a:t>
            </a:r>
            <a:r>
              <a:rPr lang="en-US" dirty="0"/>
              <a:t>a</a:t>
            </a:r>
            <a:r>
              <a:rPr lang="en-US" dirty="0" smtClean="0"/>
              <a:t>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3390128403"/>
              </p:ext>
            </p:extLst>
          </p:nvPr>
        </p:nvGraphicFramePr>
        <p:xfrm>
          <a:off x="4114800" y="3043238"/>
          <a:ext cx="2444044" cy="2062162"/>
        </p:xfrm>
        <a:graphic>
          <a:graphicData uri="http://schemas.openxmlformats.org/presentationml/2006/ole">
            <mc:AlternateContent xmlns:mc="http://schemas.openxmlformats.org/markup-compatibility/2006">
              <mc:Choice xmlns:v="urn:schemas-microsoft-com:vml" Requires="v">
                <p:oleObj spid="_x0000_s6281"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4114800" y="3043238"/>
                        <a:ext cx="2444044" cy="20621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108890843"/>
              </p:ext>
            </p:extLst>
          </p:nvPr>
        </p:nvGraphicFramePr>
        <p:xfrm>
          <a:off x="914400" y="2209800"/>
          <a:ext cx="7391400" cy="2784579"/>
        </p:xfrm>
        <a:graphic>
          <a:graphicData uri="http://schemas.openxmlformats.org/drawingml/2006/table">
            <a:tbl>
              <a:tblPr/>
              <a:tblGrid>
                <a:gridCol w="1847850"/>
                <a:gridCol w="1847850"/>
                <a:gridCol w="1847850"/>
                <a:gridCol w="1847850"/>
              </a:tblGrid>
              <a:tr h="59018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dirty="0" smtClean="0">
                          <a:ln>
                            <a:noFill/>
                          </a:ln>
                          <a:solidFill>
                            <a:srgbClr val="FFFFFF"/>
                          </a:solidFill>
                          <a:effectLst/>
                          <a:latin typeface="Times New Roman" pitchFamily="18" charset="0"/>
                          <a:ea typeface="MS PGothic" pitchFamily="34" charset="-128"/>
                        </a:rPr>
                        <a:t>MAC</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PHY</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MU</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Spatial Reuse</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r>
              <a:tr h="9143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dirty="0" smtClean="0">
                          <a:ln>
                            <a:noFill/>
                          </a:ln>
                          <a:solidFill>
                            <a:srgbClr val="FF0000"/>
                          </a:solidFill>
                          <a:effectLst/>
                          <a:latin typeface="Times New Roman" pitchFamily="18" charset="0"/>
                          <a:ea typeface="MS PGothic" pitchFamily="34" charset="-128"/>
                        </a:rPr>
                        <a:t>Chao-Chun Wang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dirty="0" smtClean="0">
                          <a:ln>
                            <a:noFill/>
                          </a:ln>
                          <a:solidFill>
                            <a:srgbClr val="FF0000"/>
                          </a:solidFill>
                          <a:effectLst/>
                          <a:latin typeface="Times New Roman" pitchFamily="18" charset="0"/>
                          <a:ea typeface="MS PGothic" pitchFamily="34" charset="-128"/>
                        </a:rPr>
                        <a:t>(</a:t>
                      </a:r>
                      <a:r>
                        <a:rPr kumimoji="0" lang="en-CA" altLang="zh-CN" sz="1800" b="1" i="0" u="none" strike="noStrike" cap="none" normalizeH="0" baseline="0" dirty="0" err="1" smtClean="0">
                          <a:ln>
                            <a:noFill/>
                          </a:ln>
                          <a:solidFill>
                            <a:srgbClr val="FF0000"/>
                          </a:solidFill>
                          <a:effectLst/>
                          <a:latin typeface="Times New Roman" pitchFamily="18" charset="0"/>
                          <a:ea typeface="MS PGothic" pitchFamily="34" charset="-128"/>
                        </a:rPr>
                        <a:t>Mediatek</a:t>
                      </a:r>
                      <a:r>
                        <a:rPr kumimoji="0" lang="en-CA" altLang="zh-CN" sz="1800" b="1" i="0" u="none" strike="noStrike" cap="none" normalizeH="0" baseline="0" dirty="0" smtClean="0">
                          <a:ln>
                            <a:noFill/>
                          </a:ln>
                          <a:solidFill>
                            <a:srgbClr val="FF0000"/>
                          </a:solidFill>
                          <a:effectLst/>
                          <a:latin typeface="Times New Roman" pitchFamily="18" charset="0"/>
                          <a:ea typeface="MS PGothic" pitchFamily="34" charset="-128"/>
                        </a:rPr>
                        <a:t>)</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Bo Sun (ZTE)</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Sigurd Schelstraete (QAT)</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Laurent Cariou (Orange)</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6399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Jianhan Liu (MTK)</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Kiseon Ryu (LG)</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Guido Hiertz (Ericsson)</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6399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Times New Roman" pitchFamily="18" charset="0"/>
                          <a:ea typeface="MS PGothic" pitchFamily="34" charset="-128"/>
                        </a:rPr>
                        <a:t>Hongyuan Zhang </a:t>
                      </a: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(MRVL)</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David (</a:t>
                      </a:r>
                      <a:r>
                        <a:rPr kumimoji="0" lang="en-CA" altLang="zh-CN" sz="1800" b="1" i="0" u="none" strike="noStrike" cap="none" normalizeH="0" baseline="0" dirty="0" err="1" smtClean="0">
                          <a:ln>
                            <a:noFill/>
                          </a:ln>
                          <a:solidFill>
                            <a:srgbClr val="000000"/>
                          </a:solidFill>
                          <a:effectLst/>
                          <a:latin typeface="Times New Roman" pitchFamily="18" charset="0"/>
                          <a:ea typeface="MS PGothic" pitchFamily="34" charset="-128"/>
                        </a:rPr>
                        <a:t>Xun</a:t>
                      </a: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 Yang</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FF0000"/>
                          </a:solidFill>
                          <a:effectLst/>
                          <a:latin typeface="Times New Roman" pitchFamily="18" charset="0"/>
                          <a:ea typeface="MS PGothic" pitchFamily="34" charset="-128"/>
                        </a:rPr>
                        <a:t>Jae </a:t>
                      </a:r>
                      <a:r>
                        <a:rPr kumimoji="0" lang="en-US" altLang="zh-CN" sz="1800" b="1" i="0" u="none" strike="noStrike" cap="none" normalizeH="0" baseline="0" dirty="0" err="1" smtClean="0">
                          <a:ln>
                            <a:noFill/>
                          </a:ln>
                          <a:solidFill>
                            <a:srgbClr val="FF0000"/>
                          </a:solidFill>
                          <a:effectLst/>
                          <a:latin typeface="Times New Roman" pitchFamily="18" charset="0"/>
                          <a:ea typeface="MS PGothic" pitchFamily="34" charset="-128"/>
                        </a:rPr>
                        <a:t>Seung</a:t>
                      </a:r>
                      <a:r>
                        <a:rPr kumimoji="0" lang="en-US" altLang="zh-CN" sz="1800" b="1" i="0" u="none" strike="noStrike" cap="none" normalizeH="0" baseline="0" dirty="0" smtClean="0">
                          <a:ln>
                            <a:noFill/>
                          </a:ln>
                          <a:solidFill>
                            <a:srgbClr val="FF0000"/>
                          </a:solidFill>
                          <a:effectLst/>
                          <a:latin typeface="Times New Roman" pitchFamily="18" charset="0"/>
                          <a:ea typeface="MS PGothic" pitchFamily="34" charset="-128"/>
                        </a:rPr>
                        <a:t> Lee (ETRI)</a:t>
                      </a:r>
                      <a:endParaRPr kumimoji="0" lang="en-CA" altLang="zh-CN" sz="18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bl>
          </a:graphicData>
        </a:graphic>
      </p:graphicFrame>
    </p:spTree>
    <p:extLst>
      <p:ext uri="{BB962C8B-B14F-4D97-AF65-F5344CB8AC3E}">
        <p14:creationId xmlns:p14="http://schemas.microsoft.com/office/powerpoint/2010/main" val="9149563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March 2018</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CA" dirty="0"/>
              <a:t>Approved resolutions to over 800 technical CIDs. </a:t>
            </a:r>
          </a:p>
          <a:p>
            <a:pPr>
              <a:buFont typeface="Arial" panose="020B0604020202020204" pitchFamily="34" charset="0"/>
              <a:buChar char="•"/>
            </a:pPr>
            <a:r>
              <a:rPr lang="en-CA" dirty="0" smtClean="0"/>
              <a:t>TG Draft D2.3 is now available in the member area.</a:t>
            </a:r>
            <a:endParaRPr lang="en-CA" dirty="0"/>
          </a:p>
          <a:p>
            <a:pPr>
              <a:buFont typeface="Arial" panose="020B0604020202020204" pitchFamily="34" charset="0"/>
              <a:buChar char="•"/>
            </a:pPr>
            <a:r>
              <a:rPr lang="en-CA" dirty="0" smtClean="0"/>
              <a:t>No </a:t>
            </a:r>
            <a:r>
              <a:rPr lang="en-CA" dirty="0"/>
              <a:t>changes to the TG timeline</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2000" dirty="0"/>
              <a:t>May 2014: start of the TG</a:t>
            </a:r>
          </a:p>
          <a:p>
            <a:pPr>
              <a:buFont typeface="Arial" panose="020B0604020202020204" pitchFamily="34" charset="0"/>
              <a:buChar char="•"/>
            </a:pPr>
            <a:r>
              <a:rPr lang="en-US" altLang="zh-CN" sz="2000" dirty="0"/>
              <a:t>Nov. 2014: First draft of the TG SFD was approved</a:t>
            </a:r>
          </a:p>
          <a:p>
            <a:pPr>
              <a:buFont typeface="Arial" panose="020B0604020202020204" pitchFamily="34" charset="0"/>
              <a:buChar char="•"/>
            </a:pPr>
            <a:r>
              <a:rPr lang="en-US" altLang="zh-CN" sz="2000" dirty="0"/>
              <a:t>Jan. 2016: proposed TG draft</a:t>
            </a:r>
          </a:p>
          <a:p>
            <a:pPr>
              <a:buFont typeface="Arial" panose="020B0604020202020204" pitchFamily="34" charset="0"/>
              <a:buChar char="•"/>
            </a:pPr>
            <a:r>
              <a:rPr lang="en-US" altLang="zh-CN" sz="2000" dirty="0" smtClean="0"/>
              <a:t>May </a:t>
            </a:r>
            <a:r>
              <a:rPr lang="en-US" altLang="zh-CN" sz="2000" dirty="0"/>
              <a:t>2016: Draft D0.1 was approved and CC started</a:t>
            </a:r>
          </a:p>
          <a:p>
            <a:pPr>
              <a:buFont typeface="Arial" panose="020B0604020202020204" pitchFamily="34" charset="0"/>
              <a:buChar char="•"/>
            </a:pPr>
            <a:r>
              <a:rPr lang="en-US" altLang="zh-CN" sz="2000" dirty="0">
                <a:solidFill>
                  <a:srgbClr val="FF0000"/>
                </a:solidFill>
              </a:rPr>
              <a:t>November 2016: Draft 1.0 and WG letter ballot – Failed (57.77%)</a:t>
            </a:r>
          </a:p>
          <a:p>
            <a:pPr lvl="1">
              <a:buFont typeface="Arial" panose="020B0604020202020204" pitchFamily="34" charset="0"/>
              <a:buChar char="•"/>
            </a:pPr>
            <a:r>
              <a:rPr lang="en-US" altLang="zh-CN" sz="1400" dirty="0">
                <a:solidFill>
                  <a:srgbClr val="FF0000"/>
                </a:solidFill>
              </a:rPr>
              <a:t>LB-225: opened Dec. 1</a:t>
            </a:r>
            <a:r>
              <a:rPr lang="en-US" altLang="zh-CN" sz="1400" baseline="30000" dirty="0">
                <a:solidFill>
                  <a:srgbClr val="FF0000"/>
                </a:solidFill>
              </a:rPr>
              <a:t>st</a:t>
            </a:r>
            <a:r>
              <a:rPr lang="en-US" altLang="zh-CN" sz="1400" dirty="0">
                <a:solidFill>
                  <a:srgbClr val="FF0000"/>
                </a:solidFill>
              </a:rPr>
              <a:t> 2016 and closed </a:t>
            </a:r>
            <a:r>
              <a:rPr lang="en-US" altLang="zh-CN" sz="1400" dirty="0" smtClean="0">
                <a:solidFill>
                  <a:srgbClr val="FF0000"/>
                </a:solidFill>
              </a:rPr>
              <a:t>January </a:t>
            </a:r>
            <a:r>
              <a:rPr lang="en-US" altLang="zh-CN" sz="1400" dirty="0">
                <a:solidFill>
                  <a:srgbClr val="FF0000"/>
                </a:solidFill>
              </a:rPr>
              <a:t>8</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US" altLang="zh-CN" sz="2000" dirty="0">
                <a:solidFill>
                  <a:srgbClr val="FF0000"/>
                </a:solidFill>
              </a:rPr>
              <a:t>September 2017: Draft 2.0 and WG letter ballot – Failed (62.84%)</a:t>
            </a:r>
          </a:p>
          <a:p>
            <a:pPr lvl="1">
              <a:buFont typeface="Arial" panose="020B0604020202020204" pitchFamily="34" charset="0"/>
              <a:buChar char="•"/>
            </a:pPr>
            <a:r>
              <a:rPr lang="en-US" altLang="zh-CN" sz="1400" dirty="0">
                <a:solidFill>
                  <a:srgbClr val="FF0000"/>
                </a:solidFill>
              </a:rPr>
              <a:t>LB-230: opened Oct 5</a:t>
            </a:r>
            <a:r>
              <a:rPr lang="en-US" altLang="zh-CN" sz="1400" baseline="30000" dirty="0">
                <a:solidFill>
                  <a:srgbClr val="FF0000"/>
                </a:solidFill>
              </a:rPr>
              <a:t>th</a:t>
            </a:r>
            <a:r>
              <a:rPr lang="en-US" altLang="zh-CN" sz="1400" dirty="0">
                <a:solidFill>
                  <a:srgbClr val="FF0000"/>
                </a:solidFill>
              </a:rPr>
              <a:t> and closed Nov 4</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CA" altLang="zh-CN" sz="2000" dirty="0">
                <a:solidFill>
                  <a:schemeClr val="tx1"/>
                </a:solidFill>
              </a:rPr>
              <a:t>May 2018: Draft 3.0 and WG letter </a:t>
            </a:r>
            <a:r>
              <a:rPr lang="en-CA" altLang="zh-CN" sz="2000" dirty="0" smtClean="0">
                <a:solidFill>
                  <a:schemeClr val="tx1"/>
                </a:solidFill>
              </a:rPr>
              <a:t>Ballot.</a:t>
            </a:r>
            <a:endParaRPr lang="en-CA" altLang="zh-CN" sz="2000" dirty="0">
              <a:solidFill>
                <a:schemeClr val="tx1"/>
              </a:solidFill>
            </a:endParaRPr>
          </a:p>
          <a:p>
            <a:pPr>
              <a:buFont typeface="Arial" panose="020B0604020202020204" pitchFamily="34" charset="0"/>
              <a:buChar char="•"/>
            </a:pPr>
            <a:r>
              <a:rPr lang="en-CA" altLang="zh-CN" sz="2000" dirty="0">
                <a:solidFill>
                  <a:srgbClr val="FFC000"/>
                </a:solidFill>
              </a:rPr>
              <a:t>July 2018: MDR (Mandatory Document Review)</a:t>
            </a:r>
          </a:p>
          <a:p>
            <a:pPr>
              <a:buFont typeface="Arial" panose="020B0604020202020204" pitchFamily="34" charset="0"/>
              <a:buChar char="•"/>
            </a:pPr>
            <a:r>
              <a:rPr lang="en-CA" altLang="zh-CN" sz="2000" dirty="0">
                <a:solidFill>
                  <a:srgbClr val="FFC000"/>
                </a:solidFill>
              </a:rPr>
              <a:t>February 2019: Formation of SB pool </a:t>
            </a:r>
            <a:endParaRPr lang="en-US" altLang="zh-CN" sz="1600" dirty="0">
              <a:solidFill>
                <a:srgbClr val="FFC000"/>
              </a:solidFill>
            </a:endParaRPr>
          </a:p>
          <a:p>
            <a:pPr>
              <a:buFont typeface="Arial" panose="020B0604020202020204" pitchFamily="34" charset="0"/>
              <a:buChar char="•"/>
            </a:pPr>
            <a:r>
              <a:rPr lang="en-US" altLang="zh-CN" sz="2000" dirty="0">
                <a:solidFill>
                  <a:schemeClr val="accent6">
                    <a:lumMod val="75000"/>
                  </a:schemeClr>
                </a:solidFill>
              </a:rPr>
              <a:t>May 2019: Sponsor Ballot</a:t>
            </a:r>
          </a:p>
          <a:p>
            <a:pPr>
              <a:buFont typeface="Arial" panose="020B0604020202020204" pitchFamily="34" charset="0"/>
              <a:buChar char="•"/>
            </a:pPr>
            <a:r>
              <a:rPr lang="en-CA" altLang="zh-CN" sz="2000" dirty="0">
                <a:solidFill>
                  <a:srgbClr val="FFC000"/>
                </a:solidFill>
              </a:rPr>
              <a:t>December 2019: </a:t>
            </a:r>
            <a:r>
              <a:rPr lang="en-CA" altLang="zh-CN" sz="2000" dirty="0" err="1">
                <a:solidFill>
                  <a:srgbClr val="FFC000"/>
                </a:solidFill>
              </a:rPr>
              <a:t>RevCom</a:t>
            </a:r>
            <a:endParaRPr lang="en-US" altLang="zh-CN" sz="2000"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Right Arrow 6"/>
          <p:cNvSpPr/>
          <p:nvPr/>
        </p:nvSpPr>
        <p:spPr bwMode="auto">
          <a:xfrm rot="10800000">
            <a:off x="5791200" y="4267200"/>
            <a:ext cx="1066800" cy="457200"/>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TextBox 7"/>
          <p:cNvSpPr txBox="1"/>
          <p:nvPr/>
        </p:nvSpPr>
        <p:spPr>
          <a:xfrm>
            <a:off x="6950078" y="4114800"/>
            <a:ext cx="1109471" cy="830997"/>
          </a:xfrm>
          <a:prstGeom prst="rect">
            <a:avLst/>
          </a:prstGeom>
          <a:noFill/>
        </p:spPr>
        <p:txBody>
          <a:bodyPr wrap="none" rtlCol="0">
            <a:spAutoFit/>
          </a:bodyPr>
          <a:lstStyle/>
          <a:p>
            <a:r>
              <a:rPr lang="en-US" b="1" dirty="0" smtClean="0">
                <a:solidFill>
                  <a:schemeClr val="tx1"/>
                </a:solidFill>
              </a:rPr>
              <a:t>We are</a:t>
            </a:r>
          </a:p>
          <a:p>
            <a:pPr algn="ctr"/>
            <a:r>
              <a:rPr lang="en-US" b="1" dirty="0" smtClean="0">
                <a:solidFill>
                  <a:schemeClr val="tx1"/>
                </a:solidFill>
              </a:rPr>
              <a:t>Here</a:t>
            </a:r>
            <a:endParaRPr lang="en-US" b="1" dirty="0">
              <a:solidFill>
                <a:schemeClr val="tx1"/>
              </a:solidFill>
            </a:endParaRPr>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a:xfrm>
            <a:off x="685800" y="1981201"/>
            <a:ext cx="7770813" cy="1447800"/>
          </a:xfrm>
        </p:spPr>
        <p:txBody>
          <a:bodyPr/>
          <a:lstStyle/>
          <a:p>
            <a:pPr>
              <a:buFont typeface="Arial" panose="020B0604020202020204" pitchFamily="34" charset="0"/>
              <a:buChar char="•"/>
            </a:pPr>
            <a:r>
              <a:rPr lang="en-US" dirty="0" smtClean="0"/>
              <a:t>Robert Stacey</a:t>
            </a:r>
          </a:p>
          <a:p>
            <a:pPr lvl="1">
              <a:buFont typeface="Arial" panose="020B0604020202020204" pitchFamily="34" charset="0"/>
              <a:buChar char="•"/>
            </a:pPr>
            <a:r>
              <a:rPr lang="en-US" dirty="0"/>
              <a:t>https://mentor.ieee.org/802.11/dcn/17/11-17-1682-10-00ax-comments-on-tgax-d2-0.xlsx</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2177321853"/>
              </p:ext>
            </p:extLst>
          </p:nvPr>
        </p:nvGraphicFramePr>
        <p:xfrm>
          <a:off x="4860746" y="3429001"/>
          <a:ext cx="2302054" cy="1942358"/>
        </p:xfrm>
        <a:graphic>
          <a:graphicData uri="http://schemas.openxmlformats.org/presentationml/2006/ole">
            <mc:AlternateContent xmlns:mc="http://schemas.openxmlformats.org/markup-compatibility/2006">
              <mc:Choice xmlns:v="urn:schemas-microsoft-com:vml" Requires="v">
                <p:oleObj spid="_x0000_s7304"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4860746" y="3429001"/>
                        <a:ext cx="2302054" cy="1942358"/>
                      </a:xfrm>
                      <a:prstGeom prst="rect">
                        <a:avLst/>
                      </a:prstGeom>
                    </p:spPr>
                  </p:pic>
                </p:oleObj>
              </mc:Fallback>
            </mc:AlternateContent>
          </a:graphicData>
        </a:graphic>
      </p:graphicFrame>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(March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March 2018 Interim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mentor.ieee.org/802.11/dcn/18/11-18-0518-00-00ax-tgax-march-2018-rosemont-meeting-minutes.docx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mentor.ieee.org/802.11/dcn/18/11-18-0683-00-00ax-minutes-of-tgax-teleconferences-april-2018.docx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mentor.ieee.org/802.11/dcn/18/11-18-0594-00-00ax-march-2018-tgax-rosemont-phy-ad-hoc-minutes.docx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mentor.ieee.org/802.11/dcn/18/11-18-0566-00-00ax-mac-mu-ad-hoc-meeting-minutes-for-march-2018.docx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mentor.ieee.org/802.11/dcn/18/11-18-0462-00-00ax-tgax-march-2018-ad-hoc-meeting-minutes-mac-mu-sr.docx</a:t>
            </a:r>
            <a:r>
              <a:rPr lang="en-US" altLang="en-US" sz="1600" dirty="0" smtClean="0"/>
              <a:t> </a:t>
            </a:r>
          </a:p>
          <a:p>
            <a:pPr>
              <a:buFont typeface="Arial" panose="020B0604020202020204" pitchFamily="34" charset="0"/>
              <a:buChar char="•"/>
            </a:pPr>
            <a:r>
              <a:rPr lang="en-US" altLang="en-US" sz="2000" dirty="0" smtClean="0"/>
              <a:t>Move</a:t>
            </a:r>
            <a:r>
              <a:rPr lang="en-US" altLang="en-US" sz="2000" dirty="0"/>
              <a:t>:	</a:t>
            </a:r>
            <a:r>
              <a:rPr lang="en-US" altLang="en-US" sz="2000" dirty="0" smtClean="0"/>
              <a:t>Stuart Kerry</a:t>
            </a:r>
            <a:r>
              <a:rPr lang="en-US" altLang="en-US" sz="2000" dirty="0"/>
              <a:t>	Second</a:t>
            </a:r>
            <a:r>
              <a:rPr lang="en-US" altLang="en-US" sz="2000" dirty="0" smtClean="0"/>
              <a:t>: </a:t>
            </a:r>
            <a:r>
              <a:rPr lang="en-US" altLang="en-US" sz="2000" dirty="0" err="1" smtClean="0"/>
              <a:t>Kome</a:t>
            </a:r>
            <a:r>
              <a:rPr lang="en-US" altLang="en-US" sz="2000" dirty="0" smtClean="0"/>
              <a:t> </a:t>
            </a:r>
            <a:r>
              <a:rPr lang="en-US" altLang="en-US" sz="2000" dirty="0" err="1" smtClean="0"/>
              <a:t>Oteri</a:t>
            </a:r>
            <a:endParaRPr lang="en-US" altLang="en-US" sz="2000" dirty="0" smtClean="0"/>
          </a:p>
          <a:p>
            <a:pPr>
              <a:buFont typeface="Arial" panose="020B0604020202020204" pitchFamily="34" charset="0"/>
              <a:buChar char="•"/>
            </a:pPr>
            <a:r>
              <a:rPr lang="en-US" altLang="en-US" sz="2000" dirty="0" smtClean="0"/>
              <a:t>Y/N/A: 39/0/2 motion passes</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Leadership </a:t>
            </a:r>
            <a:endParaRPr lang="en-US" dirty="0"/>
          </a:p>
        </p:txBody>
      </p:sp>
      <p:sp>
        <p:nvSpPr>
          <p:cNvPr id="3" name="Content Placeholder 2"/>
          <p:cNvSpPr>
            <a:spLocks noGrp="1"/>
          </p:cNvSpPr>
          <p:nvPr>
            <p:ph idx="1"/>
          </p:nvPr>
        </p:nvSpPr>
        <p:spPr>
          <a:xfrm>
            <a:off x="685800" y="1828800"/>
            <a:ext cx="7770813" cy="3657600"/>
          </a:xfrm>
        </p:spPr>
        <p:txBody>
          <a:bodyPr/>
          <a:lstStyle/>
          <a:p>
            <a:r>
              <a:rPr lang="en-US" sz="1400" b="0" dirty="0"/>
              <a:t>Task Group Chair</a:t>
            </a:r>
            <a:endParaRPr lang="en-US" sz="1400" dirty="0"/>
          </a:p>
          <a:p>
            <a:r>
              <a:rPr lang="en-US" sz="1400" dirty="0"/>
              <a:t>The TG Chair shall be appointed by the WG Chair and confirmed by a WG majority approval. The TG Chair is re-affirmed every 2 years: one session after the WG Chair is elected.</a:t>
            </a:r>
          </a:p>
          <a:p>
            <a:r>
              <a:rPr lang="en-US" sz="1400" dirty="0"/>
              <a:t> </a:t>
            </a:r>
            <a:r>
              <a:rPr lang="en-US" sz="1400" b="0" dirty="0" smtClean="0"/>
              <a:t>Task </a:t>
            </a:r>
            <a:r>
              <a:rPr lang="en-US" sz="1400" b="0" dirty="0"/>
              <a:t>Group Vice-Chair</a:t>
            </a:r>
            <a:endParaRPr lang="en-US" sz="1400" dirty="0"/>
          </a:p>
          <a:p>
            <a:r>
              <a:rPr lang="en-US" sz="1400" dirty="0"/>
              <a:t>TG Vice-Chair is elected by a TG majority approval and confirmed by a WG majority approval.  The TG Vice-Chair is reaffirmed every 2 years; one session after the WG Chair is elected.</a:t>
            </a:r>
          </a:p>
          <a:p>
            <a:r>
              <a:rPr lang="en-US" sz="1400" dirty="0"/>
              <a:t> </a:t>
            </a:r>
            <a:r>
              <a:rPr lang="en-US" sz="1400" b="0" dirty="0" smtClean="0"/>
              <a:t>Task </a:t>
            </a:r>
            <a:r>
              <a:rPr lang="en-US" sz="1400" b="0" dirty="0"/>
              <a:t>Group Secretary</a:t>
            </a:r>
            <a:endParaRPr lang="en-US" sz="1400" dirty="0"/>
          </a:p>
          <a:p>
            <a:r>
              <a:rPr lang="en-US" sz="1400" dirty="0"/>
              <a:t>The TG Secretary shall be appointed by the TG Chair and confirmed by a TG motion that is approved with a minimum 50% majority. The TG Secretary is re-affirmed every 2 years; one session after the WG Chair is elected. </a:t>
            </a:r>
          </a:p>
          <a:p>
            <a:r>
              <a:rPr lang="en-US" sz="1400" dirty="0"/>
              <a:t> </a:t>
            </a:r>
            <a:r>
              <a:rPr lang="en-US" sz="1400" b="0" dirty="0" smtClean="0"/>
              <a:t>Task </a:t>
            </a:r>
            <a:r>
              <a:rPr lang="en-US" sz="1400" b="0" dirty="0"/>
              <a:t>Group Technical Editor</a:t>
            </a:r>
            <a:endParaRPr lang="en-US" sz="1400" dirty="0"/>
          </a:p>
          <a:p>
            <a:r>
              <a:rPr lang="en-US" sz="1400" dirty="0"/>
              <a:t>The TG Technical Editor shall be appointed by the TG Chair and confirmed by a TG majority approval.</a:t>
            </a:r>
          </a:p>
          <a:p>
            <a:r>
              <a:rPr lang="en-US" sz="1400" dirty="0"/>
              <a:t>(no requirement to re-affirm the editor)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9887660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 Chair Election</a:t>
            </a:r>
            <a:endParaRPr lang="en-US" dirty="0"/>
          </a:p>
        </p:txBody>
      </p:sp>
      <p:sp>
        <p:nvSpPr>
          <p:cNvPr id="3" name="Content Placeholder 2"/>
          <p:cNvSpPr>
            <a:spLocks noGrp="1"/>
          </p:cNvSpPr>
          <p:nvPr>
            <p:ph idx="1"/>
          </p:nvPr>
        </p:nvSpPr>
        <p:spPr>
          <a:xfrm>
            <a:off x="685800" y="1828800"/>
            <a:ext cx="7770813" cy="4113213"/>
          </a:xfrm>
        </p:spPr>
        <p:txBody>
          <a:bodyPr/>
          <a:lstStyle/>
          <a:p>
            <a:pPr>
              <a:buFont typeface="Arial" panose="020B0604020202020204" pitchFamily="34" charset="0"/>
              <a:buChar char="•"/>
            </a:pPr>
            <a:r>
              <a:rPr lang="en-US" dirty="0" smtClean="0"/>
              <a:t>Nominations</a:t>
            </a:r>
          </a:p>
          <a:p>
            <a:pPr lvl="1">
              <a:buFont typeface="Arial" panose="020B0604020202020204" pitchFamily="34" charset="0"/>
              <a:buChar char="•"/>
            </a:pPr>
            <a:r>
              <a:rPr lang="en-US" dirty="0" smtClean="0"/>
              <a:t>Simone Merlin</a:t>
            </a:r>
          </a:p>
          <a:p>
            <a:pPr lvl="1">
              <a:buFont typeface="Arial" panose="020B0604020202020204" pitchFamily="34" charset="0"/>
              <a:buChar char="•"/>
            </a:pPr>
            <a:r>
              <a:rPr lang="en-US" dirty="0" smtClean="0"/>
              <a:t>Ron </a:t>
            </a:r>
            <a:r>
              <a:rPr lang="en-US" dirty="0" err="1" smtClean="0"/>
              <a:t>Porat</a:t>
            </a:r>
            <a:endParaRPr lang="en-US" dirty="0" smtClean="0"/>
          </a:p>
          <a:p>
            <a:pPr lvl="1">
              <a:buFont typeface="Arial" panose="020B0604020202020204" pitchFamily="34" charset="0"/>
              <a:buChar char="•"/>
            </a:pPr>
            <a:r>
              <a:rPr lang="en-US" dirty="0" smtClean="0"/>
              <a:t>… </a:t>
            </a:r>
          </a:p>
          <a:p>
            <a:pPr lvl="1">
              <a:buFont typeface="Arial" panose="020B0604020202020204" pitchFamily="34" charset="0"/>
              <a:buChar char="•"/>
            </a:pPr>
            <a:endParaRPr lang="en-US" dirty="0"/>
          </a:p>
          <a:p>
            <a:pPr>
              <a:buFont typeface="Arial" panose="020B0604020202020204" pitchFamily="34" charset="0"/>
              <a:buChar char="•"/>
            </a:pPr>
            <a:r>
              <a:rPr lang="en-US" dirty="0" smtClean="0"/>
              <a:t>Motion</a:t>
            </a:r>
          </a:p>
          <a:p>
            <a:pPr lvl="1">
              <a:buFont typeface="Arial" panose="020B0604020202020204" pitchFamily="34" charset="0"/>
              <a:buChar char="•"/>
            </a:pPr>
            <a:r>
              <a:rPr lang="en-US" dirty="0" smtClean="0"/>
              <a:t>Move to accept Simone Merlin and Ron </a:t>
            </a:r>
            <a:r>
              <a:rPr lang="en-US" dirty="0" err="1" smtClean="0"/>
              <a:t>Porat</a:t>
            </a:r>
            <a:r>
              <a:rPr lang="en-US" dirty="0" smtClean="0"/>
              <a:t> as the two TG Vice Chairs.</a:t>
            </a:r>
          </a:p>
          <a:p>
            <a:pPr>
              <a:buFont typeface="Arial" panose="020B0604020202020204" pitchFamily="34" charset="0"/>
              <a:buChar char="•"/>
            </a:pPr>
            <a:r>
              <a:rPr lang="en-US" dirty="0" smtClean="0"/>
              <a:t>Move: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extBox 6"/>
          <p:cNvSpPr txBox="1"/>
          <p:nvPr/>
        </p:nvSpPr>
        <p:spPr>
          <a:xfrm>
            <a:off x="5357818" y="2057400"/>
            <a:ext cx="2823915" cy="461665"/>
          </a:xfrm>
          <a:prstGeom prst="rect">
            <a:avLst/>
          </a:prstGeom>
          <a:noFill/>
        </p:spPr>
        <p:txBody>
          <a:bodyPr wrap="none" rtlCol="0">
            <a:spAutoFit/>
          </a:bodyPr>
          <a:lstStyle/>
          <a:p>
            <a:r>
              <a:rPr lang="en-US" b="1" dirty="0" smtClean="0">
                <a:solidFill>
                  <a:schemeClr val="tx1"/>
                </a:solidFill>
              </a:rPr>
              <a:t>Defer to Wednesday</a:t>
            </a:r>
            <a:endParaRPr lang="en-US" b="1" dirty="0">
              <a:solidFill>
                <a:schemeClr val="tx1"/>
              </a:solidFill>
            </a:endParaRPr>
          </a:p>
        </p:txBody>
      </p:sp>
    </p:spTree>
    <p:extLst>
      <p:ext uri="{BB962C8B-B14F-4D97-AF65-F5344CB8AC3E}">
        <p14:creationId xmlns:p14="http://schemas.microsoft.com/office/powerpoint/2010/main" val="30873627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Coexistence Assurance </a:t>
            </a:r>
            <a:endParaRPr lang="en-US" dirty="0"/>
          </a:p>
        </p:txBody>
      </p:sp>
      <p:sp>
        <p:nvSpPr>
          <p:cNvPr id="3" name="Content Placeholder 2"/>
          <p:cNvSpPr>
            <a:spLocks noGrp="1"/>
          </p:cNvSpPr>
          <p:nvPr>
            <p:ph idx="1"/>
          </p:nvPr>
        </p:nvSpPr>
        <p:spPr>
          <a:xfrm>
            <a:off x="685800" y="1981200"/>
            <a:ext cx="7770813" cy="1447800"/>
          </a:xfrm>
        </p:spPr>
        <p:txBody>
          <a:bodyPr/>
          <a:lstStyle/>
          <a:p>
            <a:pPr>
              <a:buFont typeface="Arial" panose="020B0604020202020204" pitchFamily="34" charset="0"/>
              <a:buChar char="•"/>
            </a:pPr>
            <a:r>
              <a:rPr lang="en-US" dirty="0">
                <a:hlinkClick r:id="rId3"/>
              </a:rPr>
              <a:t>https://</a:t>
            </a:r>
            <a:r>
              <a:rPr lang="en-US" dirty="0" smtClean="0">
                <a:hlinkClick r:id="rId3"/>
              </a:rPr>
              <a:t>mentor.ieee.org/802.11/dcn/16/11-16-1348-03-00ax-coexistence-assurance.docx</a:t>
            </a:r>
            <a:endParaRPr lang="en-US" dirty="0" smtClean="0"/>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r>
              <a:rPr lang="en-CA" altLang="en-US" dirty="0" smtClean="0"/>
              <a:t>Motion:</a:t>
            </a:r>
          </a:p>
          <a:p>
            <a:pPr lvl="1">
              <a:buFont typeface="Arial" panose="020B0604020202020204" pitchFamily="34" charset="0"/>
              <a:buChar char="•"/>
            </a:pPr>
            <a:r>
              <a:rPr lang="en-CA" altLang="en-US" dirty="0" smtClean="0"/>
              <a:t>Move </a:t>
            </a:r>
            <a:r>
              <a:rPr lang="en-CA" altLang="en-US" dirty="0"/>
              <a:t>to Adopt </a:t>
            </a:r>
            <a:r>
              <a:rPr lang="en-CA" altLang="en-US" dirty="0" smtClean="0"/>
              <a:t>11-16/1348r3 </a:t>
            </a:r>
            <a:r>
              <a:rPr lang="en-CA" altLang="en-US" dirty="0"/>
              <a:t>as </a:t>
            </a:r>
            <a:r>
              <a:rPr lang="en-CA" altLang="en-US" dirty="0" smtClean="0"/>
              <a:t>the coexistence </a:t>
            </a:r>
            <a:r>
              <a:rPr lang="en-CA" altLang="en-US" dirty="0"/>
              <a:t>assurance document for 802.11ax </a:t>
            </a:r>
            <a:r>
              <a:rPr lang="en-CA" altLang="en-US" dirty="0" smtClean="0"/>
              <a:t>amendment.</a:t>
            </a:r>
            <a:r>
              <a:rPr lang="en-US" dirty="0" smtClean="0"/>
              <a:t> </a:t>
            </a:r>
          </a:p>
          <a:p>
            <a:pPr lvl="2">
              <a:buFont typeface="Arial" panose="020B0604020202020204" pitchFamily="34" charset="0"/>
              <a:buChar char="•"/>
            </a:pPr>
            <a:r>
              <a:rPr lang="en-US" dirty="0" smtClean="0"/>
              <a:t>Move: 	Bin </a:t>
            </a:r>
            <a:r>
              <a:rPr lang="en-US" dirty="0" err="1" smtClean="0"/>
              <a:t>Tian</a:t>
            </a:r>
            <a:r>
              <a:rPr lang="en-US" dirty="0" smtClean="0"/>
              <a:t>		Second:  Laurent </a:t>
            </a:r>
            <a:r>
              <a:rPr lang="en-US" dirty="0" err="1" smtClean="0"/>
              <a:t>Cariou</a:t>
            </a:r>
            <a:endParaRPr lang="en-US" dirty="0" smtClean="0"/>
          </a:p>
          <a:p>
            <a:pPr lvl="2">
              <a:buFont typeface="Arial" panose="020B0604020202020204" pitchFamily="34" charset="0"/>
              <a:buChar char="•"/>
            </a:pPr>
            <a:endParaRPr lang="en-US" dirty="0"/>
          </a:p>
          <a:p>
            <a:pPr lvl="2">
              <a:buFont typeface="Arial" panose="020B0604020202020204" pitchFamily="34" charset="0"/>
              <a:buChar char="•"/>
            </a:pPr>
            <a:r>
              <a:rPr lang="en-US" dirty="0" smtClean="0"/>
              <a:t>Y/N/A: 35/0/7 </a:t>
            </a:r>
            <a:r>
              <a:rPr lang="en-US" dirty="0" smtClean="0">
                <a:sym typeface="Wingdings" panose="05000000000000000000" pitchFamily="2" charset="2"/>
              </a:rPr>
              <a:t>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89310072"/>
              </p:ext>
            </p:extLst>
          </p:nvPr>
        </p:nvGraphicFramePr>
        <p:xfrm>
          <a:off x="6272215" y="3043238"/>
          <a:ext cx="1270001" cy="1071563"/>
        </p:xfrm>
        <a:graphic>
          <a:graphicData uri="http://schemas.openxmlformats.org/presentationml/2006/ole">
            <mc:AlternateContent xmlns:mc="http://schemas.openxmlformats.org/markup-compatibility/2006">
              <mc:Choice xmlns:v="urn:schemas-microsoft-com:vml" Requires="v">
                <p:oleObj spid="_x0000_s4371" name="Document" showAsIcon="1" r:id="rId4" imgW="914400" imgH="771480" progId="Word.Document.12">
                  <p:embed/>
                </p:oleObj>
              </mc:Choice>
              <mc:Fallback>
                <p:oleObj name="Document" showAsIcon="1" r:id="rId4" imgW="914400" imgH="771480" progId="Word.Document.12">
                  <p:embed/>
                  <p:pic>
                    <p:nvPicPr>
                      <p:cNvPr id="0" name=""/>
                      <p:cNvPicPr/>
                      <p:nvPr/>
                    </p:nvPicPr>
                    <p:blipFill>
                      <a:blip r:embed="rId5"/>
                      <a:stretch>
                        <a:fillRect/>
                      </a:stretch>
                    </p:blipFill>
                    <p:spPr>
                      <a:xfrm>
                        <a:off x="6272215" y="3043238"/>
                        <a:ext cx="1270001" cy="1071563"/>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888021861"/>
              </p:ext>
            </p:extLst>
          </p:nvPr>
        </p:nvGraphicFramePr>
        <p:xfrm>
          <a:off x="4114800" y="3043238"/>
          <a:ext cx="1243018" cy="1048796"/>
        </p:xfrm>
        <a:graphic>
          <a:graphicData uri="http://schemas.openxmlformats.org/presentationml/2006/ole">
            <mc:AlternateContent xmlns:mc="http://schemas.openxmlformats.org/markup-compatibility/2006">
              <mc:Choice xmlns:v="urn:schemas-microsoft-com:vml" Requires="v">
                <p:oleObj spid="_x0000_s4372" name="Packager Shell Object" showAsIcon="1" r:id="rId6" imgW="914400" imgH="771480" progId="Package">
                  <p:embed/>
                </p:oleObj>
              </mc:Choice>
              <mc:Fallback>
                <p:oleObj name="Packager Shell Object" showAsIcon="1" r:id="rId6" imgW="914400" imgH="771480" progId="Package">
                  <p:embed/>
                  <p:pic>
                    <p:nvPicPr>
                      <p:cNvPr id="0" name=""/>
                      <p:cNvPicPr/>
                      <p:nvPr/>
                    </p:nvPicPr>
                    <p:blipFill>
                      <a:blip r:embed="rId7"/>
                      <a:stretch>
                        <a:fillRect/>
                      </a:stretch>
                    </p:blipFill>
                    <p:spPr>
                      <a:xfrm>
                        <a:off x="4114800" y="3043238"/>
                        <a:ext cx="1243018" cy="1048796"/>
                      </a:xfrm>
                      <a:prstGeom prst="rect">
                        <a:avLst/>
                      </a:prstGeom>
                    </p:spPr>
                  </p:pic>
                </p:oleObj>
              </mc:Fallback>
            </mc:AlternateContent>
          </a:graphicData>
        </a:graphic>
      </p:graphicFrame>
    </p:spTree>
    <p:extLst>
      <p:ext uri="{BB962C8B-B14F-4D97-AF65-F5344CB8AC3E}">
        <p14:creationId xmlns:p14="http://schemas.microsoft.com/office/powerpoint/2010/main" val="20959279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Extension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8" name="Content Placeholder 7"/>
          <p:cNvSpPr>
            <a:spLocks noGrp="1"/>
          </p:cNvSpPr>
          <p:nvPr>
            <p:ph idx="1"/>
          </p:nvPr>
        </p:nvSpPr>
        <p:spPr>
          <a:xfrm>
            <a:off x="696912" y="1676400"/>
            <a:ext cx="6324600" cy="1827213"/>
          </a:xfrm>
        </p:spPr>
        <p:txBody>
          <a:bodyPr/>
          <a:lstStyle/>
          <a:p>
            <a:pPr>
              <a:buFont typeface="Arial" panose="020B0604020202020204" pitchFamily="34" charset="0"/>
              <a:buChar char="•"/>
            </a:pPr>
            <a:r>
              <a:rPr lang="en-US" sz="2000" dirty="0" smtClean="0"/>
              <a:t>The current PAR expires on December 2018.</a:t>
            </a:r>
          </a:p>
          <a:p>
            <a:pPr>
              <a:buFont typeface="Arial" panose="020B0604020202020204" pitchFamily="34" charset="0"/>
              <a:buChar char="•"/>
            </a:pPr>
            <a:r>
              <a:rPr lang="en-US" sz="2000" dirty="0" smtClean="0"/>
              <a:t>2-year extension is requested.</a:t>
            </a:r>
          </a:p>
          <a:p>
            <a:pPr>
              <a:buFont typeface="Arial" panose="020B0604020202020204" pitchFamily="34" charset="0"/>
              <a:buChar char="•"/>
            </a:pPr>
            <a:r>
              <a:rPr lang="en-US" sz="2000" dirty="0" smtClean="0"/>
              <a:t>Motion:</a:t>
            </a:r>
          </a:p>
          <a:p>
            <a:pPr lvl="1">
              <a:buFont typeface="Arial" panose="020B0604020202020204" pitchFamily="34" charset="0"/>
              <a:buChar char="•"/>
            </a:pPr>
            <a:r>
              <a:rPr lang="en-GB" altLang="en-US" sz="1800" dirty="0"/>
              <a:t>Believing that the PAR </a:t>
            </a:r>
            <a:r>
              <a:rPr lang="en-GB" altLang="en-US" sz="1800" dirty="0" smtClean="0"/>
              <a:t>extension contained </a:t>
            </a:r>
            <a:r>
              <a:rPr lang="en-GB" altLang="en-US" sz="1800" dirty="0"/>
              <a:t>in the document referenced below meets IEEE-SA guidelines,</a:t>
            </a:r>
            <a:endParaRPr lang="en-CA" altLang="en-US" sz="1800" dirty="0"/>
          </a:p>
          <a:p>
            <a:pPr lvl="1">
              <a:buFont typeface="Arial" panose="020B0604020202020204" pitchFamily="34" charset="0"/>
              <a:buChar char="•"/>
            </a:pPr>
            <a:r>
              <a:rPr lang="en-GB" altLang="en-US" sz="1800" dirty="0"/>
              <a:t>Request that the PAR </a:t>
            </a:r>
            <a:r>
              <a:rPr lang="en-GB" altLang="en-US" sz="1800" dirty="0" smtClean="0"/>
              <a:t>extension contained </a:t>
            </a:r>
            <a:r>
              <a:rPr lang="en-GB" altLang="en-US" sz="1800" dirty="0"/>
              <a:t>in </a:t>
            </a:r>
            <a:r>
              <a:rPr lang="en-GB" altLang="en-US" sz="1800" dirty="0">
                <a:hlinkClick r:id="rId3"/>
              </a:rPr>
              <a:t>https://</a:t>
            </a:r>
            <a:r>
              <a:rPr lang="en-GB" altLang="en-US" sz="1800" dirty="0" smtClean="0">
                <a:hlinkClick r:id="rId3"/>
              </a:rPr>
              <a:t>mentor.ieee.org/802.11/dcn/18/11-18-0870-00-00ax-tgax-par-extension-request.docx</a:t>
            </a:r>
            <a:r>
              <a:rPr lang="en-GB" altLang="en-US" sz="1800" dirty="0" smtClean="0"/>
              <a:t> be </a:t>
            </a:r>
            <a:r>
              <a:rPr lang="en-GB" altLang="en-US" sz="1800" dirty="0"/>
              <a:t>posted to the IEEE 802 Executive Committee (EC) agenda for WG 802 preview and EC approval to submit to </a:t>
            </a:r>
            <a:r>
              <a:rPr lang="en-GB" altLang="en-US" sz="1800" dirty="0" err="1"/>
              <a:t>NesCom</a:t>
            </a:r>
            <a:r>
              <a:rPr lang="en-GB" altLang="en-US" sz="1800" dirty="0"/>
              <a:t>.</a:t>
            </a:r>
            <a:endParaRPr lang="en-CA" altLang="en-US" sz="1800" dirty="0"/>
          </a:p>
          <a:p>
            <a:pPr marL="457200" lvl="1" indent="0"/>
            <a:endParaRPr lang="en-CA" altLang="en-US" sz="1800" dirty="0"/>
          </a:p>
          <a:p>
            <a:pPr lvl="1">
              <a:buFont typeface="Arial" panose="020B0604020202020204" pitchFamily="34" charset="0"/>
              <a:buChar char="•"/>
            </a:pPr>
            <a:r>
              <a:rPr lang="en-GB" altLang="en-US" sz="1800" dirty="0"/>
              <a:t>Moved by on behalf of &lt;group&gt;</a:t>
            </a:r>
            <a:endParaRPr lang="en-CA" altLang="en-US" sz="1800" dirty="0"/>
          </a:p>
          <a:p>
            <a:pPr lvl="1">
              <a:buFont typeface="Arial" panose="020B0604020202020204" pitchFamily="34" charset="0"/>
              <a:buChar char="•"/>
            </a:pPr>
            <a:r>
              <a:rPr lang="en-GB" altLang="en-US" sz="1800" dirty="0" err="1" smtClean="0"/>
              <a:t>TGax</a:t>
            </a:r>
            <a:r>
              <a:rPr lang="en-GB" altLang="en-US" sz="1800" dirty="0" smtClean="0"/>
              <a:t> </a:t>
            </a:r>
            <a:r>
              <a:rPr lang="en-GB" altLang="en-US" sz="1800" dirty="0"/>
              <a:t>vote: </a:t>
            </a:r>
            <a:endParaRPr lang="en-CA" altLang="en-US" sz="1800" dirty="0"/>
          </a:p>
          <a:p>
            <a:pPr lvl="1">
              <a:buFont typeface="Arial" panose="020B0604020202020204" pitchFamily="34" charset="0"/>
              <a:buChar char="•"/>
            </a:pPr>
            <a:r>
              <a:rPr lang="en-GB" altLang="en-US" sz="1800" dirty="0"/>
              <a:t>Moved:   </a:t>
            </a:r>
            <a:r>
              <a:rPr lang="en-GB" altLang="en-US" sz="1800" dirty="0" smtClean="0"/>
              <a:t>Stuart Kerry Seconded: Al </a:t>
            </a:r>
            <a:r>
              <a:rPr lang="en-GB" altLang="en-US" sz="1800" dirty="0" err="1" smtClean="0"/>
              <a:t>Petrick</a:t>
            </a:r>
            <a:r>
              <a:rPr lang="en-GB" altLang="en-US" sz="1800" dirty="0" smtClean="0"/>
              <a:t>  , Result: y/n/a 38/0/0 </a:t>
            </a:r>
            <a:r>
              <a:rPr lang="en-GB" altLang="en-US" sz="1800" dirty="0" smtClean="0">
                <a:sym typeface="Wingdings" panose="05000000000000000000" pitchFamily="2" charset="2"/>
              </a:rPr>
              <a:t> passes </a:t>
            </a:r>
            <a:endParaRPr lang="en-CA" altLang="en-US" sz="1800" dirty="0"/>
          </a:p>
          <a:p>
            <a:pPr>
              <a:buFont typeface="Arial" panose="020B0604020202020204" pitchFamily="34" charset="0"/>
              <a:buChar char="•"/>
            </a:pPr>
            <a:endParaRPr lang="en-US" dirty="0"/>
          </a:p>
        </p:txBody>
      </p:sp>
      <p:graphicFrame>
        <p:nvGraphicFramePr>
          <p:cNvPr id="10" name="Object 9"/>
          <p:cNvGraphicFramePr>
            <a:graphicFrameLocks noChangeAspect="1"/>
          </p:cNvGraphicFramePr>
          <p:nvPr>
            <p:extLst>
              <p:ext uri="{D42A27DB-BD31-4B8C-83A1-F6EECF244321}">
                <p14:modId xmlns:p14="http://schemas.microsoft.com/office/powerpoint/2010/main" val="2669016187"/>
              </p:ext>
            </p:extLst>
          </p:nvPr>
        </p:nvGraphicFramePr>
        <p:xfrm>
          <a:off x="7315200" y="2621130"/>
          <a:ext cx="1625600" cy="1371600"/>
        </p:xfrm>
        <a:graphic>
          <a:graphicData uri="http://schemas.openxmlformats.org/presentationml/2006/ole">
            <mc:AlternateContent xmlns:mc="http://schemas.openxmlformats.org/markup-compatibility/2006">
              <mc:Choice xmlns:v="urn:schemas-microsoft-com:vml" Requires="v">
                <p:oleObj spid="_x0000_s5264" name="Acrobat Document" showAsIcon="1" r:id="rId4" imgW="914400" imgH="771480" progId="AcroExch.Document.DC">
                  <p:embed/>
                </p:oleObj>
              </mc:Choice>
              <mc:Fallback>
                <p:oleObj name="Acrobat Document" showAsIcon="1" r:id="rId4" imgW="914400" imgH="771480" progId="AcroExch.Document.DC">
                  <p:embed/>
                  <p:pic>
                    <p:nvPicPr>
                      <p:cNvPr id="0" name=""/>
                      <p:cNvPicPr/>
                      <p:nvPr/>
                    </p:nvPicPr>
                    <p:blipFill>
                      <a:blip r:embed="rId5"/>
                      <a:stretch>
                        <a:fillRect/>
                      </a:stretch>
                    </p:blipFill>
                    <p:spPr>
                      <a:xfrm>
                        <a:off x="7315200" y="2621130"/>
                        <a:ext cx="1625600" cy="1371600"/>
                      </a:xfrm>
                      <a:prstGeom prst="rect">
                        <a:avLst/>
                      </a:prstGeom>
                    </p:spPr>
                  </p:pic>
                </p:oleObj>
              </mc:Fallback>
            </mc:AlternateContent>
          </a:graphicData>
        </a:graphic>
      </p:graphicFrame>
    </p:spTree>
    <p:extLst>
      <p:ext uri="{BB962C8B-B14F-4D97-AF65-F5344CB8AC3E}">
        <p14:creationId xmlns:p14="http://schemas.microsoft.com/office/powerpoint/2010/main" val="37466655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11-18/0705 (</a:t>
            </a:r>
            <a:r>
              <a:rPr lang="en-US" dirty="0" err="1" smtClean="0"/>
              <a:t>Guoqing</a:t>
            </a:r>
            <a:r>
              <a:rPr lang="en-US" dirty="0" smtClean="0"/>
              <a:t> Li)</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solidFill>
                  <a:srgbClr val="FF0000"/>
                </a:solidFill>
              </a:rPr>
              <a:t>12119</a:t>
            </a:r>
            <a:r>
              <a:rPr lang="en-GB" dirty="0"/>
              <a:t>, 12120, 12121, 11959, </a:t>
            </a:r>
            <a:r>
              <a:rPr lang="en-GB" dirty="0">
                <a:solidFill>
                  <a:srgbClr val="FF0000"/>
                </a:solidFill>
              </a:rPr>
              <a:t>11964</a:t>
            </a:r>
            <a:r>
              <a:rPr lang="en-GB" dirty="0"/>
              <a:t>, 12312, 12611, 11958, 12974, 13692, 13803, 12282, 12348, 11107, 11957, 11108, 11785, 11956, 12349, 12975, 11264, 13804, 13805, 12350, 11370, 12978, 11263, 12124, 11071, 11788</a:t>
            </a:r>
            <a:r>
              <a:rPr lang="en-GB" dirty="0" smtClean="0"/>
              <a:t>. in doc 11-18/0705r1?</a:t>
            </a:r>
          </a:p>
          <a:p>
            <a:pPr lvl="0"/>
            <a:endParaRPr lang="en-GB" dirty="0"/>
          </a:p>
          <a:p>
            <a:pPr lvl="0"/>
            <a:r>
              <a:rPr lang="en-GB" dirty="0" smtClean="0"/>
              <a:t>CIDs 12119 and 11964 are deferred</a:t>
            </a:r>
          </a:p>
          <a:p>
            <a:pPr lvl="0"/>
            <a:r>
              <a:rPr lang="en-GB" dirty="0" smtClean="0"/>
              <a:t>No objection to resolutions of the rest of the CID.</a:t>
            </a:r>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8324159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11-18/0902</a:t>
            </a:r>
            <a:endParaRPr lang="en-US" dirty="0"/>
          </a:p>
        </p:txBody>
      </p:sp>
      <p:sp>
        <p:nvSpPr>
          <p:cNvPr id="3" name="Content Placeholder 2"/>
          <p:cNvSpPr>
            <a:spLocks noGrp="1"/>
          </p:cNvSpPr>
          <p:nvPr>
            <p:ph idx="1"/>
          </p:nvPr>
        </p:nvSpPr>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solidFill>
                <a:latin typeface="Calibri" pitchFamily="34" charset="0"/>
              </a:rPr>
              <a:t>Motion: </a:t>
            </a:r>
            <a:endParaRPr lang="en-GB" b="0" dirty="0" smtClean="0">
              <a:solidFill>
                <a:schemeClr val="tx1"/>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smtClean="0">
                <a:solidFill>
                  <a:schemeClr val="tx1"/>
                </a:solidFill>
                <a:latin typeface="Calibri" pitchFamily="34" charset="0"/>
              </a:rPr>
              <a:t>Move </a:t>
            </a:r>
            <a:r>
              <a:rPr lang="en-GB" b="0" dirty="0">
                <a:solidFill>
                  <a:schemeClr val="tx1"/>
                </a:solidFill>
                <a:latin typeface="Calibri" pitchFamily="34" charset="0"/>
              </a:rPr>
              <a:t>to accept the commenter’s proposed resolution to CID 12102: </a:t>
            </a:r>
            <a:r>
              <a:rPr lang="en-US" b="0" dirty="0">
                <a:solidFill>
                  <a:schemeClr val="tx1"/>
                </a:solidFill>
                <a:latin typeface="Calibri" panose="020F0502020204030204" pitchFamily="34" charset="0"/>
              </a:rPr>
              <a:t>Delete DCM and all references to it in the </a:t>
            </a:r>
            <a:r>
              <a:rPr lang="en-US" b="0" dirty="0" smtClean="0">
                <a:solidFill>
                  <a:schemeClr val="tx1"/>
                </a:solidFill>
                <a:latin typeface="Calibri" panose="020F0502020204030204" pitchFamily="34" charset="0"/>
              </a:rPr>
              <a:t>draft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solidFill>
                <a:schemeClr val="tx1"/>
              </a:solidFill>
              <a:latin typeface="Calibri" panose="020F0502020204030204"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smtClean="0">
                <a:solidFill>
                  <a:schemeClr val="tx1"/>
                </a:solidFill>
                <a:latin typeface="Calibri" panose="020F0502020204030204" pitchFamily="34" charset="0"/>
              </a:rPr>
              <a:t>Move: Sean Coffey		Second: Guido </a:t>
            </a:r>
            <a:r>
              <a:rPr lang="en-US" b="0" dirty="0" err="1" smtClean="0">
                <a:solidFill>
                  <a:schemeClr val="tx1"/>
                </a:solidFill>
                <a:latin typeface="Calibri" panose="020F0502020204030204" pitchFamily="34" charset="0"/>
              </a:rPr>
              <a:t>Hiertz</a:t>
            </a:r>
            <a:endParaRPr lang="en-GB" b="0" dirty="0">
              <a:solidFill>
                <a:schemeClr val="tx1"/>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solidFill>
                  <a:schemeClr val="tx1"/>
                </a:solidFill>
                <a:latin typeface="Calibri" pitchFamily="34" charset="0"/>
              </a:rPr>
              <a:t>Yes: 3</a:t>
            </a:r>
            <a:endParaRPr lang="en-GB"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solidFill>
                  <a:schemeClr val="tx1"/>
                </a:solidFill>
                <a:latin typeface="Calibri" pitchFamily="34" charset="0"/>
              </a:rPr>
              <a:t>No: 20</a:t>
            </a:r>
            <a:endParaRPr lang="en-GB"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solidFill>
                  <a:schemeClr val="tx1"/>
                </a:solidFill>
                <a:latin typeface="Calibri" pitchFamily="34" charset="0"/>
              </a:rPr>
              <a:t>Abstain: 13</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solidFill>
                  <a:schemeClr val="tx1"/>
                </a:solidFill>
                <a:latin typeface="Calibri" pitchFamily="34" charset="0"/>
              </a:rPr>
              <a:t>Motion Fails.</a:t>
            </a:r>
            <a:endParaRPr lang="en-GB" dirty="0">
              <a:solidFill>
                <a:schemeClr val="tx1"/>
              </a:solidFill>
              <a:latin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0206263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Monday May </a:t>
            </a:r>
            <a:r>
              <a:rPr lang="en-US" altLang="en-US" dirty="0"/>
              <a:t>7</a:t>
            </a:r>
            <a:r>
              <a:rPr lang="en-US" altLang="en-US" dirty="0" smtClean="0"/>
              <a:t>,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SR: Ballroom ABCD</a:t>
            </a:r>
            <a:endParaRPr lang="en-US" dirty="0"/>
          </a:p>
          <a:p>
            <a:r>
              <a:rPr lang="en-US" dirty="0" smtClean="0"/>
              <a:t>MAC: Baltic I</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May </a:t>
            </a:r>
            <a:r>
              <a:rPr lang="en-US" altLang="en-US" dirty="0"/>
              <a:t>8</a:t>
            </a:r>
            <a:r>
              <a:rPr lang="en-US" altLang="en-US" dirty="0" smtClean="0"/>
              <a:t>,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PHY: Ballroom ABCD</a:t>
            </a:r>
            <a:endParaRPr lang="en-US" dirty="0"/>
          </a:p>
          <a:p>
            <a:r>
              <a:rPr lang="en-US" dirty="0" smtClean="0"/>
              <a:t>MAC: Baltic I</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May </a:t>
            </a:r>
            <a:r>
              <a:rPr lang="en-US" altLang="en-US" dirty="0"/>
              <a:t>8</a:t>
            </a:r>
            <a:r>
              <a:rPr lang="en-US" altLang="en-US" dirty="0" smtClean="0"/>
              <a:t>,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PHY: Ballroom ABCD</a:t>
            </a:r>
            <a:endParaRPr lang="en-US" dirty="0"/>
          </a:p>
          <a:p>
            <a:r>
              <a:rPr lang="en-US" dirty="0" smtClean="0"/>
              <a:t>MAC: Baltic I</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Tuesday </a:t>
            </a:r>
            <a:r>
              <a:rPr lang="en-US" altLang="en-US" dirty="0" smtClean="0"/>
              <a:t>May </a:t>
            </a:r>
            <a:r>
              <a:rPr lang="en-US" altLang="en-US" dirty="0"/>
              <a:t>8</a:t>
            </a:r>
            <a:r>
              <a:rPr lang="en-US" altLang="en-US" dirty="0" smtClean="0"/>
              <a:t>,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PHY: Ballroom ABCD</a:t>
            </a:r>
            <a:endParaRPr lang="en-US" dirty="0"/>
          </a:p>
          <a:p>
            <a:r>
              <a:rPr lang="en-US" dirty="0" smtClean="0"/>
              <a:t>MAC: Baltic I</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10592542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May </a:t>
            </a:r>
            <a:r>
              <a:rPr lang="en-US" altLang="en-US" dirty="0"/>
              <a:t>9</a:t>
            </a:r>
            <a:r>
              <a:rPr lang="en-US" altLang="en-US" dirty="0" smtClean="0"/>
              <a:t>,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Progress from the ad hoc groups</a:t>
            </a:r>
          </a:p>
          <a:p>
            <a:pPr>
              <a:buFont typeface="Arial" panose="020B0604020202020204" pitchFamily="34" charset="0"/>
              <a:buChar char="•"/>
            </a:pPr>
            <a:r>
              <a:rPr lang="en-US" altLang="en-US" dirty="0" smtClean="0"/>
              <a:t>Vice Chair Elections</a:t>
            </a:r>
            <a:endParaRPr lang="en-US" altLang="en-US" dirty="0"/>
          </a:p>
          <a:p>
            <a:pPr>
              <a:lnSpc>
                <a:spcPct val="80000"/>
              </a:lnSpc>
              <a:buFont typeface="Arial" panose="020B0604020202020204" pitchFamily="34" charset="0"/>
              <a:buChar char="•"/>
            </a:pPr>
            <a:r>
              <a:rPr lang="en-US" altLang="en-US" dirty="0"/>
              <a:t>Presentations and Comment </a:t>
            </a:r>
            <a:r>
              <a:rPr lang="en-US" altLang="en-US" dirty="0" smtClean="0"/>
              <a:t>Resolution</a:t>
            </a:r>
          </a:p>
          <a:p>
            <a:pPr lvl="1">
              <a:lnSpc>
                <a:spcPct val="80000"/>
              </a:lnSpc>
              <a:buFont typeface="Arial" panose="020B0604020202020204" pitchFamily="34" charset="0"/>
              <a:buChar char="•"/>
            </a:pPr>
            <a:r>
              <a:rPr lang="en-US" altLang="en-US" dirty="0" smtClean="0"/>
              <a:t>11-18/0934 </a:t>
            </a:r>
          </a:p>
          <a:p>
            <a:pPr lvl="1">
              <a:lnSpc>
                <a:spcPct val="80000"/>
              </a:lnSpc>
              <a:buFont typeface="Arial" panose="020B0604020202020204" pitchFamily="34" charset="0"/>
              <a:buChar char="•"/>
            </a:pPr>
            <a:r>
              <a:rPr lang="en-US" altLang="en-US" dirty="0" smtClean="0"/>
              <a:t>11-18/0946</a:t>
            </a:r>
          </a:p>
          <a:p>
            <a:pPr lvl="1">
              <a:lnSpc>
                <a:spcPct val="80000"/>
              </a:lnSpc>
              <a:buFont typeface="Arial" panose="020B0604020202020204" pitchFamily="34" charset="0"/>
              <a:buChar char="•"/>
            </a:pPr>
            <a:r>
              <a:rPr lang="en-US" altLang="en-US" dirty="0" smtClean="0"/>
              <a:t>11-18/0906</a:t>
            </a:r>
          </a:p>
          <a:p>
            <a:pPr lvl="1">
              <a:lnSpc>
                <a:spcPct val="80000"/>
              </a:lnSpc>
              <a:buFont typeface="Arial" panose="020B0604020202020204" pitchFamily="34" charset="0"/>
              <a:buChar char="•"/>
            </a:pPr>
            <a:r>
              <a:rPr lang="en-US" altLang="en-US" dirty="0" smtClean="0"/>
              <a:t>11-18/0522</a:t>
            </a:r>
            <a:endParaRPr lang="en-US" altLang="en-US" dirty="0"/>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 Chair Nominees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Ron </a:t>
            </a:r>
            <a:r>
              <a:rPr lang="en-US" dirty="0" err="1" smtClean="0"/>
              <a:t>Porat</a:t>
            </a:r>
            <a:endParaRPr lang="en-US" dirty="0" smtClean="0"/>
          </a:p>
          <a:p>
            <a:pPr>
              <a:buFont typeface="Arial" panose="020B0604020202020204" pitchFamily="34" charset="0"/>
              <a:buChar char="•"/>
            </a:pPr>
            <a:r>
              <a:rPr lang="en-US" dirty="0" smtClean="0"/>
              <a:t>Alfred </a:t>
            </a:r>
            <a:r>
              <a:rPr lang="en-US" dirty="0" err="1" smtClean="0"/>
              <a:t>Asterjadhi</a:t>
            </a:r>
            <a:endParaRPr lang="en-US" dirty="0" smtClean="0"/>
          </a:p>
          <a:p>
            <a:pPr>
              <a:buFont typeface="Arial" panose="020B0604020202020204" pitchFamily="34" charset="0"/>
              <a:buChar char="•"/>
            </a:pPr>
            <a:r>
              <a:rPr lang="en-US" dirty="0" smtClean="0"/>
              <a:t>…</a:t>
            </a:r>
          </a:p>
          <a:p>
            <a:pPr>
              <a:buFont typeface="Arial" panose="020B0604020202020204" pitchFamily="34" charset="0"/>
              <a:buChar char="•"/>
            </a:pPr>
            <a:r>
              <a:rPr lang="en-US" dirty="0" smtClean="0"/>
              <a:t>Nomination is closed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8723520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Vice Chair Motion</a:t>
            </a:r>
            <a:endParaRPr lang="en-US" dirty="0"/>
          </a:p>
        </p:txBody>
      </p:sp>
      <p:sp>
        <p:nvSpPr>
          <p:cNvPr id="3" name="Content Placeholder 2"/>
          <p:cNvSpPr>
            <a:spLocks noGrp="1"/>
          </p:cNvSpPr>
          <p:nvPr>
            <p:ph idx="1"/>
          </p:nvPr>
        </p:nvSpPr>
        <p:spPr/>
        <p:txBody>
          <a:bodyPr/>
          <a:lstStyle/>
          <a:p>
            <a:r>
              <a:rPr lang="en-US" dirty="0" smtClean="0"/>
              <a:t>Move to confirm Ron </a:t>
            </a:r>
            <a:r>
              <a:rPr lang="en-US" dirty="0" err="1" smtClean="0"/>
              <a:t>Porat</a:t>
            </a:r>
            <a:r>
              <a:rPr lang="en-US" dirty="0" smtClean="0"/>
              <a:t> as the first </a:t>
            </a:r>
            <a:r>
              <a:rPr lang="en-US" dirty="0" err="1" smtClean="0"/>
              <a:t>TGax</a:t>
            </a:r>
            <a:r>
              <a:rPr lang="en-US" dirty="0" smtClean="0"/>
              <a:t> Vice Chair</a:t>
            </a:r>
          </a:p>
          <a:p>
            <a:endParaRPr lang="en-US" dirty="0"/>
          </a:p>
          <a:p>
            <a:r>
              <a:rPr lang="en-US" dirty="0" smtClean="0"/>
              <a:t>Move:		Robert Stacey	Second: </a:t>
            </a:r>
            <a:r>
              <a:rPr lang="en-US" dirty="0" err="1" smtClean="0"/>
              <a:t>Guoqing</a:t>
            </a:r>
            <a:r>
              <a:rPr lang="en-US" dirty="0" smtClean="0"/>
              <a:t> Li</a:t>
            </a:r>
            <a:endParaRPr lang="en-US" dirty="0"/>
          </a:p>
          <a:p>
            <a:endParaRPr lang="en-US" dirty="0" smtClean="0"/>
          </a:p>
          <a:p>
            <a:r>
              <a:rPr lang="en-US" dirty="0" smtClean="0"/>
              <a:t>Y/N/A: 35/0/0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1771348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Vice Chair Motion</a:t>
            </a:r>
            <a:endParaRPr lang="en-US" dirty="0"/>
          </a:p>
        </p:txBody>
      </p:sp>
      <p:sp>
        <p:nvSpPr>
          <p:cNvPr id="3" name="Content Placeholder 2"/>
          <p:cNvSpPr>
            <a:spLocks noGrp="1"/>
          </p:cNvSpPr>
          <p:nvPr>
            <p:ph idx="1"/>
          </p:nvPr>
        </p:nvSpPr>
        <p:spPr/>
        <p:txBody>
          <a:bodyPr/>
          <a:lstStyle/>
          <a:p>
            <a:r>
              <a:rPr lang="en-US" dirty="0" smtClean="0"/>
              <a:t>Move to confirm Alfred </a:t>
            </a:r>
            <a:r>
              <a:rPr lang="en-US" dirty="0" err="1" smtClean="0"/>
              <a:t>Asterjadhi</a:t>
            </a:r>
            <a:r>
              <a:rPr lang="en-US" dirty="0" smtClean="0"/>
              <a:t> as the second </a:t>
            </a:r>
            <a:r>
              <a:rPr lang="en-US" dirty="0" err="1" smtClean="0"/>
              <a:t>TGax</a:t>
            </a:r>
            <a:r>
              <a:rPr lang="en-US" dirty="0" smtClean="0"/>
              <a:t> Vice Chair.</a:t>
            </a:r>
          </a:p>
          <a:p>
            <a:endParaRPr lang="en-US" dirty="0"/>
          </a:p>
          <a:p>
            <a:r>
              <a:rPr lang="en-US" dirty="0" smtClean="0"/>
              <a:t>Move:	Robert Stacey		Second: Abhishek </a:t>
            </a:r>
            <a:r>
              <a:rPr lang="en-US" dirty="0" err="1" smtClean="0"/>
              <a:t>Patil</a:t>
            </a:r>
            <a:endParaRPr lang="en-US" dirty="0" smtClean="0"/>
          </a:p>
          <a:p>
            <a:endParaRPr lang="en-US" dirty="0"/>
          </a:p>
          <a:p>
            <a:r>
              <a:rPr lang="en-US" dirty="0" smtClean="0"/>
              <a:t>Y/N/A: 35/0/0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55983843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11-18/0934 (</a:t>
            </a:r>
            <a:r>
              <a:rPr lang="en-US" dirty="0" err="1" smtClean="0"/>
              <a:t>Youhan</a:t>
            </a:r>
            <a:r>
              <a:rPr lang="en-US" dirty="0" smtClean="0"/>
              <a:t> Kim)</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11418, 12796, 12580, 13764, 13428, 13952, </a:t>
            </a:r>
            <a:r>
              <a:rPr lang="en-GB" dirty="0" smtClean="0"/>
              <a:t>14159</a:t>
            </a:r>
            <a:r>
              <a:rPr lang="en-US" dirty="0" smtClean="0"/>
              <a:t> in doc 11-18/0934r1?</a:t>
            </a:r>
          </a:p>
          <a:p>
            <a:endParaRPr lang="en-US" dirty="0"/>
          </a:p>
          <a:p>
            <a:r>
              <a:rPr lang="en-US" dirty="0" smtClean="0"/>
              <a:t>No objection to proposed resolutions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85983828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11-18/0964 (Robert Stacey)</a:t>
            </a:r>
            <a:endParaRPr lang="en-US" dirty="0"/>
          </a:p>
        </p:txBody>
      </p:sp>
      <p:sp>
        <p:nvSpPr>
          <p:cNvPr id="3" name="Content Placeholder 2"/>
          <p:cNvSpPr>
            <a:spLocks noGrp="1"/>
          </p:cNvSpPr>
          <p:nvPr>
            <p:ph idx="1"/>
          </p:nvPr>
        </p:nvSpPr>
        <p:spPr/>
        <p:txBody>
          <a:bodyPr/>
          <a:lstStyle/>
          <a:p>
            <a:r>
              <a:rPr lang="en-US" dirty="0" smtClean="0"/>
              <a:t>Do you accept text changes in doc 11-18/0964r0?</a:t>
            </a:r>
          </a:p>
          <a:p>
            <a:endParaRPr lang="en-US" dirty="0"/>
          </a:p>
          <a:p>
            <a:r>
              <a:rPr lang="en-US" dirty="0" smtClean="0"/>
              <a:t>Y/N/A: 9/7/14</a:t>
            </a:r>
          </a:p>
          <a:p>
            <a:r>
              <a:rPr lang="en-US" dirty="0" smtClean="0"/>
              <a:t>SP doesn’t achieve the required 75%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6070276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11-18/906 (</a:t>
            </a:r>
            <a:r>
              <a:rPr lang="en-US" dirty="0" err="1" smtClean="0"/>
              <a:t>Guoqing</a:t>
            </a:r>
            <a:r>
              <a:rPr lang="en-US" dirty="0" smtClean="0"/>
              <a:t> Li)</a:t>
            </a:r>
            <a:endParaRPr lang="en-US" dirty="0"/>
          </a:p>
        </p:txBody>
      </p:sp>
      <p:sp>
        <p:nvSpPr>
          <p:cNvPr id="3" name="Content Placeholder 2"/>
          <p:cNvSpPr>
            <a:spLocks noGrp="1"/>
          </p:cNvSpPr>
          <p:nvPr>
            <p:ph idx="1"/>
          </p:nvPr>
        </p:nvSpPr>
        <p:spPr/>
        <p:txBody>
          <a:bodyPr/>
          <a:lstStyle/>
          <a:p>
            <a:r>
              <a:rPr lang="en-US" dirty="0" smtClean="0"/>
              <a:t>Do you accept text changes in doc 11-18/0906r7?</a:t>
            </a:r>
          </a:p>
          <a:p>
            <a:endParaRPr lang="en-US" dirty="0"/>
          </a:p>
          <a:p>
            <a:r>
              <a:rPr lang="en-US" dirty="0" smtClean="0"/>
              <a:t>Y/N/A: 23/10/9</a:t>
            </a:r>
          </a:p>
          <a:p>
            <a:r>
              <a:rPr lang="en-US" dirty="0" smtClean="0"/>
              <a:t>The SP didn’t achieve the required 75%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0828416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11-18/0522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endParaRPr lang="en-GB" dirty="0"/>
          </a:p>
          <a:p>
            <a:r>
              <a:rPr lang="en-GB" dirty="0" smtClean="0"/>
              <a:t>Do you accept to add UL MU data disable bit in the OM Control field?</a:t>
            </a:r>
          </a:p>
          <a:p>
            <a:endParaRPr lang="en-GB" dirty="0"/>
          </a:p>
          <a:p>
            <a:r>
              <a:rPr lang="en-GB" dirty="0" smtClean="0"/>
              <a:t>No objection</a:t>
            </a:r>
          </a:p>
          <a:p>
            <a:endParaRPr lang="en-GB" dirty="0"/>
          </a:p>
          <a:p>
            <a:endParaRPr lang="en-GB" dirty="0" smtClean="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13522175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May </a:t>
            </a:r>
            <a:r>
              <a:rPr lang="en-US" altLang="en-US" dirty="0"/>
              <a:t>9</a:t>
            </a:r>
            <a:r>
              <a:rPr lang="en-US" altLang="en-US" dirty="0" smtClean="0"/>
              <a:t>,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MU: Ballroom ABCD</a:t>
            </a:r>
            <a:endParaRPr lang="en-US" dirty="0"/>
          </a:p>
          <a:p>
            <a:r>
              <a:rPr lang="en-US" dirty="0" smtClean="0"/>
              <a:t>MAC: Baltic I</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May 10, </a:t>
            </a:r>
            <a:r>
              <a:rPr lang="en-US" altLang="en-US" dirty="0" smtClean="0"/>
              <a:t>AM1 and PM1</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Motions – likely to take most of AM1</a:t>
            </a:r>
          </a:p>
          <a:p>
            <a:pPr>
              <a:lnSpc>
                <a:spcPct val="80000"/>
              </a:lnSpc>
              <a:buFont typeface="Arial" panose="020B0604020202020204" pitchFamily="34" charset="0"/>
              <a:buChar char="•"/>
            </a:pPr>
            <a:r>
              <a:rPr lang="en-US" altLang="en-US" dirty="0" smtClean="0"/>
              <a:t>Submissions and motions</a:t>
            </a:r>
          </a:p>
          <a:p>
            <a:pPr lvl="1">
              <a:lnSpc>
                <a:spcPct val="80000"/>
              </a:lnSpc>
              <a:buFont typeface="Arial" panose="020B0604020202020204" pitchFamily="34" charset="0"/>
              <a:buChar char="•"/>
            </a:pPr>
            <a:r>
              <a:rPr lang="en-US" altLang="en-US" dirty="0" smtClean="0"/>
              <a:t>Laurent</a:t>
            </a:r>
          </a:p>
          <a:p>
            <a:pPr lvl="1">
              <a:lnSpc>
                <a:spcPct val="80000"/>
              </a:lnSpc>
              <a:buFont typeface="Arial" panose="020B0604020202020204" pitchFamily="34" charset="0"/>
              <a:buChar char="•"/>
            </a:pPr>
            <a:r>
              <a:rPr lang="en-US" altLang="en-US" dirty="0" err="1" smtClean="0"/>
              <a:t>Youhan</a:t>
            </a:r>
            <a:endParaRPr lang="en-US" altLang="en-US" dirty="0" smtClean="0"/>
          </a:p>
          <a:p>
            <a:pPr lvl="1">
              <a:lnSpc>
                <a:spcPct val="80000"/>
              </a:lnSpc>
              <a:buFont typeface="Arial" panose="020B0604020202020204" pitchFamily="34" charset="0"/>
              <a:buChar char="•"/>
            </a:pPr>
            <a:r>
              <a:rPr lang="en-US" altLang="en-US" dirty="0" smtClean="0"/>
              <a:t>James Yee</a:t>
            </a:r>
          </a:p>
          <a:p>
            <a:pPr lvl="1">
              <a:lnSpc>
                <a:spcPct val="80000"/>
              </a:lnSpc>
              <a:buFont typeface="Arial" panose="020B0604020202020204" pitchFamily="34" charset="0"/>
              <a:buChar char="•"/>
            </a:pPr>
            <a:r>
              <a:rPr lang="en-US" altLang="en-US" dirty="0" smtClean="0"/>
              <a:t>Frank</a:t>
            </a:r>
          </a:p>
          <a:p>
            <a:pPr lvl="1">
              <a:lnSpc>
                <a:spcPct val="80000"/>
              </a:lnSpc>
              <a:buFont typeface="Arial" panose="020B0604020202020204" pitchFamily="34" charset="0"/>
              <a:buChar char="•"/>
            </a:pPr>
            <a:r>
              <a:rPr lang="en-US" altLang="en-US" dirty="0" err="1" smtClean="0"/>
              <a:t>Jeongki</a:t>
            </a:r>
            <a:endParaRPr lang="en-US" altLang="en-US" dirty="0" smtClean="0"/>
          </a:p>
          <a:p>
            <a:pPr lvl="1">
              <a:lnSpc>
                <a:spcPct val="80000"/>
              </a:lnSpc>
              <a:buFont typeface="Arial" panose="020B0604020202020204" pitchFamily="34" charset="0"/>
              <a:buChar char="•"/>
            </a:pPr>
            <a:r>
              <a:rPr lang="en-US" altLang="en-US" dirty="0" smtClean="0"/>
              <a:t>David </a:t>
            </a:r>
            <a:endParaRPr lang="en-US" altLang="en-US" dirty="0" smtClean="0"/>
          </a:p>
          <a:p>
            <a:pPr>
              <a:lnSpc>
                <a:spcPct val="80000"/>
              </a:lnSpc>
              <a:buFont typeface="Arial" panose="020B0604020202020204" pitchFamily="34" charset="0"/>
              <a:buChar char="•"/>
            </a:pPr>
            <a:r>
              <a:rPr lang="en-US" altLang="en-US" dirty="0" smtClean="0"/>
              <a:t>WG LB Motion – hard start at 3:10 pm</a:t>
            </a:r>
            <a:endParaRPr lang="en-US" altLang="en-US" dirty="0"/>
          </a:p>
          <a:p>
            <a:pPr>
              <a:lnSpc>
                <a:spcPct val="80000"/>
              </a:lnSpc>
              <a:buFont typeface="Arial" panose="020B0604020202020204" pitchFamily="34" charset="0"/>
              <a:buChar char="•"/>
            </a:pPr>
            <a:r>
              <a:rPr lang="en-US" altLang="en-US" dirty="0" smtClean="0"/>
              <a:t>Adjourn</a:t>
            </a:r>
            <a:endParaRPr lang="en-US" alt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88220465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r>
              <a:rPr lang="en-US" dirty="0" smtClean="0"/>
              <a:t>#206</a:t>
            </a:r>
            <a:endParaRPr lang="en-US" dirty="0"/>
          </a:p>
        </p:txBody>
      </p:sp>
      <p:sp>
        <p:nvSpPr>
          <p:cNvPr id="3" name="Content Placeholder 2"/>
          <p:cNvSpPr>
            <a:spLocks noGrp="1"/>
          </p:cNvSpPr>
          <p:nvPr>
            <p:ph idx="1"/>
          </p:nvPr>
        </p:nvSpPr>
        <p:spPr/>
        <p:txBody>
          <a:bodyPr/>
          <a:lstStyle/>
          <a:p>
            <a:r>
              <a:rPr lang="en-US" dirty="0" smtClean="0"/>
              <a:t>Move to accept </a:t>
            </a:r>
            <a:r>
              <a:rPr lang="en-US" dirty="0"/>
              <a:t>the spec. text change in the document </a:t>
            </a:r>
            <a:r>
              <a:rPr lang="en-GB" dirty="0" smtClean="0"/>
              <a:t>802.11-18/0756r1</a:t>
            </a:r>
          </a:p>
          <a:p>
            <a:endParaRPr lang="en-GB" dirty="0"/>
          </a:p>
          <a:p>
            <a:r>
              <a:rPr lang="en-GB" dirty="0" smtClean="0"/>
              <a:t>Move:	</a:t>
            </a:r>
            <a:r>
              <a:rPr lang="en-GB" dirty="0" smtClean="0"/>
              <a:t>Robert Stacey </a:t>
            </a:r>
            <a:r>
              <a:rPr lang="en-GB" dirty="0" smtClean="0"/>
              <a:t>		Second</a:t>
            </a:r>
            <a:r>
              <a:rPr lang="en-GB" dirty="0" smtClean="0"/>
              <a:t>:  Ron </a:t>
            </a:r>
            <a:r>
              <a:rPr lang="en-GB" dirty="0" err="1" smtClean="0"/>
              <a:t>Porat</a:t>
            </a:r>
            <a:endParaRPr lang="en-GB" dirty="0" smtClean="0"/>
          </a:p>
          <a:p>
            <a:r>
              <a:rPr lang="en-GB" dirty="0" smtClean="0"/>
              <a:t>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72041015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r>
              <a:rPr lang="en-US" dirty="0" smtClean="0"/>
              <a:t>#207</a:t>
            </a:r>
            <a:endParaRPr lang="en-US" dirty="0"/>
          </a:p>
        </p:txBody>
      </p:sp>
      <p:sp>
        <p:nvSpPr>
          <p:cNvPr id="3" name="Content Placeholder 2"/>
          <p:cNvSpPr>
            <a:spLocks noGrp="1"/>
          </p:cNvSpPr>
          <p:nvPr>
            <p:ph idx="1"/>
          </p:nvPr>
        </p:nvSpPr>
        <p:spPr/>
        <p:txBody>
          <a:bodyPr/>
          <a:lstStyle/>
          <a:p>
            <a:r>
              <a:rPr lang="en-US" dirty="0" smtClean="0"/>
              <a:t>Move to accept </a:t>
            </a:r>
            <a:r>
              <a:rPr lang="en-US" dirty="0"/>
              <a:t>the spec. text change in the document </a:t>
            </a:r>
            <a:r>
              <a:rPr lang="en-GB" dirty="0" smtClean="0"/>
              <a:t>802.11-18/0803r1</a:t>
            </a:r>
          </a:p>
          <a:p>
            <a:endParaRPr lang="en-GB" dirty="0"/>
          </a:p>
          <a:p>
            <a:r>
              <a:rPr lang="en-GB" dirty="0" smtClean="0"/>
              <a:t>Move: </a:t>
            </a:r>
            <a:r>
              <a:rPr lang="en-GB" dirty="0" smtClean="0"/>
              <a:t>Alfred </a:t>
            </a:r>
            <a:r>
              <a:rPr lang="en-GB" dirty="0" err="1" smtClean="0"/>
              <a:t>Asterjadhi</a:t>
            </a:r>
            <a:r>
              <a:rPr lang="en-GB" dirty="0" smtClean="0"/>
              <a:t>		Second</a:t>
            </a:r>
            <a:r>
              <a:rPr lang="en-GB" dirty="0" smtClean="0"/>
              <a:t>: Ron </a:t>
            </a:r>
            <a:r>
              <a:rPr lang="en-GB" dirty="0" err="1" smtClean="0"/>
              <a:t>Porat</a:t>
            </a:r>
            <a:endParaRPr lang="en-GB" dirty="0" smtClean="0"/>
          </a:p>
          <a:p>
            <a:r>
              <a:rPr lang="en-GB"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2528193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r>
              <a:rPr lang="en-US" dirty="0" smtClean="0"/>
              <a:t>#208</a:t>
            </a:r>
            <a:endParaRPr lang="en-US" dirty="0"/>
          </a:p>
        </p:txBody>
      </p:sp>
      <p:sp>
        <p:nvSpPr>
          <p:cNvPr id="3" name="Content Placeholder 2"/>
          <p:cNvSpPr>
            <a:spLocks noGrp="1"/>
          </p:cNvSpPr>
          <p:nvPr>
            <p:ph idx="1"/>
          </p:nvPr>
        </p:nvSpPr>
        <p:spPr/>
        <p:txBody>
          <a:bodyPr/>
          <a:lstStyle/>
          <a:p>
            <a:r>
              <a:rPr lang="en-US" dirty="0" smtClean="0"/>
              <a:t>Move to accept </a:t>
            </a:r>
            <a:r>
              <a:rPr lang="en-US" dirty="0"/>
              <a:t>the spec. text change in the document </a:t>
            </a:r>
            <a:r>
              <a:rPr lang="en-GB" dirty="0" smtClean="0"/>
              <a:t>802.11-18/0868r0</a:t>
            </a:r>
          </a:p>
          <a:p>
            <a:endParaRPr lang="en-GB" dirty="0"/>
          </a:p>
          <a:p>
            <a:r>
              <a:rPr lang="en-GB" dirty="0" smtClean="0"/>
              <a:t>Move: </a:t>
            </a:r>
            <a:r>
              <a:rPr lang="en-GB" dirty="0" smtClean="0"/>
              <a:t>James Yee</a:t>
            </a:r>
            <a:r>
              <a:rPr lang="en-GB" dirty="0" smtClean="0"/>
              <a:t>		Second</a:t>
            </a:r>
            <a:r>
              <a:rPr lang="en-GB" dirty="0" smtClean="0"/>
              <a:t>: Ron </a:t>
            </a:r>
            <a:r>
              <a:rPr lang="en-GB" dirty="0" err="1" smtClean="0"/>
              <a:t>Porat</a:t>
            </a:r>
            <a:endParaRPr lang="en-GB" dirty="0" smtClean="0"/>
          </a:p>
          <a:p>
            <a:r>
              <a:rPr lang="en-GB"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7404643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a:t>Move to accept the spec. text change in the document </a:t>
            </a:r>
            <a:r>
              <a:rPr lang="en-GB" dirty="0" smtClean="0"/>
              <a:t>802.11-18/0795r2</a:t>
            </a:r>
          </a:p>
          <a:p>
            <a:endParaRPr lang="en-GB" dirty="0"/>
          </a:p>
          <a:p>
            <a:r>
              <a:rPr lang="en-GB" dirty="0" smtClean="0"/>
              <a:t>Move: </a:t>
            </a:r>
            <a:r>
              <a:rPr lang="en-GB" dirty="0" err="1" smtClean="0"/>
              <a:t>Liwen</a:t>
            </a:r>
            <a:r>
              <a:rPr lang="en-GB" dirty="0" smtClean="0"/>
              <a:t> </a:t>
            </a:r>
            <a:r>
              <a:rPr lang="en-GB" dirty="0" smtClean="0"/>
              <a:t>Chu		Second: </a:t>
            </a:r>
            <a:r>
              <a:rPr lang="en-GB" dirty="0" err="1" smtClean="0"/>
              <a:t>Abhi</a:t>
            </a:r>
            <a:r>
              <a:rPr lang="en-GB" dirty="0" smtClean="0"/>
              <a:t> </a:t>
            </a:r>
            <a:r>
              <a:rPr lang="en-GB" dirty="0" err="1" smtClean="0"/>
              <a:t>Patil</a:t>
            </a:r>
            <a:endParaRPr lang="en-GB" dirty="0" smtClean="0"/>
          </a:p>
          <a:p>
            <a:r>
              <a:rPr lang="en-GB" dirty="0" smtClean="0"/>
              <a:t>accepted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800118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a:t>Move to accept the spec. text </a:t>
            </a:r>
            <a:r>
              <a:rPr lang="en-US" dirty="0" smtClean="0"/>
              <a:t>changes </a:t>
            </a:r>
            <a:r>
              <a:rPr lang="en-US" dirty="0"/>
              <a:t>in the document </a:t>
            </a:r>
            <a:r>
              <a:rPr lang="en-GB" dirty="0" smtClean="0"/>
              <a:t>802.11-18/0368r7</a:t>
            </a:r>
          </a:p>
          <a:p>
            <a:endParaRPr lang="en-GB" dirty="0"/>
          </a:p>
          <a:p>
            <a:r>
              <a:rPr lang="en-GB" dirty="0" smtClean="0"/>
              <a:t>Move: Abhishek </a:t>
            </a:r>
            <a:r>
              <a:rPr lang="en-GB" dirty="0" err="1" smtClean="0"/>
              <a:t>Patil</a:t>
            </a:r>
            <a:r>
              <a:rPr lang="en-GB" dirty="0" smtClean="0"/>
              <a:t>		Second</a:t>
            </a:r>
            <a:r>
              <a:rPr lang="en-GB" dirty="0" smtClean="0"/>
              <a:t>: Robert Stacey</a:t>
            </a:r>
          </a:p>
          <a:p>
            <a:r>
              <a:rPr lang="en-GB" dirty="0" smtClean="0"/>
              <a:t>accepted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4047945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text changes in doc </a:t>
            </a:r>
            <a:r>
              <a:rPr lang="en-US" dirty="0" smtClean="0"/>
              <a:t>11-18/0906r7</a:t>
            </a:r>
          </a:p>
          <a:p>
            <a:endParaRPr lang="en-US" dirty="0"/>
          </a:p>
          <a:p>
            <a:r>
              <a:rPr lang="en-US" dirty="0" smtClean="0"/>
              <a:t>Move: </a:t>
            </a:r>
            <a:r>
              <a:rPr lang="en-US" dirty="0" err="1" smtClean="0"/>
              <a:t>Guoqing</a:t>
            </a:r>
            <a:r>
              <a:rPr lang="en-US" dirty="0" smtClean="0"/>
              <a:t> Li		Second</a:t>
            </a:r>
            <a:r>
              <a:rPr lang="en-US" dirty="0" smtClean="0"/>
              <a:t>: </a:t>
            </a:r>
            <a:r>
              <a:rPr lang="en-US" dirty="0" err="1" smtClean="0"/>
              <a:t>Abhi</a:t>
            </a:r>
            <a:r>
              <a:rPr lang="en-US" dirty="0" smtClean="0"/>
              <a:t> </a:t>
            </a:r>
            <a:r>
              <a:rPr lang="en-US" dirty="0" err="1" smtClean="0"/>
              <a:t>Patil</a:t>
            </a:r>
            <a:endParaRPr lang="en-US" dirty="0" smtClean="0"/>
          </a:p>
          <a:p>
            <a:r>
              <a:rPr lang="en-US" dirty="0" smtClean="0"/>
              <a:t>accepted</a:t>
            </a:r>
            <a:endParaRPr lang="en-US" dirty="0" smtClean="0"/>
          </a:p>
          <a:p>
            <a:endParaRPr lang="en-US" dirty="0"/>
          </a:p>
          <a:p>
            <a:endParaRPr lang="en-US" dirty="0"/>
          </a:p>
          <a:p>
            <a:r>
              <a:rPr lang="en-US" dirty="0"/>
              <a:t>Y/N/A: 23/10/9</a:t>
            </a:r>
          </a:p>
          <a:p>
            <a:r>
              <a:rPr lang="en-US" dirty="0"/>
              <a:t>The SP didn’t achieve the required 75%</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478109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r>
              <a:rPr lang="en-US" dirty="0" smtClean="0"/>
              <a:t>Move to accept spec text changes in doc 11-18/0957r0</a:t>
            </a:r>
          </a:p>
          <a:p>
            <a:endParaRPr lang="en-US" dirty="0"/>
          </a:p>
          <a:p>
            <a:r>
              <a:rPr lang="en-US" dirty="0" smtClean="0"/>
              <a:t>Move: </a:t>
            </a:r>
            <a:r>
              <a:rPr lang="en-US" dirty="0" err="1" smtClean="0"/>
              <a:t>Youhan</a:t>
            </a:r>
            <a:r>
              <a:rPr lang="en-US" dirty="0" smtClean="0"/>
              <a:t> Kim		Second: Alfred </a:t>
            </a:r>
            <a:r>
              <a:rPr lang="en-US" dirty="0" err="1" smtClean="0"/>
              <a:t>Asterjadhi</a:t>
            </a:r>
            <a:endParaRPr lang="en-US" dirty="0" smtClean="0"/>
          </a:p>
          <a:p>
            <a:r>
              <a:rPr lang="en-US"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6381807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#579</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802.11-18/0725r1</a:t>
            </a:r>
            <a:endParaRPr lang="en-US" altLang="zh-CN" dirty="0"/>
          </a:p>
          <a:p>
            <a:endParaRPr lang="en-US" altLang="zh-CN" dirty="0"/>
          </a:p>
          <a:p>
            <a:pPr marL="0" indent="0">
              <a:buNone/>
            </a:pPr>
            <a:r>
              <a:rPr lang="en-GB" dirty="0"/>
              <a:t>	11444, 12066, 12762, 12763, 12766, 12780, 	12786, 12787, 12812, 12813, 14007, 12848,  	13969, 13987, 13996, 13998, 14001, 14004, 14008 </a:t>
            </a:r>
            <a:endParaRPr lang="en-GB" dirty="0" smtClean="0"/>
          </a:p>
          <a:p>
            <a:pPr marL="0" indent="0">
              <a:buNone/>
            </a:pPr>
            <a:endParaRPr lang="en-GB" sz="2000" dirty="0"/>
          </a:p>
          <a:p>
            <a:pPr marL="0" indent="0">
              <a:buNone/>
            </a:pPr>
            <a:r>
              <a:rPr lang="en-GB" sz="2000" dirty="0" smtClean="0"/>
              <a:t>Move: 	</a:t>
            </a:r>
            <a:r>
              <a:rPr lang="en-GB" sz="2000" dirty="0" smtClean="0"/>
              <a:t>Bin </a:t>
            </a:r>
            <a:r>
              <a:rPr lang="en-GB" sz="2000" dirty="0" err="1" smtClean="0"/>
              <a:t>Tian</a:t>
            </a:r>
            <a:r>
              <a:rPr lang="en-GB" sz="2000" dirty="0" smtClean="0"/>
              <a:t>			Second:	</a:t>
            </a:r>
            <a:r>
              <a:rPr lang="en-GB" sz="2000" dirty="0" smtClean="0"/>
              <a:t> Ron </a:t>
            </a:r>
            <a:r>
              <a:rPr lang="en-GB" sz="2000" dirty="0" err="1" smtClean="0"/>
              <a:t>Porat</a:t>
            </a:r>
            <a:endParaRPr lang="en-GB" sz="2000" dirty="0" smtClean="0"/>
          </a:p>
          <a:p>
            <a:pPr marL="0" indent="0">
              <a:buNone/>
            </a:pPr>
            <a:r>
              <a:rPr lang="en-GB" sz="2000" dirty="0" smtClean="0"/>
              <a:t>accepted</a:t>
            </a:r>
            <a:r>
              <a:rPr lang="en-GB" sz="2000" dirty="0" smtClean="0"/>
              <a:t>	</a:t>
            </a:r>
            <a:endParaRPr 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61633956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#580</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two following CIDs in the document </a:t>
            </a:r>
            <a:r>
              <a:rPr lang="en-GB" dirty="0" smtClean="0"/>
              <a:t>802.11-18/0753r0</a:t>
            </a:r>
            <a:endParaRPr lang="en-US" altLang="zh-CN" dirty="0"/>
          </a:p>
          <a:p>
            <a:pPr marL="0" indent="0">
              <a:buNone/>
            </a:pPr>
            <a:endParaRPr lang="en-US" dirty="0"/>
          </a:p>
          <a:p>
            <a:pPr marL="0" indent="0">
              <a:buNone/>
            </a:pPr>
            <a:r>
              <a:rPr lang="en-US" dirty="0"/>
              <a:t>	</a:t>
            </a:r>
            <a:r>
              <a:rPr lang="en-GB" dirty="0"/>
              <a:t> 11897, 14320 </a:t>
            </a:r>
            <a:endParaRPr lang="en-GB" dirty="0" smtClean="0"/>
          </a:p>
          <a:p>
            <a:pPr marL="0" indent="0">
              <a:buNone/>
            </a:pPr>
            <a:endParaRPr lang="en-GB" dirty="0"/>
          </a:p>
          <a:p>
            <a:pPr marL="0" indent="0">
              <a:buNone/>
            </a:pPr>
            <a:r>
              <a:rPr lang="en-GB" dirty="0" smtClean="0"/>
              <a:t>Move: </a:t>
            </a:r>
            <a:r>
              <a:rPr lang="en-GB" dirty="0" smtClean="0"/>
              <a:t>Bin </a:t>
            </a:r>
            <a:r>
              <a:rPr lang="en-GB" dirty="0" err="1" smtClean="0"/>
              <a:t>Tian</a:t>
            </a:r>
            <a:r>
              <a:rPr lang="en-GB" dirty="0" smtClean="0"/>
              <a:t>		Second</a:t>
            </a:r>
            <a:r>
              <a:rPr lang="en-GB" dirty="0" smtClean="0"/>
              <a:t>: Ron </a:t>
            </a:r>
            <a:r>
              <a:rPr lang="en-GB" dirty="0" err="1" smtClean="0"/>
              <a:t>Porat</a:t>
            </a:r>
            <a:endParaRPr lang="en-GB" dirty="0" smtClean="0"/>
          </a:p>
          <a:p>
            <a:pPr marL="0" indent="0">
              <a:buNone/>
            </a:pPr>
            <a:r>
              <a:rPr lang="en-GB"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0968929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#581</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 for the  following CID in the document </a:t>
            </a:r>
            <a:r>
              <a:rPr lang="en-GB" dirty="0" smtClean="0"/>
              <a:t>802.11-18/0754r0</a:t>
            </a:r>
            <a:endParaRPr lang="en-US" altLang="zh-CN" dirty="0"/>
          </a:p>
          <a:p>
            <a:pPr marL="0" indent="0">
              <a:buNone/>
            </a:pPr>
            <a:endParaRPr lang="en-GB" dirty="0"/>
          </a:p>
          <a:p>
            <a:pPr marL="0" indent="0">
              <a:buNone/>
            </a:pPr>
            <a:r>
              <a:rPr lang="en-GB" dirty="0"/>
              <a:t>	</a:t>
            </a:r>
            <a:r>
              <a:rPr lang="en-GB" dirty="0" smtClean="0"/>
              <a:t>14038</a:t>
            </a:r>
          </a:p>
          <a:p>
            <a:pPr marL="0" indent="0">
              <a:buNone/>
            </a:pPr>
            <a:endParaRPr lang="en-GB" dirty="0"/>
          </a:p>
          <a:p>
            <a:pPr marL="0" indent="0">
              <a:buNone/>
            </a:pPr>
            <a:r>
              <a:rPr lang="en-GB" dirty="0" smtClean="0"/>
              <a:t>Move: </a:t>
            </a:r>
            <a:r>
              <a:rPr lang="en-GB" dirty="0" smtClean="0"/>
              <a:t>Bin </a:t>
            </a:r>
            <a:r>
              <a:rPr lang="en-GB" dirty="0" err="1" smtClean="0"/>
              <a:t>Tian</a:t>
            </a:r>
            <a:r>
              <a:rPr lang="en-GB" dirty="0" smtClean="0"/>
              <a:t>		Second</a:t>
            </a:r>
            <a:r>
              <a:rPr lang="en-GB" dirty="0" smtClean="0"/>
              <a:t>: Ron </a:t>
            </a:r>
            <a:r>
              <a:rPr lang="en-GB" dirty="0" err="1" smtClean="0"/>
              <a:t>Porat</a:t>
            </a:r>
            <a:endParaRPr lang="en-GB" dirty="0" smtClean="0"/>
          </a:p>
          <a:p>
            <a:pPr marL="0" indent="0">
              <a:buNone/>
            </a:pPr>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6896087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#582</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 for the  following CID in the document </a:t>
            </a:r>
            <a:r>
              <a:rPr lang="en-GB" dirty="0" smtClean="0"/>
              <a:t>802.11-18/0755r1</a:t>
            </a:r>
            <a:endParaRPr lang="en-US" altLang="zh-CN" dirty="0"/>
          </a:p>
          <a:p>
            <a:pPr marL="0" indent="0">
              <a:buNone/>
            </a:pPr>
            <a:endParaRPr lang="en-US" dirty="0"/>
          </a:p>
          <a:p>
            <a:pPr marL="0" indent="0">
              <a:buNone/>
            </a:pPr>
            <a:r>
              <a:rPr lang="en-US" dirty="0"/>
              <a:t>	</a:t>
            </a:r>
            <a:r>
              <a:rPr lang="en-GB" dirty="0" smtClean="0"/>
              <a:t>12559</a:t>
            </a:r>
          </a:p>
          <a:p>
            <a:pPr marL="0" indent="0">
              <a:buNone/>
            </a:pPr>
            <a:endParaRPr lang="en-GB" dirty="0"/>
          </a:p>
          <a:p>
            <a:pPr marL="0" indent="0">
              <a:buNone/>
            </a:pPr>
            <a:r>
              <a:rPr lang="en-GB" dirty="0" smtClean="0"/>
              <a:t>Move: </a:t>
            </a:r>
            <a:r>
              <a:rPr lang="en-GB" dirty="0" smtClean="0"/>
              <a:t>Bin </a:t>
            </a:r>
            <a:r>
              <a:rPr lang="en-GB" dirty="0" err="1" smtClean="0"/>
              <a:t>Tian</a:t>
            </a:r>
            <a:r>
              <a:rPr lang="en-GB" dirty="0" smtClean="0"/>
              <a:t>		Second</a:t>
            </a:r>
            <a:r>
              <a:rPr lang="en-GB" dirty="0" smtClean="0"/>
              <a:t>: Ron </a:t>
            </a:r>
            <a:r>
              <a:rPr lang="en-GB" dirty="0" err="1" smtClean="0"/>
              <a:t>Porat</a:t>
            </a:r>
            <a:endParaRPr lang="en-GB" dirty="0" smtClean="0"/>
          </a:p>
          <a:p>
            <a:pPr marL="0" indent="0">
              <a:buNone/>
            </a:pPr>
            <a:r>
              <a:rPr lang="en-GB"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576326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#583</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802.11-18/0779r3</a:t>
            </a:r>
            <a:endParaRPr lang="en-US" dirty="0"/>
          </a:p>
          <a:p>
            <a:pPr marL="0" indent="0">
              <a:buNone/>
            </a:pPr>
            <a:r>
              <a:rPr lang="en-GB" dirty="0"/>
              <a:t>	11722, 12490, 11435, 14056, 12558, 13631, 14315, 13434, 14059, </a:t>
            </a:r>
            <a:r>
              <a:rPr lang="en-GB" dirty="0" smtClean="0"/>
              <a:t>14060</a:t>
            </a:r>
            <a:r>
              <a:rPr lang="en-GB" dirty="0"/>
              <a:t>, 13440, 14161, 14162, 14163, 13633, 13377, 12561, 12872, </a:t>
            </a:r>
            <a:r>
              <a:rPr lang="en-GB" dirty="0" smtClean="0"/>
              <a:t>12590</a:t>
            </a:r>
            <a:r>
              <a:rPr lang="en-GB" dirty="0"/>
              <a:t>, 14196, 12051, 12876, 12687, 13613, </a:t>
            </a:r>
            <a:r>
              <a:rPr lang="en-GB" dirty="0" smtClean="0"/>
              <a:t>13614</a:t>
            </a:r>
          </a:p>
          <a:p>
            <a:pPr marL="0" indent="0">
              <a:buNone/>
            </a:pPr>
            <a:endParaRPr lang="en-GB" dirty="0"/>
          </a:p>
          <a:p>
            <a:pPr marL="0" indent="0">
              <a:buNone/>
            </a:pPr>
            <a:r>
              <a:rPr lang="en-GB" dirty="0" smtClean="0"/>
              <a:t>Move: </a:t>
            </a:r>
            <a:r>
              <a:rPr lang="en-GB" dirty="0" err="1" smtClean="0"/>
              <a:t>Youhan</a:t>
            </a:r>
            <a:r>
              <a:rPr lang="en-GB" dirty="0" smtClean="0"/>
              <a:t> Kim		Second</a:t>
            </a:r>
            <a:r>
              <a:rPr lang="en-GB" dirty="0" smtClean="0"/>
              <a:t>: Ron </a:t>
            </a:r>
            <a:r>
              <a:rPr lang="en-GB" dirty="0" err="1" smtClean="0"/>
              <a:t>Porat</a:t>
            </a:r>
            <a:endParaRPr lang="en-GB" dirty="0" smtClean="0"/>
          </a:p>
          <a:p>
            <a:pPr marL="0" indent="0">
              <a:buNone/>
            </a:pPr>
            <a:r>
              <a:rPr lang="en-GB" dirty="0" smtClean="0"/>
              <a:t>accepted</a:t>
            </a:r>
            <a:endParaRPr lang="en-US" dirty="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72651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#584</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802.11-18/0799r0</a:t>
            </a:r>
            <a:endParaRPr lang="en-US" altLang="zh-CN" dirty="0"/>
          </a:p>
          <a:p>
            <a:endParaRPr lang="en-US" dirty="0"/>
          </a:p>
          <a:p>
            <a:pPr marL="457200" lvl="1" indent="0">
              <a:buNone/>
            </a:pPr>
            <a:r>
              <a:rPr lang="en-US" dirty="0"/>
              <a:t>11727, </a:t>
            </a:r>
            <a:r>
              <a:rPr lang="en-US" dirty="0" smtClean="0"/>
              <a:t>12102</a:t>
            </a:r>
          </a:p>
          <a:p>
            <a:pPr marL="57150" indent="0"/>
            <a:endParaRPr lang="en-US" dirty="0" smtClean="0"/>
          </a:p>
          <a:p>
            <a:pPr marL="57150" indent="0"/>
            <a:r>
              <a:rPr lang="en-US" dirty="0" smtClean="0"/>
              <a:t>Move: </a:t>
            </a:r>
            <a:r>
              <a:rPr lang="en-US" dirty="0" smtClean="0"/>
              <a:t>Bin </a:t>
            </a:r>
            <a:r>
              <a:rPr lang="en-US" dirty="0" err="1" smtClean="0"/>
              <a:t>Tian</a:t>
            </a:r>
            <a:r>
              <a:rPr lang="en-US" dirty="0" smtClean="0"/>
              <a:t>		Second</a:t>
            </a:r>
            <a:r>
              <a:rPr lang="en-US" dirty="0" smtClean="0"/>
              <a:t>: Ron </a:t>
            </a:r>
            <a:r>
              <a:rPr lang="en-US" dirty="0" err="1" smtClean="0"/>
              <a:t>Porat</a:t>
            </a:r>
            <a:endParaRPr lang="en-US" dirty="0" smtClean="0"/>
          </a:p>
          <a:p>
            <a:pPr marL="57150" indent="0"/>
            <a:r>
              <a:rPr lang="en-US" dirty="0" smtClean="0"/>
              <a:t>accepted</a:t>
            </a:r>
            <a:endParaRPr lang="en-US" dirty="0"/>
          </a:p>
          <a:p>
            <a:pPr marL="457200" lvl="1" indent="0">
              <a:buNone/>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90358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#585</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802.11-18/0815r1</a:t>
            </a:r>
            <a:endParaRPr lang="en-US" altLang="zh-CN" dirty="0"/>
          </a:p>
          <a:p>
            <a:endParaRPr lang="en-US" dirty="0"/>
          </a:p>
          <a:p>
            <a:pPr marL="457200" lvl="1" indent="0">
              <a:buNone/>
            </a:pPr>
            <a:r>
              <a:rPr lang="en-US" dirty="0"/>
              <a:t>14075, 14079, </a:t>
            </a:r>
            <a:r>
              <a:rPr lang="en-US" dirty="0" smtClean="0"/>
              <a:t>14083</a:t>
            </a:r>
          </a:p>
          <a:p>
            <a:pPr marL="457200" lvl="1" indent="0">
              <a:buNone/>
            </a:pPr>
            <a:endParaRPr lang="en-US" dirty="0"/>
          </a:p>
          <a:p>
            <a:pPr marL="57150" indent="0"/>
            <a:r>
              <a:rPr lang="en-US" dirty="0" smtClean="0"/>
              <a:t>Move: </a:t>
            </a:r>
            <a:r>
              <a:rPr lang="en-US" dirty="0" err="1"/>
              <a:t>Sigurd</a:t>
            </a:r>
            <a:r>
              <a:rPr lang="en-US" dirty="0"/>
              <a:t> </a:t>
            </a:r>
            <a:r>
              <a:rPr lang="en-US" dirty="0" err="1"/>
              <a:t>Schelstraete</a:t>
            </a:r>
            <a:r>
              <a:rPr lang="en-US" dirty="0"/>
              <a:t> </a:t>
            </a:r>
            <a:r>
              <a:rPr lang="en-US" dirty="0" smtClean="0"/>
              <a:t>	   	Second</a:t>
            </a:r>
            <a:r>
              <a:rPr lang="en-US" dirty="0" smtClean="0"/>
              <a:t>: Ron </a:t>
            </a:r>
            <a:r>
              <a:rPr lang="en-US" dirty="0" err="1" smtClean="0"/>
              <a:t>Porat</a:t>
            </a:r>
            <a:endParaRPr lang="en-US" dirty="0" smtClean="0"/>
          </a:p>
          <a:p>
            <a:pPr marL="57150" indent="0"/>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353728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#586</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802.11-18/0807r1</a:t>
            </a:r>
            <a:endParaRPr lang="en-US" altLang="zh-CN" dirty="0"/>
          </a:p>
          <a:p>
            <a:endParaRPr lang="en-US" dirty="0"/>
          </a:p>
          <a:p>
            <a:pPr marL="457200" lvl="1" indent="0">
              <a:buNone/>
            </a:pPr>
            <a:r>
              <a:rPr lang="en-GB" dirty="0"/>
              <a:t>13869, 12999, 11311, 13914, 13912, 13913, 11098, 13829, 13915, 13917, </a:t>
            </a:r>
            <a:r>
              <a:rPr lang="en-GB" dirty="0" smtClean="0"/>
              <a:t>13951</a:t>
            </a:r>
          </a:p>
          <a:p>
            <a:pPr marL="457200" lvl="1" indent="0">
              <a:buNone/>
            </a:pPr>
            <a:endParaRPr lang="en-GB" dirty="0"/>
          </a:p>
          <a:p>
            <a:pPr marL="57150" indent="0"/>
            <a:r>
              <a:rPr lang="en-GB" dirty="0" smtClean="0"/>
              <a:t>Move: </a:t>
            </a:r>
            <a:r>
              <a:rPr lang="en-GB" dirty="0" err="1" smtClean="0"/>
              <a:t>Youhan</a:t>
            </a:r>
            <a:r>
              <a:rPr lang="en-GB" dirty="0" smtClean="0"/>
              <a:t> Kim			Second</a:t>
            </a:r>
            <a:r>
              <a:rPr lang="en-GB" dirty="0" smtClean="0"/>
              <a:t>: Ron </a:t>
            </a:r>
            <a:r>
              <a:rPr lang="en-GB" dirty="0" err="1" smtClean="0"/>
              <a:t>Porat</a:t>
            </a:r>
            <a:endParaRPr lang="en-GB" dirty="0" smtClean="0"/>
          </a:p>
          <a:p>
            <a:pPr marL="57150" indent="0"/>
            <a:r>
              <a:rPr lang="en-GB"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0292906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#587</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802.11-18/0771r1</a:t>
            </a:r>
            <a:endParaRPr lang="en-GB" dirty="0"/>
          </a:p>
          <a:p>
            <a:endParaRPr lang="en-GB" altLang="zh-CN" dirty="0"/>
          </a:p>
          <a:p>
            <a:pPr marL="457200" lvl="1" indent="0">
              <a:buNone/>
            </a:pPr>
            <a:r>
              <a:rPr lang="en-GB" dirty="0"/>
              <a:t>11212,11224,11226,11724,11726,11962,12637,12688,12724,12725,12726,13312,13641,13772,14052</a:t>
            </a:r>
            <a:endParaRPr lang="en-US" altLang="zh-CN" dirty="0"/>
          </a:p>
          <a:p>
            <a:endParaRPr lang="en-US" dirty="0" smtClean="0"/>
          </a:p>
          <a:p>
            <a:r>
              <a:rPr lang="en-US" dirty="0" smtClean="0"/>
              <a:t>Move</a:t>
            </a:r>
            <a:r>
              <a:rPr lang="en-US" dirty="0" smtClean="0"/>
              <a:t>:  </a:t>
            </a:r>
            <a:r>
              <a:rPr lang="en-US" dirty="0" smtClean="0"/>
              <a:t>Bin </a:t>
            </a:r>
            <a:r>
              <a:rPr lang="en-US" dirty="0" err="1" smtClean="0"/>
              <a:t>Tian</a:t>
            </a:r>
            <a:r>
              <a:rPr lang="en-US" dirty="0" smtClean="0"/>
              <a:t> </a:t>
            </a:r>
            <a:r>
              <a:rPr lang="en-US" dirty="0" smtClean="0"/>
              <a:t>		Second</a:t>
            </a:r>
            <a:r>
              <a:rPr lang="en-US" dirty="0" smtClean="0"/>
              <a:t>: Ron </a:t>
            </a:r>
            <a:r>
              <a:rPr lang="en-US" dirty="0" err="1" smtClean="0"/>
              <a:t>Porat</a:t>
            </a:r>
            <a:endParaRPr lang="en-US" dirty="0" smtClean="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9047037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#588</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802.11-18/0819r1</a:t>
            </a:r>
            <a:endParaRPr lang="en-US" altLang="zh-CN" dirty="0"/>
          </a:p>
          <a:p>
            <a:endParaRPr lang="en-US" dirty="0"/>
          </a:p>
          <a:p>
            <a:pPr marL="457200" lvl="1" indent="0">
              <a:buNone/>
            </a:pPr>
            <a:r>
              <a:rPr lang="en-US" dirty="0"/>
              <a:t>13017, 12104, 12105, 12014, 12106 </a:t>
            </a:r>
            <a:endParaRPr lang="en-US" dirty="0" smtClean="0"/>
          </a:p>
          <a:p>
            <a:pPr marL="457200" lvl="1" indent="0">
              <a:buNone/>
            </a:pPr>
            <a:endParaRPr lang="en-US" dirty="0"/>
          </a:p>
          <a:p>
            <a:pPr marL="57150" indent="0"/>
            <a:r>
              <a:rPr lang="en-US" dirty="0" smtClean="0"/>
              <a:t>Move: </a:t>
            </a:r>
            <a:r>
              <a:rPr lang="en-US" dirty="0" smtClean="0"/>
              <a:t>Bin </a:t>
            </a:r>
            <a:r>
              <a:rPr lang="en-US" dirty="0" err="1" smtClean="0"/>
              <a:t>Tian</a:t>
            </a:r>
            <a:r>
              <a:rPr lang="en-US" dirty="0" smtClean="0"/>
              <a:t>			Second</a:t>
            </a:r>
            <a:r>
              <a:rPr lang="en-US" dirty="0" smtClean="0"/>
              <a:t>: Ron </a:t>
            </a:r>
            <a:r>
              <a:rPr lang="en-US" dirty="0" err="1" smtClean="0"/>
              <a:t>Porat</a:t>
            </a:r>
            <a:endParaRPr lang="en-US" dirty="0" smtClean="0"/>
          </a:p>
          <a:p>
            <a:pPr marL="57150" indent="0"/>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98077327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#589</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802.11-18/0936r0</a:t>
            </a:r>
            <a:endParaRPr lang="en-US" altLang="zh-CN" dirty="0"/>
          </a:p>
          <a:p>
            <a:endParaRPr lang="en-US" dirty="0"/>
          </a:p>
          <a:p>
            <a:pPr marL="457200" lvl="1" indent="0">
              <a:buNone/>
            </a:pPr>
            <a:r>
              <a:rPr lang="en-US" dirty="0" smtClean="0"/>
              <a:t>14078</a:t>
            </a:r>
          </a:p>
          <a:p>
            <a:pPr marL="457200" lvl="1" indent="0">
              <a:buNone/>
            </a:pPr>
            <a:endParaRPr lang="en-US" dirty="0"/>
          </a:p>
          <a:p>
            <a:pPr marL="57150" indent="0"/>
            <a:r>
              <a:rPr lang="en-US" dirty="0" smtClean="0"/>
              <a:t>Move: </a:t>
            </a:r>
            <a:r>
              <a:rPr lang="en-US" dirty="0" err="1"/>
              <a:t>Sigurd</a:t>
            </a:r>
            <a:r>
              <a:rPr lang="en-US" dirty="0"/>
              <a:t> </a:t>
            </a:r>
            <a:r>
              <a:rPr lang="en-US" dirty="0" err="1"/>
              <a:t>Schelstraete</a:t>
            </a:r>
            <a:r>
              <a:rPr lang="en-US" dirty="0"/>
              <a:t> </a:t>
            </a:r>
            <a:r>
              <a:rPr lang="en-US" dirty="0" smtClean="0"/>
              <a:t>		Second</a:t>
            </a:r>
            <a:r>
              <a:rPr lang="en-US" dirty="0" smtClean="0"/>
              <a:t>: Ron </a:t>
            </a:r>
            <a:r>
              <a:rPr lang="en-US" dirty="0" err="1" smtClean="0"/>
              <a:t>Porat</a:t>
            </a:r>
            <a:endParaRPr lang="en-US" dirty="0" smtClean="0"/>
          </a:p>
          <a:p>
            <a:pPr marL="57150" indent="0"/>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76111845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#590</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802.11-18/0937r0</a:t>
            </a:r>
            <a:endParaRPr lang="en-US" altLang="zh-CN" dirty="0"/>
          </a:p>
          <a:p>
            <a:endParaRPr lang="en-US" dirty="0"/>
          </a:p>
          <a:p>
            <a:pPr marL="457200" lvl="1" indent="0">
              <a:buNone/>
            </a:pPr>
            <a:r>
              <a:rPr lang="en-US" dirty="0"/>
              <a:t>11895,13458, </a:t>
            </a:r>
            <a:r>
              <a:rPr lang="en-US" dirty="0" smtClean="0"/>
              <a:t>13459,13463</a:t>
            </a:r>
          </a:p>
          <a:p>
            <a:pPr marL="457200" lvl="1" indent="0">
              <a:buNone/>
            </a:pPr>
            <a:endParaRPr lang="en-US" dirty="0"/>
          </a:p>
          <a:p>
            <a:pPr marL="57150" indent="0"/>
            <a:r>
              <a:rPr lang="en-US" dirty="0" smtClean="0"/>
              <a:t>	Move: Yan Zhang		Second</a:t>
            </a:r>
            <a:r>
              <a:rPr lang="en-US" dirty="0" smtClean="0"/>
              <a:t>: Ron </a:t>
            </a:r>
            <a:r>
              <a:rPr lang="en-US" dirty="0" err="1" smtClean="0"/>
              <a:t>Porat</a:t>
            </a:r>
            <a:endParaRPr lang="en-US" dirty="0" smtClean="0"/>
          </a:p>
          <a:p>
            <a:pPr marL="57150" indent="0"/>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58114394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#591</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 in the document </a:t>
            </a:r>
            <a:r>
              <a:rPr lang="en-GB" dirty="0" smtClean="0"/>
              <a:t>802.11-18/0935r0</a:t>
            </a:r>
            <a:endParaRPr lang="en-US" altLang="zh-CN" dirty="0"/>
          </a:p>
          <a:p>
            <a:endParaRPr lang="en-US" dirty="0"/>
          </a:p>
          <a:p>
            <a:pPr marL="457200" lvl="1" indent="0">
              <a:buNone/>
            </a:pPr>
            <a:r>
              <a:rPr lang="en-US" dirty="0" smtClean="0"/>
              <a:t>13974</a:t>
            </a:r>
          </a:p>
          <a:p>
            <a:pPr marL="457200" lvl="1" indent="0">
              <a:buNone/>
            </a:pPr>
            <a:endParaRPr lang="en-US" dirty="0"/>
          </a:p>
          <a:p>
            <a:pPr marL="57150" indent="0"/>
            <a:r>
              <a:rPr lang="en-US" dirty="0" smtClean="0"/>
              <a:t>Move: </a:t>
            </a:r>
            <a:r>
              <a:rPr lang="en-US" dirty="0" err="1" smtClean="0"/>
              <a:t>Youhan</a:t>
            </a:r>
            <a:r>
              <a:rPr lang="en-US" dirty="0" smtClean="0"/>
              <a:t> Kim			Second</a:t>
            </a:r>
            <a:r>
              <a:rPr lang="en-US" dirty="0" smtClean="0"/>
              <a:t>: Ron </a:t>
            </a:r>
            <a:r>
              <a:rPr lang="en-US" dirty="0" err="1" smtClean="0"/>
              <a:t>Porat</a:t>
            </a:r>
            <a:endParaRPr lang="en-US" dirty="0" smtClean="0"/>
          </a:p>
          <a:p>
            <a:pPr marL="57150" indent="0"/>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84066713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#592</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802.11-18/0806r0</a:t>
            </a:r>
            <a:endParaRPr lang="en-US" altLang="zh-CN" dirty="0"/>
          </a:p>
          <a:p>
            <a:endParaRPr lang="en-US" dirty="0"/>
          </a:p>
          <a:p>
            <a:pPr marL="457200" lvl="1" indent="0">
              <a:buNone/>
            </a:pPr>
            <a:r>
              <a:rPr lang="en-GB" dirty="0"/>
              <a:t>11893, 13618, 13619, 13620, </a:t>
            </a:r>
            <a:r>
              <a:rPr lang="en-GB" dirty="0" smtClean="0"/>
              <a:t>13621</a:t>
            </a:r>
          </a:p>
          <a:p>
            <a:pPr marL="457200" lvl="1" indent="0">
              <a:buNone/>
            </a:pPr>
            <a:endParaRPr lang="en-GB" dirty="0"/>
          </a:p>
          <a:p>
            <a:pPr marL="457200" lvl="1" indent="0">
              <a:buNone/>
            </a:pPr>
            <a:r>
              <a:rPr lang="en-GB" dirty="0" smtClean="0"/>
              <a:t>	</a:t>
            </a:r>
            <a:endParaRPr lang="en-US" dirty="0"/>
          </a:p>
          <a:p>
            <a:r>
              <a:rPr lang="en-US" dirty="0" smtClean="0"/>
              <a:t>Move: Bin </a:t>
            </a:r>
            <a:r>
              <a:rPr lang="en-US" dirty="0" err="1" smtClean="0"/>
              <a:t>Tian</a:t>
            </a:r>
            <a:r>
              <a:rPr lang="en-US" dirty="0" smtClean="0"/>
              <a:t>			Second</a:t>
            </a:r>
            <a:r>
              <a:rPr lang="en-US" dirty="0" smtClean="0"/>
              <a:t>: Ron </a:t>
            </a:r>
            <a:r>
              <a:rPr lang="en-US" dirty="0" err="1" smtClean="0"/>
              <a:t>Porat</a:t>
            </a:r>
            <a:endParaRPr lang="en-US" dirty="0" smtClean="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3158067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#593</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802.11-18/0765r2</a:t>
            </a:r>
            <a:endParaRPr lang="en-US" altLang="zh-CN" dirty="0"/>
          </a:p>
          <a:p>
            <a:endParaRPr lang="en-US" dirty="0"/>
          </a:p>
          <a:p>
            <a:pPr marL="457200" lvl="1" indent="0">
              <a:buNone/>
            </a:pPr>
            <a:r>
              <a:rPr lang="en-GB" dirty="0"/>
              <a:t>13384, 13386, 13387, 13388, 13385, 13383, 13390, </a:t>
            </a:r>
            <a:r>
              <a:rPr lang="en-GB" dirty="0" smtClean="0"/>
              <a:t>13389</a:t>
            </a:r>
          </a:p>
          <a:p>
            <a:pPr marL="457200" lvl="1" indent="0">
              <a:buNone/>
            </a:pPr>
            <a:endParaRPr lang="en-GB" dirty="0"/>
          </a:p>
          <a:p>
            <a:pPr marL="57150" indent="0"/>
            <a:r>
              <a:rPr lang="en-GB" dirty="0" smtClean="0"/>
              <a:t>Move: </a:t>
            </a:r>
            <a:r>
              <a:rPr lang="en-GB" dirty="0" smtClean="0"/>
              <a:t>Bin </a:t>
            </a:r>
            <a:r>
              <a:rPr lang="en-GB" dirty="0" err="1" smtClean="0"/>
              <a:t>Tian</a:t>
            </a:r>
            <a:r>
              <a:rPr lang="en-GB" dirty="0" smtClean="0"/>
              <a:t>		Second</a:t>
            </a:r>
            <a:r>
              <a:rPr lang="en-GB" dirty="0" smtClean="0"/>
              <a:t>: Ron </a:t>
            </a:r>
            <a:r>
              <a:rPr lang="en-GB" dirty="0" err="1" smtClean="0"/>
              <a:t>Porat</a:t>
            </a:r>
            <a:endParaRPr lang="en-GB" dirty="0" smtClean="0"/>
          </a:p>
          <a:p>
            <a:pPr marL="57150" indent="0"/>
            <a:r>
              <a:rPr lang="en-GB"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982825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#594</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802.11-18/0904r2</a:t>
            </a:r>
            <a:endParaRPr lang="en-US" altLang="zh-CN" dirty="0"/>
          </a:p>
          <a:p>
            <a:endParaRPr lang="en-US" dirty="0"/>
          </a:p>
          <a:p>
            <a:pPr marL="457200" lvl="1" indent="0">
              <a:buNone/>
            </a:pPr>
            <a:r>
              <a:rPr lang="en-GB" dirty="0"/>
              <a:t>13616, 14316</a:t>
            </a:r>
            <a:endParaRPr lang="en-US" dirty="0"/>
          </a:p>
          <a:p>
            <a:endParaRPr lang="en-US" dirty="0" smtClean="0"/>
          </a:p>
          <a:p>
            <a:r>
              <a:rPr lang="en-US" dirty="0" smtClean="0"/>
              <a:t>Move: </a:t>
            </a:r>
            <a:r>
              <a:rPr lang="en-US" dirty="0" err="1" smtClean="0"/>
              <a:t>Yujin</a:t>
            </a:r>
            <a:r>
              <a:rPr lang="en-US" dirty="0" smtClean="0"/>
              <a:t> Noh		Second</a:t>
            </a:r>
            <a:r>
              <a:rPr lang="en-US" dirty="0" smtClean="0"/>
              <a:t>: Ron </a:t>
            </a:r>
            <a:r>
              <a:rPr lang="en-US" dirty="0" err="1" smtClean="0"/>
              <a:t>Porat</a:t>
            </a:r>
            <a:endParaRPr lang="en-US" dirty="0" smtClean="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9541633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#595</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802.11-18/0823r3</a:t>
            </a:r>
            <a:endParaRPr lang="en-US" altLang="zh-CN" dirty="0"/>
          </a:p>
          <a:p>
            <a:endParaRPr lang="en-US" dirty="0"/>
          </a:p>
          <a:p>
            <a:pPr marL="457200" lvl="1" indent="0">
              <a:buNone/>
            </a:pPr>
            <a:r>
              <a:rPr lang="en-US" dirty="0"/>
              <a:t>13807, 13808, 13809, 11909, 11266, 11267, 11270, 11218, 12337, 12154, 12207, 12338, 13230, 13229, 11271, 13810, 11422, 13571, 13572, 11442, 14040, 11219, 12053, 14041, 14042, 12054, 14043, 13382</a:t>
            </a:r>
          </a:p>
          <a:p>
            <a:endParaRPr lang="en-US" dirty="0" smtClean="0"/>
          </a:p>
          <a:p>
            <a:r>
              <a:rPr lang="en-US" dirty="0" smtClean="0"/>
              <a:t>Move: </a:t>
            </a:r>
            <a:r>
              <a:rPr lang="en-US" dirty="0" err="1" smtClean="0"/>
              <a:t>Tianyu</a:t>
            </a:r>
            <a:r>
              <a:rPr lang="en-US" dirty="0" smtClean="0"/>
              <a:t> Wu			Second</a:t>
            </a:r>
            <a:r>
              <a:rPr lang="en-US" dirty="0" smtClean="0"/>
              <a:t>: Ron </a:t>
            </a:r>
            <a:r>
              <a:rPr lang="en-US" dirty="0" err="1" smtClean="0"/>
              <a:t>Porat</a:t>
            </a:r>
            <a:endParaRPr lang="en-US" dirty="0" smtClean="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4563314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#596</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11418, 12796, 12580, 13764, 13428, 13952, 14159</a:t>
            </a:r>
            <a:r>
              <a:rPr lang="en-US" dirty="0"/>
              <a:t> in doc </a:t>
            </a:r>
            <a:r>
              <a:rPr lang="en-US" dirty="0" smtClean="0"/>
              <a:t>11-18/0934r1</a:t>
            </a:r>
          </a:p>
          <a:p>
            <a:endParaRPr lang="en-US" dirty="0"/>
          </a:p>
          <a:p>
            <a:r>
              <a:rPr lang="en-US" dirty="0" smtClean="0"/>
              <a:t>Move: </a:t>
            </a:r>
            <a:r>
              <a:rPr lang="en-US" dirty="0" err="1" smtClean="0"/>
              <a:t>Youhan</a:t>
            </a:r>
            <a:r>
              <a:rPr lang="en-US" dirty="0" smtClean="0"/>
              <a:t> Kim		Second</a:t>
            </a:r>
            <a:r>
              <a:rPr lang="en-US" dirty="0" smtClean="0"/>
              <a:t>: Ron </a:t>
            </a:r>
            <a:r>
              <a:rPr lang="en-US" dirty="0" err="1" smtClean="0"/>
              <a:t>Porat</a:t>
            </a:r>
            <a:endParaRPr lang="en-US" dirty="0" smtClean="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95967295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#597</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smtClean="0"/>
              <a:t>12442, </a:t>
            </a:r>
            <a:r>
              <a:rPr lang="en-GB" dirty="0"/>
              <a:t>12444, 12638 in doc </a:t>
            </a:r>
            <a:r>
              <a:rPr lang="en-GB" dirty="0" smtClean="0"/>
              <a:t>11-18/0792r1</a:t>
            </a:r>
          </a:p>
          <a:p>
            <a:endParaRPr lang="en-GB" dirty="0"/>
          </a:p>
          <a:p>
            <a:r>
              <a:rPr lang="en-GB" dirty="0" smtClean="0"/>
              <a:t>Move: </a:t>
            </a:r>
            <a:r>
              <a:rPr lang="en-GB" dirty="0" err="1" smtClean="0"/>
              <a:t>Liwen</a:t>
            </a:r>
            <a:r>
              <a:rPr lang="en-GB" dirty="0" smtClean="0"/>
              <a:t> Chu		Second</a:t>
            </a:r>
            <a:r>
              <a:rPr lang="en-GB" dirty="0" smtClean="0"/>
              <a:t>: </a:t>
            </a:r>
            <a:r>
              <a:rPr lang="en-GB" dirty="0" err="1" smtClean="0"/>
              <a:t>Abhi</a:t>
            </a:r>
            <a:r>
              <a:rPr lang="en-GB" dirty="0" smtClean="0"/>
              <a:t> </a:t>
            </a:r>
            <a:r>
              <a:rPr lang="en-GB" dirty="0" err="1" smtClean="0"/>
              <a:t>Patil</a:t>
            </a:r>
            <a:endParaRPr lang="en-GB" dirty="0" smtClean="0"/>
          </a:p>
          <a:p>
            <a:r>
              <a:rPr lang="en-GB"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21279900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#598</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11338, 11343, 11377, 11993, 12281, 12317, 13778, 13293, 13294, 13779,</a:t>
            </a:r>
            <a:r>
              <a:rPr lang="en-US" dirty="0"/>
              <a:t> </a:t>
            </a:r>
            <a:r>
              <a:rPr lang="en-GB" dirty="0"/>
              <a:t>12045, 11840, 11035 (13 CIDs) in doc </a:t>
            </a:r>
            <a:r>
              <a:rPr lang="en-GB" dirty="0" smtClean="0"/>
              <a:t>11-18/0044r2</a:t>
            </a:r>
          </a:p>
          <a:p>
            <a:endParaRPr lang="en-GB" dirty="0"/>
          </a:p>
          <a:p>
            <a:r>
              <a:rPr lang="en-GB" dirty="0" smtClean="0"/>
              <a:t>Move: </a:t>
            </a:r>
            <a:r>
              <a:rPr lang="en-GB" dirty="0" smtClean="0"/>
              <a:t>George Cherian</a:t>
            </a:r>
            <a:r>
              <a:rPr lang="en-GB" dirty="0" smtClean="0"/>
              <a:t>		Second</a:t>
            </a:r>
            <a:r>
              <a:rPr lang="en-GB" dirty="0" smtClean="0"/>
              <a:t>: </a:t>
            </a:r>
            <a:r>
              <a:rPr lang="en-GB" dirty="0" err="1" smtClean="0"/>
              <a:t>Abhi</a:t>
            </a:r>
            <a:r>
              <a:rPr lang="en-GB" dirty="0" smtClean="0"/>
              <a:t> </a:t>
            </a:r>
            <a:r>
              <a:rPr lang="en-GB" dirty="0" err="1" smtClean="0"/>
              <a:t>Patil</a:t>
            </a:r>
            <a:endParaRPr lang="en-GB" dirty="0" smtClean="0"/>
          </a:p>
          <a:p>
            <a:r>
              <a:rPr lang="en-GB" dirty="0" smtClean="0"/>
              <a:t>accepted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57768058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#599</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a:t>
            </a:r>
            <a:r>
              <a:rPr lang="en-GB" dirty="0">
                <a:solidFill>
                  <a:schemeClr val="tx1"/>
                </a:solidFill>
              </a:rPr>
              <a:t>14239</a:t>
            </a:r>
            <a:r>
              <a:rPr lang="en-GB" dirty="0"/>
              <a:t>, 14240, 13670, 12939, 12837 (5 CIDs)</a:t>
            </a:r>
            <a:r>
              <a:rPr lang="en-US" dirty="0"/>
              <a:t> in doc </a:t>
            </a:r>
            <a:r>
              <a:rPr lang="en-US" dirty="0" smtClean="0"/>
              <a:t>11-18/0684r2</a:t>
            </a:r>
            <a:endParaRPr lang="en-US" dirty="0"/>
          </a:p>
          <a:p>
            <a:endParaRPr lang="en-US" dirty="0" smtClean="0"/>
          </a:p>
          <a:p>
            <a:r>
              <a:rPr lang="en-US" dirty="0" smtClean="0"/>
              <a:t>Move: </a:t>
            </a:r>
            <a:r>
              <a:rPr lang="en-US" dirty="0" smtClean="0"/>
              <a:t>George Cherian</a:t>
            </a:r>
            <a:r>
              <a:rPr lang="en-US" dirty="0" smtClean="0"/>
              <a:t>		Second</a:t>
            </a:r>
            <a:r>
              <a:rPr lang="en-US" dirty="0" smtClean="0"/>
              <a:t>: </a:t>
            </a:r>
            <a:r>
              <a:rPr lang="en-US" dirty="0" err="1" smtClean="0"/>
              <a:t>Abhi</a:t>
            </a:r>
            <a:r>
              <a:rPr lang="en-US" dirty="0" smtClean="0"/>
              <a:t> </a:t>
            </a:r>
            <a:r>
              <a:rPr lang="en-US" dirty="0" err="1" smtClean="0"/>
              <a:t>Patil</a:t>
            </a:r>
            <a:endParaRPr lang="en-US" dirty="0" smtClean="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19708043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#600</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12798, 12938, 13105, 13115 (4 CIDs)</a:t>
            </a:r>
            <a:r>
              <a:rPr lang="en-US" dirty="0"/>
              <a:t> in doc </a:t>
            </a:r>
            <a:r>
              <a:rPr lang="en-US" dirty="0" smtClean="0"/>
              <a:t>11-18/0685r0</a:t>
            </a:r>
            <a:endParaRPr lang="en-US" dirty="0" smtClean="0"/>
          </a:p>
          <a:p>
            <a:endParaRPr lang="en-US" dirty="0"/>
          </a:p>
          <a:p>
            <a:r>
              <a:rPr lang="en-US" dirty="0" smtClean="0"/>
              <a:t>Move: </a:t>
            </a:r>
            <a:r>
              <a:rPr lang="en-US" dirty="0" smtClean="0"/>
              <a:t>George Cherian</a:t>
            </a:r>
            <a:r>
              <a:rPr lang="en-US" dirty="0" smtClean="0"/>
              <a:t>		Second</a:t>
            </a:r>
            <a:r>
              <a:rPr lang="en-US" dirty="0" smtClean="0"/>
              <a:t>: </a:t>
            </a:r>
            <a:r>
              <a:rPr lang="en-US" dirty="0" err="1" smtClean="0"/>
              <a:t>Abhi</a:t>
            </a:r>
            <a:r>
              <a:rPr lang="en-US" dirty="0" smtClean="0"/>
              <a:t> </a:t>
            </a:r>
            <a:r>
              <a:rPr lang="en-US" dirty="0" err="1" smtClean="0"/>
              <a:t>Patil</a:t>
            </a:r>
            <a:endParaRPr lang="en-US" dirty="0" smtClean="0"/>
          </a:p>
          <a:p>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826352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#601</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13899 11677 12474 13904 13900 12476 13901 12475 13903 12477 13249 11259 11084 13902 13905 13906 12463 (17 CIDs) in doc </a:t>
            </a:r>
            <a:r>
              <a:rPr lang="en-GB" dirty="0" smtClean="0"/>
              <a:t>11-18/0764r1</a:t>
            </a:r>
          </a:p>
          <a:p>
            <a:endParaRPr lang="en-GB" dirty="0"/>
          </a:p>
          <a:p>
            <a:r>
              <a:rPr lang="en-GB" dirty="0" smtClean="0"/>
              <a:t>Move: Ming </a:t>
            </a:r>
            <a:r>
              <a:rPr lang="en-GB" dirty="0" err="1" smtClean="0"/>
              <a:t>Gan</a:t>
            </a:r>
            <a:r>
              <a:rPr lang="en-GB" dirty="0" smtClean="0"/>
              <a:t>			Second</a:t>
            </a:r>
            <a:r>
              <a:rPr lang="en-GB" dirty="0" smtClean="0"/>
              <a:t>: </a:t>
            </a:r>
            <a:r>
              <a:rPr lang="en-GB" dirty="0" err="1" smtClean="0"/>
              <a:t>Abhi</a:t>
            </a:r>
            <a:r>
              <a:rPr lang="en-GB" dirty="0" smtClean="0"/>
              <a:t> </a:t>
            </a:r>
            <a:r>
              <a:rPr lang="en-GB" dirty="0" err="1" smtClean="0"/>
              <a:t>Patil</a:t>
            </a:r>
            <a:endParaRPr lang="en-GB" dirty="0" smtClean="0"/>
          </a:p>
          <a:p>
            <a:r>
              <a:rPr lang="en-GB" dirty="0" smtClean="0"/>
              <a:t>No objection</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95759175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#602</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11129, 11255, 11328, 11329, 11502, 12815, 12816, 13661, 14327 in doc </a:t>
            </a:r>
            <a:r>
              <a:rPr lang="en-GB" dirty="0" smtClean="0"/>
              <a:t>11-18/0425r4</a:t>
            </a:r>
          </a:p>
          <a:p>
            <a:endParaRPr lang="en-GB" dirty="0"/>
          </a:p>
          <a:p>
            <a:r>
              <a:rPr lang="en-GB" dirty="0" smtClean="0"/>
              <a:t>Move: </a:t>
            </a:r>
            <a:r>
              <a:rPr lang="en-GB" dirty="0" err="1" smtClean="0"/>
              <a:t>Liwen</a:t>
            </a:r>
            <a:r>
              <a:rPr lang="en-GB" dirty="0" smtClean="0"/>
              <a:t> Chu	Second</a:t>
            </a:r>
            <a:r>
              <a:rPr lang="en-GB" dirty="0" smtClean="0"/>
              <a:t>: </a:t>
            </a:r>
            <a:r>
              <a:rPr lang="en-GB" dirty="0" err="1" smtClean="0"/>
              <a:t>Abhi</a:t>
            </a:r>
            <a:r>
              <a:rPr lang="en-GB" dirty="0" smtClean="0"/>
              <a:t> </a:t>
            </a:r>
            <a:r>
              <a:rPr lang="en-GB" dirty="0" err="1" smtClean="0"/>
              <a:t>Patil</a:t>
            </a:r>
            <a:endParaRPr lang="en-GB" dirty="0" smtClean="0"/>
          </a:p>
          <a:p>
            <a:r>
              <a:rPr lang="en-GB" dirty="0" smtClean="0"/>
              <a:t>accepted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27792740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#603</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11014, 12020, 11021, 11022, 11859, </a:t>
            </a:r>
            <a:r>
              <a:rPr lang="en-GB" dirty="0" smtClean="0"/>
              <a:t>12278, </a:t>
            </a:r>
            <a:r>
              <a:rPr lang="en-GB" dirty="0"/>
              <a:t>12703, 12861, 13001</a:t>
            </a:r>
            <a:r>
              <a:rPr lang="en-US" dirty="0"/>
              <a:t> in doc </a:t>
            </a:r>
            <a:r>
              <a:rPr lang="en-US" dirty="0" smtClean="0"/>
              <a:t>11-18/0793r1</a:t>
            </a:r>
          </a:p>
          <a:p>
            <a:endParaRPr lang="en-US" dirty="0"/>
          </a:p>
          <a:p>
            <a:r>
              <a:rPr lang="en-US" dirty="0" smtClean="0"/>
              <a:t>Move: </a:t>
            </a:r>
            <a:r>
              <a:rPr lang="en-US" dirty="0" err="1" smtClean="0"/>
              <a:t>Liwen</a:t>
            </a:r>
            <a:r>
              <a:rPr lang="en-US" dirty="0" smtClean="0"/>
              <a:t> Chu		Second: </a:t>
            </a:r>
            <a:r>
              <a:rPr lang="en-US" dirty="0" err="1" smtClean="0"/>
              <a:t>Abhi</a:t>
            </a:r>
            <a:r>
              <a:rPr lang="en-US" dirty="0" smtClean="0"/>
              <a:t> </a:t>
            </a:r>
            <a:r>
              <a:rPr lang="en-US" dirty="0" err="1" smtClean="0"/>
              <a:t>Patil</a:t>
            </a:r>
            <a:endParaRPr lang="en-US" dirty="0" smtClean="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893384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#604</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 </a:t>
            </a:r>
            <a:r>
              <a:rPr lang="en-GB" dirty="0"/>
              <a:t>11314, 12883 in doc </a:t>
            </a:r>
            <a:r>
              <a:rPr lang="en-GB" dirty="0" smtClean="0"/>
              <a:t>11-18/0794r1</a:t>
            </a:r>
          </a:p>
          <a:p>
            <a:endParaRPr lang="en-GB" dirty="0"/>
          </a:p>
          <a:p>
            <a:r>
              <a:rPr lang="en-GB" dirty="0" smtClean="0"/>
              <a:t>Move: </a:t>
            </a:r>
            <a:r>
              <a:rPr lang="en-GB" dirty="0" err="1" smtClean="0"/>
              <a:t>Liwen</a:t>
            </a:r>
            <a:r>
              <a:rPr lang="en-GB" dirty="0" smtClean="0"/>
              <a:t> Chu			Second</a:t>
            </a:r>
            <a:r>
              <a:rPr lang="en-GB" dirty="0" smtClean="0"/>
              <a:t>: </a:t>
            </a:r>
            <a:r>
              <a:rPr lang="en-GB" dirty="0" err="1" smtClean="0"/>
              <a:t>Abhi</a:t>
            </a:r>
            <a:r>
              <a:rPr lang="en-GB" dirty="0" smtClean="0"/>
              <a:t> </a:t>
            </a:r>
            <a:r>
              <a:rPr lang="en-GB" dirty="0" err="1" smtClean="0"/>
              <a:t>Patil</a:t>
            </a:r>
            <a:endParaRPr lang="en-GB" dirty="0" smtClean="0"/>
          </a:p>
          <a:p>
            <a:r>
              <a:rPr lang="en-GB" dirty="0" smtClean="0"/>
              <a:t>accepted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17731569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#605</a:t>
            </a:r>
            <a:endParaRPr lang="en-US" dirty="0"/>
          </a:p>
        </p:txBody>
      </p:sp>
      <p:sp>
        <p:nvSpPr>
          <p:cNvPr id="3" name="Content Placeholder 2"/>
          <p:cNvSpPr>
            <a:spLocks noGrp="1"/>
          </p:cNvSpPr>
          <p:nvPr>
            <p:ph idx="1"/>
          </p:nvPr>
        </p:nvSpPr>
        <p:spPr/>
        <p:txBody>
          <a:bodyPr/>
          <a:lstStyle/>
          <a:p>
            <a:r>
              <a:rPr lang="en-US" dirty="0" smtClean="0"/>
              <a:t>Move </a:t>
            </a:r>
            <a:r>
              <a:rPr lang="en-US" dirty="0"/>
              <a:t>to </a:t>
            </a:r>
            <a:r>
              <a:rPr lang="en-US" dirty="0" smtClean="0"/>
              <a:t>accept resolutions </a:t>
            </a:r>
            <a:r>
              <a:rPr lang="en-US" dirty="0"/>
              <a:t>to CIDs</a:t>
            </a:r>
            <a:r>
              <a:rPr lang="en-US" dirty="0" smtClean="0"/>
              <a:t>;</a:t>
            </a:r>
            <a:r>
              <a:rPr lang="en-GB" dirty="0" smtClean="0"/>
              <a:t> </a:t>
            </a:r>
            <a:r>
              <a:rPr lang="en-GB" dirty="0"/>
              <a:t>11162, 12340, 14143, 12206, 11969, 12356, 13534, 12857, 12644, 13137, 13138, 13872, 12437, 13185, 12439, 12440, 11148 (17 CIDs) in doc </a:t>
            </a:r>
            <a:r>
              <a:rPr lang="en-GB" dirty="0" smtClean="0"/>
              <a:t>11-18/0627r1</a:t>
            </a:r>
          </a:p>
          <a:p>
            <a:endParaRPr lang="en-GB" dirty="0"/>
          </a:p>
          <a:p>
            <a:r>
              <a:rPr lang="en-GB" dirty="0" smtClean="0"/>
              <a:t>Move: </a:t>
            </a:r>
            <a:r>
              <a:rPr lang="en-GB" dirty="0" err="1" smtClean="0"/>
              <a:t>Yongho</a:t>
            </a:r>
            <a:r>
              <a:rPr lang="en-GB" dirty="0" smtClean="0"/>
              <a:t> </a:t>
            </a:r>
            <a:r>
              <a:rPr lang="en-GB" dirty="0" err="1" smtClean="0"/>
              <a:t>Seok</a:t>
            </a:r>
            <a:r>
              <a:rPr lang="en-GB" dirty="0" smtClean="0"/>
              <a:t>			Second</a:t>
            </a:r>
            <a:r>
              <a:rPr lang="en-GB" dirty="0" smtClean="0"/>
              <a:t>: </a:t>
            </a:r>
            <a:r>
              <a:rPr lang="en-GB" dirty="0" err="1" smtClean="0"/>
              <a:t>Abhi</a:t>
            </a:r>
            <a:r>
              <a:rPr lang="en-GB" dirty="0" smtClean="0"/>
              <a:t> </a:t>
            </a:r>
            <a:r>
              <a:rPr lang="en-GB" dirty="0" err="1" smtClean="0"/>
              <a:t>Patil</a:t>
            </a:r>
            <a:endParaRPr lang="en-GB" dirty="0" smtClean="0"/>
          </a:p>
          <a:p>
            <a:r>
              <a:rPr lang="en-GB" dirty="0" smtClean="0"/>
              <a:t>accepted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3517152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#606</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11128, 14127 in doc </a:t>
            </a:r>
            <a:r>
              <a:rPr lang="en-US" dirty="0" smtClean="0"/>
              <a:t>11-18/0743r2</a:t>
            </a:r>
          </a:p>
          <a:p>
            <a:endParaRPr lang="en-US" dirty="0"/>
          </a:p>
          <a:p>
            <a:r>
              <a:rPr lang="en-US" dirty="0" smtClean="0"/>
              <a:t>Move: Abhishek </a:t>
            </a:r>
            <a:r>
              <a:rPr lang="en-US" dirty="0" err="1" smtClean="0"/>
              <a:t>Patil</a:t>
            </a:r>
            <a:r>
              <a:rPr lang="en-US" dirty="0" smtClean="0"/>
              <a:t>		Second</a:t>
            </a:r>
            <a:r>
              <a:rPr lang="en-US" dirty="0" smtClean="0"/>
              <a:t>: George Cherian</a:t>
            </a:r>
          </a:p>
          <a:p>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05130819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#607</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 to CID 13078 in doc </a:t>
            </a:r>
            <a:r>
              <a:rPr lang="en-US" dirty="0" smtClean="0"/>
              <a:t>11-18/0744r1</a:t>
            </a:r>
          </a:p>
          <a:p>
            <a:endParaRPr lang="en-US" dirty="0"/>
          </a:p>
          <a:p>
            <a:r>
              <a:rPr lang="en-US" dirty="0" smtClean="0"/>
              <a:t>Move: Abhishek </a:t>
            </a:r>
            <a:r>
              <a:rPr lang="en-US" dirty="0" err="1" smtClean="0"/>
              <a:t>Patil</a:t>
            </a:r>
            <a:r>
              <a:rPr lang="en-US" dirty="0" smtClean="0"/>
              <a:t>		Second</a:t>
            </a:r>
            <a:r>
              <a:rPr lang="en-US" dirty="0" smtClean="0"/>
              <a:t>: George Cherian</a:t>
            </a:r>
          </a:p>
          <a:p>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701197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#608</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11347, 11037, 13781, 13782 in doc </a:t>
            </a:r>
            <a:r>
              <a:rPr lang="en-US" dirty="0" smtClean="0"/>
              <a:t>11-18/0739r1</a:t>
            </a:r>
          </a:p>
          <a:p>
            <a:endParaRPr lang="en-US" dirty="0"/>
          </a:p>
          <a:p>
            <a:r>
              <a:rPr lang="en-US" dirty="0" smtClean="0"/>
              <a:t>Move: Abhishek </a:t>
            </a:r>
            <a:r>
              <a:rPr lang="en-US" dirty="0" err="1" smtClean="0"/>
              <a:t>Patil</a:t>
            </a:r>
            <a:r>
              <a:rPr lang="en-US" dirty="0" smtClean="0"/>
              <a:t>		Second: George Cherian </a:t>
            </a:r>
          </a:p>
          <a:p>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77910302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#609</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11713 and 13925 in doc </a:t>
            </a:r>
            <a:r>
              <a:rPr lang="en-US" dirty="0" smtClean="0"/>
              <a:t>11-18/0742r3</a:t>
            </a:r>
            <a:endParaRPr lang="en-US" dirty="0"/>
          </a:p>
          <a:p>
            <a:endParaRPr lang="en-US" dirty="0"/>
          </a:p>
          <a:p>
            <a:r>
              <a:rPr lang="en-US" dirty="0" smtClean="0"/>
              <a:t>Move: Abhishek </a:t>
            </a:r>
            <a:r>
              <a:rPr lang="en-US" dirty="0" err="1" smtClean="0"/>
              <a:t>Patil</a:t>
            </a:r>
            <a:r>
              <a:rPr lang="en-US" dirty="0" smtClean="0"/>
              <a:t>		Second</a:t>
            </a:r>
            <a:r>
              <a:rPr lang="en-US" dirty="0" smtClean="0"/>
              <a:t>: George Cherian</a:t>
            </a:r>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79828877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#610</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11353, </a:t>
            </a:r>
            <a:r>
              <a:rPr lang="en-GB" dirty="0" smtClean="0"/>
              <a:t>11830, 12432, </a:t>
            </a:r>
            <a:r>
              <a:rPr lang="en-GB" dirty="0"/>
              <a:t>12421 </a:t>
            </a:r>
            <a:r>
              <a:rPr lang="en-GB" dirty="0" smtClean="0"/>
              <a:t>(4 </a:t>
            </a:r>
            <a:r>
              <a:rPr lang="en-GB" dirty="0"/>
              <a:t>CIDs)</a:t>
            </a:r>
            <a:r>
              <a:rPr lang="en-US" dirty="0"/>
              <a:t> in doc </a:t>
            </a:r>
            <a:r>
              <a:rPr lang="en-US" dirty="0" smtClean="0"/>
              <a:t>11-18/0660r1</a:t>
            </a:r>
            <a:endParaRPr lang="en-US" dirty="0"/>
          </a:p>
          <a:p>
            <a:endParaRPr lang="en-US" dirty="0"/>
          </a:p>
          <a:p>
            <a:r>
              <a:rPr lang="en-US" dirty="0" smtClean="0"/>
              <a:t>Move: </a:t>
            </a:r>
            <a:r>
              <a:rPr lang="en-US" dirty="0" err="1" smtClean="0"/>
              <a:t>Abhi</a:t>
            </a:r>
            <a:r>
              <a:rPr lang="en-US" dirty="0" smtClean="0"/>
              <a:t> </a:t>
            </a:r>
            <a:r>
              <a:rPr lang="en-US" dirty="0" err="1" smtClean="0"/>
              <a:t>Patil</a:t>
            </a:r>
            <a:r>
              <a:rPr lang="en-US" dirty="0" smtClean="0"/>
              <a:t>		Second</a:t>
            </a:r>
            <a:r>
              <a:rPr lang="en-US" dirty="0" smtClean="0"/>
              <a:t>: George Cherian</a:t>
            </a:r>
          </a:p>
          <a:p>
            <a:r>
              <a:rPr lang="en-US" dirty="0" smtClean="0"/>
              <a:t>accepted</a:t>
            </a:r>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140306284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#611</a:t>
            </a:r>
            <a:endParaRPr lang="en-US" dirty="0"/>
          </a:p>
        </p:txBody>
      </p:sp>
      <p:sp>
        <p:nvSpPr>
          <p:cNvPr id="3" name="Content Placeholder 2"/>
          <p:cNvSpPr>
            <a:spLocks noGrp="1"/>
          </p:cNvSpPr>
          <p:nvPr>
            <p:ph idx="1"/>
          </p:nvPr>
        </p:nvSpPr>
        <p:spPr/>
        <p:txBody>
          <a:bodyPr/>
          <a:lstStyle/>
          <a:p>
            <a:pPr lvl="0"/>
            <a:r>
              <a:rPr lang="en-US" dirty="0" smtClean="0"/>
              <a:t>Move to accept </a:t>
            </a:r>
            <a:r>
              <a:rPr lang="en-US" dirty="0"/>
              <a:t>resolutions to CIDs; </a:t>
            </a:r>
            <a:r>
              <a:rPr lang="en-GB" dirty="0"/>
              <a:t>11167, 11340, 11341, 11342, 11344, 11345, 11346, 11838, 11925, 11994,</a:t>
            </a:r>
            <a:r>
              <a:rPr lang="en-US" dirty="0"/>
              <a:t> </a:t>
            </a:r>
            <a:r>
              <a:rPr lang="en-GB" dirty="0"/>
              <a:t>11995, 12029, 12030, 12090, 12091, </a:t>
            </a:r>
            <a:r>
              <a:rPr lang="en-GB" dirty="0" smtClean="0"/>
              <a:t>12307, </a:t>
            </a:r>
            <a:r>
              <a:rPr lang="en-GB" dirty="0" smtClean="0">
                <a:solidFill>
                  <a:schemeClr val="tx1"/>
                </a:solidFill>
              </a:rPr>
              <a:t>12308</a:t>
            </a:r>
            <a:r>
              <a:rPr lang="en-GB" dirty="0" smtClean="0"/>
              <a:t>, </a:t>
            </a:r>
            <a:r>
              <a:rPr lang="en-GB" dirty="0"/>
              <a:t>12315, 12517, 12518,</a:t>
            </a:r>
            <a:r>
              <a:rPr lang="en-US" dirty="0"/>
              <a:t> </a:t>
            </a:r>
            <a:r>
              <a:rPr lang="en-GB" dirty="0"/>
              <a:t>12519, 12520, 12521 (23 CIDs) in doc </a:t>
            </a:r>
            <a:r>
              <a:rPr lang="en-GB" dirty="0" smtClean="0"/>
              <a:t>11-18/0661r2</a:t>
            </a:r>
            <a:endParaRPr lang="en-GB" dirty="0"/>
          </a:p>
          <a:p>
            <a:pPr lvl="0"/>
            <a:endParaRPr lang="en-GB" dirty="0"/>
          </a:p>
          <a:p>
            <a:pPr lvl="0"/>
            <a:r>
              <a:rPr lang="en-GB" dirty="0" smtClean="0"/>
              <a:t>Move: </a:t>
            </a:r>
            <a:r>
              <a:rPr lang="en-GB" dirty="0" err="1" smtClean="0"/>
              <a:t>Abhi</a:t>
            </a:r>
            <a:r>
              <a:rPr lang="en-GB" dirty="0" smtClean="0"/>
              <a:t> </a:t>
            </a:r>
            <a:r>
              <a:rPr lang="en-GB" dirty="0" err="1" smtClean="0"/>
              <a:t>Patil</a:t>
            </a:r>
            <a:r>
              <a:rPr lang="en-GB" dirty="0" smtClean="0"/>
              <a:t>		Second: George Cherian </a:t>
            </a:r>
          </a:p>
          <a:p>
            <a:pPr lvl="0"/>
            <a:r>
              <a:rPr lang="en-GB" dirty="0" smtClean="0"/>
              <a:t>accepted</a:t>
            </a:r>
            <a:endParaRPr lang="en-GB" dirty="0"/>
          </a:p>
          <a:p>
            <a:pPr lvl="0"/>
            <a:endParaRPr lang="en-GB" dirty="0"/>
          </a:p>
          <a:p>
            <a:pPr lvl="0"/>
            <a:endParaRPr lang="en-GB" dirty="0"/>
          </a:p>
          <a:p>
            <a:pPr lvl="0"/>
            <a:endParaRPr lang="en-GB" dirty="0"/>
          </a:p>
          <a:p>
            <a:pPr lvl="0"/>
            <a:endParaRPr lang="en-GB" dirty="0"/>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186753685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#612</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a:t>
            </a:r>
            <a:r>
              <a:rPr lang="en-US" dirty="0" smtClean="0"/>
              <a:t>;</a:t>
            </a:r>
            <a:r>
              <a:rPr lang="en-GB" dirty="0" smtClean="0"/>
              <a:t> </a:t>
            </a:r>
            <a:r>
              <a:rPr lang="en-GB" dirty="0"/>
              <a:t>13940, 13939, 11181, 13941 (4 CIDs) </a:t>
            </a:r>
            <a:r>
              <a:rPr lang="en-US" dirty="0"/>
              <a:t> in doc </a:t>
            </a:r>
            <a:r>
              <a:rPr lang="en-US" dirty="0" smtClean="0"/>
              <a:t>11-18/0628r1</a:t>
            </a:r>
            <a:endParaRPr lang="en-US" dirty="0"/>
          </a:p>
          <a:p>
            <a:endParaRPr lang="en-US" dirty="0"/>
          </a:p>
          <a:p>
            <a:r>
              <a:rPr lang="en-US" dirty="0" smtClean="0"/>
              <a:t>Move: </a:t>
            </a:r>
            <a:r>
              <a:rPr lang="en-US" dirty="0" err="1" smtClean="0"/>
              <a:t>Yongho</a:t>
            </a:r>
            <a:r>
              <a:rPr lang="en-US" dirty="0" smtClean="0"/>
              <a:t> </a:t>
            </a:r>
            <a:r>
              <a:rPr lang="en-US" dirty="0" err="1" smtClean="0"/>
              <a:t>Seok</a:t>
            </a:r>
            <a:r>
              <a:rPr lang="en-US" dirty="0" smtClean="0"/>
              <a:t>			Second</a:t>
            </a:r>
            <a:r>
              <a:rPr lang="en-US" dirty="0" smtClean="0"/>
              <a:t>: </a:t>
            </a:r>
            <a:r>
              <a:rPr lang="en-US" dirty="0" err="1" smtClean="0"/>
              <a:t>Abhi</a:t>
            </a:r>
            <a:r>
              <a:rPr lang="en-US" dirty="0" smtClean="0"/>
              <a:t> </a:t>
            </a:r>
            <a:r>
              <a:rPr lang="en-US" dirty="0" err="1" smtClean="0"/>
              <a:t>Patil</a:t>
            </a:r>
            <a:endParaRPr lang="en-US" dirty="0" smtClean="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48445822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#613</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13296, 11042, 13795, 12799, </a:t>
            </a:r>
            <a:r>
              <a:rPr lang="en-GB" dirty="0">
                <a:solidFill>
                  <a:schemeClr val="tx1"/>
                </a:solidFill>
              </a:rPr>
              <a:t>12048</a:t>
            </a:r>
            <a:r>
              <a:rPr lang="en-GB" dirty="0"/>
              <a:t> (5 CIDs) in doc </a:t>
            </a:r>
            <a:r>
              <a:rPr lang="en-GB" dirty="0" smtClean="0"/>
              <a:t>11-18/0629r1</a:t>
            </a:r>
            <a:endParaRPr lang="en-GB" dirty="0"/>
          </a:p>
          <a:p>
            <a:endParaRPr lang="en-US" dirty="0"/>
          </a:p>
          <a:p>
            <a:r>
              <a:rPr lang="en-US" dirty="0" smtClean="0"/>
              <a:t>Move: </a:t>
            </a:r>
            <a:r>
              <a:rPr lang="en-US" dirty="0" err="1" smtClean="0"/>
              <a:t>Yongho</a:t>
            </a:r>
            <a:r>
              <a:rPr lang="en-US" dirty="0" smtClean="0"/>
              <a:t> </a:t>
            </a:r>
            <a:r>
              <a:rPr lang="en-US" dirty="0" err="1" smtClean="0"/>
              <a:t>Seok</a:t>
            </a:r>
            <a:r>
              <a:rPr lang="en-US" dirty="0" smtClean="0"/>
              <a:t>			Second</a:t>
            </a:r>
            <a:r>
              <a:rPr lang="en-US" dirty="0" smtClean="0"/>
              <a:t>: </a:t>
            </a:r>
            <a:r>
              <a:rPr lang="en-US" dirty="0" err="1" smtClean="0"/>
              <a:t>Abhi</a:t>
            </a:r>
            <a:r>
              <a:rPr lang="en-US" dirty="0" smtClean="0"/>
              <a:t> </a:t>
            </a:r>
            <a:r>
              <a:rPr lang="en-US" dirty="0" err="1" smtClean="0"/>
              <a:t>Patil</a:t>
            </a:r>
            <a:endParaRPr lang="en-US" dirty="0" smtClean="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3768440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#614</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11434, 13309, 13310, 14199, 13405, 12843, 13763, 14200 (8 CIDs) </a:t>
            </a:r>
            <a:r>
              <a:rPr lang="en-US" dirty="0"/>
              <a:t> in doc </a:t>
            </a:r>
            <a:r>
              <a:rPr lang="en-US" dirty="0" smtClean="0"/>
              <a:t>11-18/0630r0</a:t>
            </a:r>
            <a:endParaRPr lang="en-US" dirty="0"/>
          </a:p>
          <a:p>
            <a:endParaRPr lang="en-US" dirty="0"/>
          </a:p>
          <a:p>
            <a:r>
              <a:rPr lang="en-US" dirty="0" smtClean="0"/>
              <a:t>Move: </a:t>
            </a:r>
            <a:r>
              <a:rPr lang="en-US" dirty="0" err="1" smtClean="0"/>
              <a:t>Yongho</a:t>
            </a:r>
            <a:r>
              <a:rPr lang="en-US" dirty="0" smtClean="0"/>
              <a:t> </a:t>
            </a:r>
            <a:r>
              <a:rPr lang="en-US" dirty="0" err="1" smtClean="0"/>
              <a:t>Seok</a:t>
            </a:r>
            <a:r>
              <a:rPr lang="en-US" dirty="0" smtClean="0"/>
              <a:t>		Second</a:t>
            </a:r>
            <a:r>
              <a:rPr lang="en-US" dirty="0" smtClean="0"/>
              <a:t>: </a:t>
            </a:r>
            <a:r>
              <a:rPr lang="en-US" dirty="0" err="1" smtClean="0"/>
              <a:t>Abhi</a:t>
            </a:r>
            <a:r>
              <a:rPr lang="en-US" dirty="0" smtClean="0"/>
              <a:t> </a:t>
            </a:r>
            <a:r>
              <a:rPr lang="en-US" dirty="0" err="1" smtClean="0"/>
              <a:t>Patil</a:t>
            </a:r>
            <a:endParaRPr lang="en-US" dirty="0" smtClean="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8695779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#615</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 11155, 13230, 13312 (3 CIDs) in doc </a:t>
            </a:r>
            <a:r>
              <a:rPr lang="en-GB" dirty="0" smtClean="0"/>
              <a:t>11-18/0604r0</a:t>
            </a:r>
            <a:endParaRPr lang="en-GB" dirty="0"/>
          </a:p>
          <a:p>
            <a:endParaRPr lang="en-GB" dirty="0"/>
          </a:p>
          <a:p>
            <a:r>
              <a:rPr lang="en-US" dirty="0" smtClean="0"/>
              <a:t>Move: </a:t>
            </a:r>
            <a:r>
              <a:rPr lang="en-US" dirty="0" err="1" smtClean="0"/>
              <a:t>Yongho</a:t>
            </a:r>
            <a:r>
              <a:rPr lang="en-US" dirty="0" smtClean="0"/>
              <a:t> </a:t>
            </a:r>
            <a:r>
              <a:rPr lang="en-US" dirty="0" err="1" smtClean="0"/>
              <a:t>Seok</a:t>
            </a:r>
            <a:r>
              <a:rPr lang="en-US" dirty="0" smtClean="0"/>
              <a:t>		Second</a:t>
            </a:r>
            <a:r>
              <a:rPr lang="en-US" dirty="0" smtClean="0"/>
              <a:t>: </a:t>
            </a:r>
            <a:r>
              <a:rPr lang="en-US" dirty="0" err="1" smtClean="0"/>
              <a:t>Abhi</a:t>
            </a:r>
            <a:r>
              <a:rPr lang="en-US" dirty="0" smtClean="0"/>
              <a:t> </a:t>
            </a:r>
            <a:r>
              <a:rPr lang="en-US" dirty="0" err="1" smtClean="0"/>
              <a:t>Patil</a:t>
            </a:r>
            <a:endParaRPr lang="en-US" dirty="0" smtClean="0"/>
          </a:p>
          <a:p>
            <a:r>
              <a:rPr lang="en-US" dirty="0" smtClean="0"/>
              <a:t>accepted</a:t>
            </a:r>
            <a:endParaRPr lang="en-US" dirty="0" smtClean="0"/>
          </a:p>
          <a:p>
            <a:endParaRPr lang="en-US" dirty="0"/>
          </a:p>
          <a:p>
            <a:endParaRPr lang="en-US" dirty="0" smtClean="0"/>
          </a:p>
          <a:p>
            <a:endParaRPr lang="en-US" dirty="0"/>
          </a:p>
          <a:p>
            <a:r>
              <a:rPr lang="en-US" dirty="0" smtClean="0"/>
              <a:t>Straw </a:t>
            </a:r>
            <a:r>
              <a:rPr lang="en-US" dirty="0"/>
              <a:t>Poll: 10/1/0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12112098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#616</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smtClean="0"/>
              <a:t>12742, </a:t>
            </a:r>
            <a:r>
              <a:rPr lang="en-GB" dirty="0"/>
              <a:t>12103, </a:t>
            </a:r>
            <a:r>
              <a:rPr lang="en-GB" dirty="0" smtClean="0"/>
              <a:t>11097, 12642, </a:t>
            </a:r>
            <a:r>
              <a:rPr lang="en-GB" dirty="0"/>
              <a:t>11309, </a:t>
            </a:r>
            <a:r>
              <a:rPr lang="en-GB" dirty="0">
                <a:solidFill>
                  <a:schemeClr val="tx1"/>
                </a:solidFill>
              </a:rPr>
              <a:t>11310</a:t>
            </a:r>
            <a:r>
              <a:rPr lang="en-GB" dirty="0"/>
              <a:t>, 12503, 12500, 11711, 13746, 12055, 12056, 13008, 12057, 11101, 12790, 12058, 11103, 11157, 13145</a:t>
            </a:r>
            <a:r>
              <a:rPr lang="en-US" dirty="0"/>
              <a:t> in doc </a:t>
            </a:r>
            <a:r>
              <a:rPr lang="en-US" dirty="0" smtClean="0"/>
              <a:t>11-18/0741r3</a:t>
            </a:r>
            <a:endParaRPr lang="en-US" dirty="0"/>
          </a:p>
          <a:p>
            <a:endParaRPr lang="en-US" dirty="0"/>
          </a:p>
          <a:p>
            <a:r>
              <a:rPr lang="en-US" dirty="0" smtClean="0"/>
              <a:t>Move: Abhishek </a:t>
            </a:r>
            <a:r>
              <a:rPr lang="en-US" dirty="0" err="1" smtClean="0"/>
              <a:t>Patil</a:t>
            </a:r>
            <a:r>
              <a:rPr lang="en-US" dirty="0" smtClean="0"/>
              <a:t>		Second</a:t>
            </a:r>
            <a:r>
              <a:rPr lang="en-US" dirty="0" smtClean="0"/>
              <a:t>: George Cherian </a:t>
            </a:r>
          </a:p>
          <a:p>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409347746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#617</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13133, 11069, 11070, 14262, 12177, 12293, 12942, </a:t>
            </a:r>
            <a:r>
              <a:rPr lang="en-GB" dirty="0" smtClean="0"/>
              <a:t>12943</a:t>
            </a:r>
            <a:r>
              <a:rPr lang="en-US" dirty="0" smtClean="0">
                <a:solidFill>
                  <a:srgbClr val="FF0000"/>
                </a:solidFill>
              </a:rPr>
              <a:t> </a:t>
            </a:r>
            <a:r>
              <a:rPr lang="en-US" dirty="0"/>
              <a:t>in doc </a:t>
            </a:r>
            <a:r>
              <a:rPr lang="en-US" dirty="0" smtClean="0"/>
              <a:t>11-18/0688r0</a:t>
            </a:r>
            <a:endParaRPr lang="en-US" dirty="0"/>
          </a:p>
          <a:p>
            <a:endParaRPr lang="en-US" dirty="0"/>
          </a:p>
          <a:p>
            <a:r>
              <a:rPr lang="en-US" dirty="0" smtClean="0"/>
              <a:t>Move: </a:t>
            </a:r>
            <a:r>
              <a:rPr lang="en-US" dirty="0" smtClean="0"/>
              <a:t>Robert Stacey</a:t>
            </a:r>
            <a:r>
              <a:rPr lang="en-US" dirty="0" smtClean="0"/>
              <a:t>		Second</a:t>
            </a:r>
            <a:r>
              <a:rPr lang="en-US" dirty="0" smtClean="0"/>
              <a:t>: </a:t>
            </a:r>
            <a:r>
              <a:rPr lang="en-US" dirty="0" err="1" smtClean="0"/>
              <a:t>Abhi</a:t>
            </a:r>
            <a:r>
              <a:rPr lang="en-US" dirty="0" smtClean="0"/>
              <a:t> </a:t>
            </a:r>
            <a:r>
              <a:rPr lang="en-US" dirty="0" err="1" smtClean="0"/>
              <a:t>Patil</a:t>
            </a:r>
            <a:endParaRPr lang="en-US" dirty="0" smtClean="0"/>
          </a:p>
          <a:p>
            <a:r>
              <a:rPr lang="en-US" dirty="0" smtClean="0"/>
              <a:t>accepted</a:t>
            </a: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112352658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#618</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11038, </a:t>
            </a:r>
            <a:r>
              <a:rPr lang="en-GB" dirty="0" smtClean="0"/>
              <a:t>11040, </a:t>
            </a:r>
            <a:r>
              <a:rPr lang="en-GB" dirty="0"/>
              <a:t>11872, 13783, 13784, 13789, 11848 </a:t>
            </a:r>
            <a:r>
              <a:rPr lang="en-GB" dirty="0" smtClean="0"/>
              <a:t>(7 </a:t>
            </a:r>
            <a:r>
              <a:rPr lang="en-GB" dirty="0"/>
              <a:t>CIDs)</a:t>
            </a:r>
            <a:r>
              <a:rPr lang="en-US" dirty="0"/>
              <a:t> in doc </a:t>
            </a:r>
            <a:r>
              <a:rPr lang="en-US" dirty="0" smtClean="0"/>
              <a:t>11-18/0662r1</a:t>
            </a:r>
            <a:endParaRPr lang="en-US" dirty="0"/>
          </a:p>
          <a:p>
            <a:endParaRPr lang="en-US" dirty="0"/>
          </a:p>
          <a:p>
            <a:r>
              <a:rPr lang="en-US" dirty="0" smtClean="0"/>
              <a:t>Move: </a:t>
            </a:r>
            <a:r>
              <a:rPr lang="en-US" dirty="0" err="1" smtClean="0"/>
              <a:t>Abhi</a:t>
            </a:r>
            <a:r>
              <a:rPr lang="en-US" dirty="0" smtClean="0"/>
              <a:t> </a:t>
            </a:r>
            <a:r>
              <a:rPr lang="en-US" dirty="0" err="1" smtClean="0"/>
              <a:t>Patil</a:t>
            </a:r>
            <a:r>
              <a:rPr lang="en-US" dirty="0" smtClean="0"/>
              <a:t>		Second</a:t>
            </a:r>
            <a:r>
              <a:rPr lang="en-US" dirty="0" smtClean="0"/>
              <a:t>: George Cherian</a:t>
            </a:r>
          </a:p>
          <a:p>
            <a:r>
              <a:rPr lang="en-US" dirty="0" smtClean="0"/>
              <a:t>accepted</a:t>
            </a: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194971939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#619</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13530 and 14183 in doc </a:t>
            </a:r>
            <a:r>
              <a:rPr lang="en-US" dirty="0" smtClean="0"/>
              <a:t>11-18/0603r0</a:t>
            </a:r>
            <a:endParaRPr lang="en-US" dirty="0"/>
          </a:p>
          <a:p>
            <a:endParaRPr lang="en-US" dirty="0"/>
          </a:p>
          <a:p>
            <a:r>
              <a:rPr lang="en-US" dirty="0" smtClean="0"/>
              <a:t>Move: </a:t>
            </a:r>
            <a:r>
              <a:rPr lang="en-US" dirty="0" err="1" smtClean="0"/>
              <a:t>Yongho</a:t>
            </a:r>
            <a:r>
              <a:rPr lang="en-US" dirty="0" smtClean="0"/>
              <a:t> </a:t>
            </a:r>
            <a:r>
              <a:rPr lang="en-US" dirty="0" err="1" smtClean="0"/>
              <a:t>Seok</a:t>
            </a:r>
            <a:r>
              <a:rPr lang="en-US" dirty="0" smtClean="0"/>
              <a:t>			Second</a:t>
            </a:r>
            <a:r>
              <a:rPr lang="en-US" dirty="0" smtClean="0"/>
              <a:t>: </a:t>
            </a:r>
            <a:r>
              <a:rPr lang="en-US" dirty="0" err="1" smtClean="0"/>
              <a:t>Abhi</a:t>
            </a:r>
            <a:r>
              <a:rPr lang="en-US" dirty="0" smtClean="0"/>
              <a:t> </a:t>
            </a:r>
            <a:r>
              <a:rPr lang="en-US" dirty="0" err="1" smtClean="0"/>
              <a:t>Patil</a:t>
            </a:r>
            <a:endParaRPr lang="en-US" dirty="0" smtClean="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186338386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#620</a:t>
            </a:r>
            <a:endParaRPr lang="en-US" dirty="0"/>
          </a:p>
        </p:txBody>
      </p:sp>
      <p:sp>
        <p:nvSpPr>
          <p:cNvPr id="3" name="Content Placeholder 2"/>
          <p:cNvSpPr>
            <a:spLocks noGrp="1"/>
          </p:cNvSpPr>
          <p:nvPr>
            <p:ph idx="1"/>
          </p:nvPr>
        </p:nvSpPr>
        <p:spPr/>
        <p:txBody>
          <a:bodyPr/>
          <a:lstStyle/>
          <a:p>
            <a:pPr lvl="0"/>
            <a:r>
              <a:rPr lang="en-US" dirty="0" smtClean="0"/>
              <a:t>Move to accept </a:t>
            </a:r>
            <a:r>
              <a:rPr lang="en-US" dirty="0"/>
              <a:t>resolutions to CIDs; </a:t>
            </a:r>
            <a:r>
              <a:rPr lang="en-GB" dirty="0"/>
              <a:t>11279, 12926, 12932, 11280, </a:t>
            </a:r>
            <a:r>
              <a:rPr lang="en-GB" dirty="0">
                <a:solidFill>
                  <a:schemeClr val="tx1"/>
                </a:solidFill>
              </a:rPr>
              <a:t>11281</a:t>
            </a:r>
            <a:r>
              <a:rPr lang="en-GB" dirty="0"/>
              <a:t>, 13728, 12927, 12928, 13295, 13729,</a:t>
            </a:r>
            <a:r>
              <a:rPr lang="en-US" dirty="0"/>
              <a:t> </a:t>
            </a:r>
            <a:r>
              <a:rPr lang="en-GB" dirty="0"/>
              <a:t>11284, 11285, 13727, 11287, 11288, 11289, 13680, </a:t>
            </a:r>
            <a:r>
              <a:rPr lang="en-GB" dirty="0">
                <a:solidFill>
                  <a:schemeClr val="tx1"/>
                </a:solidFill>
              </a:rPr>
              <a:t>11290</a:t>
            </a:r>
            <a:r>
              <a:rPr lang="en-GB" dirty="0"/>
              <a:t>, 11291, 11292,</a:t>
            </a:r>
            <a:r>
              <a:rPr lang="en-US" dirty="0"/>
              <a:t> </a:t>
            </a:r>
            <a:r>
              <a:rPr lang="en-GB" dirty="0"/>
              <a:t>11294 in doc </a:t>
            </a:r>
            <a:r>
              <a:rPr lang="en-GB" dirty="0" smtClean="0"/>
              <a:t>11-18/0797r3</a:t>
            </a:r>
            <a:endParaRPr lang="en-GB" dirty="0"/>
          </a:p>
          <a:p>
            <a:pPr lvl="0"/>
            <a:endParaRPr lang="en-GB" dirty="0"/>
          </a:p>
          <a:p>
            <a:pPr lvl="0"/>
            <a:r>
              <a:rPr lang="en-US" dirty="0" smtClean="0"/>
              <a:t>Move: </a:t>
            </a:r>
            <a:r>
              <a:rPr lang="en-US" dirty="0" err="1" smtClean="0"/>
              <a:t>Liwen</a:t>
            </a:r>
            <a:r>
              <a:rPr lang="en-US" dirty="0" smtClean="0"/>
              <a:t> </a:t>
            </a:r>
            <a:r>
              <a:rPr lang="en-US" dirty="0" smtClean="0"/>
              <a:t>Chu		Second: </a:t>
            </a:r>
            <a:r>
              <a:rPr lang="en-US" dirty="0" err="1" smtClean="0"/>
              <a:t>Abhi</a:t>
            </a:r>
            <a:r>
              <a:rPr lang="en-US" dirty="0" smtClean="0"/>
              <a:t> </a:t>
            </a:r>
            <a:r>
              <a:rPr lang="en-US" dirty="0" err="1" smtClean="0"/>
              <a:t>Patil</a:t>
            </a:r>
            <a:endParaRPr lang="en-US" dirty="0" smtClean="0"/>
          </a:p>
          <a:p>
            <a:pPr lvl="0"/>
            <a:r>
              <a:rPr lang="en-US" dirty="0" smtClean="0"/>
              <a:t>accepted</a:t>
            </a:r>
            <a:endParaRPr lang="en-US" dirty="0"/>
          </a:p>
          <a:p>
            <a:pPr lvl="0"/>
            <a:endParaRPr lang="en-US" dirty="0"/>
          </a:p>
          <a:p>
            <a:pPr lvl="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20571233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C2B489A-FDE7-45F5-B2D1-E9345B4BAA66}"/>
              </a:ext>
            </a:extLst>
          </p:cNvPr>
          <p:cNvSpPr>
            <a:spLocks noGrp="1"/>
          </p:cNvSpPr>
          <p:nvPr>
            <p:ph type="title"/>
          </p:nvPr>
        </p:nvSpPr>
        <p:spPr/>
        <p:txBody>
          <a:bodyPr/>
          <a:lstStyle/>
          <a:p>
            <a:r>
              <a:rPr lang="en-US" dirty="0" smtClean="0"/>
              <a:t>CR Motion #621</a:t>
            </a:r>
            <a:endParaRPr lang="en-US" dirty="0"/>
          </a:p>
        </p:txBody>
      </p:sp>
      <p:sp>
        <p:nvSpPr>
          <p:cNvPr id="3" name="Content Placeholder 2">
            <a:extLst>
              <a:ext uri="{FF2B5EF4-FFF2-40B4-BE49-F238E27FC236}">
                <a16:creationId xmlns="" xmlns:a16="http://schemas.microsoft.com/office/drawing/2014/main" id="{12F1265E-C804-4370-9AAD-3A1AB581C3FC}"/>
              </a:ext>
            </a:extLst>
          </p:cNvPr>
          <p:cNvSpPr>
            <a:spLocks noGrp="1"/>
          </p:cNvSpPr>
          <p:nvPr>
            <p:ph idx="1"/>
          </p:nvPr>
        </p:nvSpPr>
        <p:spPr/>
        <p:txBody>
          <a:bodyPr/>
          <a:lstStyle/>
          <a:p>
            <a:r>
              <a:rPr lang="en-US" dirty="0" smtClean="0"/>
              <a:t>Move to </a:t>
            </a:r>
            <a:r>
              <a:rPr lang="en-US" dirty="0"/>
              <a:t>accept resolutions to CID; 12994 in doc </a:t>
            </a:r>
            <a:r>
              <a:rPr lang="en-US" dirty="0" smtClean="0"/>
              <a:t>11-18/0767r2</a:t>
            </a:r>
            <a:endParaRPr lang="en-US" dirty="0"/>
          </a:p>
          <a:p>
            <a:endParaRPr lang="en-US" dirty="0"/>
          </a:p>
          <a:p>
            <a:r>
              <a:rPr lang="en-US" dirty="0" smtClean="0"/>
              <a:t>Move: Laurent </a:t>
            </a:r>
            <a:r>
              <a:rPr lang="en-US" dirty="0" err="1" smtClean="0"/>
              <a:t>Cariou</a:t>
            </a:r>
            <a:r>
              <a:rPr lang="en-US" dirty="0" smtClean="0"/>
              <a:t>		Second</a:t>
            </a:r>
            <a:r>
              <a:rPr lang="en-US" dirty="0" smtClean="0"/>
              <a:t>: </a:t>
            </a:r>
            <a:r>
              <a:rPr lang="en-US" dirty="0" err="1" smtClean="0"/>
              <a:t>Abhi</a:t>
            </a:r>
            <a:r>
              <a:rPr lang="en-US" dirty="0" smtClean="0"/>
              <a:t> </a:t>
            </a:r>
            <a:r>
              <a:rPr lang="en-US" dirty="0" err="1" smtClean="0"/>
              <a:t>Patil</a:t>
            </a:r>
            <a:endParaRPr lang="en-US" dirty="0" smtClean="0"/>
          </a:p>
          <a:p>
            <a:r>
              <a:rPr lang="en-US" dirty="0" smtClean="0"/>
              <a:t>accepted</a:t>
            </a:r>
            <a:endParaRPr lang="en-US" dirty="0"/>
          </a:p>
        </p:txBody>
      </p:sp>
      <p:sp>
        <p:nvSpPr>
          <p:cNvPr id="4" name="Slide Number Placeholder 3">
            <a:extLst>
              <a:ext uri="{FF2B5EF4-FFF2-40B4-BE49-F238E27FC236}">
                <a16:creationId xmlns="" xmlns:a16="http://schemas.microsoft.com/office/drawing/2014/main" id="{EB8BF765-608C-4A68-B49A-884A75EA25B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 xmlns:a16="http://schemas.microsoft.com/office/drawing/2014/main" id="{702D9FAE-F0A6-4A02-BEEE-370DC9D2D6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84BD6EDF-82CA-47BF-815E-8ECD00C6A369}"/>
              </a:ext>
            </a:extLst>
          </p:cNvPr>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84867484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A1AF120-8831-4A53-9020-A99195E4668E}"/>
              </a:ext>
            </a:extLst>
          </p:cNvPr>
          <p:cNvSpPr>
            <a:spLocks noGrp="1"/>
          </p:cNvSpPr>
          <p:nvPr>
            <p:ph type="title"/>
          </p:nvPr>
        </p:nvSpPr>
        <p:spPr/>
        <p:txBody>
          <a:bodyPr/>
          <a:lstStyle/>
          <a:p>
            <a:r>
              <a:rPr lang="en-US" dirty="0" smtClean="0"/>
              <a:t>CR Motion </a:t>
            </a:r>
            <a:r>
              <a:rPr lang="en-US" dirty="0" smtClean="0"/>
              <a:t>#622</a:t>
            </a:r>
            <a:endParaRPr lang="en-US" dirty="0"/>
          </a:p>
        </p:txBody>
      </p:sp>
      <p:sp>
        <p:nvSpPr>
          <p:cNvPr id="3" name="Content Placeholder 2">
            <a:extLst>
              <a:ext uri="{FF2B5EF4-FFF2-40B4-BE49-F238E27FC236}">
                <a16:creationId xmlns="" xmlns:a16="http://schemas.microsoft.com/office/drawing/2014/main" id="{60C397B7-2205-4DC1-BB7E-8B65F778DA70}"/>
              </a:ext>
            </a:extLst>
          </p:cNvPr>
          <p:cNvSpPr>
            <a:spLocks noGrp="1"/>
          </p:cNvSpPr>
          <p:nvPr>
            <p:ph idx="1"/>
          </p:nvPr>
        </p:nvSpPr>
        <p:spPr/>
        <p:txBody>
          <a:bodyPr/>
          <a:lstStyle/>
          <a:p>
            <a:r>
              <a:rPr lang="en-US" dirty="0" smtClean="0"/>
              <a:t>Move to accept </a:t>
            </a:r>
            <a:r>
              <a:rPr lang="en-US" dirty="0"/>
              <a:t>resolutions to CID; 11297, 12930. 11299, 11300, 12933, 12934, 12935, 12936, 13732, 13745, </a:t>
            </a:r>
            <a:r>
              <a:rPr lang="en-US" dirty="0" smtClean="0"/>
              <a:t>13938 in </a:t>
            </a:r>
            <a:r>
              <a:rPr lang="en-US" dirty="0"/>
              <a:t>doc </a:t>
            </a:r>
            <a:r>
              <a:rPr lang="en-US" dirty="0" smtClean="0"/>
              <a:t>11-18/0796r2</a:t>
            </a:r>
            <a:endParaRPr lang="en-US" dirty="0"/>
          </a:p>
          <a:p>
            <a:endParaRPr lang="en-US" dirty="0"/>
          </a:p>
          <a:p>
            <a:r>
              <a:rPr lang="en-US" dirty="0" smtClean="0"/>
              <a:t>Move: </a:t>
            </a:r>
            <a:r>
              <a:rPr lang="en-US" dirty="0" err="1" smtClean="0"/>
              <a:t>Liwen</a:t>
            </a:r>
            <a:r>
              <a:rPr lang="en-US" dirty="0" smtClean="0"/>
              <a:t> Chu		Second</a:t>
            </a:r>
            <a:r>
              <a:rPr lang="en-US" dirty="0" smtClean="0"/>
              <a:t>: </a:t>
            </a:r>
            <a:r>
              <a:rPr lang="en-US" dirty="0" err="1" smtClean="0"/>
              <a:t>Abhi</a:t>
            </a:r>
            <a:r>
              <a:rPr lang="en-US" dirty="0" smtClean="0"/>
              <a:t> </a:t>
            </a:r>
            <a:r>
              <a:rPr lang="en-US" dirty="0" err="1" smtClean="0"/>
              <a:t>Patil</a:t>
            </a:r>
            <a:endParaRPr lang="en-US" dirty="0" smtClean="0"/>
          </a:p>
          <a:p>
            <a:r>
              <a:rPr lang="en-US" dirty="0" smtClean="0"/>
              <a:t>Accepted </a:t>
            </a:r>
            <a:endParaRPr lang="en-US" dirty="0"/>
          </a:p>
          <a:p>
            <a:endParaRPr lang="en-US" dirty="0"/>
          </a:p>
          <a:p>
            <a:endParaRPr lang="en-US" dirty="0"/>
          </a:p>
        </p:txBody>
      </p:sp>
      <p:sp>
        <p:nvSpPr>
          <p:cNvPr id="4" name="Slide Number Placeholder 3">
            <a:extLst>
              <a:ext uri="{FF2B5EF4-FFF2-40B4-BE49-F238E27FC236}">
                <a16:creationId xmlns="" xmlns:a16="http://schemas.microsoft.com/office/drawing/2014/main" id="{71C13279-A177-4CAE-8D3F-512C7B88D54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 xmlns:a16="http://schemas.microsoft.com/office/drawing/2014/main" id="{DED5C3E6-4381-4A7C-9E1A-C69380C18C7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954C69AB-A32E-4A3E-926B-A5878FE81F45}"/>
              </a:ext>
            </a:extLst>
          </p:cNvPr>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66317746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8D859D-A95F-48CA-B764-D64985B5A493}"/>
              </a:ext>
            </a:extLst>
          </p:cNvPr>
          <p:cNvSpPr>
            <a:spLocks noGrp="1"/>
          </p:cNvSpPr>
          <p:nvPr>
            <p:ph type="title"/>
          </p:nvPr>
        </p:nvSpPr>
        <p:spPr/>
        <p:txBody>
          <a:bodyPr/>
          <a:lstStyle/>
          <a:p>
            <a:r>
              <a:rPr lang="en-US" dirty="0" smtClean="0"/>
              <a:t>CR Motion </a:t>
            </a:r>
            <a:r>
              <a:rPr lang="en-US" dirty="0" smtClean="0"/>
              <a:t>#623</a:t>
            </a:r>
            <a:endParaRPr lang="en-US" dirty="0"/>
          </a:p>
        </p:txBody>
      </p:sp>
      <p:sp>
        <p:nvSpPr>
          <p:cNvPr id="3" name="Content Placeholder 2">
            <a:extLst>
              <a:ext uri="{FF2B5EF4-FFF2-40B4-BE49-F238E27FC236}">
                <a16:creationId xmlns="" xmlns:a16="http://schemas.microsoft.com/office/drawing/2014/main" id="{A36CB0BE-A678-46A1-92DA-1691E62471E7}"/>
              </a:ext>
            </a:extLst>
          </p:cNvPr>
          <p:cNvSpPr>
            <a:spLocks noGrp="1"/>
          </p:cNvSpPr>
          <p:nvPr>
            <p:ph idx="1"/>
          </p:nvPr>
        </p:nvSpPr>
        <p:spPr/>
        <p:txBody>
          <a:bodyPr/>
          <a:lstStyle/>
          <a:p>
            <a:r>
              <a:rPr lang="en-US" dirty="0" smtClean="0"/>
              <a:t>Move to </a:t>
            </a:r>
            <a:r>
              <a:rPr lang="en-US" dirty="0"/>
              <a:t>accept resolutions to CID; 13096, 13098, 13652, 13762, 14138, 14139, 14140, 14142, 14209, 14211 in doc </a:t>
            </a:r>
            <a:r>
              <a:rPr lang="en-US" dirty="0" smtClean="0"/>
              <a:t>11-18/0694r3</a:t>
            </a:r>
            <a:endParaRPr lang="en-US" dirty="0"/>
          </a:p>
          <a:p>
            <a:endParaRPr lang="en-US" dirty="0"/>
          </a:p>
          <a:p>
            <a:r>
              <a:rPr lang="en-US" dirty="0" smtClean="0"/>
              <a:t>Move: Patrice </a:t>
            </a:r>
            <a:r>
              <a:rPr lang="en-US" dirty="0" err="1" smtClean="0"/>
              <a:t>Nezou</a:t>
            </a:r>
            <a:r>
              <a:rPr lang="en-US" dirty="0" smtClean="0"/>
              <a:t>		Second</a:t>
            </a:r>
            <a:r>
              <a:rPr lang="en-US" dirty="0" smtClean="0"/>
              <a:t>: </a:t>
            </a:r>
            <a:r>
              <a:rPr lang="en-US" dirty="0" err="1" smtClean="0"/>
              <a:t>Abhi</a:t>
            </a:r>
            <a:r>
              <a:rPr lang="en-US" dirty="0" smtClean="0"/>
              <a:t> </a:t>
            </a:r>
            <a:r>
              <a:rPr lang="en-US" dirty="0" err="1" smtClean="0"/>
              <a:t>Patil</a:t>
            </a:r>
            <a:endParaRPr lang="en-US" dirty="0" smtClean="0"/>
          </a:p>
          <a:p>
            <a:r>
              <a:rPr lang="en-US" dirty="0" smtClean="0"/>
              <a:t>accepted</a:t>
            </a:r>
            <a:endParaRPr lang="en-US" dirty="0"/>
          </a:p>
        </p:txBody>
      </p:sp>
      <p:sp>
        <p:nvSpPr>
          <p:cNvPr id="4" name="Slide Number Placeholder 3">
            <a:extLst>
              <a:ext uri="{FF2B5EF4-FFF2-40B4-BE49-F238E27FC236}">
                <a16:creationId xmlns="" xmlns:a16="http://schemas.microsoft.com/office/drawing/2014/main" id="{9FDBE213-81EF-46D0-9E25-1F80A2F73CF4}"/>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 xmlns:a16="http://schemas.microsoft.com/office/drawing/2014/main" id="{8EBBB099-FFBD-4469-A8DB-0FDCD40BA2A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2B38DC76-4D8F-4E28-8C6C-C0DA115E0EB8}"/>
              </a:ext>
            </a:extLst>
          </p:cNvPr>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44797717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2812</TotalTime>
  <Words>6849</Words>
  <Application>Microsoft Office PowerPoint</Application>
  <PresentationFormat>On-screen Show (4:3)</PresentationFormat>
  <Paragraphs>1754</Paragraphs>
  <Slides>130</Slides>
  <Notes>6</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4</vt:i4>
      </vt:variant>
      <vt:variant>
        <vt:lpstr>Slide Titles</vt:lpstr>
      </vt:variant>
      <vt:variant>
        <vt:i4>130</vt:i4>
      </vt:variant>
    </vt:vector>
  </HeadingPairs>
  <TitlesOfParts>
    <vt:vector size="146" baseType="lpstr">
      <vt:lpstr>Arial Unicode MS</vt:lpstr>
      <vt:lpstr>굴림</vt:lpstr>
      <vt:lpstr>MS Gothic</vt:lpstr>
      <vt:lpstr>MS PGothic</vt:lpstr>
      <vt:lpstr>Arial</vt:lpstr>
      <vt:lpstr>Arial Black</vt:lpstr>
      <vt:lpstr>Calibri</vt:lpstr>
      <vt:lpstr>Monotype Sorts</vt:lpstr>
      <vt:lpstr>Symbol</vt:lpstr>
      <vt:lpstr>Times New Roman</vt:lpstr>
      <vt:lpstr>Wingdings</vt:lpstr>
      <vt:lpstr>Office Theme</vt:lpstr>
      <vt:lpstr>Document</vt:lpstr>
      <vt:lpstr>Worksheet</vt:lpstr>
      <vt:lpstr>Packager Shell Object</vt:lpstr>
      <vt:lpstr>Acrobat Document</vt:lpstr>
      <vt:lpstr>TGax May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PHY Submissions</vt:lpstr>
      <vt:lpstr>MAC Submissions</vt:lpstr>
      <vt:lpstr>MU Submissions</vt:lpstr>
      <vt:lpstr>SR Submissions</vt:lpstr>
      <vt:lpstr>TG Submissions</vt:lpstr>
      <vt:lpstr>Agenda for Monday May 7, 13:30 – 15:30 </vt:lpstr>
      <vt:lpstr>Submissions</vt:lpstr>
      <vt:lpstr>PowerPoint Presentation</vt:lpstr>
      <vt:lpstr>Summary from March 2018</vt:lpstr>
      <vt:lpstr>Timeline</vt:lpstr>
      <vt:lpstr>Editor Report </vt:lpstr>
      <vt:lpstr>Approval of  TG Minutes (March 2018 Meeting and Telecon Minutes) </vt:lpstr>
      <vt:lpstr>TG Leadership </vt:lpstr>
      <vt:lpstr>Vice Chair Election</vt:lpstr>
      <vt:lpstr>Coexistence Assurance </vt:lpstr>
      <vt:lpstr>PAR Extension</vt:lpstr>
      <vt:lpstr>11-18/0705 (Guoqing Li)</vt:lpstr>
      <vt:lpstr>11-18/0902</vt:lpstr>
      <vt:lpstr>Agenda for Monday May 7, 19:30 – 21:30 </vt:lpstr>
      <vt:lpstr>Agenda for Tuesday May 8, 10:30 – 12:30 </vt:lpstr>
      <vt:lpstr>Agenda for Tuesday May 8, 16:00 – 18:00 </vt:lpstr>
      <vt:lpstr>Agenda for Tuesday May 8, 19:30 – 21:30 </vt:lpstr>
      <vt:lpstr>Agenda for Wednesday May 9, 08:00 – 10:00 </vt:lpstr>
      <vt:lpstr>Vice Chair Nominees</vt:lpstr>
      <vt:lpstr>First Vice Chair Motion</vt:lpstr>
      <vt:lpstr>Second Vice Chair Motion</vt:lpstr>
      <vt:lpstr>11-18/0934 (Youhan Kim)</vt:lpstr>
      <vt:lpstr>11-18/0964 (Robert Stacey)</vt:lpstr>
      <vt:lpstr>11-18/906 (Guoqing Li)</vt:lpstr>
      <vt:lpstr>11-18/0522 (Zhou Lan)</vt:lpstr>
      <vt:lpstr>Agenda for Wednesday May 9, 16:00 – 18:00 </vt:lpstr>
      <vt:lpstr>Agenda for Thursday May 10, AM1 and PM1</vt:lpstr>
      <vt:lpstr>Motions</vt:lpstr>
      <vt:lpstr>PHY Motion #206</vt:lpstr>
      <vt:lpstr>PHY Motion #207</vt:lpstr>
      <vt:lpstr>PHY Motion #208</vt:lpstr>
      <vt:lpstr>MAC Motion #</vt:lpstr>
      <vt:lpstr>MAC Motion #</vt:lpstr>
      <vt:lpstr>MAC Motion #</vt:lpstr>
      <vt:lpstr>MAC Motion #</vt:lpstr>
      <vt:lpstr>CR Motion #579</vt:lpstr>
      <vt:lpstr>CR Motion #580</vt:lpstr>
      <vt:lpstr>CR Motion #581</vt:lpstr>
      <vt:lpstr>CR Motion #582</vt:lpstr>
      <vt:lpstr>CR Motion #583</vt:lpstr>
      <vt:lpstr>CR Motion #584</vt:lpstr>
      <vt:lpstr>CR Motion #585</vt:lpstr>
      <vt:lpstr>CR Motion #586</vt:lpstr>
      <vt:lpstr>CR Motion #587</vt:lpstr>
      <vt:lpstr>CR Motion #588</vt:lpstr>
      <vt:lpstr>CR Motion #589</vt:lpstr>
      <vt:lpstr>CR Motion #590</vt:lpstr>
      <vt:lpstr>CR Motion #591</vt:lpstr>
      <vt:lpstr>CR Motion #592</vt:lpstr>
      <vt:lpstr>CR Motion #593</vt:lpstr>
      <vt:lpstr>CR Motion #594</vt:lpstr>
      <vt:lpstr>CR Motion #595</vt:lpstr>
      <vt:lpstr>CR Motion #596</vt:lpstr>
      <vt:lpstr>CR Motion #597</vt:lpstr>
      <vt:lpstr>CR Motion #598</vt:lpstr>
      <vt:lpstr>CR Motion #599</vt:lpstr>
      <vt:lpstr>CR Motion #600</vt:lpstr>
      <vt:lpstr>CR Motion #601</vt:lpstr>
      <vt:lpstr>CR Motion #602</vt:lpstr>
      <vt:lpstr>CR Motion #603</vt:lpstr>
      <vt:lpstr>CR Motion #604</vt:lpstr>
      <vt:lpstr>CR Motion #605</vt:lpstr>
      <vt:lpstr>CR Motion #606</vt:lpstr>
      <vt:lpstr>CR Motion #607</vt:lpstr>
      <vt:lpstr>CR Motion #608</vt:lpstr>
      <vt:lpstr>CR Motion #609</vt:lpstr>
      <vt:lpstr>CR Motion #610</vt:lpstr>
      <vt:lpstr>CR Motion #611</vt:lpstr>
      <vt:lpstr>CR Motion #612</vt:lpstr>
      <vt:lpstr>CR Motion #613</vt:lpstr>
      <vt:lpstr>CR Motion #614</vt:lpstr>
      <vt:lpstr>CR Motion #615</vt:lpstr>
      <vt:lpstr>CR Motion #616</vt:lpstr>
      <vt:lpstr>CR Motion #617</vt:lpstr>
      <vt:lpstr>CR Motion #618</vt:lpstr>
      <vt:lpstr>CR Motion #619</vt:lpstr>
      <vt:lpstr>CR Motion #620</vt:lpstr>
      <vt:lpstr>CR Motion #621</vt:lpstr>
      <vt:lpstr>CR Motion #622</vt:lpstr>
      <vt:lpstr>CR Motion #623</vt:lpstr>
      <vt:lpstr>CR Motion #624</vt:lpstr>
      <vt:lpstr>CR Motion #625</vt:lpstr>
      <vt:lpstr>CR Motion #626</vt:lpstr>
      <vt:lpstr>CR Motion #627</vt:lpstr>
      <vt:lpstr>CR Motion #628</vt:lpstr>
      <vt:lpstr>CR Motion #629</vt:lpstr>
      <vt:lpstr>CR Motion #630</vt:lpstr>
      <vt:lpstr>CR Motion #631</vt:lpstr>
      <vt:lpstr>CR Motion #632</vt:lpstr>
      <vt:lpstr>CR Motion #633</vt:lpstr>
      <vt:lpstr>CR Motion #634</vt:lpstr>
      <vt:lpstr>CR Motion #635</vt:lpstr>
      <vt:lpstr>CR Motion #636</vt:lpstr>
      <vt:lpstr>CR Motion #637</vt:lpstr>
      <vt:lpstr>CR Motion #638</vt:lpstr>
      <vt:lpstr>CR Motion #639</vt:lpstr>
      <vt:lpstr>CR Motion #640</vt:lpstr>
      <vt:lpstr>CR Motion #641</vt:lpstr>
      <vt:lpstr>CR Motion #642</vt:lpstr>
      <vt:lpstr>CR Motion #643</vt:lpstr>
      <vt:lpstr>CR Motion #644</vt:lpstr>
      <vt:lpstr>CR Motion #645</vt:lpstr>
      <vt:lpstr>CR Motion #646</vt:lpstr>
      <vt:lpstr>CR Motion #647</vt:lpstr>
      <vt:lpstr>CR Motion #648 </vt:lpstr>
      <vt:lpstr>CR Motion #649</vt:lpstr>
      <vt:lpstr>CR Motion #650</vt:lpstr>
      <vt:lpstr>CR Motion #</vt:lpstr>
      <vt:lpstr>WG LB Motion</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203</cp:revision>
  <cp:lastPrinted>1601-01-01T00:00:00Z</cp:lastPrinted>
  <dcterms:created xsi:type="dcterms:W3CDTF">2017-01-26T15:28:16Z</dcterms:created>
  <dcterms:modified xsi:type="dcterms:W3CDTF">2018-05-10T07:59:46Z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1522261387</vt:lpwstr>
  </property>
</Properties>
</file>