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9" r:id="rId16"/>
    <p:sldId id="300" r:id="rId17"/>
    <p:sldId id="301" r:id="rId18"/>
    <p:sldId id="302" r:id="rId19"/>
    <p:sldId id="303" r:id="rId20"/>
    <p:sldId id="271" r:id="rId21"/>
    <p:sldId id="272" r:id="rId22"/>
    <p:sldId id="298" r:id="rId23"/>
    <p:sldId id="273" r:id="rId24"/>
    <p:sldId id="276" r:id="rId25"/>
    <p:sldId id="275" r:id="rId26"/>
    <p:sldId id="274" r:id="rId27"/>
    <p:sldId id="293" r:id="rId28"/>
    <p:sldId id="294" r:id="rId29"/>
    <p:sldId id="295" r:id="rId30"/>
    <p:sldId id="296" r:id="rId31"/>
    <p:sldId id="304" r:id="rId32"/>
    <p:sldId id="305" r:id="rId33"/>
    <p:sldId id="290" r:id="rId34"/>
    <p:sldId id="278" r:id="rId35"/>
    <p:sldId id="279" r:id="rId36"/>
    <p:sldId id="289" r:id="rId37"/>
    <p:sldId id="281" r:id="rId38"/>
    <p:sldId id="306" r:id="rId39"/>
    <p:sldId id="307" r:id="rId40"/>
    <p:sldId id="308" r:id="rId41"/>
    <p:sldId id="309" r:id="rId42"/>
    <p:sldId id="310" r:id="rId43"/>
    <p:sldId id="311" r:id="rId44"/>
    <p:sldId id="312" r:id="rId45"/>
    <p:sldId id="283" r:id="rId46"/>
    <p:sldId id="284" r:id="rId47"/>
    <p:sldId id="285" r:id="rId48"/>
    <p:sldId id="313" r:id="rId49"/>
    <p:sldId id="314" r:id="rId50"/>
    <p:sldId id="315" r:id="rId51"/>
    <p:sldId id="316" r:id="rId52"/>
    <p:sldId id="379" r:id="rId53"/>
    <p:sldId id="380" r:id="rId54"/>
    <p:sldId id="392"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83" r:id="rId105"/>
    <p:sldId id="367" r:id="rId106"/>
    <p:sldId id="368" r:id="rId107"/>
    <p:sldId id="369" r:id="rId108"/>
    <p:sldId id="390" r:id="rId109"/>
    <p:sldId id="370" r:id="rId110"/>
    <p:sldId id="391" r:id="rId111"/>
    <p:sldId id="371" r:id="rId112"/>
    <p:sldId id="373" r:id="rId113"/>
    <p:sldId id="374" r:id="rId114"/>
    <p:sldId id="375" r:id="rId115"/>
    <p:sldId id="376" r:id="rId116"/>
    <p:sldId id="377" r:id="rId117"/>
    <p:sldId id="378" r:id="rId118"/>
    <p:sldId id="381" r:id="rId119"/>
    <p:sldId id="384" r:id="rId120"/>
    <p:sldId id="382" r:id="rId121"/>
    <p:sldId id="385" r:id="rId122"/>
    <p:sldId id="386" r:id="rId123"/>
    <p:sldId id="387" r:id="rId124"/>
    <p:sldId id="388" r:id="rId125"/>
    <p:sldId id="389" r:id="rId126"/>
    <p:sldId id="297" r:id="rId127"/>
    <p:sldId id="291" r:id="rId128"/>
    <p:sldId id="287" r:id="rId129"/>
    <p:sldId id="286" r:id="rId1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05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Excel_97-2003_Worksheet2.xls"/></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mentor.ieee.org/802.11/dcn/16/11-16-1348-03-00ax-coexistence-assurance.docx" TargetMode="External"/><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wmf"/><Relationship Id="rId5" Type="http://schemas.openxmlformats.org/officeDocument/2006/relationships/package" Target="../embeddings/Microsoft_Word_Document1.docx"/><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TGax</a:t>
            </a:r>
            <a:r>
              <a:rPr lang="en-US" altLang="en-US" dirty="0" smtClean="0"/>
              <a:t> 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53"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6" name="Content Placeholder 5"/>
          <p:cNvSpPr>
            <a:spLocks noGrp="1"/>
          </p:cNvSpPr>
          <p:nvPr>
            <p:ph idx="1"/>
          </p:nvPr>
        </p:nvSpPr>
        <p:spPr/>
        <p:txBody>
          <a:bodyPr/>
          <a:lstStyle/>
          <a:p>
            <a:r>
              <a:rPr lang="en-US" dirty="0" smtClean="0"/>
              <a:t>Move to accept resolutions to CIDs; </a:t>
            </a:r>
            <a:r>
              <a:rPr lang="en-GB" dirty="0"/>
              <a:t>13400, 13653, 13761, </a:t>
            </a:r>
            <a:r>
              <a:rPr lang="en-GB" dirty="0" smtClean="0"/>
              <a:t>13095 in doc 11-18/0695r3</a:t>
            </a:r>
          </a:p>
          <a:p>
            <a:endParaRPr lang="en-GB" dirty="0"/>
          </a:p>
          <a:p>
            <a:r>
              <a:rPr lang="en-GB" dirty="0" smtClean="0"/>
              <a:t>Move: Stephane Baron		Second:</a:t>
            </a:r>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4041578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6" name="Content Placeholder 5"/>
          <p:cNvSpPr>
            <a:spLocks noGrp="1"/>
          </p:cNvSpPr>
          <p:nvPr>
            <p:ph idx="1"/>
          </p:nvPr>
        </p:nvSpPr>
        <p:spPr/>
        <p:txBody>
          <a:bodyPr/>
          <a:lstStyle/>
          <a:p>
            <a:pPr lvl="0"/>
            <a:r>
              <a:rPr lang="en-US" dirty="0" smtClean="0"/>
              <a:t>Move to accept resolutions to CIDs; </a:t>
            </a:r>
            <a:r>
              <a:rPr lang="en-GB" dirty="0"/>
              <a:t>11844, 11846, 11847, 12184, 12238, 12523, 12524, 12525, 12526, 12527, </a:t>
            </a:r>
            <a:r>
              <a:rPr lang="en-GB" dirty="0" smtClean="0"/>
              <a:t>13790</a:t>
            </a:r>
            <a:r>
              <a:rPr lang="en-GB" dirty="0"/>
              <a:t>, </a:t>
            </a:r>
            <a:r>
              <a:rPr lang="en-GB" dirty="0">
                <a:solidFill>
                  <a:schemeClr val="tx1"/>
                </a:solidFill>
              </a:rPr>
              <a:t>12306</a:t>
            </a:r>
            <a:r>
              <a:rPr lang="en-GB" dirty="0"/>
              <a:t> (12 CIDs</a:t>
            </a:r>
            <a:r>
              <a:rPr lang="en-GB" dirty="0" smtClean="0"/>
              <a:t>) in doc 11-18/0664r1</a:t>
            </a:r>
          </a:p>
          <a:p>
            <a:pPr lvl="0"/>
            <a:endParaRPr lang="en-GB" dirty="0"/>
          </a:p>
          <a:p>
            <a:pPr lvl="0"/>
            <a:r>
              <a:rPr lang="en-US" dirty="0" smtClean="0"/>
              <a:t>Move: Alfred </a:t>
            </a:r>
            <a:r>
              <a:rPr lang="en-US" dirty="0" err="1" smtClean="0"/>
              <a:t>Asterjadhi</a:t>
            </a:r>
            <a:r>
              <a:rPr lang="en-US" dirty="0" smtClean="0"/>
              <a:t>	Second:</a:t>
            </a:r>
            <a:endParaRPr 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32989735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 Motion #</a:t>
            </a:r>
            <a:endParaRPr lang="en-US" dirty="0"/>
          </a:p>
        </p:txBody>
      </p:sp>
      <p:sp>
        <p:nvSpPr>
          <p:cNvPr id="7" name="Content Placeholder 6"/>
          <p:cNvSpPr>
            <a:spLocks noGrp="1"/>
          </p:cNvSpPr>
          <p:nvPr>
            <p:ph idx="1"/>
          </p:nvPr>
        </p:nvSpPr>
        <p:spPr>
          <a:xfrm>
            <a:off x="771525" y="2056606"/>
            <a:ext cx="7770813" cy="4113213"/>
          </a:xfrm>
        </p:spPr>
        <p:txBody>
          <a:bodyPr/>
          <a:lstStyle/>
          <a:p>
            <a:r>
              <a:rPr lang="en-US" dirty="0" smtClean="0"/>
              <a:t>Move to accept resolutions to CIDs; </a:t>
            </a:r>
            <a:r>
              <a:rPr lang="en-GB" dirty="0"/>
              <a:t>12016, 13045 </a:t>
            </a:r>
            <a:r>
              <a:rPr lang="en-GB" dirty="0" smtClean="0"/>
              <a:t> in doc 11-18/0181r1</a:t>
            </a:r>
          </a:p>
          <a:p>
            <a:endParaRPr lang="en-GB" dirty="0" smtClean="0"/>
          </a:p>
          <a:p>
            <a:r>
              <a:rPr lang="en-GB" dirty="0" smtClean="0"/>
              <a:t>Move: Ming </a:t>
            </a:r>
            <a:r>
              <a:rPr lang="en-GB" dirty="0" err="1" smtClean="0"/>
              <a:t>Gan</a:t>
            </a:r>
            <a:r>
              <a:rPr lang="en-GB" dirty="0" smtClean="0"/>
              <a:t>		Second: </a:t>
            </a:r>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27169729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524000"/>
            <a:ext cx="7770813" cy="4113213"/>
          </a:xfrm>
        </p:spPr>
        <p:txBody>
          <a:bodyPr/>
          <a:lstStyle/>
          <a:p>
            <a:pPr lvl="0"/>
            <a:r>
              <a:rPr lang="en-US" dirty="0" smtClean="0"/>
              <a:t>Move to accept resolutions to CIDs; </a:t>
            </a:r>
            <a:r>
              <a:rPr lang="en-GB" dirty="0"/>
              <a:t>11114, </a:t>
            </a:r>
            <a:r>
              <a:rPr lang="en-GB" dirty="0" smtClean="0"/>
              <a:t>12362</a:t>
            </a:r>
            <a:r>
              <a:rPr lang="en-US" dirty="0" smtClean="0"/>
              <a:t>, </a:t>
            </a:r>
            <a:r>
              <a:rPr lang="en-GB" dirty="0" smtClean="0"/>
              <a:t>13234</a:t>
            </a:r>
            <a:r>
              <a:rPr lang="en-GB" dirty="0"/>
              <a:t>, </a:t>
            </a:r>
            <a:r>
              <a:rPr lang="en-GB" dirty="0" smtClean="0"/>
              <a:t>11746</a:t>
            </a:r>
            <a:r>
              <a:rPr lang="en-GB" dirty="0"/>
              <a:t>, 12363, </a:t>
            </a:r>
            <a:r>
              <a:rPr lang="en-GB" dirty="0" smtClean="0"/>
              <a:t>11510</a:t>
            </a:r>
            <a:r>
              <a:rPr lang="en-GB" dirty="0"/>
              <a:t>, 13525, 14340, </a:t>
            </a:r>
            <a:r>
              <a:rPr lang="en-GB" dirty="0" smtClean="0"/>
              <a:t>11178</a:t>
            </a:r>
            <a:r>
              <a:rPr lang="en-GB" dirty="0"/>
              <a:t>, 11747, 11748, 11912, </a:t>
            </a:r>
            <a:r>
              <a:rPr lang="en-GB" dirty="0" smtClean="0"/>
              <a:t>11115</a:t>
            </a:r>
            <a:r>
              <a:rPr lang="en-GB" dirty="0"/>
              <a:t>, 13526, </a:t>
            </a:r>
            <a:r>
              <a:rPr lang="en-GB" dirty="0" smtClean="0"/>
              <a:t>11749</a:t>
            </a:r>
            <a:r>
              <a:rPr lang="en-GB" dirty="0"/>
              <a:t>, 12006, 12365, 12370, 12596, 11461, </a:t>
            </a:r>
            <a:r>
              <a:rPr lang="en-GB" dirty="0" smtClean="0"/>
              <a:t>12005</a:t>
            </a:r>
            <a:r>
              <a:rPr lang="en-GB" dirty="0"/>
              <a:t>, </a:t>
            </a:r>
            <a:r>
              <a:rPr lang="en-GB" dirty="0" smtClean="0"/>
              <a:t>11165</a:t>
            </a:r>
            <a:r>
              <a:rPr lang="en-GB" dirty="0"/>
              <a:t>, 12077, </a:t>
            </a:r>
            <a:r>
              <a:rPr lang="en-GB" dirty="0" smtClean="0"/>
              <a:t>12371</a:t>
            </a:r>
            <a:r>
              <a:rPr lang="en-GB" dirty="0"/>
              <a:t>, </a:t>
            </a:r>
            <a:r>
              <a:rPr lang="en-GB" dirty="0" smtClean="0"/>
              <a:t>12696</a:t>
            </a:r>
            <a:r>
              <a:rPr lang="en-GB" dirty="0"/>
              <a:t>, </a:t>
            </a:r>
            <a:r>
              <a:rPr lang="en-GB" dirty="0" smtClean="0"/>
              <a:t>11750</a:t>
            </a:r>
            <a:r>
              <a:rPr lang="en-GB" dirty="0"/>
              <a:t>, </a:t>
            </a:r>
            <a:r>
              <a:rPr lang="en-GB" dirty="0" smtClean="0"/>
              <a:t>11913</a:t>
            </a:r>
            <a:r>
              <a:rPr lang="en-GB" dirty="0"/>
              <a:t>, </a:t>
            </a:r>
            <a:r>
              <a:rPr lang="en-GB" dirty="0" smtClean="0"/>
              <a:t>12366</a:t>
            </a:r>
            <a:r>
              <a:rPr lang="en-GB" dirty="0"/>
              <a:t>, 12583, 12901, </a:t>
            </a:r>
            <a:r>
              <a:rPr lang="en-GB" dirty="0" smtClean="0"/>
              <a:t>11856</a:t>
            </a:r>
            <a:r>
              <a:rPr lang="en-GB" dirty="0"/>
              <a:t>, 12004, 12082, 12083, </a:t>
            </a:r>
            <a:r>
              <a:rPr lang="en-GB" dirty="0" smtClean="0"/>
              <a:t>12577, 12744</a:t>
            </a:r>
            <a:r>
              <a:rPr lang="en-GB" dirty="0"/>
              <a:t>, 12991, </a:t>
            </a:r>
            <a:r>
              <a:rPr lang="en-GB" dirty="0" smtClean="0"/>
              <a:t>12598</a:t>
            </a:r>
            <a:r>
              <a:rPr lang="en-GB" dirty="0"/>
              <a:t>, </a:t>
            </a:r>
            <a:r>
              <a:rPr lang="en-GB" dirty="0" smtClean="0"/>
              <a:t>12367</a:t>
            </a:r>
            <a:r>
              <a:rPr lang="en-GB" dirty="0"/>
              <a:t>, 12694, </a:t>
            </a:r>
            <a:r>
              <a:rPr lang="en-GB" dirty="0" smtClean="0"/>
              <a:t>12372</a:t>
            </a:r>
            <a:r>
              <a:rPr lang="en-GB" dirty="0"/>
              <a:t>, </a:t>
            </a:r>
            <a:r>
              <a:rPr lang="en-GB" dirty="0" smtClean="0">
                <a:solidFill>
                  <a:schemeClr val="tx1"/>
                </a:solidFill>
              </a:rPr>
              <a:t>12369 i</a:t>
            </a:r>
            <a:r>
              <a:rPr lang="en-GB" dirty="0" smtClean="0"/>
              <a:t>n doc 11-18/0890r3</a:t>
            </a:r>
            <a:endParaRPr lang="en-GB" dirty="0"/>
          </a:p>
          <a:p>
            <a:pPr lvl="0"/>
            <a:endParaRPr lang="en-GB" sz="2000" dirty="0" smtClean="0"/>
          </a:p>
          <a:p>
            <a:pPr lvl="0"/>
            <a:r>
              <a:rPr lang="en-GB" sz="2000" dirty="0" smtClean="0"/>
              <a:t>Move: Tomoko Adachi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639483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t>11745</a:t>
            </a:r>
            <a:r>
              <a:rPr lang="en-US" dirty="0" smtClean="0"/>
              <a:t>, </a:t>
            </a:r>
            <a:r>
              <a:rPr lang="en-GB" dirty="0" smtClean="0"/>
              <a:t>11112</a:t>
            </a:r>
            <a:r>
              <a:rPr lang="en-GB" dirty="0"/>
              <a:t>, </a:t>
            </a:r>
            <a:r>
              <a:rPr lang="en-GB" dirty="0" smtClean="0"/>
              <a:t>11113</a:t>
            </a:r>
          </a:p>
          <a:p>
            <a:pPr lvl="0"/>
            <a:r>
              <a:rPr lang="en-GB" dirty="0" smtClean="0"/>
              <a:t>In doc 11-18/0734r1</a:t>
            </a:r>
          </a:p>
          <a:p>
            <a:pPr lvl="0"/>
            <a:endParaRPr lang="en-GB" dirty="0"/>
          </a:p>
          <a:p>
            <a:pPr lvl="0"/>
            <a:r>
              <a:rPr lang="en-GB" dirty="0" smtClean="0"/>
              <a:t>Move: Tomoko Adachi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34200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12795 in doc 11-18/0428r0</a:t>
            </a:r>
          </a:p>
          <a:p>
            <a:endParaRPr lang="en-US" dirty="0" smtClean="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0187962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12218, </a:t>
            </a:r>
            <a:r>
              <a:rPr lang="en-GB" dirty="0" smtClean="0"/>
              <a:t>13835 in doc 11-18/0427r2</a:t>
            </a:r>
          </a:p>
          <a:p>
            <a:endParaRPr lang="en-GB" dirty="0"/>
          </a:p>
          <a:p>
            <a:r>
              <a:rPr lang="en-GB" dirty="0" smtClean="0"/>
              <a:t>Move: </a:t>
            </a:r>
            <a:r>
              <a:rPr lang="en-GB" dirty="0" err="1" smtClean="0"/>
              <a:t>Liwen</a:t>
            </a:r>
            <a:r>
              <a:rPr lang="en-GB"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861564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11327 in doc 11-18/0424r4</a:t>
            </a:r>
          </a:p>
          <a:p>
            <a:endParaRPr lang="en-US" dirty="0"/>
          </a:p>
          <a:p>
            <a:r>
              <a:rPr lang="en-US" dirty="0" smtClean="0"/>
              <a:t>Move: </a:t>
            </a:r>
            <a:r>
              <a:rPr lang="en-US" dirty="0" err="1" smtClean="0"/>
              <a:t>Liwen</a:t>
            </a:r>
            <a:r>
              <a:rPr lang="en-US" dirty="0" smtClean="0"/>
              <a:t> Chu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484409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a:t>
            </a:r>
            <a:r>
              <a:rPr lang="en-GB" dirty="0" smtClean="0"/>
              <a:t>12376</a:t>
            </a:r>
            <a:r>
              <a:rPr lang="en-US" dirty="0" smtClean="0"/>
              <a:t> in doc 11-18/0944r0</a:t>
            </a:r>
          </a:p>
          <a:p>
            <a:endParaRPr lang="en-US" dirty="0"/>
          </a:p>
          <a:p>
            <a:r>
              <a:rPr lang="en-US" dirty="0" smtClean="0"/>
              <a:t>Move: Robert Stacey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716901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12308 in 11-18/0661r2</a:t>
            </a:r>
          </a:p>
          <a:p>
            <a:endParaRPr lang="en-US" dirty="0"/>
          </a:p>
          <a:p>
            <a:endParaRPr lang="en-US" dirty="0" smtClean="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2127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11-18/0522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14331, 14332, </a:t>
            </a:r>
            <a:r>
              <a:rPr lang="en-GB" dirty="0" smtClean="0"/>
              <a:t>14347</a:t>
            </a:r>
            <a:r>
              <a:rPr lang="en-US" dirty="0"/>
              <a:t> </a:t>
            </a:r>
            <a:r>
              <a:rPr lang="en-US" dirty="0" smtClean="0"/>
              <a:t>in doc 11-18/0522r5</a:t>
            </a:r>
          </a:p>
          <a:p>
            <a:endParaRPr lang="en-US" dirty="0"/>
          </a:p>
          <a:p>
            <a:r>
              <a:rPr lang="en-US" dirty="0" smtClean="0"/>
              <a:t>Move: Zhou </a:t>
            </a:r>
            <a:r>
              <a:rPr lang="en-US" dirty="0" err="1" smtClean="0"/>
              <a:t>Lan</a:t>
            </a:r>
            <a:r>
              <a:rPr lang="en-US" dirty="0" smtClean="0"/>
              <a:t>	</a:t>
            </a:r>
            <a:r>
              <a:rPr lang="en-US" smtClean="0"/>
              <a:t>	Second:</a:t>
            </a: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931177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12086, </a:t>
            </a:r>
            <a:r>
              <a:rPr lang="en-GB" dirty="0" smtClean="0"/>
              <a:t>12450 in doc 11-18/0665r1</a:t>
            </a:r>
          </a:p>
          <a:p>
            <a:endParaRPr lang="en-GB" dirty="0"/>
          </a:p>
          <a:p>
            <a:r>
              <a:rPr lang="en-GB" dirty="0" smtClean="0"/>
              <a:t>Move: Alfred </a:t>
            </a:r>
            <a:r>
              <a:rPr lang="en-GB" dirty="0" err="1" smtClean="0"/>
              <a:t>Asterjadhi</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697342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12480, 12498, 12574, 12903, 13259, 13268, 13273, 13274, 13275, 13280, </a:t>
            </a:r>
            <a:r>
              <a:rPr lang="en-GB" dirty="0" smtClean="0"/>
              <a:t>13666</a:t>
            </a:r>
            <a:r>
              <a:rPr lang="en-GB" dirty="0"/>
              <a:t>, 13667, 13723, 13907, 13908, 13909, 14111, 14248, </a:t>
            </a:r>
            <a:r>
              <a:rPr lang="en-GB" dirty="0" smtClean="0"/>
              <a:t>14249, 14250</a:t>
            </a:r>
            <a:r>
              <a:rPr lang="en-GB" dirty="0"/>
              <a:t>, </a:t>
            </a:r>
            <a:r>
              <a:rPr lang="en-GB" dirty="0" smtClean="0"/>
              <a:t>14251 in doc 11-18/0717r1</a:t>
            </a:r>
          </a:p>
          <a:p>
            <a:endParaRPr lang="en-GB" dirty="0"/>
          </a:p>
          <a:p>
            <a:r>
              <a:rPr lang="en-GB" dirty="0" smtClean="0"/>
              <a:t>Move: George Cherian		Second:</a:t>
            </a:r>
          </a:p>
          <a:p>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204511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t>11056</a:t>
            </a:r>
            <a:r>
              <a:rPr lang="en-GB" dirty="0"/>
              <a:t>, 11057, 11136, 11138, 11258, 11500, 11511, 11861, 12125, 12156, </a:t>
            </a:r>
            <a:r>
              <a:rPr lang="en-GB" dirty="0" smtClean="0"/>
              <a:t>12157</a:t>
            </a:r>
            <a:r>
              <a:rPr lang="en-GB" dirty="0"/>
              <a:t>, 12171, 12172, 12211, 12213, 12241, 12243, 12288, 12292, 12339, </a:t>
            </a:r>
            <a:r>
              <a:rPr lang="en-GB" dirty="0" smtClean="0"/>
              <a:t>12435</a:t>
            </a:r>
            <a:r>
              <a:rPr lang="en-GB" dirty="0"/>
              <a:t>, 12625, 12626, 12629, </a:t>
            </a:r>
            <a:r>
              <a:rPr lang="en-GB" dirty="0">
                <a:solidFill>
                  <a:srgbClr val="FF0000"/>
                </a:solidFill>
              </a:rPr>
              <a:t>12737</a:t>
            </a:r>
            <a:r>
              <a:rPr lang="en-GB" dirty="0"/>
              <a:t>, 12818, 13231, 13232, 13233, 13703, </a:t>
            </a:r>
            <a:r>
              <a:rPr lang="en-GB" dirty="0" smtClean="0"/>
              <a:t>13704</a:t>
            </a:r>
            <a:r>
              <a:rPr lang="en-GB" dirty="0"/>
              <a:t>, 13705, 13857, 13858, 13859, 14325</a:t>
            </a:r>
            <a:r>
              <a:rPr lang="en-GB" dirty="0">
                <a:solidFill>
                  <a:srgbClr val="FF0000"/>
                </a:solidFill>
              </a:rPr>
              <a:t>, </a:t>
            </a:r>
            <a:r>
              <a:rPr lang="en-GB" dirty="0" smtClean="0">
                <a:solidFill>
                  <a:srgbClr val="FF0000"/>
                </a:solidFill>
              </a:rPr>
              <a:t>14341 </a:t>
            </a:r>
            <a:r>
              <a:rPr lang="en-GB" dirty="0" smtClean="0"/>
              <a:t>in doc 11-18/0724r1?</a:t>
            </a:r>
          </a:p>
          <a:p>
            <a:endParaRPr lang="en-GB" dirty="0"/>
          </a:p>
          <a:p>
            <a:r>
              <a:rPr lang="en-GB" dirty="0" smtClean="0"/>
              <a:t>Move: George Cherian		Second:</a:t>
            </a:r>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129538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11498, 14323</a:t>
            </a:r>
            <a:endParaRPr lang="en-US" dirty="0"/>
          </a:p>
          <a:p>
            <a:pPr lvl="0"/>
            <a:r>
              <a:rPr lang="en-GB" dirty="0" smtClean="0"/>
              <a:t>13659</a:t>
            </a:r>
            <a:r>
              <a:rPr lang="en-US" dirty="0" smtClean="0"/>
              <a:t>, </a:t>
            </a:r>
            <a:r>
              <a:rPr lang="en-GB" dirty="0" smtClean="0"/>
              <a:t>11056 in doc 11-18/0733r2</a:t>
            </a:r>
          </a:p>
          <a:p>
            <a:pPr lvl="0"/>
            <a:endParaRPr lang="en-GB" dirty="0"/>
          </a:p>
          <a:p>
            <a:pPr lvl="0"/>
            <a:r>
              <a:rPr lang="en-GB" dirty="0" smtClean="0"/>
              <a:t>Move: Tomoko Adachi		Second: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534386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11001 in doc 11-18/0364r3</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0008796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solidFill>
                  <a:srgbClr val="FF0000"/>
                </a:solidFill>
              </a:rPr>
              <a:t>11513, 14346</a:t>
            </a:r>
            <a:r>
              <a:rPr lang="en-US" dirty="0"/>
              <a:t>, 14344, 14345, 11163, 13756, 14093, </a:t>
            </a:r>
            <a:r>
              <a:rPr lang="en-US" dirty="0" smtClean="0"/>
              <a:t>12860 in doc 11-18/0740r1</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31403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13669, 11139, 11140, 11152, 14094, 11501, 14326 (7 CIDs</a:t>
            </a:r>
            <a:r>
              <a:rPr lang="en-GB" dirty="0" smtClean="0"/>
              <a:t>) in doc 11-18/0726r0</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156577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CR Motion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smtClean="0"/>
              <a:t>Move to accept resolutions to CIDs </a:t>
            </a:r>
            <a:r>
              <a:rPr lang="en-US" altLang="en-US" dirty="0"/>
              <a:t>contained in 11-18/26r9, </a:t>
            </a:r>
            <a:r>
              <a:rPr lang="en-US" altLang="en-US" dirty="0" smtClean="0"/>
              <a:t>and incorporate </a:t>
            </a:r>
            <a:r>
              <a:rPr lang="en-US" altLang="en-US" dirty="0"/>
              <a:t>the changes contained in submission 11-18/26r9 into the </a:t>
            </a:r>
            <a:r>
              <a:rPr lang="en-US" altLang="en-US"/>
              <a:t>802.11ax </a:t>
            </a:r>
            <a:r>
              <a:rPr lang="en-US" altLang="en-US" smtClean="0"/>
              <a:t>draft</a:t>
            </a:r>
            <a:endParaRPr lang="en-US" altLang="en-US" dirty="0"/>
          </a:p>
          <a:p>
            <a:pPr marL="0" indent="0"/>
            <a:endParaRPr lang="en-US" altLang="ko-KR" dirty="0" smtClean="0">
              <a:ea typeface="굴림" pitchFamily="34" charset="-127"/>
            </a:endParaRPr>
          </a:p>
          <a:p>
            <a:pPr marL="0" indent="0"/>
            <a:r>
              <a:rPr lang="en-US" altLang="ko-KR" dirty="0" smtClean="0">
                <a:ea typeface="굴림" pitchFamily="34" charset="-127"/>
              </a:rPr>
              <a:t>Move: Matthew Fischer		Second:</a:t>
            </a:r>
            <a:endParaRPr lang="en-US" altLang="ko-KR" dirty="0">
              <a:ea typeface="굴림" pitchFamily="34" charset="-127"/>
            </a:endParaRPr>
          </a:p>
          <a:p>
            <a:pPr marL="0" indent="0"/>
            <a:endParaRPr lang="en-US" altLang="ko-KR" dirty="0" smtClean="0">
              <a:ea typeface="굴림" pitchFamily="34" charset="-127"/>
            </a:endParaRPr>
          </a:p>
          <a:p>
            <a:pPr marL="0" indent="0"/>
            <a:r>
              <a:rPr lang="en-US" altLang="ko-KR" dirty="0" smtClean="0">
                <a:ea typeface="굴림" pitchFamily="34" charset="-127"/>
              </a:rPr>
              <a:t>SP Result</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12</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dirty="0">
                <a:ea typeface="굴림" pitchFamily="34" charset="-127"/>
              </a:rPr>
              <a:t>Abstain: 12 </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340833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13134, 13135, 12389</a:t>
            </a:r>
            <a:endParaRPr lang="en-US" dirty="0"/>
          </a:p>
          <a:p>
            <a:r>
              <a:rPr lang="en-US" dirty="0" smtClean="0"/>
              <a:t>In doc 11-18/0720r2</a:t>
            </a:r>
          </a:p>
          <a:p>
            <a:endParaRPr lang="en-US" dirty="0"/>
          </a:p>
          <a:p>
            <a:r>
              <a:rPr lang="en-US" dirty="0" smtClean="0"/>
              <a:t>Move: </a:t>
            </a:r>
            <a:r>
              <a:rPr lang="en-US" dirty="0" err="1" smtClean="0"/>
              <a:t>Guoqing</a:t>
            </a:r>
            <a:r>
              <a:rPr lang="en-US" dirty="0" smtClean="0"/>
              <a:t> Li		Second:</a:t>
            </a:r>
            <a:endParaRPr lang="en-US" dirty="0"/>
          </a:p>
        </p:txBody>
      </p:sp>
      <p:sp>
        <p:nvSpPr>
          <p:cNvPr id="4" name="Slide Number Placeholder 3"/>
          <p:cNvSpPr>
            <a:spLocks noGrp="1"/>
          </p:cNvSpPr>
          <p:nvPr>
            <p:ph type="sldNum" idx="12"/>
          </p:nvPr>
        </p:nvSpPr>
        <p:spPr>
          <a:xfrm>
            <a:off x="4191000" y="6475413"/>
            <a:ext cx="682625" cy="363537"/>
          </a:xfrm>
        </p:spPr>
        <p:txBody>
          <a:bodyPr/>
          <a:lstStyle/>
          <a:p>
            <a:r>
              <a:rPr lang="en-GB" dirty="0"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21107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solidFill>
                  <a:srgbClr val="FF0000"/>
                </a:solidFill>
              </a:rPr>
              <a:t>12119</a:t>
            </a:r>
            <a:r>
              <a:rPr lang="en-GB" dirty="0"/>
              <a:t>, 12120, 12121, 11959, </a:t>
            </a:r>
            <a:r>
              <a:rPr lang="en-GB" dirty="0">
                <a:solidFill>
                  <a:srgbClr val="FF0000"/>
                </a:solidFill>
              </a:rPr>
              <a:t>11964</a:t>
            </a:r>
            <a:r>
              <a:rPr lang="en-GB" dirty="0"/>
              <a:t>, 12312, 12611, 11958, 12974, 13692, 13803, 12282, 12348, 11107, 11957, 11108, 11785, 11956, 12349, 12975, 11264, 13804, 13805, 12350, 11370, 12978, 11263, 12124, 11071, 11788</a:t>
            </a:r>
            <a:r>
              <a:rPr lang="en-GB" dirty="0" smtClean="0"/>
              <a:t>. in doc 11-18/0705r1?</a:t>
            </a:r>
          </a:p>
          <a:p>
            <a:pPr lvl="0"/>
            <a:endParaRPr lang="en-GB" dirty="0"/>
          </a:p>
          <a:p>
            <a:pPr lvl="0"/>
            <a:r>
              <a:rPr lang="en-US" dirty="0" smtClean="0"/>
              <a:t>Move: </a:t>
            </a:r>
            <a:r>
              <a:rPr lang="en-US" dirty="0" err="1" smtClean="0"/>
              <a:t>Guoqing</a:t>
            </a:r>
            <a:r>
              <a:rPr lang="en-US" dirty="0" smtClean="0"/>
              <a:t> Li		Second: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777306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11043</a:t>
            </a:r>
            <a:r>
              <a:rPr lang="en-GB" dirty="0"/>
              <a:t>, 12148, 11734, 13943, 11044, 13942, 13944, 12810 (8 CIDs) </a:t>
            </a:r>
            <a:r>
              <a:rPr lang="en-GB" dirty="0" smtClean="0"/>
              <a:t> in doc 11-18/0456r1</a:t>
            </a:r>
          </a:p>
          <a:p>
            <a:endParaRPr lang="en-GB" dirty="0"/>
          </a:p>
          <a:p>
            <a:r>
              <a:rPr lang="en-US" dirty="0" smtClean="0"/>
              <a:t>Move: </a:t>
            </a:r>
            <a:r>
              <a:rPr lang="en-US" dirty="0" err="1" smtClean="0"/>
              <a:t>Yongho</a:t>
            </a:r>
            <a:r>
              <a:rPr lang="en-US" dirty="0" smtClean="0"/>
              <a:t> </a:t>
            </a:r>
            <a:r>
              <a:rPr lang="en-US" dirty="0" err="1" smtClean="0"/>
              <a:t>Seok</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44002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for CIDs 12564, 12671, 13719, 13020, and </a:t>
            </a:r>
            <a:r>
              <a:rPr lang="en-GB" dirty="0" smtClean="0"/>
              <a:t>14317 in doc 11-18/0763r1</a:t>
            </a:r>
          </a:p>
          <a:p>
            <a:endParaRPr lang="en-GB" dirty="0"/>
          </a:p>
          <a:p>
            <a:r>
              <a:rPr lang="en-GB"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1809405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12995, 12260, 12882, 12648, 13965, and </a:t>
            </a:r>
            <a:r>
              <a:rPr lang="en-GB" dirty="0" smtClean="0"/>
              <a:t>12862 in doc 11-18/0781r1 </a:t>
            </a:r>
          </a:p>
          <a:p>
            <a:endParaRPr lang="en-GB" dirty="0"/>
          </a:p>
          <a:p>
            <a:r>
              <a:rPr lang="en-GB" dirty="0" smtClean="0"/>
              <a:t>Move: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999987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11038, 11039, 11348, 11349, 11354, 11839, 11841, 11843, 11873, 11874, </a:t>
            </a:r>
            <a:r>
              <a:rPr lang="en-GB" dirty="0" smtClean="0"/>
              <a:t>11875</a:t>
            </a:r>
            <a:r>
              <a:rPr lang="en-GB" dirty="0"/>
              <a:t>, 12031, 12522, 13785, 13786, 13787, 13788 (17 CIDs</a:t>
            </a:r>
            <a:r>
              <a:rPr lang="en-GB" dirty="0" smtClean="0"/>
              <a:t>)</a:t>
            </a:r>
            <a:r>
              <a:rPr lang="en-US" dirty="0" smtClean="0"/>
              <a:t> in doc 11-18/0663r2</a:t>
            </a:r>
            <a:endParaRPr lang="en-US" dirty="0"/>
          </a:p>
          <a:p>
            <a:pPr lvl="0"/>
            <a:endParaRPr lang="en-US" dirty="0"/>
          </a:p>
          <a:p>
            <a:pPr lvl="0"/>
            <a:r>
              <a:rPr lang="en-US" dirty="0" smtClean="0"/>
              <a:t>Move:	Alfred </a:t>
            </a:r>
            <a:r>
              <a:rPr lang="en-US" dirty="0" err="1" smtClean="0"/>
              <a:t>Asterjadhi</a:t>
            </a:r>
            <a:r>
              <a:rPr lang="en-US" dirty="0" smtClean="0"/>
              <a:t>		Second:</a:t>
            </a:r>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620115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CIDs: 11043, 12148, 11734, 13943, 11044, 13942, 13944, 12810 (8 CIDs) </a:t>
            </a:r>
            <a:r>
              <a:rPr lang="en-US" dirty="0" smtClean="0"/>
              <a:t>in doc 11-18/0664r1</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457853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a:t>
            </a:r>
            <a:r>
              <a:rPr lang="en-US" dirty="0" smtClean="0"/>
              <a:t>CIDs </a:t>
            </a:r>
            <a:r>
              <a:rPr lang="en-US" dirty="0"/>
              <a:t>that have no approved resolution as </a:t>
            </a:r>
            <a:r>
              <a:rPr lang="en-US" dirty="0" smtClean="0"/>
              <a:t>“Rejected” </a:t>
            </a:r>
            <a:r>
              <a:rPr lang="en-US" dirty="0"/>
              <a:t>in the interest of releasing draft </a:t>
            </a:r>
            <a:r>
              <a:rPr lang="en-US" dirty="0" smtClean="0"/>
              <a:t>3.0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995225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6" name="Table 5"/>
          <p:cNvGraphicFramePr>
            <a:graphicFrameLocks noGrp="1"/>
          </p:cNvGraphicFramePr>
          <p:nvPr/>
        </p:nvGraphicFramePr>
        <p:xfrm>
          <a:off x="685800" y="2505541"/>
          <a:ext cx="7770814" cy="306453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469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CR-Packet-Extension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477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Punctured NDP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CR-PHY-Sounding-Part-1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 CR on midamble TxEVM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CID14038 scrambler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HE MU single user full BW</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midamble Tx</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Arial" panose="020B0604020202020204" pitchFamily="34" charset="0"/>
                        </a:rPr>
                        <a:t>765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 on HE PHY MIB attributes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Edward Au (Huawei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779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D2.0 PHY Comment Resolution - Part 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dirty="0">
                          <a:solidFill>
                            <a:srgbClr val="000000"/>
                          </a:solidFill>
                          <a:effectLst/>
                          <a:latin typeface="Arial" panose="020B0604020202020204" pitchFamily="34" charset="0"/>
                        </a:rPr>
                        <a:t>799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Comment resolution on CIDs 11727 and12102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803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text change on PHY padding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 Miscellaneous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Bin Tian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807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D2.0 DFS Comment Resolution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815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HE-SIG-B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Sigurd Schelstraete (Quantenna)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819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comment-resolution-on-cids-for-28-3-part-3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823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D2.0 CR for SAP and TRIGVECTOR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970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868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change on Receiver minimum input sensitivity on 1024-QAM for 20MHz bandwidth</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55356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51085834"/>
              </p:ext>
            </p:extLst>
          </p:nvPr>
        </p:nvGraphicFramePr>
        <p:xfrm>
          <a:off x="533400" y="1195868"/>
          <a:ext cx="2791590" cy="4801228"/>
        </p:xfrm>
        <a:graphic>
          <a:graphicData uri="http://schemas.openxmlformats.org/drawingml/2006/table">
            <a:tbl>
              <a:tblPr/>
              <a:tblGrid>
                <a:gridCol w="171738"/>
                <a:gridCol w="166126"/>
                <a:gridCol w="1194311"/>
                <a:gridCol w="1033798"/>
                <a:gridCol w="225617"/>
              </a:tblGrid>
              <a:tr h="39207">
                <a:tc>
                  <a:txBody>
                    <a:bodyPr/>
                    <a:lstStyle/>
                    <a:p>
                      <a:pPr algn="ctr" fontAlgn="b"/>
                      <a:r>
                        <a:rPr lang="en-US" sz="400" b="1" i="0" u="none" strike="noStrike" dirty="0">
                          <a:solidFill>
                            <a:srgbClr val="FFFFFF"/>
                          </a:solidFill>
                          <a:effectLst/>
                          <a:latin typeface="Arial" panose="020B0604020202020204" pitchFamily="34" charset="0"/>
                        </a:rPr>
                        <a:t>Year</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DCN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Title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Author (Affiliation)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Ad Hoc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 and 27.7.1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 CR for BSS Load Text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155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Resolutions for CIDs related to GCR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Yusuke Tanaka (Sony)</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161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CID 13754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181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 CR on BSS Load Information in subclause 9.4.2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200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Decouple Channel Width Capabilities Between VHT and HE Modes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Huizhao Wang  (Quantenna)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218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Fragment Flushing BlockAckReq</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368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Multiple BSSID  </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378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LB230-MAC-CR-9.3.1.20_part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380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LB230-MAC-CR-Some CIDs in 9.4.2.237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424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resolution-CID 11327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425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D2.0 comment resolution 9.7.1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9.7.3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D2.0 comment resolution 27.10.2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27.10.3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comment-resolution-on-cid-13082-13083-and-14141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de-DE" sz="400" b="0" i="0" u="none" strike="noStrike">
                          <a:solidFill>
                            <a:srgbClr val="000000"/>
                          </a:solidFill>
                          <a:effectLst/>
                          <a:latin typeface="Arial" panose="020B0604020202020204" pitchFamily="34" charset="0"/>
                        </a:rPr>
                        <a:t>Jason Yuchen Guo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Arial" panose="020B0604020202020204" pitchFamily="34" charset="0"/>
                        </a:rPr>
                        <a:t>CR for CID 11499 and 14324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Disallowed-Sub-Channels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548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CID 13415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Yunbo Li(Huawei)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558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 resolution for 27.2.2 part 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Kaiying Lv (ZTE Corp.)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lb230-cr-cid13870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lb230-cr-cid13530-14183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lb230-cr-preamble-puncturing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lb230-cr-ht-control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lb230-cr-sta-id-list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lb230-cr-uplink-flag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630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lb230-cr-he-sounding-ndp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663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LB230-MAC-CR-27.7.3.2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dirty="0">
                          <a:solidFill>
                            <a:srgbClr val="000000"/>
                          </a:solidFill>
                          <a:effectLst/>
                          <a:latin typeface="Arial" panose="020B0604020202020204" pitchFamily="34" charset="0"/>
                        </a:rPr>
                        <a:t>664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LB230-MAC-CR-27.7.3.3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LB230-MAC-CR-10.22.2.9-revisit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684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LB230-MAC-CR-Misc Part 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for NAV Part IV</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693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Multiple BSSID Group Addressed Transmission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705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CR-section 4 and 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Guoqing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CIDs on section 27.4 (Ack related)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720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CR-section 9.4.1.17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Guoqing Li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Ack related CRs on misc sections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lb230-cr-mac_miscellaneous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9.3.1.8 and 10.24.6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734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 9.3.1.9.1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Single-STA trigger-based sounding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Mark RISON (Samsung)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739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CIDs in 27.7.3.1 (TWT)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740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Various CIDs in Clause 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Various CIDs in 27.5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 13078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745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BQR part2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763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PICS comments on D2.0 -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Edward Au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LB230 CR on Fragmentation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on 27.5.6 Misc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Laurent Cariou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9.4.2.237.2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CID 11314, 12883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11ax D2.0 BSS Operation BW</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27.10.4.2, 27.10.4.3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797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798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fr-FR" sz="400" b="0" i="0" u="none" strike="noStrike">
                          <a:solidFill>
                            <a:srgbClr val="000000"/>
                          </a:solidFill>
                          <a:effectLst/>
                          <a:latin typeface="Arial" panose="020B0604020202020204" pitchFamily="34" charset="0"/>
                        </a:rPr>
                        <a:t>11ax D2.0 Comment Resolution 9.4.1.62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811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lb230-CR-Dynamic-Fragmentation-Coex</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2017</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1860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 for CID 11002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813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for CID 12295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Jeongki Kim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869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on remaining CIDs for BSR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890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9.3.1.9.3 and 9.3.1.9.7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dirty="0">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2300171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583892957"/>
              </p:ext>
            </p:extLst>
          </p:nvPr>
        </p:nvGraphicFramePr>
        <p:xfrm>
          <a:off x="459581" y="2286000"/>
          <a:ext cx="7770814" cy="161785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388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Comment resolution for CID 13084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Arial" panose="020B0604020202020204" pitchFamily="34" charset="0"/>
                        </a:rPr>
                        <a:t>390</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 for unassociated STAs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445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it-IT" sz="1000" b="0" i="0" u="none" strike="noStrike">
                          <a:solidFill>
                            <a:srgbClr val="000000"/>
                          </a:solidFill>
                          <a:effectLst/>
                          <a:latin typeface="Arial" panose="020B0604020202020204" pitchFamily="34" charset="0"/>
                        </a:rPr>
                        <a:t>ACK non QoS data frame in TB PPDU</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Zhou Lan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692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Comment Resolution for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Po-Kai Huang (Intel)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694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dirty="0">
                          <a:solidFill>
                            <a:srgbClr val="000000"/>
                          </a:solidFill>
                          <a:effectLst/>
                          <a:latin typeface="Arial" panose="020B0604020202020204" pitchFamily="34" charset="0"/>
                        </a:rPr>
                        <a:t>695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707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CIDs related to MU Cascading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David Xun Yang (Huawei)</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906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DL MU MIMO signaling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Guoqing Li (Apple)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414472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650323298"/>
              </p:ext>
            </p:extLst>
          </p:nvPr>
        </p:nvGraphicFramePr>
        <p:xfrm>
          <a:off x="696912" y="2286000"/>
          <a:ext cx="7845426" cy="1447803"/>
        </p:xfrm>
        <a:graphic>
          <a:graphicData uri="http://schemas.openxmlformats.org/drawingml/2006/table">
            <a:tbl>
              <a:tblPr/>
              <a:tblGrid>
                <a:gridCol w="482650"/>
                <a:gridCol w="466877"/>
                <a:gridCol w="3356467"/>
                <a:gridCol w="2905363"/>
                <a:gridCol w="634069"/>
              </a:tblGrid>
              <a:tr h="206829">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26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CR-SRG-and-SRP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225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CR-SRG-Management-CID-12044-12304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dirty="0">
                          <a:solidFill>
                            <a:srgbClr val="000000"/>
                          </a:solidFill>
                          <a:effectLst/>
                          <a:latin typeface="Arial" panose="020B0604020202020204" pitchFamily="34" charset="0"/>
                        </a:rPr>
                        <a:t>456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lb230-cr-txvector-parameter-bss-color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Yongho Seok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579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11ax D2.0 CR on SR and CCA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Yuichi Morioka (Sony Corporation)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617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Dynamic OBSS_PD level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Graham Smith (SR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BSS 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dirty="0">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03905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6" name="Content Placeholder 5"/>
          <p:cNvSpPr>
            <a:spLocks noGrp="1"/>
          </p:cNvSpPr>
          <p:nvPr>
            <p:ph idx="1"/>
          </p:nvPr>
        </p:nvSpPr>
        <p:spPr/>
        <p:txBody>
          <a:bodyPr/>
          <a:lstStyle/>
          <a:p>
            <a:r>
              <a:rPr lang="en-US" dirty="0" smtClean="0"/>
              <a:t>11-18/902</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62754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lvl="1">
              <a:lnSpc>
                <a:spcPct val="80000"/>
              </a:lnSpc>
              <a:buFont typeface="Arial" panose="020B0604020202020204" pitchFamily="34" charset="0"/>
              <a:buChar char="•"/>
            </a:pPr>
            <a:r>
              <a:rPr lang="en-US" altLang="en-US" sz="1800" dirty="0" smtClean="0"/>
              <a:t>Approve of 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and Comment Resolution</a:t>
            </a:r>
          </a:p>
          <a:p>
            <a:pPr>
              <a:lnSpc>
                <a:spcPct val="80000"/>
              </a:lnSpc>
              <a:buFont typeface="Arial" panose="020B0604020202020204" pitchFamily="34" charset="0"/>
              <a:buChar char="•"/>
            </a:pPr>
            <a:r>
              <a:rPr lang="en-US" altLang="en-US" sz="2000" dirty="0" smtClean="0"/>
              <a:t>Recess</a:t>
            </a:r>
            <a:endParaRPr lang="en-US" altLang="en-US" sz="2000"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390128403"/>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243" name="Worksheet" showAsIcon="1" r:id="rId4" imgW="914400" imgH="771480" progId="Excel.Sheet.8">
                  <p:embed/>
                </p:oleObj>
              </mc:Choice>
              <mc:Fallback>
                <p:oleObj name="Worksheet" showAsIcon="1" r:id="rId4" imgW="914400" imgH="771480" progId="Excel.Sheet.8">
                  <p:embed/>
                  <p:pic>
                    <p:nvPicPr>
                      <p:cNvPr id="0" name=""/>
                      <p:cNvPicPr/>
                      <p:nvPr/>
                    </p:nvPicPr>
                    <p:blipFill>
                      <a:blip r:embed="rId5"/>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08890843"/>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FF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914956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17732185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266"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a:t>
            </a:r>
            <a:r>
              <a:rPr lang="en-US" altLang="en-US" sz="2000" dirty="0" smtClean="0"/>
              <a:t>Stuart Kerry</a:t>
            </a:r>
            <a:r>
              <a:rPr lang="en-US" altLang="en-US" sz="2000" dirty="0"/>
              <a:t>	Second</a:t>
            </a:r>
            <a:r>
              <a:rPr lang="en-US" altLang="en-US" sz="2000" dirty="0" smtClean="0"/>
              <a:t>: </a:t>
            </a:r>
            <a:r>
              <a:rPr lang="en-US" altLang="en-US" sz="2000" dirty="0" err="1" smtClean="0"/>
              <a:t>Kome</a:t>
            </a:r>
            <a:r>
              <a:rPr lang="en-US" altLang="en-US" sz="2000" dirty="0" smtClean="0"/>
              <a:t> </a:t>
            </a:r>
            <a:r>
              <a:rPr lang="en-US" altLang="en-US" sz="2000" dirty="0" err="1" smtClean="0"/>
              <a:t>Oteri</a:t>
            </a:r>
            <a:endParaRPr lang="en-US" altLang="en-US" sz="2000" dirty="0" smtClean="0"/>
          </a:p>
          <a:p>
            <a:pPr>
              <a:buFont typeface="Arial" panose="020B0604020202020204" pitchFamily="34" charset="0"/>
              <a:buChar char="•"/>
            </a:pPr>
            <a:r>
              <a:rPr lang="en-US" altLang="en-US" sz="2000" dirty="0" smtClean="0"/>
              <a:t>Y/N/A: 39/0/2 motion passes</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a:off x="5357818" y="2057400"/>
            <a:ext cx="2823915" cy="461665"/>
          </a:xfrm>
          <a:prstGeom prst="rect">
            <a:avLst/>
          </a:prstGeom>
          <a:noFill/>
        </p:spPr>
        <p:txBody>
          <a:bodyPr wrap="none" rtlCol="0">
            <a:spAutoFit/>
          </a:bodyPr>
          <a:lstStyle/>
          <a:p>
            <a:r>
              <a:rPr lang="en-US" b="1" dirty="0" smtClean="0">
                <a:solidFill>
                  <a:schemeClr val="tx1"/>
                </a:solidFill>
              </a:rPr>
              <a:t>Defer to Wednesday</a:t>
            </a:r>
            <a:endParaRPr lang="en-US" b="1" dirty="0">
              <a:solidFill>
                <a:schemeClr val="tx1"/>
              </a:solidFill>
            </a:endParaRPr>
          </a:p>
        </p:txBody>
      </p:sp>
    </p:spTree>
    <p:extLst>
      <p:ext uri="{BB962C8B-B14F-4D97-AF65-F5344CB8AC3E}">
        <p14:creationId xmlns:p14="http://schemas.microsoft.com/office/powerpoint/2010/main" val="3087362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Bin </a:t>
            </a:r>
            <a:r>
              <a:rPr lang="en-US" dirty="0" err="1" smtClean="0"/>
              <a:t>Tian</a:t>
            </a:r>
            <a:r>
              <a:rPr lang="en-US" dirty="0" smtClean="0"/>
              <a:t>		Second:  Laurent </a:t>
            </a:r>
            <a:r>
              <a:rPr lang="en-US" dirty="0" err="1" smtClean="0"/>
              <a:t>Cariou</a:t>
            </a:r>
            <a:endParaRPr lang="en-US" dirty="0" smtClean="0"/>
          </a:p>
          <a:p>
            <a:pPr lvl="2">
              <a:buFont typeface="Arial" panose="020B0604020202020204" pitchFamily="34" charset="0"/>
              <a:buChar char="•"/>
            </a:pPr>
            <a:endParaRPr lang="en-US" dirty="0"/>
          </a:p>
          <a:p>
            <a:pPr lvl="2">
              <a:buFont typeface="Arial" panose="020B0604020202020204" pitchFamily="34" charset="0"/>
              <a:buChar char="•"/>
            </a:pPr>
            <a:r>
              <a:rPr lang="en-US" dirty="0" smtClean="0"/>
              <a:t>Y/N/A: 35/0/7 </a:t>
            </a:r>
            <a:r>
              <a:rPr lang="en-US" dirty="0" smtClean="0">
                <a:sym typeface="Wingdings" panose="05000000000000000000" pitchFamily="2" charset="2"/>
              </a:rPr>
              <a:t>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295" name="Document" showAsIcon="1" r:id="rId5" imgW="914400" imgH="771480" progId="Word.Document.12">
                  <p:embed/>
                </p:oleObj>
              </mc:Choice>
              <mc:Fallback>
                <p:oleObj name="Document" showAsIcon="1" r:id="rId5" imgW="914400" imgH="771480" progId="Word.Document.12">
                  <p:embed/>
                  <p:pic>
                    <p:nvPicPr>
                      <p:cNvPr id="0" name=""/>
                      <p:cNvPicPr/>
                      <p:nvPr/>
                    </p:nvPicPr>
                    <p:blipFill>
                      <a:blip r:embed="rId6"/>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296"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smtClean="0"/>
              <a:t>TGax</a:t>
            </a:r>
            <a:r>
              <a:rPr lang="en-GB" altLang="en-US" sz="1800" dirty="0" smtClean="0"/>
              <a:t> </a:t>
            </a:r>
            <a:r>
              <a:rPr lang="en-GB" altLang="en-US" sz="1800" dirty="0"/>
              <a:t>vote: </a:t>
            </a:r>
            <a:endParaRPr lang="en-CA" altLang="en-US" sz="1800" dirty="0"/>
          </a:p>
          <a:p>
            <a:pPr lvl="1">
              <a:buFont typeface="Arial" panose="020B0604020202020204" pitchFamily="34" charset="0"/>
              <a:buChar char="•"/>
            </a:pPr>
            <a:r>
              <a:rPr lang="en-GB" altLang="en-US" sz="1800" dirty="0"/>
              <a:t>Moved:   </a:t>
            </a:r>
            <a:r>
              <a:rPr lang="en-GB" altLang="en-US" sz="1800" dirty="0" smtClean="0"/>
              <a:t>Stuart Kerry Seconded: Al </a:t>
            </a:r>
            <a:r>
              <a:rPr lang="en-GB" altLang="en-US" sz="1800" dirty="0" err="1" smtClean="0"/>
              <a:t>Petrick</a:t>
            </a:r>
            <a:r>
              <a:rPr lang="en-GB" altLang="en-US" sz="1800" dirty="0" smtClean="0"/>
              <a:t>  , Result: y/n/a 38/0/0 </a:t>
            </a:r>
            <a:r>
              <a:rPr lang="en-GB" altLang="en-US" sz="1800" dirty="0" smtClean="0">
                <a:sym typeface="Wingdings" panose="05000000000000000000" pitchFamily="2" charset="2"/>
              </a:rPr>
              <a:t> passes </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226"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11-18/0705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12119</a:t>
            </a:r>
            <a:r>
              <a:rPr lang="en-GB" dirty="0"/>
              <a:t>, 12120, 12121, 11959, </a:t>
            </a:r>
            <a:r>
              <a:rPr lang="en-GB" dirty="0">
                <a:solidFill>
                  <a:srgbClr val="FF0000"/>
                </a:solidFill>
              </a:rPr>
              <a:t>11964</a:t>
            </a:r>
            <a:r>
              <a:rPr lang="en-GB" dirty="0"/>
              <a:t>, 12312, 12611, 11958, 12974, 13692, 13803, 12282, 12348, 11107, 11957, 11108, 11785, 11956, 12349, 12975, 11264, 13804, 13805, 12350, 11370, 12978, 11263, 12124, 11071, 11788</a:t>
            </a:r>
            <a:r>
              <a:rPr lang="en-GB" dirty="0" smtClean="0"/>
              <a:t>. in doc 11-18/0705r1?</a:t>
            </a:r>
          </a:p>
          <a:p>
            <a:pPr lvl="0"/>
            <a:endParaRPr lang="en-GB" dirty="0"/>
          </a:p>
          <a:p>
            <a:pPr lvl="0"/>
            <a:r>
              <a:rPr lang="en-GB" dirty="0" smtClean="0"/>
              <a:t>CIDs 12119 and 11964 are deferred</a:t>
            </a:r>
          </a:p>
          <a:p>
            <a:pPr lvl="0"/>
            <a:r>
              <a:rPr lang="en-GB" dirty="0" smtClean="0"/>
              <a:t>No objection to resolutions of the rest of the CID.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32415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11-18/0902</a:t>
            </a:r>
            <a:endParaRPr lang="en-US" dirty="0"/>
          </a:p>
        </p:txBody>
      </p:sp>
      <p:sp>
        <p:nvSpPr>
          <p:cNvPr id="3" name="Content Placeholder 2"/>
          <p:cNvSpPr>
            <a:spLocks noGrp="1"/>
          </p:cNvSpPr>
          <p:nvPr>
            <p:ph idx="1"/>
          </p:nvPr>
        </p:nvSpPr>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Motion: </a:t>
            </a:r>
            <a:endParaRPr lang="en-GB" b="0" dirty="0" smtClean="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solidFill>
                  <a:schemeClr val="tx1"/>
                </a:solidFill>
                <a:latin typeface="Calibri" pitchFamily="34" charset="0"/>
              </a:rPr>
              <a:t>Move </a:t>
            </a:r>
            <a:r>
              <a:rPr lang="en-GB" b="0" dirty="0">
                <a:solidFill>
                  <a:schemeClr val="tx1"/>
                </a:solidFill>
                <a:latin typeface="Calibri" pitchFamily="34" charset="0"/>
              </a:rPr>
              <a:t>to accept the commenter’s proposed resolution to CID 12102: </a:t>
            </a:r>
            <a:r>
              <a:rPr lang="en-US" b="0" dirty="0">
                <a:solidFill>
                  <a:schemeClr val="tx1"/>
                </a:solidFill>
                <a:latin typeface="Calibri" panose="020F0502020204030204" pitchFamily="34" charset="0"/>
              </a:rPr>
              <a:t>Delete DCM and all references to it in the </a:t>
            </a:r>
            <a:r>
              <a:rPr lang="en-US" b="0" dirty="0" smtClean="0">
                <a:solidFill>
                  <a:schemeClr val="tx1"/>
                </a:solidFill>
                <a:latin typeface="Calibri" panose="020F0502020204030204" pitchFamily="34" charset="0"/>
              </a:rPr>
              <a:t>draft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solidFill>
                <a:schemeClr val="tx1"/>
              </a:solidFill>
              <a:latin typeface="Calibri" panose="020F0502020204030204"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solidFill>
                  <a:schemeClr val="tx1"/>
                </a:solidFill>
                <a:latin typeface="Calibri" panose="020F0502020204030204" pitchFamily="34" charset="0"/>
              </a:rPr>
              <a:t>Move: Sean Coffey		Second: Guido </a:t>
            </a:r>
            <a:r>
              <a:rPr lang="en-US" b="0" dirty="0" err="1" smtClean="0">
                <a:solidFill>
                  <a:schemeClr val="tx1"/>
                </a:solidFill>
                <a:latin typeface="Calibri" panose="020F0502020204030204" pitchFamily="34" charset="0"/>
              </a:rPr>
              <a:t>Hiertz</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Yes: 3</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No: 20</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Abstain: 13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solidFill>
                  <a:schemeClr val="tx1"/>
                </a:solidFill>
                <a:latin typeface="Calibri" pitchFamily="34" charset="0"/>
              </a:rPr>
              <a:t>Motion Fails.</a:t>
            </a:r>
            <a:endParaRPr lang="en-GB" dirty="0">
              <a:solidFill>
                <a:schemeClr val="tx1"/>
              </a:solidFill>
              <a:latin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20626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SR: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Vice Chair Elections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11-18/0934 </a:t>
            </a:r>
          </a:p>
          <a:p>
            <a:pPr lvl="1">
              <a:lnSpc>
                <a:spcPct val="80000"/>
              </a:lnSpc>
              <a:buFont typeface="Arial" panose="020B0604020202020204" pitchFamily="34" charset="0"/>
              <a:buChar char="•"/>
            </a:pPr>
            <a:r>
              <a:rPr lang="en-US" altLang="en-US" dirty="0" smtClean="0"/>
              <a:t>11-18/0946</a:t>
            </a:r>
          </a:p>
          <a:p>
            <a:pPr lvl="1">
              <a:lnSpc>
                <a:spcPct val="80000"/>
              </a:lnSpc>
              <a:buFont typeface="Arial" panose="020B0604020202020204" pitchFamily="34" charset="0"/>
              <a:buChar char="•"/>
            </a:pPr>
            <a:r>
              <a:rPr lang="en-US" altLang="en-US" dirty="0" smtClean="0"/>
              <a:t>11-18/0906</a:t>
            </a:r>
          </a:p>
          <a:p>
            <a:pPr lvl="1">
              <a:lnSpc>
                <a:spcPct val="80000"/>
              </a:lnSpc>
              <a:buFont typeface="Arial" panose="020B0604020202020204" pitchFamily="34" charset="0"/>
              <a:buChar char="•"/>
            </a:pPr>
            <a:r>
              <a:rPr lang="en-US" altLang="en-US" dirty="0" smtClean="0"/>
              <a:t>11-18/0522</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Nominees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Ron </a:t>
            </a:r>
            <a:r>
              <a:rPr lang="en-US" dirty="0" err="1" smtClean="0"/>
              <a:t>Porat</a:t>
            </a:r>
            <a:endParaRPr lang="en-US" dirty="0" smtClean="0"/>
          </a:p>
          <a:p>
            <a:pPr>
              <a:buFont typeface="Arial" panose="020B0604020202020204" pitchFamily="34" charset="0"/>
              <a:buChar char="•"/>
            </a:pPr>
            <a:r>
              <a:rPr lang="en-US" dirty="0" smtClean="0"/>
              <a:t>Alfred </a:t>
            </a:r>
            <a:r>
              <a:rPr lang="en-US" dirty="0" err="1" smtClean="0"/>
              <a:t>Asterjadhi</a:t>
            </a:r>
            <a:endParaRPr lang="en-US" dirty="0" smtClean="0"/>
          </a:p>
          <a:p>
            <a:pPr>
              <a:buFont typeface="Arial" panose="020B0604020202020204" pitchFamily="34" charset="0"/>
              <a:buChar char="•"/>
            </a:pPr>
            <a:r>
              <a:rPr lang="en-US" dirty="0" smtClean="0"/>
              <a:t>…</a:t>
            </a:r>
          </a:p>
          <a:p>
            <a:pPr>
              <a:buFont typeface="Arial" panose="020B0604020202020204" pitchFamily="34" charset="0"/>
              <a:buChar char="•"/>
            </a:pPr>
            <a:r>
              <a:rPr lang="en-US" dirty="0" smtClean="0"/>
              <a:t>Nomination is closed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7235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Vice Chair Motion</a:t>
            </a:r>
            <a:endParaRPr lang="en-US" dirty="0"/>
          </a:p>
        </p:txBody>
      </p:sp>
      <p:sp>
        <p:nvSpPr>
          <p:cNvPr id="3" name="Content Placeholder 2"/>
          <p:cNvSpPr>
            <a:spLocks noGrp="1"/>
          </p:cNvSpPr>
          <p:nvPr>
            <p:ph idx="1"/>
          </p:nvPr>
        </p:nvSpPr>
        <p:spPr/>
        <p:txBody>
          <a:bodyPr/>
          <a:lstStyle/>
          <a:p>
            <a:r>
              <a:rPr lang="en-US" dirty="0" smtClean="0"/>
              <a:t>Move to confirm Ron </a:t>
            </a:r>
            <a:r>
              <a:rPr lang="en-US" dirty="0" err="1" smtClean="0"/>
              <a:t>Porat</a:t>
            </a:r>
            <a:r>
              <a:rPr lang="en-US" dirty="0" smtClean="0"/>
              <a:t> as the first </a:t>
            </a:r>
            <a:r>
              <a:rPr lang="en-US" dirty="0" err="1" smtClean="0"/>
              <a:t>TGax</a:t>
            </a:r>
            <a:r>
              <a:rPr lang="en-US" dirty="0" smtClean="0"/>
              <a:t> Vice Chair</a:t>
            </a:r>
          </a:p>
          <a:p>
            <a:endParaRPr lang="en-US" dirty="0"/>
          </a:p>
          <a:p>
            <a:r>
              <a:rPr lang="en-US" dirty="0" smtClean="0"/>
              <a:t>Move:		Robert Stacey	Second: </a:t>
            </a:r>
            <a:r>
              <a:rPr lang="en-US" dirty="0" err="1" smtClean="0"/>
              <a:t>Guoqing</a:t>
            </a:r>
            <a:r>
              <a:rPr lang="en-US" dirty="0" smtClean="0"/>
              <a:t> Li</a:t>
            </a:r>
            <a:endParaRPr lang="en-US" dirty="0"/>
          </a:p>
          <a:p>
            <a:endParaRPr lang="en-US" dirty="0" smtClean="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77134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Vice Chair Motion</a:t>
            </a:r>
            <a:endParaRPr lang="en-US" dirty="0"/>
          </a:p>
        </p:txBody>
      </p:sp>
      <p:sp>
        <p:nvSpPr>
          <p:cNvPr id="3" name="Content Placeholder 2"/>
          <p:cNvSpPr>
            <a:spLocks noGrp="1"/>
          </p:cNvSpPr>
          <p:nvPr>
            <p:ph idx="1"/>
          </p:nvPr>
        </p:nvSpPr>
        <p:spPr/>
        <p:txBody>
          <a:bodyPr/>
          <a:lstStyle/>
          <a:p>
            <a:r>
              <a:rPr lang="en-US" dirty="0" smtClean="0"/>
              <a:t>Move to confirm Alfred </a:t>
            </a:r>
            <a:r>
              <a:rPr lang="en-US" dirty="0" err="1" smtClean="0"/>
              <a:t>Asterjadhi</a:t>
            </a:r>
            <a:r>
              <a:rPr lang="en-US" dirty="0" smtClean="0"/>
              <a:t> as the second </a:t>
            </a:r>
            <a:r>
              <a:rPr lang="en-US" dirty="0" err="1" smtClean="0"/>
              <a:t>TGax</a:t>
            </a:r>
            <a:r>
              <a:rPr lang="en-US" dirty="0" smtClean="0"/>
              <a:t> Vice Chair.</a:t>
            </a:r>
          </a:p>
          <a:p>
            <a:endParaRPr lang="en-US" dirty="0"/>
          </a:p>
          <a:p>
            <a:r>
              <a:rPr lang="en-US" dirty="0" smtClean="0"/>
              <a:t>Move:	Robert Stacey		Second: Abhishek </a:t>
            </a:r>
            <a:r>
              <a:rPr lang="en-US" dirty="0" err="1" smtClean="0"/>
              <a:t>Patil</a:t>
            </a:r>
            <a:endParaRPr lang="en-US" dirty="0" smtClean="0"/>
          </a:p>
          <a:p>
            <a:endParaRPr lang="en-US" dirty="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59838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11-18/0934 (</a:t>
            </a:r>
            <a:r>
              <a:rPr lang="en-US" dirty="0" err="1" smtClean="0"/>
              <a:t>Youhan</a:t>
            </a:r>
            <a:r>
              <a:rPr lang="en-US" dirty="0" smtClean="0"/>
              <a:t>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11418, 12796, 12580, 13764, 13428, 13952, </a:t>
            </a:r>
            <a:r>
              <a:rPr lang="en-GB" dirty="0" smtClean="0"/>
              <a:t>14159</a:t>
            </a:r>
            <a:r>
              <a:rPr lang="en-US" dirty="0" smtClean="0"/>
              <a:t> in doc 11-18/0934r1?</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859838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11-18/0964 (Robert Stacey)</a:t>
            </a:r>
            <a:endParaRPr lang="en-US" dirty="0"/>
          </a:p>
        </p:txBody>
      </p:sp>
      <p:sp>
        <p:nvSpPr>
          <p:cNvPr id="3" name="Content Placeholder 2"/>
          <p:cNvSpPr>
            <a:spLocks noGrp="1"/>
          </p:cNvSpPr>
          <p:nvPr>
            <p:ph idx="1"/>
          </p:nvPr>
        </p:nvSpPr>
        <p:spPr/>
        <p:txBody>
          <a:bodyPr/>
          <a:lstStyle/>
          <a:p>
            <a:r>
              <a:rPr lang="en-US" dirty="0" smtClean="0"/>
              <a:t>Do you accept text changes in doc 11-18/0964r0?</a:t>
            </a:r>
          </a:p>
          <a:p>
            <a:endParaRPr lang="en-US" dirty="0"/>
          </a:p>
          <a:p>
            <a:r>
              <a:rPr lang="en-US" dirty="0" smtClean="0"/>
              <a:t>Y/N/A: 9/7/14</a:t>
            </a:r>
          </a:p>
          <a:p>
            <a:r>
              <a:rPr lang="en-US" dirty="0" smtClean="0"/>
              <a:t>SP doesn’t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070276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11-18/906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text changes in doc 11-18/0906r7?</a:t>
            </a:r>
          </a:p>
          <a:p>
            <a:endParaRPr lang="en-US" dirty="0"/>
          </a:p>
          <a:p>
            <a:r>
              <a:rPr lang="en-US" dirty="0" smtClean="0"/>
              <a:t>Y/N/A: 23/10/9</a:t>
            </a:r>
          </a:p>
          <a:p>
            <a:r>
              <a:rPr lang="en-US" dirty="0" smtClean="0"/>
              <a:t>The 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08284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11-18/0522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endParaRPr lang="en-GB" dirty="0"/>
          </a:p>
          <a:p>
            <a:r>
              <a:rPr lang="en-GB" dirty="0" smtClean="0"/>
              <a:t>Do you accept to add UL MU data disable bit in the OM Control field?</a:t>
            </a:r>
          </a:p>
          <a:p>
            <a:endParaRPr lang="en-GB" dirty="0"/>
          </a:p>
          <a:p>
            <a:r>
              <a:rPr lang="en-GB" dirty="0" smtClean="0"/>
              <a:t>No objection</a:t>
            </a:r>
          </a:p>
          <a:p>
            <a:endParaRPr lang="en-GB" dirty="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52217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MU: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82204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802.11-18/0756r1</a:t>
            </a:r>
          </a:p>
          <a:p>
            <a:endParaRPr lang="en-GB" dirty="0"/>
          </a:p>
          <a:p>
            <a:r>
              <a:rPr lang="en-GB" dirty="0" smtClean="0"/>
              <a:t>Move:	</a:t>
            </a:r>
            <a:r>
              <a:rPr lang="en-GB" dirty="0" err="1" smtClean="0"/>
              <a:t>Hongyang</a:t>
            </a:r>
            <a:r>
              <a:rPr lang="en-GB" dirty="0" smtClean="0"/>
              <a:t> Zhang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2041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802.11-18/0803r1</a:t>
            </a:r>
          </a:p>
          <a:p>
            <a:endParaRPr lang="en-GB" dirty="0"/>
          </a:p>
          <a:p>
            <a:r>
              <a:rPr lang="en-GB" dirty="0" smtClean="0"/>
              <a:t>Move: </a:t>
            </a:r>
            <a:r>
              <a:rPr lang="en-GB" dirty="0" err="1" smtClean="0"/>
              <a:t>Tianyu</a:t>
            </a:r>
            <a:r>
              <a:rPr lang="en-GB" dirty="0" smtClean="0"/>
              <a:t> Wu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52819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802.11-18/0868r0</a:t>
            </a:r>
          </a:p>
          <a:p>
            <a:endParaRPr lang="en-GB" dirty="0"/>
          </a:p>
          <a:p>
            <a:r>
              <a:rPr lang="en-GB" dirty="0" smtClean="0"/>
              <a:t>Move: </a:t>
            </a:r>
            <a:r>
              <a:rPr lang="en-GB" dirty="0" err="1" smtClean="0"/>
              <a:t>Jianhan</a:t>
            </a:r>
            <a:r>
              <a:rPr lang="en-GB" dirty="0" smtClean="0"/>
              <a:t> Liu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40464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spec. text change in the document </a:t>
            </a:r>
            <a:r>
              <a:rPr lang="en-GB" dirty="0" smtClean="0"/>
              <a:t>802.11-18/0795r2</a:t>
            </a:r>
          </a:p>
          <a:p>
            <a:endParaRPr lang="en-GB" dirty="0"/>
          </a:p>
          <a:p>
            <a:r>
              <a:rPr lang="en-GB" dirty="0" smtClean="0"/>
              <a:t>Move: </a:t>
            </a:r>
            <a:r>
              <a:rPr lang="en-GB" dirty="0" err="1" smtClean="0"/>
              <a:t>Liwen</a:t>
            </a:r>
            <a:r>
              <a:rPr lang="en-GB" dirty="0" smtClean="0"/>
              <a:t> Chu</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0118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spec. text change in the document </a:t>
            </a:r>
            <a:r>
              <a:rPr lang="en-GB" dirty="0" smtClean="0"/>
              <a:t>802.11-18/0368r7</a:t>
            </a:r>
          </a:p>
          <a:p>
            <a:endParaRPr lang="en-GB" dirty="0"/>
          </a:p>
          <a:p>
            <a:r>
              <a:rPr lang="en-GB" dirty="0" smtClean="0"/>
              <a:t>Move: Abhishek </a:t>
            </a:r>
            <a:r>
              <a:rPr lang="en-GB" dirty="0" err="1" smtClean="0"/>
              <a:t>Patil</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47945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text changes in doc </a:t>
            </a:r>
            <a:r>
              <a:rPr lang="en-US" dirty="0" smtClean="0"/>
              <a:t>11-18/0906r7</a:t>
            </a:r>
          </a:p>
          <a:p>
            <a:endParaRPr lang="en-US" dirty="0"/>
          </a:p>
          <a:p>
            <a:r>
              <a:rPr lang="en-US" dirty="0" smtClean="0"/>
              <a:t>Move: </a:t>
            </a:r>
            <a:r>
              <a:rPr lang="en-US" dirty="0" err="1" smtClean="0"/>
              <a:t>Guoqing</a:t>
            </a:r>
            <a:r>
              <a:rPr lang="en-US" dirty="0" smtClean="0"/>
              <a:t> Li		Second:</a:t>
            </a:r>
          </a:p>
          <a:p>
            <a:endParaRPr lang="en-US" dirty="0"/>
          </a:p>
          <a:p>
            <a:endParaRPr lang="en-US" dirty="0"/>
          </a:p>
          <a:p>
            <a:r>
              <a:rPr lang="en-US" dirty="0"/>
              <a:t>Y/N/A: 23/10/9</a:t>
            </a:r>
          </a:p>
          <a:p>
            <a:r>
              <a:rPr lang="en-US" dirty="0"/>
              <a:t>The SP didn’t achieve the required 75%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4781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802.11-18/0725r1</a:t>
            </a:r>
            <a:endParaRPr lang="en-US" altLang="zh-CN" dirty="0"/>
          </a:p>
          <a:p>
            <a:endParaRPr lang="en-US" altLang="zh-CN" dirty="0"/>
          </a:p>
          <a:p>
            <a:pPr marL="0" indent="0">
              <a:buNone/>
            </a:pPr>
            <a:r>
              <a:rPr lang="en-GB" dirty="0"/>
              <a:t>	11444, 12066, 12762, 12763, 12766, 12780, 	12786, 12787, 12812, 12813, 14007, 12848,  	13969, 13987, 13996, 13998, 14001, 14004, 14008 </a:t>
            </a:r>
            <a:endParaRPr lang="en-GB" dirty="0" smtClean="0"/>
          </a:p>
          <a:p>
            <a:pPr marL="0" indent="0">
              <a:buNone/>
            </a:pPr>
            <a:endParaRPr lang="en-GB" sz="2000" dirty="0"/>
          </a:p>
          <a:p>
            <a:pPr marL="0" indent="0">
              <a:buNone/>
            </a:pPr>
            <a:r>
              <a:rPr lang="en-GB" sz="2000" dirty="0" smtClean="0"/>
              <a:t>Move: 	</a:t>
            </a:r>
            <a:r>
              <a:rPr lang="en-GB" sz="2000" dirty="0" err="1" smtClean="0"/>
              <a:t>Lochan</a:t>
            </a:r>
            <a:r>
              <a:rPr lang="en-GB" sz="2000" dirty="0" smtClean="0"/>
              <a:t> </a:t>
            </a:r>
            <a:r>
              <a:rPr lang="en-GB" sz="2000" dirty="0" err="1" smtClean="0"/>
              <a:t>Verma</a:t>
            </a:r>
            <a:r>
              <a:rPr lang="en-GB" sz="2000" dirty="0" smtClean="0"/>
              <a:t>			Second:		</a:t>
            </a:r>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16339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two following CIDs in the document </a:t>
            </a:r>
            <a:r>
              <a:rPr lang="en-GB" dirty="0" smtClean="0"/>
              <a:t>802.11-18/0753r0</a:t>
            </a:r>
            <a:endParaRPr lang="en-US" altLang="zh-CN" dirty="0"/>
          </a:p>
          <a:p>
            <a:pPr marL="0" indent="0">
              <a:buNone/>
            </a:pPr>
            <a:endParaRPr lang="en-US" dirty="0"/>
          </a:p>
          <a:p>
            <a:pPr marL="0" indent="0">
              <a:buNone/>
            </a:pPr>
            <a:r>
              <a:rPr lang="en-US" dirty="0"/>
              <a:t>	</a:t>
            </a:r>
            <a:r>
              <a:rPr lang="en-GB" dirty="0"/>
              <a:t> 11897, 14320 </a:t>
            </a:r>
            <a:endParaRPr lang="en-GB" dirty="0" smtClean="0"/>
          </a:p>
          <a:p>
            <a:pPr marL="0" indent="0">
              <a:buNone/>
            </a:pPr>
            <a:endParaRPr lang="en-GB" dirty="0"/>
          </a:p>
          <a:p>
            <a:pPr marL="0" indent="0">
              <a:buNone/>
            </a:pPr>
            <a:r>
              <a:rPr lang="en-GB" dirty="0" smtClean="0"/>
              <a:t>Move: </a:t>
            </a:r>
            <a:r>
              <a:rPr lang="en-GB" dirty="0" err="1" smtClean="0"/>
              <a:t>Hongyuan</a:t>
            </a:r>
            <a:r>
              <a:rPr lang="en-GB" dirty="0" smtClean="0"/>
              <a:t> Zhang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968929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802.11-18/0754r0</a:t>
            </a:r>
            <a:endParaRPr lang="en-US" altLang="zh-CN" dirty="0"/>
          </a:p>
          <a:p>
            <a:pPr marL="0" indent="0">
              <a:buNone/>
            </a:pPr>
            <a:endParaRPr lang="en-GB" dirty="0"/>
          </a:p>
          <a:p>
            <a:pPr marL="0" indent="0">
              <a:buNone/>
            </a:pPr>
            <a:r>
              <a:rPr lang="en-GB" dirty="0"/>
              <a:t>	</a:t>
            </a:r>
            <a:r>
              <a:rPr lang="en-GB" dirty="0" smtClean="0"/>
              <a:t>14038</a:t>
            </a:r>
          </a:p>
          <a:p>
            <a:pPr marL="0" indent="0">
              <a:buNone/>
            </a:pPr>
            <a:endParaRPr lang="en-GB" dirty="0"/>
          </a:p>
          <a:p>
            <a:pPr marL="0" indent="0">
              <a:buNone/>
            </a:pPr>
            <a:r>
              <a:rPr lang="en-GB" dirty="0" smtClean="0"/>
              <a:t>Move: </a:t>
            </a:r>
            <a:r>
              <a:rPr lang="en-GB" dirty="0" err="1" smtClean="0"/>
              <a:t>Hongyuan</a:t>
            </a:r>
            <a:r>
              <a:rPr lang="en-GB" dirty="0" smtClean="0"/>
              <a:t> Zhang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89608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802.11-18/0755r1</a:t>
            </a:r>
            <a:endParaRPr lang="en-US" altLang="zh-CN" dirty="0"/>
          </a:p>
          <a:p>
            <a:pPr marL="0" indent="0">
              <a:buNone/>
            </a:pPr>
            <a:endParaRPr lang="en-US" dirty="0"/>
          </a:p>
          <a:p>
            <a:pPr marL="0" indent="0">
              <a:buNone/>
            </a:pPr>
            <a:r>
              <a:rPr lang="en-US" dirty="0"/>
              <a:t>	</a:t>
            </a:r>
            <a:r>
              <a:rPr lang="en-GB" dirty="0" smtClean="0"/>
              <a:t>12559</a:t>
            </a:r>
          </a:p>
          <a:p>
            <a:pPr marL="0" indent="0">
              <a:buNone/>
            </a:pPr>
            <a:endParaRPr lang="en-GB" dirty="0"/>
          </a:p>
          <a:p>
            <a:pPr marL="0" indent="0">
              <a:buNone/>
            </a:pPr>
            <a:r>
              <a:rPr lang="en-GB" dirty="0" smtClean="0"/>
              <a:t>Move: </a:t>
            </a:r>
            <a:r>
              <a:rPr lang="en-GB" dirty="0" err="1" smtClean="0"/>
              <a:t>Hongyuan</a:t>
            </a:r>
            <a:r>
              <a:rPr lang="en-GB" dirty="0" smtClean="0"/>
              <a:t> Zhang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576326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802.11-18/0779r3</a:t>
            </a:r>
            <a:endParaRPr lang="en-US" dirty="0"/>
          </a:p>
          <a:p>
            <a:pPr marL="0" indent="0">
              <a:buNone/>
            </a:pPr>
            <a:r>
              <a:rPr lang="en-GB" dirty="0"/>
              <a:t>	11722, 12490, 11435, 14056, 12558, 13631, 14315, 13434, 14059, </a:t>
            </a:r>
            <a:r>
              <a:rPr lang="en-GB" dirty="0" smtClean="0"/>
              <a:t>14060</a:t>
            </a:r>
            <a:r>
              <a:rPr lang="en-GB" dirty="0"/>
              <a:t>, 13440, 14161, 14162, 14163, 13633, 13377, 12561, 12872, </a:t>
            </a:r>
            <a:r>
              <a:rPr lang="en-GB" dirty="0" smtClean="0"/>
              <a:t>12590</a:t>
            </a:r>
            <a:r>
              <a:rPr lang="en-GB" dirty="0"/>
              <a:t>, 14196, 12051, 12876, 12687, 13613, </a:t>
            </a:r>
            <a:r>
              <a:rPr lang="en-GB" dirty="0" smtClean="0"/>
              <a:t>13614</a:t>
            </a:r>
          </a:p>
          <a:p>
            <a:pPr marL="0" indent="0">
              <a:buNone/>
            </a:pPr>
            <a:endParaRPr lang="en-GB" dirty="0"/>
          </a:p>
          <a:p>
            <a:pPr marL="0" indent="0">
              <a:buNone/>
            </a:pPr>
            <a:r>
              <a:rPr lang="en-GB" dirty="0" smtClean="0"/>
              <a:t>Move: </a:t>
            </a:r>
            <a:r>
              <a:rPr lang="en-GB" dirty="0" err="1" smtClean="0"/>
              <a:t>Youhan</a:t>
            </a:r>
            <a:r>
              <a:rPr lang="en-GB" dirty="0" smtClean="0"/>
              <a:t> Kim		Second:</a:t>
            </a:r>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72651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802.11-18/0799r0</a:t>
            </a:r>
            <a:endParaRPr lang="en-US" altLang="zh-CN" dirty="0"/>
          </a:p>
          <a:p>
            <a:endParaRPr lang="en-US" dirty="0"/>
          </a:p>
          <a:p>
            <a:pPr marL="457200" lvl="1" indent="0">
              <a:buNone/>
            </a:pPr>
            <a:r>
              <a:rPr lang="en-US" dirty="0"/>
              <a:t>11727, </a:t>
            </a:r>
            <a:r>
              <a:rPr lang="en-US" dirty="0" smtClean="0"/>
              <a:t>12102</a:t>
            </a:r>
          </a:p>
          <a:p>
            <a:pPr marL="57150" indent="0"/>
            <a:endParaRPr lang="en-US" dirty="0" smtClean="0"/>
          </a:p>
          <a:p>
            <a:pPr marL="57150" indent="0"/>
            <a:r>
              <a:rPr lang="en-US" dirty="0" smtClean="0"/>
              <a:t>Move: </a:t>
            </a:r>
            <a:r>
              <a:rPr lang="en-US" dirty="0" err="1" smtClean="0"/>
              <a:t>Jianhan</a:t>
            </a:r>
            <a:r>
              <a:rPr lang="en-US" dirty="0" smtClean="0"/>
              <a:t> Liu		Second:</a:t>
            </a:r>
            <a:endParaRPr lang="en-US" dirty="0"/>
          </a:p>
          <a:p>
            <a:pPr marL="457200" lvl="1"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035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802.11-18/0815r1</a:t>
            </a:r>
            <a:endParaRPr lang="en-US" altLang="zh-CN" dirty="0"/>
          </a:p>
          <a:p>
            <a:endParaRPr lang="en-US" dirty="0"/>
          </a:p>
          <a:p>
            <a:pPr marL="457200" lvl="1" indent="0">
              <a:buNone/>
            </a:pPr>
            <a:r>
              <a:rPr lang="en-US" dirty="0"/>
              <a:t>14075, 14079, </a:t>
            </a:r>
            <a:r>
              <a:rPr lang="en-US" dirty="0" smtClean="0"/>
              <a:t>14083</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35372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802.11-18/0807r1</a:t>
            </a:r>
            <a:endParaRPr lang="en-US" altLang="zh-CN" dirty="0"/>
          </a:p>
          <a:p>
            <a:endParaRPr lang="en-US" dirty="0"/>
          </a:p>
          <a:p>
            <a:pPr marL="457200" lvl="1" indent="0">
              <a:buNone/>
            </a:pPr>
            <a:r>
              <a:rPr lang="en-GB" dirty="0"/>
              <a:t>13869, 12999, 11311, 13914, 13912, 13913, 11098, 13829, 13915, 13917, </a:t>
            </a:r>
            <a:r>
              <a:rPr lang="en-GB" dirty="0" smtClean="0"/>
              <a:t>13951</a:t>
            </a:r>
          </a:p>
          <a:p>
            <a:pPr marL="457200" lvl="1" indent="0">
              <a:buNone/>
            </a:pPr>
            <a:endParaRPr lang="en-GB" dirty="0"/>
          </a:p>
          <a:p>
            <a:pPr marL="57150" indent="0"/>
            <a:r>
              <a:rPr lang="en-GB" dirty="0" smtClean="0"/>
              <a:t>Move: </a:t>
            </a:r>
            <a:r>
              <a:rPr lang="en-GB" dirty="0" err="1" smtClean="0"/>
              <a:t>Youhan</a:t>
            </a:r>
            <a:r>
              <a:rPr lang="en-GB" dirty="0" smtClean="0"/>
              <a:t> Kim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02929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802.11-18/0771r1</a:t>
            </a:r>
            <a:endParaRPr lang="en-GB" dirty="0"/>
          </a:p>
          <a:p>
            <a:endParaRPr lang="en-GB" altLang="zh-CN" dirty="0"/>
          </a:p>
          <a:p>
            <a:pPr marL="457200" lvl="1" indent="0">
              <a:buNone/>
            </a:pPr>
            <a:r>
              <a:rPr lang="en-GB" dirty="0"/>
              <a:t>11212,11224,11226,11724,11726,11962,12637,12688,12724,12725,12726,13312,13641,13772,14052</a:t>
            </a:r>
            <a:endParaRPr lang="en-US" altLang="zh-CN" dirty="0"/>
          </a:p>
          <a:p>
            <a:r>
              <a:rPr lang="en-US"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04703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802.11-18/0819r1</a:t>
            </a:r>
            <a:endParaRPr lang="en-US" altLang="zh-CN" dirty="0"/>
          </a:p>
          <a:p>
            <a:endParaRPr lang="en-US" dirty="0"/>
          </a:p>
          <a:p>
            <a:pPr marL="457200" lvl="1" indent="0">
              <a:buNone/>
            </a:pPr>
            <a:r>
              <a:rPr lang="en-US" dirty="0"/>
              <a:t>13017, 12104, 12105, 12014, 12106 </a:t>
            </a:r>
            <a:endParaRPr lang="en-US" dirty="0" smtClean="0"/>
          </a:p>
          <a:p>
            <a:pPr marL="457200" lvl="1" indent="0">
              <a:buNone/>
            </a:pPr>
            <a:endParaRPr lang="en-US" dirty="0"/>
          </a:p>
          <a:p>
            <a:pPr marL="57150" indent="0"/>
            <a:r>
              <a:rPr lang="en-US" dirty="0" smtClean="0"/>
              <a:t>Move: </a:t>
            </a:r>
            <a:r>
              <a:rPr lang="en-US" dirty="0" err="1" smtClean="0"/>
              <a:t>Jianhan</a:t>
            </a:r>
            <a:r>
              <a:rPr lang="en-US" dirty="0" smtClean="0"/>
              <a:t> Liu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807732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802.11-18/0936r0</a:t>
            </a:r>
            <a:endParaRPr lang="en-US" altLang="zh-CN" dirty="0"/>
          </a:p>
          <a:p>
            <a:endParaRPr lang="en-US" dirty="0"/>
          </a:p>
          <a:p>
            <a:pPr marL="457200" lvl="1" indent="0">
              <a:buNone/>
            </a:pPr>
            <a:r>
              <a:rPr lang="en-US" dirty="0" smtClean="0"/>
              <a:t>14078</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611184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802.11-18/0937r0</a:t>
            </a:r>
            <a:endParaRPr lang="en-US" altLang="zh-CN" dirty="0"/>
          </a:p>
          <a:p>
            <a:endParaRPr lang="en-US" dirty="0"/>
          </a:p>
          <a:p>
            <a:pPr marL="457200" lvl="1" indent="0">
              <a:buNone/>
            </a:pPr>
            <a:r>
              <a:rPr lang="en-US" dirty="0"/>
              <a:t>11895,13458, </a:t>
            </a:r>
            <a:r>
              <a:rPr lang="en-US" dirty="0" smtClean="0"/>
              <a:t>13459,13463</a:t>
            </a:r>
          </a:p>
          <a:p>
            <a:pPr marL="457200" lvl="1" indent="0">
              <a:buNone/>
            </a:pPr>
            <a:endParaRPr lang="en-US" dirty="0"/>
          </a:p>
          <a:p>
            <a:pPr marL="57150" indent="0"/>
            <a:r>
              <a:rPr lang="en-US" dirty="0" smtClean="0"/>
              <a:t>	Move: Yan Zhang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811439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 in the document </a:t>
            </a:r>
            <a:r>
              <a:rPr lang="en-GB" dirty="0" smtClean="0"/>
              <a:t>802.11-18/0935r0</a:t>
            </a:r>
            <a:endParaRPr lang="en-US" altLang="zh-CN" dirty="0"/>
          </a:p>
          <a:p>
            <a:endParaRPr lang="en-US" dirty="0"/>
          </a:p>
          <a:p>
            <a:pPr marL="457200" lvl="1" indent="0">
              <a:buNone/>
            </a:pPr>
            <a:r>
              <a:rPr lang="en-US" dirty="0" smtClean="0"/>
              <a:t>13974</a:t>
            </a:r>
          </a:p>
          <a:p>
            <a:pPr marL="457200" lvl="1" indent="0">
              <a:buNone/>
            </a:pPr>
            <a:endParaRPr lang="en-US" dirty="0"/>
          </a:p>
          <a:p>
            <a:pPr marL="57150" indent="0"/>
            <a:r>
              <a:rPr lang="en-US" dirty="0" smtClean="0"/>
              <a:t>Move: </a:t>
            </a:r>
            <a:r>
              <a:rPr lang="en-US" dirty="0" err="1" smtClean="0"/>
              <a:t>Youhan</a:t>
            </a:r>
            <a:r>
              <a:rPr lang="en-US" dirty="0" smtClean="0"/>
              <a:t> Kim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406671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802.11-18/0806r0</a:t>
            </a:r>
            <a:endParaRPr lang="en-US" altLang="zh-CN" dirty="0"/>
          </a:p>
          <a:p>
            <a:endParaRPr lang="en-US" dirty="0"/>
          </a:p>
          <a:p>
            <a:pPr marL="457200" lvl="1" indent="0">
              <a:buNone/>
            </a:pPr>
            <a:r>
              <a:rPr lang="en-GB" dirty="0"/>
              <a:t>11893, 13618, 13619, 13620, </a:t>
            </a:r>
            <a:r>
              <a:rPr lang="en-GB" dirty="0" smtClean="0"/>
              <a:t>13621</a:t>
            </a:r>
          </a:p>
          <a:p>
            <a:pPr marL="457200" lvl="1" indent="0">
              <a:buNone/>
            </a:pPr>
            <a:endParaRPr lang="en-GB" dirty="0"/>
          </a:p>
          <a:p>
            <a:pPr marL="457200" lvl="1" indent="0">
              <a:buNone/>
            </a:pPr>
            <a:r>
              <a:rPr lang="en-GB" dirty="0" smtClean="0"/>
              <a:t>	</a:t>
            </a:r>
            <a:endParaRPr lang="en-US" dirty="0"/>
          </a:p>
          <a:p>
            <a:r>
              <a:rPr lang="en-US" dirty="0" smtClean="0"/>
              <a:t>Move: Bin </a:t>
            </a:r>
            <a:r>
              <a:rPr lang="en-US" dirty="0" err="1" smtClean="0"/>
              <a:t>Tian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315806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802.11-18/0765r2</a:t>
            </a:r>
            <a:endParaRPr lang="en-US" altLang="zh-CN" dirty="0"/>
          </a:p>
          <a:p>
            <a:endParaRPr lang="en-US" dirty="0"/>
          </a:p>
          <a:p>
            <a:pPr marL="457200" lvl="1" indent="0">
              <a:buNone/>
            </a:pPr>
            <a:r>
              <a:rPr lang="en-GB" dirty="0"/>
              <a:t>13384, 13386, 13387, 13388, 13385, 13383, 13390, </a:t>
            </a:r>
            <a:r>
              <a:rPr lang="en-GB" dirty="0" smtClean="0"/>
              <a:t>13389</a:t>
            </a:r>
          </a:p>
          <a:p>
            <a:pPr marL="457200" lvl="1" indent="0">
              <a:buNone/>
            </a:pPr>
            <a:endParaRPr lang="en-GB" dirty="0"/>
          </a:p>
          <a:p>
            <a:pPr marL="57150" indent="0"/>
            <a:r>
              <a:rPr lang="en-GB" dirty="0" smtClean="0"/>
              <a:t>Move: Edward Au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8282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802.11-18/0904r2</a:t>
            </a:r>
            <a:endParaRPr lang="en-US" altLang="zh-CN" dirty="0"/>
          </a:p>
          <a:p>
            <a:endParaRPr lang="en-US" dirty="0"/>
          </a:p>
          <a:p>
            <a:pPr marL="457200" lvl="1" indent="0">
              <a:buNone/>
            </a:pPr>
            <a:r>
              <a:rPr lang="en-GB" dirty="0"/>
              <a:t>13616, 14316</a:t>
            </a:r>
            <a:endParaRPr lang="en-US" dirty="0"/>
          </a:p>
          <a:p>
            <a:endParaRPr lang="en-US" dirty="0" smtClean="0"/>
          </a:p>
          <a:p>
            <a:r>
              <a:rPr lang="en-US" dirty="0" smtClean="0"/>
              <a:t>Move: </a:t>
            </a:r>
            <a:r>
              <a:rPr lang="en-US" dirty="0" err="1" smtClean="0"/>
              <a:t>Yujin</a:t>
            </a:r>
            <a:r>
              <a:rPr lang="en-US" dirty="0" smtClean="0"/>
              <a:t>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541633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802.11-18/0823r3</a:t>
            </a:r>
            <a:endParaRPr lang="en-US" altLang="zh-CN" dirty="0"/>
          </a:p>
          <a:p>
            <a:endParaRPr lang="en-US" dirty="0"/>
          </a:p>
          <a:p>
            <a:pPr marL="457200" lvl="1" indent="0">
              <a:buNone/>
            </a:pPr>
            <a:r>
              <a:rPr lang="en-US" dirty="0"/>
              <a:t>13807, 13808, 13809, 11909, 11266, 11267, 11270, 11218, 12337, 12154, 12207, 12338, 13230, 13229, 11271, 13810, 11422, 13571, 13572, 11442, 14040, 11219, 12053, 14041, 14042, 12054, 14043, 13382</a:t>
            </a:r>
          </a:p>
          <a:p>
            <a:endParaRPr lang="en-US" dirty="0" smtClean="0"/>
          </a:p>
          <a:p>
            <a:r>
              <a:rPr lang="en-US" dirty="0" smtClean="0"/>
              <a:t>Move: </a:t>
            </a:r>
            <a:r>
              <a:rPr lang="en-US" dirty="0" err="1" smtClean="0"/>
              <a:t>Tianyu</a:t>
            </a:r>
            <a:r>
              <a:rPr lang="en-US" dirty="0" smtClean="0"/>
              <a:t> Wu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45633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11418, 12796, 12580, 13764, 13428, 13952, 14159</a:t>
            </a:r>
            <a:r>
              <a:rPr lang="en-US" dirty="0"/>
              <a:t> in doc </a:t>
            </a:r>
            <a:r>
              <a:rPr lang="en-US" dirty="0" smtClean="0"/>
              <a:t>11-18/0934r1</a:t>
            </a:r>
          </a:p>
          <a:p>
            <a:endParaRPr lang="en-US" dirty="0"/>
          </a:p>
          <a:p>
            <a:r>
              <a:rPr lang="en-US" dirty="0" smtClean="0"/>
              <a:t>Move: </a:t>
            </a:r>
            <a:r>
              <a:rPr lang="en-US" dirty="0" err="1" smtClean="0"/>
              <a:t>Youhan</a:t>
            </a:r>
            <a:r>
              <a:rPr lang="en-US" dirty="0" smtClean="0"/>
              <a:t>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96729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12442, 12443, 12444, 12638 in doc </a:t>
            </a:r>
            <a:r>
              <a:rPr lang="en-GB" dirty="0" smtClean="0"/>
              <a:t>11-18/0792r1</a:t>
            </a:r>
          </a:p>
          <a:p>
            <a:endParaRPr lang="en-GB" dirty="0"/>
          </a:p>
          <a:p>
            <a:r>
              <a:rPr lang="en-GB" dirty="0" smtClean="0"/>
              <a:t>Move: </a:t>
            </a:r>
            <a:r>
              <a:rPr lang="en-GB" dirty="0" err="1" smtClean="0"/>
              <a:t>Liwen</a:t>
            </a:r>
            <a:r>
              <a:rPr lang="en-GB"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127990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11338, 11343, 11377, 11993, 12281, 12317, 13778, 13293, 13294, 13779,</a:t>
            </a:r>
            <a:r>
              <a:rPr lang="en-US" dirty="0"/>
              <a:t> </a:t>
            </a:r>
            <a:r>
              <a:rPr lang="en-GB" dirty="0"/>
              <a:t>12045, 11840, 11035 (13 CIDs) in doc </a:t>
            </a:r>
            <a:r>
              <a:rPr lang="en-GB" dirty="0" smtClean="0"/>
              <a:t>11-18/0044r2</a:t>
            </a:r>
          </a:p>
          <a:p>
            <a:endParaRPr lang="en-GB" dirty="0"/>
          </a:p>
          <a:p>
            <a:r>
              <a:rPr lang="en-GB" dirty="0" smtClean="0"/>
              <a:t>Move: Alfred </a:t>
            </a:r>
            <a:r>
              <a:rPr lang="en-GB" dirty="0" err="1" smtClean="0"/>
              <a:t>Asterjadhi</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776805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a:t>
            </a:r>
            <a:r>
              <a:rPr lang="en-GB" dirty="0">
                <a:solidFill>
                  <a:schemeClr val="tx1"/>
                </a:solidFill>
              </a:rPr>
              <a:t>14239</a:t>
            </a:r>
            <a:r>
              <a:rPr lang="en-GB" dirty="0"/>
              <a:t>, 14240, 13670, 12939, 12837 (5 CIDs)</a:t>
            </a:r>
            <a:r>
              <a:rPr lang="en-US" dirty="0"/>
              <a:t> in doc </a:t>
            </a:r>
            <a:r>
              <a:rPr lang="en-US" dirty="0" smtClean="0"/>
              <a:t>11-18/0684r2</a:t>
            </a:r>
            <a:endParaRPr lang="en-US" dirty="0"/>
          </a:p>
          <a:p>
            <a:endParaRPr lang="en-US" dirty="0" smtClean="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970804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12798, 12938, 13105, 13115 (4 CIDs)</a:t>
            </a:r>
            <a:r>
              <a:rPr lang="en-US" dirty="0"/>
              <a:t> in doc </a:t>
            </a:r>
            <a:r>
              <a:rPr lang="en-US" dirty="0" smtClean="0"/>
              <a:t>11-18/0685</a:t>
            </a:r>
          </a:p>
          <a:p>
            <a:endParaRPr lang="en-US" dirty="0"/>
          </a:p>
          <a:p>
            <a:r>
              <a:rPr lang="en-US" dirty="0" smtClean="0"/>
              <a:t>Move: Alfred </a:t>
            </a:r>
            <a:r>
              <a:rPr lang="en-US" dirty="0" err="1" smtClean="0"/>
              <a:t>Asterjadhi</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82635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13899 11677 12474 13904 13900 12476 13901 12475 13903 12477 13249 11259 11084 13902 13905 13906 12463 (17 CIDs) in doc </a:t>
            </a:r>
            <a:r>
              <a:rPr lang="en-GB" dirty="0" smtClean="0"/>
              <a:t>11-18/0764r1</a:t>
            </a:r>
          </a:p>
          <a:p>
            <a:endParaRPr lang="en-GB" dirty="0"/>
          </a:p>
          <a:p>
            <a:r>
              <a:rPr lang="en-GB" dirty="0" smtClean="0"/>
              <a:t>Move: Ming </a:t>
            </a:r>
            <a:r>
              <a:rPr lang="en-GB" dirty="0" err="1" smtClean="0"/>
              <a:t>Gan</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575917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11129, 11255, 11328, 11329, 11502, 12815, 12816, 13661, 14327 in doc </a:t>
            </a:r>
            <a:r>
              <a:rPr lang="en-GB" dirty="0" smtClean="0"/>
              <a:t>11-18/0425r4</a:t>
            </a:r>
          </a:p>
          <a:p>
            <a:endParaRPr lang="en-GB" dirty="0"/>
          </a:p>
          <a:p>
            <a:r>
              <a:rPr lang="en-GB" dirty="0" smtClean="0"/>
              <a:t>Move: </a:t>
            </a:r>
            <a:r>
              <a:rPr lang="en-GB" dirty="0" err="1" smtClean="0"/>
              <a:t>Liwen</a:t>
            </a:r>
            <a:r>
              <a:rPr lang="en-GB" dirty="0" smtClean="0"/>
              <a:t> Chu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779274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11014, 12020, 11021, 11022, 11859, 12278, </a:t>
            </a:r>
            <a:r>
              <a:rPr lang="en-GB" strike="sngStrike" dirty="0"/>
              <a:t>12419</a:t>
            </a:r>
            <a:r>
              <a:rPr lang="en-GB" dirty="0"/>
              <a:t>, 12703, 12861, 13001</a:t>
            </a:r>
            <a:r>
              <a:rPr lang="en-US" dirty="0"/>
              <a:t> in doc </a:t>
            </a:r>
            <a:r>
              <a:rPr lang="en-US" dirty="0" smtClean="0"/>
              <a:t>11-18/0793r1</a:t>
            </a:r>
          </a:p>
          <a:p>
            <a:endParaRPr lang="en-US" dirty="0"/>
          </a:p>
          <a:p>
            <a:r>
              <a:rPr lang="en-US" dirty="0" smtClean="0"/>
              <a:t>Move: </a:t>
            </a:r>
            <a:r>
              <a:rPr lang="en-US" dirty="0" err="1" smtClean="0"/>
              <a:t>Liwen</a:t>
            </a:r>
            <a:r>
              <a:rPr lang="en-US" dirty="0" smtClean="0"/>
              <a:t> Chu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9338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 </a:t>
            </a:r>
            <a:r>
              <a:rPr lang="en-GB" dirty="0"/>
              <a:t>11314, 12883 in doc </a:t>
            </a:r>
            <a:r>
              <a:rPr lang="en-GB" dirty="0" smtClean="0"/>
              <a:t>11-18/0794r1</a:t>
            </a:r>
          </a:p>
          <a:p>
            <a:endParaRPr lang="en-GB" dirty="0"/>
          </a:p>
          <a:p>
            <a:r>
              <a:rPr lang="en-GB" dirty="0" smtClean="0"/>
              <a:t>Move: </a:t>
            </a:r>
            <a:r>
              <a:rPr lang="en-GB" dirty="0" err="1" smtClean="0"/>
              <a:t>Liwen</a:t>
            </a:r>
            <a:r>
              <a:rPr lang="en-GB" dirty="0" smtClean="0"/>
              <a:t> Chu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773156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t>
            </a:r>
            <a:r>
              <a:rPr lang="en-US" dirty="0" smtClean="0"/>
              <a:t>accept resolutions </a:t>
            </a:r>
            <a:r>
              <a:rPr lang="en-US" dirty="0"/>
              <a:t>to CIDs; </a:t>
            </a:r>
            <a:r>
              <a:rPr lang="en-GB" dirty="0"/>
              <a:t>CIDs: 11162, 12340, 14143, 12206, 11969, 12356, 13534, 12857, 12644, 13137, 13138, 13872, 12437, 13185, 12439, 12440, 11148 (17 CIDs) in doc </a:t>
            </a:r>
            <a:r>
              <a:rPr lang="en-GB" dirty="0" smtClean="0"/>
              <a:t>11-18/0627r1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351715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11128, 14127 in doc </a:t>
            </a:r>
            <a:r>
              <a:rPr lang="en-US" dirty="0" smtClean="0"/>
              <a:t>11-18/0743r2</a:t>
            </a:r>
          </a:p>
          <a:p>
            <a:endParaRPr lang="en-US" dirty="0"/>
          </a:p>
          <a:p>
            <a:r>
              <a:rPr lang="en-US" dirty="0" smtClean="0"/>
              <a:t>Move: Abhishek </a:t>
            </a:r>
            <a:r>
              <a:rPr lang="en-US" dirty="0" err="1" smtClean="0"/>
              <a:t>Patil</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513081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 13078 in doc </a:t>
            </a:r>
            <a:r>
              <a:rPr lang="en-US" dirty="0" smtClean="0"/>
              <a:t>11-18/0744r1</a:t>
            </a:r>
          </a:p>
          <a:p>
            <a:endParaRPr lang="en-US" dirty="0"/>
          </a:p>
          <a:p>
            <a:r>
              <a:rPr lang="en-US" dirty="0" smtClean="0"/>
              <a:t>Move: Abhishek </a:t>
            </a:r>
            <a:r>
              <a:rPr lang="en-US" dirty="0" err="1" smtClean="0"/>
              <a:t>Patil</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01197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11347, 11037, 13781, 13782 in doc </a:t>
            </a:r>
            <a:r>
              <a:rPr lang="en-US" dirty="0" smtClean="0"/>
              <a:t>11-18/0739r1</a:t>
            </a:r>
          </a:p>
          <a:p>
            <a:endParaRPr lang="en-US" dirty="0"/>
          </a:p>
          <a:p>
            <a:r>
              <a:rPr lang="en-US" dirty="0" smtClean="0"/>
              <a:t>Move: Abhishek </a:t>
            </a:r>
            <a:r>
              <a:rPr lang="en-US" dirty="0" err="1" smtClean="0"/>
              <a:t>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791030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11713 and 13925 in doc </a:t>
            </a:r>
            <a:r>
              <a:rPr lang="en-US" dirty="0" smtClean="0"/>
              <a:t>11-18/0742r3</a:t>
            </a:r>
            <a:endParaRPr lang="en-US" dirty="0"/>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7982887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11353, 11830, </a:t>
            </a:r>
            <a:r>
              <a:rPr lang="en-GB" dirty="0">
                <a:solidFill>
                  <a:srgbClr val="FF0000"/>
                </a:solidFill>
              </a:rPr>
              <a:t>13510</a:t>
            </a:r>
            <a:r>
              <a:rPr lang="en-GB" dirty="0"/>
              <a:t>, 12432 </a:t>
            </a:r>
            <a:r>
              <a:rPr lang="en-GB" dirty="0">
                <a:solidFill>
                  <a:srgbClr val="FF0000"/>
                </a:solidFill>
              </a:rPr>
              <a:t>11019</a:t>
            </a:r>
            <a:r>
              <a:rPr lang="en-GB" dirty="0"/>
              <a:t>, 12421 (6 CIDs)</a:t>
            </a:r>
            <a:r>
              <a:rPr lang="en-US" dirty="0"/>
              <a:t> in doc </a:t>
            </a:r>
            <a:r>
              <a:rPr lang="en-US" dirty="0" smtClean="0"/>
              <a:t>11-18/0660r1</a:t>
            </a:r>
            <a:endParaRPr lang="en-US" dirty="0"/>
          </a:p>
          <a:p>
            <a:endParaRPr lang="en-US" dirty="0"/>
          </a:p>
          <a:p>
            <a:r>
              <a:rPr lang="en-US" dirty="0" smtClean="0"/>
              <a:t>Move: Alfred </a:t>
            </a:r>
            <a:r>
              <a:rPr lang="en-US" dirty="0" err="1" smtClean="0"/>
              <a:t>Asterjadhi</a:t>
            </a:r>
            <a:r>
              <a:rPr lang="en-US" dirty="0" smtClean="0"/>
              <a:t>		Second:</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4030628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11167, 11340, 11341, 11342, 11344, 11345, 11346, 11838, 11925, 11994,</a:t>
            </a:r>
            <a:r>
              <a:rPr lang="en-US" dirty="0"/>
              <a:t> </a:t>
            </a:r>
            <a:r>
              <a:rPr lang="en-GB" dirty="0"/>
              <a:t>11995, 12029, 12030, 12090, 12091, 12307, </a:t>
            </a:r>
            <a:r>
              <a:rPr lang="en-GB" dirty="0">
                <a:solidFill>
                  <a:srgbClr val="FF0000"/>
                </a:solidFill>
              </a:rPr>
              <a:t>12308</a:t>
            </a:r>
            <a:r>
              <a:rPr lang="en-GB" dirty="0"/>
              <a:t>, 12315, 12517, 12518,</a:t>
            </a:r>
            <a:r>
              <a:rPr lang="en-US" dirty="0"/>
              <a:t> </a:t>
            </a:r>
            <a:r>
              <a:rPr lang="en-GB" dirty="0"/>
              <a:t>12519, 12520, 12521 (23 CIDs) in doc </a:t>
            </a:r>
            <a:r>
              <a:rPr lang="en-GB" dirty="0" smtClean="0"/>
              <a:t>11-18/0661r1</a:t>
            </a:r>
            <a:endParaRPr lang="en-GB" dirty="0"/>
          </a:p>
          <a:p>
            <a:pPr lvl="0"/>
            <a:endParaRPr lang="en-GB" dirty="0"/>
          </a:p>
          <a:p>
            <a:pPr lvl="0"/>
            <a:r>
              <a:rPr lang="en-GB" dirty="0" smtClean="0"/>
              <a:t>Move: Alfred </a:t>
            </a:r>
            <a:r>
              <a:rPr lang="en-GB" dirty="0" err="1" smtClean="0"/>
              <a:t>Asterjadhi</a:t>
            </a:r>
            <a:r>
              <a:rPr lang="en-GB" dirty="0" smtClean="0"/>
              <a:t>		Second:</a:t>
            </a:r>
            <a:endParaRPr lang="en-GB" dirty="0"/>
          </a:p>
          <a:p>
            <a:pPr lvl="0"/>
            <a:endParaRPr lang="en-GB" dirty="0"/>
          </a:p>
          <a:p>
            <a:pPr lvl="0"/>
            <a:endParaRPr lang="en-GB" dirty="0"/>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75368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CIDs: 13940, 13939, 11181, 13941 (4 CIDs) </a:t>
            </a:r>
            <a:r>
              <a:rPr lang="en-US" dirty="0"/>
              <a:t> in doc </a:t>
            </a:r>
            <a:r>
              <a:rPr lang="en-US" dirty="0" smtClean="0"/>
              <a:t>11-18/0628r1</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844582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13296, 11042, 13795, 12799, </a:t>
            </a:r>
            <a:r>
              <a:rPr lang="en-GB" dirty="0">
                <a:solidFill>
                  <a:schemeClr val="tx1"/>
                </a:solidFill>
              </a:rPr>
              <a:t>12048</a:t>
            </a:r>
            <a:r>
              <a:rPr lang="en-GB" dirty="0"/>
              <a:t> (5 CIDs) in doc </a:t>
            </a:r>
            <a:r>
              <a:rPr lang="en-GB" dirty="0" smtClean="0"/>
              <a:t>11-18/0629r1</a:t>
            </a:r>
            <a:endParaRPr lang="en-GB"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6844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11434, 13309, 13310, 14199, 13405, 12843, 13763, 14200 (8 CIDs) </a:t>
            </a:r>
            <a:r>
              <a:rPr lang="en-US" dirty="0"/>
              <a:t> in doc </a:t>
            </a:r>
            <a:r>
              <a:rPr lang="en-US" dirty="0" smtClean="0"/>
              <a:t>11-18/0630r0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869577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11155, 13230, 13312 (3 CIDs) in doc </a:t>
            </a:r>
            <a:r>
              <a:rPr lang="en-GB" dirty="0" smtClean="0"/>
              <a:t>11-18/0604r0</a:t>
            </a:r>
            <a:endParaRPr lang="en-GB" dirty="0"/>
          </a:p>
          <a:p>
            <a:endParaRPr lang="en-GB"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endParaRPr lang="en-US" dirty="0" smtClean="0"/>
          </a:p>
          <a:p>
            <a:endParaRPr lang="en-US" dirty="0"/>
          </a:p>
          <a:p>
            <a:r>
              <a:rPr lang="en-US" dirty="0" smtClean="0"/>
              <a:t>Straw </a:t>
            </a:r>
            <a:r>
              <a:rPr lang="en-US" dirty="0"/>
              <a:t>Poll: 10/1/0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1211209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11-18/0741 (Abhishek </a:t>
            </a:r>
            <a:r>
              <a:rPr lang="en-US" dirty="0" err="1"/>
              <a:t>Patil</a:t>
            </a:r>
            <a:r>
              <a:rPr lang="en-US" dirty="0"/>
              <a:t>)</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12742, </a:t>
            </a:r>
            <a:r>
              <a:rPr lang="en-GB" strike="sngStrike" dirty="0">
                <a:solidFill>
                  <a:schemeClr val="tx1"/>
                </a:solidFill>
              </a:rPr>
              <a:t>13080, </a:t>
            </a:r>
            <a:r>
              <a:rPr lang="en-US" strike="sngStrike" dirty="0">
                <a:solidFill>
                  <a:schemeClr val="tx1"/>
                </a:solidFill>
              </a:rPr>
              <a:t>13070,</a:t>
            </a:r>
            <a:r>
              <a:rPr lang="en-GB" strike="sngStrike" dirty="0">
                <a:solidFill>
                  <a:schemeClr val="tx1"/>
                </a:solidFill>
              </a:rPr>
              <a:t> 13069</a:t>
            </a:r>
            <a:r>
              <a:rPr lang="en-GB" dirty="0"/>
              <a:t>, 12103, 11097, </a:t>
            </a:r>
            <a:r>
              <a:rPr lang="en-GB" strike="sngStrike" dirty="0">
                <a:solidFill>
                  <a:schemeClr val="tx1"/>
                </a:solidFill>
              </a:rPr>
              <a:t>13081</a:t>
            </a:r>
            <a:r>
              <a:rPr lang="en-GB" dirty="0"/>
              <a:t>, 12642, </a:t>
            </a:r>
            <a:r>
              <a:rPr lang="en-GB" dirty="0">
                <a:solidFill>
                  <a:srgbClr val="FF0000"/>
                </a:solidFill>
              </a:rPr>
              <a:t>11493</a:t>
            </a:r>
            <a:r>
              <a:rPr lang="en-GB" dirty="0"/>
              <a:t>, </a:t>
            </a:r>
            <a:r>
              <a:rPr lang="en-GB" dirty="0">
                <a:solidFill>
                  <a:srgbClr val="FF0000"/>
                </a:solidFill>
              </a:rPr>
              <a:t>11505, 14333</a:t>
            </a:r>
            <a:r>
              <a:rPr lang="en-GB" dirty="0"/>
              <a:t>, 11309, </a:t>
            </a:r>
            <a:r>
              <a:rPr lang="en-GB" dirty="0">
                <a:solidFill>
                  <a:schemeClr val="tx1"/>
                </a:solidFill>
              </a:rPr>
              <a:t>11310</a:t>
            </a:r>
            <a:r>
              <a:rPr lang="en-GB" dirty="0"/>
              <a:t>, 12503, 12500, 11711, 13746, 12055, 12056, 13008, 12057, 11101, 12790, 12058, 11103, 11157, 13145</a:t>
            </a:r>
            <a:r>
              <a:rPr lang="en-US" dirty="0"/>
              <a:t> in doc </a:t>
            </a:r>
            <a:r>
              <a:rPr lang="en-US" dirty="0" smtClean="0"/>
              <a:t>11-18/0741r3</a:t>
            </a:r>
            <a:endParaRPr lang="en-US" dirty="0"/>
          </a:p>
          <a:p>
            <a:endParaRPr lang="en-US" dirty="0"/>
          </a:p>
          <a:p>
            <a:r>
              <a:rPr lang="en-US" dirty="0" smtClean="0"/>
              <a:t>Move: Abhishek </a:t>
            </a:r>
            <a:r>
              <a:rPr lang="en-US" dirty="0" err="1" smtClean="0"/>
              <a:t>Patil</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0934774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11-18/0688 (Po-Kai Huang)</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13133, 11069, 11070, 14262, 12177, 12293, 12942, 12943, </a:t>
            </a:r>
            <a:r>
              <a:rPr lang="en-GB" dirty="0">
                <a:solidFill>
                  <a:srgbClr val="FF0000"/>
                </a:solidFill>
              </a:rPr>
              <a:t>12433, 12460</a:t>
            </a:r>
            <a:r>
              <a:rPr lang="en-US" dirty="0">
                <a:solidFill>
                  <a:srgbClr val="FF0000"/>
                </a:solidFill>
              </a:rPr>
              <a:t> </a:t>
            </a:r>
            <a:r>
              <a:rPr lang="en-US" dirty="0"/>
              <a:t>in doc </a:t>
            </a:r>
            <a:r>
              <a:rPr lang="en-US" dirty="0" smtClean="0"/>
              <a:t>11-18/0688r0</a:t>
            </a:r>
            <a:endParaRPr lang="en-US" dirty="0"/>
          </a:p>
          <a:p>
            <a:endParaRPr lang="en-US" dirty="0"/>
          </a:p>
          <a:p>
            <a:r>
              <a:rPr lang="en-US" dirty="0" smtClean="0"/>
              <a:t>Move: Po-Kai Huang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1235265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11038, 11040, </a:t>
            </a:r>
            <a:r>
              <a:rPr lang="en-GB" dirty="0">
                <a:solidFill>
                  <a:srgbClr val="FF0000"/>
                </a:solidFill>
              </a:rPr>
              <a:t>11347</a:t>
            </a:r>
            <a:r>
              <a:rPr lang="en-GB" dirty="0"/>
              <a:t>, 11872, 13783, 13784, 13789, 11848 (8 CIDs)</a:t>
            </a:r>
            <a:r>
              <a:rPr lang="en-US" dirty="0"/>
              <a:t> in doc </a:t>
            </a:r>
            <a:r>
              <a:rPr lang="en-US" dirty="0" smtClean="0"/>
              <a:t>11-18/0662r1</a:t>
            </a:r>
            <a:endParaRPr lang="en-US" dirty="0"/>
          </a:p>
          <a:p>
            <a:endParaRPr lang="en-US" dirty="0"/>
          </a:p>
          <a:p>
            <a:r>
              <a:rPr lang="en-US" dirty="0" smtClean="0"/>
              <a:t>Move: Alfred </a:t>
            </a:r>
            <a:r>
              <a:rPr lang="en-US" dirty="0" err="1" smtClean="0"/>
              <a:t>Asterjadhi</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9497193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13530 and 14183 in doc </a:t>
            </a:r>
            <a:r>
              <a:rPr lang="en-US" dirty="0" smtClean="0"/>
              <a:t>11-18/0603r0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33838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11279, 12926, 12932, 11280, </a:t>
            </a:r>
            <a:r>
              <a:rPr lang="en-GB" dirty="0">
                <a:solidFill>
                  <a:schemeClr val="tx1"/>
                </a:solidFill>
              </a:rPr>
              <a:t>11281</a:t>
            </a:r>
            <a:r>
              <a:rPr lang="en-GB" dirty="0"/>
              <a:t>, 13728, 12927, 12928, 13295, 13729,</a:t>
            </a:r>
            <a:r>
              <a:rPr lang="en-US" dirty="0"/>
              <a:t> </a:t>
            </a:r>
            <a:r>
              <a:rPr lang="en-GB" dirty="0"/>
              <a:t>11284, 11285, 13727, 11287, 11288, 11289, 13680, </a:t>
            </a:r>
            <a:r>
              <a:rPr lang="en-GB" dirty="0">
                <a:solidFill>
                  <a:schemeClr val="tx1"/>
                </a:solidFill>
              </a:rPr>
              <a:t>11290</a:t>
            </a:r>
            <a:r>
              <a:rPr lang="en-GB" dirty="0"/>
              <a:t>, 11291, 11292,</a:t>
            </a:r>
            <a:r>
              <a:rPr lang="en-US" dirty="0"/>
              <a:t> </a:t>
            </a:r>
            <a:r>
              <a:rPr lang="en-GB" dirty="0"/>
              <a:t>11294 in doc </a:t>
            </a:r>
            <a:r>
              <a:rPr lang="en-GB" dirty="0" smtClean="0"/>
              <a:t>11-18/0797r1</a:t>
            </a:r>
            <a:endParaRPr lang="en-GB" dirty="0"/>
          </a:p>
          <a:p>
            <a:pPr lvl="0"/>
            <a:endParaRPr lang="en-GB" dirty="0"/>
          </a:p>
          <a:p>
            <a:pPr lvl="0"/>
            <a:r>
              <a:rPr lang="en-US" dirty="0" smtClean="0"/>
              <a:t>Move: </a:t>
            </a:r>
            <a:r>
              <a:rPr lang="en-US" dirty="0" err="1" smtClean="0"/>
              <a:t>Liwen</a:t>
            </a:r>
            <a:r>
              <a:rPr lang="en-US" dirty="0" smtClean="0"/>
              <a:t> Chu</a:t>
            </a:r>
            <a:endParaRPr lang="en-US" dirty="0"/>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0571233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2B489A-FDE7-45F5-B2D1-E9345B4BAA66}"/>
              </a:ext>
            </a:extLst>
          </p:cNvPr>
          <p:cNvSpPr>
            <a:spLocks noGrp="1"/>
          </p:cNvSpPr>
          <p:nvPr>
            <p:ph type="title"/>
          </p:nvPr>
        </p:nvSpPr>
        <p:spPr/>
        <p:txBody>
          <a:bodyPr/>
          <a:lstStyle/>
          <a:p>
            <a:r>
              <a:rPr lang="en-US" dirty="0"/>
              <a:t>11-18/0767r1 (Laurent Cariou)</a:t>
            </a:r>
          </a:p>
        </p:txBody>
      </p:sp>
      <p:sp>
        <p:nvSpPr>
          <p:cNvPr id="3" name="Content Placeholder 2">
            <a:extLst>
              <a:ext uri="{FF2B5EF4-FFF2-40B4-BE49-F238E27FC236}">
                <a16:creationId xmlns:a16="http://schemas.microsoft.com/office/drawing/2014/main" xmlns="" id="{12F1265E-C804-4370-9AAD-3A1AB581C3FC}"/>
              </a:ext>
            </a:extLst>
          </p:cNvPr>
          <p:cNvSpPr>
            <a:spLocks noGrp="1"/>
          </p:cNvSpPr>
          <p:nvPr>
            <p:ph idx="1"/>
          </p:nvPr>
        </p:nvSpPr>
        <p:spPr/>
        <p:txBody>
          <a:bodyPr/>
          <a:lstStyle/>
          <a:p>
            <a:r>
              <a:rPr lang="en-US" dirty="0" smtClean="0"/>
              <a:t>Move to </a:t>
            </a:r>
            <a:r>
              <a:rPr lang="en-US" dirty="0"/>
              <a:t>accept resolutions to CID; 12994 in doc </a:t>
            </a:r>
            <a:r>
              <a:rPr lang="en-US" dirty="0" smtClean="0"/>
              <a:t>11-18/0767r1</a:t>
            </a:r>
            <a:endParaRPr lang="en-US" dirty="0"/>
          </a:p>
          <a:p>
            <a:endParaRPr lang="en-US" dirty="0"/>
          </a:p>
          <a:p>
            <a:r>
              <a:rPr lang="en-US" dirty="0" smtClean="0"/>
              <a:t>Move: Laurent </a:t>
            </a:r>
            <a:r>
              <a:rPr lang="en-US" dirty="0" err="1" smtClean="0"/>
              <a:t>Cariou</a:t>
            </a:r>
            <a:r>
              <a:rPr lang="en-US" dirty="0" smtClean="0"/>
              <a:t>		Second:</a:t>
            </a:r>
            <a:endParaRPr lang="en-US" dirty="0"/>
          </a:p>
        </p:txBody>
      </p:sp>
      <p:sp>
        <p:nvSpPr>
          <p:cNvPr id="4" name="Slide Number Placeholder 3">
            <a:extLst>
              <a:ext uri="{FF2B5EF4-FFF2-40B4-BE49-F238E27FC236}">
                <a16:creationId xmlns:a16="http://schemas.microsoft.com/office/drawing/2014/main" xmlns="" id="{EB8BF765-608C-4A68-B49A-884A75EA25B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702D9FAE-F0A6-4A02-BEEE-370DC9D2D6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4BD6EDF-82CA-47BF-815E-8ECD00C6A369}"/>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8486748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AF120-8831-4A53-9020-A99195E4668E}"/>
              </a:ext>
            </a:extLst>
          </p:cNvPr>
          <p:cNvSpPr>
            <a:spLocks noGrp="1"/>
          </p:cNvSpPr>
          <p:nvPr>
            <p:ph type="title"/>
          </p:nvPr>
        </p:nvSpPr>
        <p:spPr/>
        <p:txBody>
          <a:bodyPr/>
          <a:lstStyle/>
          <a:p>
            <a:r>
              <a:rPr lang="en-US" dirty="0" smtClean="0"/>
              <a:t>CR Motion #</a:t>
            </a:r>
            <a:endParaRPr lang="en-US" dirty="0"/>
          </a:p>
        </p:txBody>
      </p:sp>
      <p:sp>
        <p:nvSpPr>
          <p:cNvPr id="3" name="Content Placeholder 2">
            <a:extLst>
              <a:ext uri="{FF2B5EF4-FFF2-40B4-BE49-F238E27FC236}">
                <a16:creationId xmlns:a16="http://schemas.microsoft.com/office/drawing/2014/main" xmlns="" id="{60C397B7-2205-4DC1-BB7E-8B65F778DA70}"/>
              </a:ext>
            </a:extLst>
          </p:cNvPr>
          <p:cNvSpPr>
            <a:spLocks noGrp="1"/>
          </p:cNvSpPr>
          <p:nvPr>
            <p:ph idx="1"/>
          </p:nvPr>
        </p:nvSpPr>
        <p:spPr/>
        <p:txBody>
          <a:bodyPr/>
          <a:lstStyle/>
          <a:p>
            <a:r>
              <a:rPr lang="en-US" dirty="0" smtClean="0"/>
              <a:t>Move to accept </a:t>
            </a:r>
            <a:r>
              <a:rPr lang="en-US" dirty="0"/>
              <a:t>resolutions to CID; 11297, 12930. 11299, 11300, 12933, 12934, 12935, 12936, 13732, 13745, </a:t>
            </a:r>
            <a:r>
              <a:rPr lang="en-US" dirty="0" smtClean="0"/>
              <a:t>13938 in </a:t>
            </a:r>
            <a:r>
              <a:rPr lang="en-US" dirty="0"/>
              <a:t>doc 11-18/0796r2?</a:t>
            </a:r>
          </a:p>
          <a:p>
            <a:endParaRPr lang="en-US" dirty="0"/>
          </a:p>
          <a:p>
            <a:r>
              <a:rPr lang="en-US" dirty="0" smtClean="0"/>
              <a:t>Move: </a:t>
            </a:r>
            <a:r>
              <a:rPr lang="en-US" dirty="0" err="1" smtClean="0"/>
              <a:t>Liwen</a:t>
            </a:r>
            <a:r>
              <a:rPr lang="en-US" dirty="0" smtClean="0"/>
              <a:t> Chu		Second:</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1C13279-A177-4CAE-8D3F-512C7B88D54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DED5C3E6-4381-4A7C-9E1A-C69380C18C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54C69AB-A32E-4A3E-926B-A5878FE81F45}"/>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6631774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D859D-A95F-48CA-B764-D64985B5A493}"/>
              </a:ext>
            </a:extLst>
          </p:cNvPr>
          <p:cNvSpPr>
            <a:spLocks noGrp="1"/>
          </p:cNvSpPr>
          <p:nvPr>
            <p:ph type="title"/>
          </p:nvPr>
        </p:nvSpPr>
        <p:spPr/>
        <p:txBody>
          <a:bodyPr/>
          <a:lstStyle/>
          <a:p>
            <a:r>
              <a:rPr lang="en-US" dirty="0" smtClean="0"/>
              <a:t>CR Motion #</a:t>
            </a:r>
            <a:endParaRPr lang="en-US" dirty="0"/>
          </a:p>
        </p:txBody>
      </p:sp>
      <p:sp>
        <p:nvSpPr>
          <p:cNvPr id="3" name="Content Placeholder 2">
            <a:extLst>
              <a:ext uri="{FF2B5EF4-FFF2-40B4-BE49-F238E27FC236}">
                <a16:creationId xmlns:a16="http://schemas.microsoft.com/office/drawing/2014/main" xmlns="" id="{A36CB0BE-A678-46A1-92DA-1691E62471E7}"/>
              </a:ext>
            </a:extLst>
          </p:cNvPr>
          <p:cNvSpPr>
            <a:spLocks noGrp="1"/>
          </p:cNvSpPr>
          <p:nvPr>
            <p:ph idx="1"/>
          </p:nvPr>
        </p:nvSpPr>
        <p:spPr/>
        <p:txBody>
          <a:bodyPr/>
          <a:lstStyle/>
          <a:p>
            <a:r>
              <a:rPr lang="en-US" dirty="0" smtClean="0"/>
              <a:t>Move to </a:t>
            </a:r>
            <a:r>
              <a:rPr lang="en-US" dirty="0"/>
              <a:t>accept resolutions to CID; 13096, 13098, 13652, 13762, 14138, 14139, 14140, 14142, 14209, 14211 in doc </a:t>
            </a:r>
            <a:r>
              <a:rPr lang="en-US" dirty="0" smtClean="0"/>
              <a:t>11-18/0694r2</a:t>
            </a:r>
            <a:endParaRPr lang="en-US" dirty="0"/>
          </a:p>
          <a:p>
            <a:endParaRPr lang="en-US" dirty="0"/>
          </a:p>
          <a:p>
            <a:r>
              <a:rPr lang="en-US" dirty="0" smtClean="0"/>
              <a:t>Move: Patrice </a:t>
            </a:r>
            <a:r>
              <a:rPr lang="en-US" dirty="0" err="1" smtClean="0"/>
              <a:t>Nezou</a:t>
            </a:r>
            <a:r>
              <a:rPr lang="en-US" dirty="0" smtClean="0"/>
              <a:t>		Second:</a:t>
            </a:r>
            <a:endParaRPr lang="en-US" dirty="0"/>
          </a:p>
        </p:txBody>
      </p:sp>
      <p:sp>
        <p:nvSpPr>
          <p:cNvPr id="4" name="Slide Number Placeholder 3">
            <a:extLst>
              <a:ext uri="{FF2B5EF4-FFF2-40B4-BE49-F238E27FC236}">
                <a16:creationId xmlns:a16="http://schemas.microsoft.com/office/drawing/2014/main" xmlns="" id="{9FDBE213-81EF-46D0-9E25-1F80A2F73CF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8EBBB099-FFBD-4469-A8DB-0FDCD40BA2A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B38DC76-4D8F-4E28-8C6C-C0DA115E0EB8}"/>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479771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2688</TotalTime>
  <Words>6807</Words>
  <Application>Microsoft Office PowerPoint</Application>
  <PresentationFormat>On-screen Show (4:3)</PresentationFormat>
  <Paragraphs>1664</Paragraphs>
  <Slides>129</Slides>
  <Notes>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4</vt:i4>
      </vt:variant>
      <vt:variant>
        <vt:lpstr>Slide Titles</vt:lpstr>
      </vt:variant>
      <vt:variant>
        <vt:i4>129</vt:i4>
      </vt:variant>
    </vt:vector>
  </HeadingPairs>
  <TitlesOfParts>
    <vt:vector size="145" baseType="lpstr">
      <vt:lpstr>Arial Unicode MS</vt:lpstr>
      <vt:lpstr>굴림</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Acrobat 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PHY Submissions</vt:lpstr>
      <vt:lpstr>MAC Submissions</vt:lpstr>
      <vt:lpstr>MU Submissions</vt:lpstr>
      <vt:lpstr>SR Submissions</vt:lpstr>
      <vt:lpstr>TG Submissions</vt:lpstr>
      <vt:lpstr>Agenda for Monday May 7, 13:30 – 15:30 </vt:lpstr>
      <vt:lpstr>Submissions</vt:lpstr>
      <vt:lpstr>PowerPoint Presentation</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11-18/0705 (Guoqing Li)</vt:lpstr>
      <vt:lpstr>11-18/0902</vt:lpstr>
      <vt:lpstr>Agenda for Monday May 7, 19:30 – 21:30 </vt:lpstr>
      <vt:lpstr>Agenda for Tuesday May 8, 10:30 – 12:30 </vt:lpstr>
      <vt:lpstr>Agenda for Tuesday May 8, 16:00 – 18:00 </vt:lpstr>
      <vt:lpstr>Agenda for Tuesday May 8, 19:30 – 21:30 </vt:lpstr>
      <vt:lpstr>Agenda for Wednesday May 9, 08:00 – 10:00 </vt:lpstr>
      <vt:lpstr>Vice Chair Nominees</vt:lpstr>
      <vt:lpstr>First Vice Chair Motion</vt:lpstr>
      <vt:lpstr>Second Vice Chair Motion</vt:lpstr>
      <vt:lpstr>11-18/0934 (Youhan Kim)</vt:lpstr>
      <vt:lpstr>11-18/0964 (Robert Stacey)</vt:lpstr>
      <vt:lpstr>11-18/906 (Guoqing Li)</vt:lpstr>
      <vt:lpstr>11-18/0522 (Zhou Lan)</vt:lpstr>
      <vt:lpstr>Agenda for Wednesday May 9, 16:00 – 18:00 </vt:lpstr>
      <vt:lpstr>Agenda for Thursday May 10, 08:00 – 10:00</vt:lpstr>
      <vt:lpstr>Agenda for Thursday May 10, 13:30 – 15:30</vt:lpstr>
      <vt:lpstr>Motions</vt:lpstr>
      <vt:lpstr>PHY Motion #</vt:lpstr>
      <vt:lpstr>PHY Motion #</vt:lpstr>
      <vt:lpstr>PHY Motion #</vt:lpstr>
      <vt:lpstr>MAC Motion #</vt:lpstr>
      <vt:lpstr>MAC Motion #</vt:lpstr>
      <vt:lpstr>MAC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11-18/0741 (Abhishek Patil)</vt:lpstr>
      <vt:lpstr>11-18/0688 (Po-Kai Huang)</vt:lpstr>
      <vt:lpstr>CR Motion #</vt:lpstr>
      <vt:lpstr>CR Motion #</vt:lpstr>
      <vt:lpstr>CR Motion #</vt:lpstr>
      <vt:lpstr>11-18/0767r1 (Laurent Cariou)</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11-18/0522 (Zhou Lan)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165</cp:revision>
  <cp:lastPrinted>1601-01-01T00:00:00Z</cp:lastPrinted>
  <dcterms:created xsi:type="dcterms:W3CDTF">2017-01-26T15:28:16Z</dcterms:created>
  <dcterms:modified xsi:type="dcterms:W3CDTF">2018-05-10T03:22:24Z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