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99" r:id="rId16"/>
    <p:sldId id="300" r:id="rId17"/>
    <p:sldId id="301" r:id="rId18"/>
    <p:sldId id="302" r:id="rId19"/>
    <p:sldId id="303" r:id="rId20"/>
    <p:sldId id="271" r:id="rId21"/>
    <p:sldId id="272" r:id="rId22"/>
    <p:sldId id="298" r:id="rId23"/>
    <p:sldId id="273" r:id="rId24"/>
    <p:sldId id="276" r:id="rId25"/>
    <p:sldId id="275" r:id="rId26"/>
    <p:sldId id="274" r:id="rId27"/>
    <p:sldId id="293" r:id="rId28"/>
    <p:sldId id="294" r:id="rId29"/>
    <p:sldId id="295" r:id="rId30"/>
    <p:sldId id="296" r:id="rId31"/>
    <p:sldId id="304" r:id="rId32"/>
    <p:sldId id="305" r:id="rId33"/>
    <p:sldId id="290" r:id="rId34"/>
    <p:sldId id="278" r:id="rId35"/>
    <p:sldId id="279" r:id="rId36"/>
    <p:sldId id="289" r:id="rId37"/>
    <p:sldId id="281" r:id="rId38"/>
    <p:sldId id="283" r:id="rId39"/>
    <p:sldId id="284" r:id="rId40"/>
    <p:sldId id="285" r:id="rId41"/>
    <p:sldId id="297" r:id="rId42"/>
    <p:sldId id="291" r:id="rId43"/>
    <p:sldId id="287" r:id="rId44"/>
    <p:sldId id="286"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77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802.11-18/0635r5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8/11-18-0683-00-00ax-minutes-of-tgax-teleconferences-april-2018.docx" TargetMode="External"/><Relationship Id="rId2" Type="http://schemas.openxmlformats.org/officeDocument/2006/relationships/hyperlink" Target="https://mentor.ieee.org/802.11/dcn/18/11-18-0518-00-00ax-tgax-march-2018-rosemont-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462-00-00ax-tgax-march-2018-ad-hoc-meeting-minutes-mac-mu-sr.docx" TargetMode="External"/><Relationship Id="rId5" Type="http://schemas.openxmlformats.org/officeDocument/2006/relationships/hyperlink" Target="https://mentor.ieee.org/802.11/dcn/18/11-18-0566-00-00ax-mac-mu-ad-hoc-meeting-minutes-for-march-2018.docx" TargetMode="External"/><Relationship Id="rId4" Type="http://schemas.openxmlformats.org/officeDocument/2006/relationships/hyperlink" Target="https://mentor.ieee.org/802.11/dcn/18/11-18-0594-00-00ax-march-2018-tgax-rosemont-phy-ad-hoc-minutes.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6/11-16-1348-03-00ax-coexistence-assurance.docx" TargetMode="Externa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2.bin"/><Relationship Id="rId5" Type="http://schemas.openxmlformats.org/officeDocument/2006/relationships/image" Target="../media/image4.wmf"/><Relationship Id="rId4" Type="http://schemas.openxmlformats.org/officeDocument/2006/relationships/package" Target="../embeddings/Microsoft_Word_Document1.docx"/></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8/11-18-0870-00-00ax-tgax-par-extension-request.docx" TargetMode="Externa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6.wmf"/><Relationship Id="rId4" Type="http://schemas.openxmlformats.org/officeDocument/2006/relationships/oleObject" Target="../embeddings/oleObject3.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TGax</a:t>
            </a:r>
            <a:r>
              <a:rPr lang="en-US" altLang="en-US" dirty="0" smtClean="0"/>
              <a:t> May </a:t>
            </a:r>
            <a:r>
              <a:rPr lang="en-US" altLang="en-US" dirty="0" smtClean="0"/>
              <a:t>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2018-03-28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93"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May 2018.</a:t>
            </a:r>
          </a:p>
          <a:p>
            <a:pPr>
              <a:buFont typeface="Arial" panose="020B0604020202020204" pitchFamily="34" charset="0"/>
              <a:buChar char="•"/>
            </a:pPr>
            <a:r>
              <a:rPr lang="en-US" dirty="0" smtClean="0"/>
              <a:t>Approve a new revision of the coexistence assurance document.</a:t>
            </a:r>
          </a:p>
          <a:p>
            <a:pPr>
              <a:buFont typeface="Arial" panose="020B0604020202020204" pitchFamily="34" charset="0"/>
              <a:buChar char="•"/>
            </a:pPr>
            <a:r>
              <a:rPr lang="en-US" dirty="0" smtClean="0"/>
              <a:t>Complete comment resolution on draft D2.0 and approve a motion to start a 30-day WG letter ballot.</a:t>
            </a:r>
          </a:p>
          <a:p>
            <a:pPr>
              <a:buFont typeface="Arial" panose="020B0604020202020204" pitchFamily="34" charset="0"/>
              <a:buChar char="•"/>
            </a:pPr>
            <a:r>
              <a:rPr lang="en-US" dirty="0" smtClean="0"/>
              <a:t>PAR Extension</a:t>
            </a:r>
          </a:p>
          <a:p>
            <a:pPr>
              <a:buFont typeface="Arial" panose="020B0604020202020204" pitchFamily="34" charset="0"/>
              <a:buChar char="•"/>
            </a:pPr>
            <a:r>
              <a:rPr lang="en-US" dirty="0" smtClean="0"/>
              <a:t>TG leadership and Vice Chairs election. </a:t>
            </a:r>
          </a:p>
          <a:p>
            <a:pPr>
              <a:buFont typeface="Arial" panose="020B0604020202020204" pitchFamily="34" charset="0"/>
              <a:buChar char="•"/>
            </a:pPr>
            <a:r>
              <a:rPr lang="en-US" dirty="0" smtClean="0"/>
              <a:t>Discuss TG PAR extension.</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May </a:t>
            </a:r>
            <a:r>
              <a:rPr lang="en-US" altLang="en-US" sz="1400" dirty="0"/>
              <a:t>7</a:t>
            </a:r>
            <a:r>
              <a:rPr lang="en-US" altLang="en-US" sz="1400" dirty="0" smtClean="0"/>
              <a:t>, 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r>
              <a:rPr lang="en-US" altLang="en-US" sz="1200" dirty="0" smtClean="0"/>
              <a:t>.</a:t>
            </a:r>
            <a:endParaRPr lang="en-US" altLang="en-US" sz="1200" dirty="0"/>
          </a:p>
          <a:p>
            <a:pPr lvl="1">
              <a:lnSpc>
                <a:spcPct val="80000"/>
              </a:lnSpc>
            </a:pPr>
            <a:r>
              <a:rPr lang="en-US" altLang="en-US" sz="1200" dirty="0"/>
              <a:t>Comment resolution</a:t>
            </a:r>
          </a:p>
          <a:p>
            <a:pPr lvl="1">
              <a:lnSpc>
                <a:spcPct val="80000"/>
              </a:lnSpc>
            </a:pPr>
            <a:r>
              <a:rPr lang="en-US" altLang="en-US" sz="1200" dirty="0"/>
              <a:t>Presentations</a:t>
            </a:r>
          </a:p>
          <a:p>
            <a:pPr lvl="1">
              <a:lnSpc>
                <a:spcPct val="80000"/>
              </a:lnSpc>
            </a:pPr>
            <a:r>
              <a:rPr lang="en-US" altLang="en-US" sz="1200" dirty="0"/>
              <a:t>Recess </a:t>
            </a:r>
            <a:endParaRPr lang="en-US" altLang="en-US" sz="1200" dirty="0" smtClean="0"/>
          </a:p>
          <a:p>
            <a:pPr>
              <a:lnSpc>
                <a:spcPct val="80000"/>
              </a:lnSpc>
            </a:pPr>
            <a:r>
              <a:rPr lang="en-CA" altLang="en-US" sz="1400" dirty="0" smtClean="0"/>
              <a:t>Monday</a:t>
            </a:r>
            <a:r>
              <a:rPr lang="en-US" altLang="en-US" sz="1400" dirty="0" smtClean="0"/>
              <a:t> </a:t>
            </a:r>
            <a:r>
              <a:rPr lang="en-US" altLang="en-US" sz="1400" dirty="0"/>
              <a:t>May </a:t>
            </a:r>
            <a:r>
              <a:rPr lang="en-US" altLang="en-US" sz="1400" dirty="0" smtClean="0"/>
              <a:t>7, 19:30 </a:t>
            </a:r>
            <a:r>
              <a:rPr lang="en-US" altLang="en-US" sz="1400" dirty="0"/>
              <a:t>– </a:t>
            </a:r>
            <a:r>
              <a:rPr lang="en-US" altLang="en-US" sz="1400" dirty="0" smtClean="0"/>
              <a:t>21:300</a:t>
            </a:r>
            <a:endParaRPr lang="en-US" altLang="en-US" sz="1400" dirty="0"/>
          </a:p>
          <a:p>
            <a:pPr lvl="1">
              <a:lnSpc>
                <a:spcPct val="80000"/>
              </a:lnSpc>
            </a:pPr>
            <a:r>
              <a:rPr lang="en-US" altLang="en-US" sz="1400" dirty="0"/>
              <a:t>Ad hoc group </a:t>
            </a:r>
            <a:r>
              <a:rPr lang="en-US" altLang="en-US" sz="1400" dirty="0" smtClean="0"/>
              <a:t>meetings</a:t>
            </a:r>
            <a:r>
              <a:rPr lang="en-US" altLang="en-US" sz="1600" dirty="0"/>
              <a:t>	</a:t>
            </a:r>
          </a:p>
          <a:p>
            <a:pPr>
              <a:lnSpc>
                <a:spcPct val="80000"/>
              </a:lnSpc>
            </a:pPr>
            <a:r>
              <a:rPr lang="en-CA" altLang="en-US" sz="1400" dirty="0" smtClean="0"/>
              <a:t>Tuesday</a:t>
            </a:r>
            <a:r>
              <a:rPr lang="en-US" altLang="en-US" sz="1400" dirty="0" smtClean="0"/>
              <a:t> May </a:t>
            </a:r>
            <a:r>
              <a:rPr lang="en-US" altLang="en-US" sz="1400" dirty="0"/>
              <a:t>8</a:t>
            </a:r>
            <a:r>
              <a:rPr lang="en-US" altLang="en-US" sz="1400" dirty="0" smtClean="0"/>
              <a:t>, 10:30 </a:t>
            </a:r>
            <a:r>
              <a:rPr lang="en-US" altLang="en-US" sz="1400" dirty="0"/>
              <a:t>– </a:t>
            </a:r>
            <a:r>
              <a:rPr lang="en-US" altLang="en-US" sz="1400" dirty="0" smtClean="0"/>
              <a:t>12:300</a:t>
            </a:r>
            <a:endParaRPr lang="en-US" altLang="en-US" sz="1400" dirty="0"/>
          </a:p>
          <a:p>
            <a:pPr lvl="1">
              <a:lnSpc>
                <a:spcPct val="80000"/>
              </a:lnSpc>
            </a:pPr>
            <a:r>
              <a:rPr lang="en-US" altLang="en-US" sz="1400" dirty="0" smtClean="0"/>
              <a:t>Ad hoc group meetings</a:t>
            </a:r>
          </a:p>
          <a:p>
            <a:pPr lvl="0">
              <a:lnSpc>
                <a:spcPct val="80000"/>
              </a:lnSpc>
            </a:pPr>
            <a:r>
              <a:rPr lang="en-CA" altLang="en-US" sz="1400" dirty="0"/>
              <a:t>Tuesday</a:t>
            </a:r>
            <a:r>
              <a:rPr lang="en-US" altLang="en-US" sz="1400" dirty="0"/>
              <a:t> </a:t>
            </a:r>
            <a:r>
              <a:rPr lang="en-US" altLang="en-US" sz="1400" dirty="0" smtClean="0"/>
              <a:t>May 8, 16:00 </a:t>
            </a:r>
            <a:r>
              <a:rPr lang="en-US" altLang="en-US" sz="1400" dirty="0"/>
              <a:t>– </a:t>
            </a:r>
            <a:r>
              <a:rPr lang="en-US" altLang="en-US" sz="1400" dirty="0" smtClean="0"/>
              <a:t>18:00</a:t>
            </a:r>
            <a:endParaRPr lang="en-US" altLang="en-US" sz="1400" dirty="0"/>
          </a:p>
          <a:p>
            <a:pPr lvl="1">
              <a:lnSpc>
                <a:spcPct val="80000"/>
              </a:lnSpc>
            </a:pPr>
            <a:r>
              <a:rPr lang="en-US" altLang="en-US" sz="1400" dirty="0"/>
              <a:t>Ad hoc group </a:t>
            </a:r>
            <a:r>
              <a:rPr lang="en-US" altLang="en-US" sz="1400" dirty="0" smtClean="0"/>
              <a:t>meetings</a:t>
            </a:r>
          </a:p>
          <a:p>
            <a:pPr>
              <a:lnSpc>
                <a:spcPct val="80000"/>
              </a:lnSpc>
            </a:pPr>
            <a:r>
              <a:rPr lang="en-CA" altLang="en-US" sz="1400" dirty="0"/>
              <a:t>Tuesday</a:t>
            </a:r>
            <a:r>
              <a:rPr lang="en-US" altLang="en-US" sz="1400" dirty="0"/>
              <a:t> </a:t>
            </a:r>
            <a:r>
              <a:rPr lang="en-US" altLang="en-US" sz="1400" dirty="0" smtClean="0"/>
              <a:t>May </a:t>
            </a:r>
            <a:r>
              <a:rPr lang="en-US" altLang="en-US" sz="1400" dirty="0"/>
              <a:t>8</a:t>
            </a:r>
            <a:r>
              <a:rPr lang="en-US" altLang="en-US" sz="1400" dirty="0" smtClean="0"/>
              <a:t>, 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May </a:t>
            </a:r>
            <a:r>
              <a:rPr lang="en-US" altLang="en-US" sz="1200" dirty="0"/>
              <a:t>9</a:t>
            </a:r>
            <a:r>
              <a:rPr lang="en-US" altLang="en-US" sz="1200" dirty="0" smtClean="0"/>
              <a:t>,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May </a:t>
            </a:r>
            <a:r>
              <a:rPr lang="en-US" altLang="en-US" sz="1200" dirty="0"/>
              <a:t>9</a:t>
            </a:r>
            <a:r>
              <a:rPr lang="en-US" altLang="en-US" sz="1200" dirty="0" smtClean="0"/>
              <a:t>,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May 10,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May 10,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May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79952255"/>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PHY</a:t>
                      </a:r>
                      <a:endParaRPr lang="en-US" sz="1400" dirty="0"/>
                    </a:p>
                  </a:txBody>
                  <a:tcPr/>
                </a:tc>
                <a:tc>
                  <a:txBody>
                    <a:bodyPr/>
                    <a:lstStyle/>
                    <a:p>
                      <a:r>
                        <a:rPr lang="en-US" sz="1400" dirty="0" smtClean="0"/>
                        <a:t>MAC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PHY</a:t>
                      </a:r>
                    </a:p>
                  </a:txBody>
                  <a:tcPr/>
                </a:tc>
                <a:tc>
                  <a:txBody>
                    <a:bodyPr/>
                    <a:lstStyle/>
                    <a:p>
                      <a:r>
                        <a:rPr lang="en-US" sz="1400" dirty="0" smtClean="0"/>
                        <a:t>MAC</a:t>
                      </a:r>
                      <a:endParaRPr lang="en-US" sz="1400" dirty="0"/>
                    </a:p>
                  </a:txBody>
                  <a:tcPr/>
                </a:tc>
                <a:tc>
                  <a:txBody>
                    <a:bodyPr/>
                    <a:lstStyle/>
                    <a:p>
                      <a:r>
                        <a:rPr lang="en-US" sz="1400" dirty="0" smtClean="0"/>
                        <a:t>MU</a:t>
                      </a:r>
                      <a:endParaRPr lang="en-US" sz="1400" dirty="0"/>
                    </a:p>
                  </a:txBody>
                  <a:tcPr/>
                </a:tc>
                <a:tc>
                  <a:txBody>
                    <a:bodyPr/>
                    <a:lstStyle/>
                    <a:p>
                      <a:r>
                        <a:rPr lang="en-US" sz="1400" dirty="0" smtClean="0"/>
                        <a:t>MAC</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SR</a:t>
                      </a:r>
                      <a:endParaRPr kumimoji="0" lang="en-US" sz="1400" b="0" i="0" u="none" strike="noStrike" kern="1200" cap="none" spc="0" normalizeH="0" baseline="0" noProof="0" dirty="0" smtClean="0">
                        <a:ln>
                          <a:noFill/>
                        </a:ln>
                        <a:solidFill>
                          <a:prstClr val="black"/>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MAC</a:t>
                      </a:r>
                      <a:endParaRPr kumimoji="0" lang="en-US" sz="1400" b="0" i="0" u="none" strike="noStrike" kern="1200" cap="none" spc="0" normalizeH="0" baseline="0" noProof="0" dirty="0" smtClean="0">
                        <a:ln>
                          <a:noFill/>
                        </a:ln>
                        <a:solidFill>
                          <a:prstClr val="black"/>
                        </a:solidFill>
                        <a:effectLst/>
                        <a:uLnTx/>
                        <a:uFillTx/>
                        <a:latin typeface="+mn-lt"/>
                        <a:ea typeface="+mn-ea"/>
                        <a:cs typeface="+mn-cs"/>
                      </a:endParaRPr>
                    </a:p>
                  </a:txBody>
                  <a:tcPr/>
                </a:tc>
                <a:tc>
                  <a:txBody>
                    <a:bodyPr/>
                    <a:lstStyle/>
                    <a:p>
                      <a:r>
                        <a:rPr lang="en-US" sz="1400" dirty="0" smtClean="0"/>
                        <a:t>PHY</a:t>
                      </a:r>
                      <a:endParaRPr lang="en-US" sz="1400" dirty="0"/>
                    </a:p>
                  </a:txBody>
                  <a:tcPr/>
                </a:tc>
                <a:tc>
                  <a:txBody>
                    <a:bodyPr/>
                    <a:lstStyle/>
                    <a:p>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3" name="Date Placeholder 2"/>
          <p:cNvSpPr>
            <a:spLocks noGrp="1"/>
          </p:cNvSpPr>
          <p:nvPr>
            <p:ph type="dt" idx="10"/>
          </p:nvPr>
        </p:nvSpPr>
        <p:spPr/>
        <p:txBody>
          <a:bodyPr/>
          <a:lstStyle/>
          <a:p>
            <a:r>
              <a:rPr lang="en-US" smtClean="0"/>
              <a:t>May 2018</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graphicFrame>
        <p:nvGraphicFramePr>
          <p:cNvPr id="6" name="Table 5"/>
          <p:cNvGraphicFramePr>
            <a:graphicFrameLocks noGrp="1"/>
          </p:cNvGraphicFramePr>
          <p:nvPr/>
        </p:nvGraphicFramePr>
        <p:xfrm>
          <a:off x="685800" y="2505541"/>
          <a:ext cx="7770814" cy="3064530"/>
        </p:xfrm>
        <a:graphic>
          <a:graphicData uri="http://schemas.openxmlformats.org/drawingml/2006/table">
            <a:tbl>
              <a:tblPr/>
              <a:tblGrid>
                <a:gridCol w="478060"/>
                <a:gridCol w="462437"/>
                <a:gridCol w="3324546"/>
                <a:gridCol w="2877732"/>
                <a:gridCol w="628039"/>
              </a:tblGrid>
              <a:tr h="159546">
                <a:tc>
                  <a:txBody>
                    <a:bodyPr/>
                    <a:lstStyle/>
                    <a:p>
                      <a:pPr algn="ctr" fontAlgn="b"/>
                      <a:r>
                        <a:rPr lang="en-US" sz="1000" b="1" i="0" u="none" strike="noStrike">
                          <a:solidFill>
                            <a:srgbClr val="FFFFFF"/>
                          </a:solidFill>
                          <a:effectLst/>
                          <a:latin typeface="Arial" panose="020B0604020202020204" pitchFamily="34" charset="0"/>
                        </a:rPr>
                        <a:t>Year</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DCN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dirty="0">
                          <a:solidFill>
                            <a:srgbClr val="FFFFFF"/>
                          </a:solidFill>
                          <a:effectLst/>
                          <a:latin typeface="Arial" panose="020B0604020202020204" pitchFamily="34" charset="0"/>
                        </a:rPr>
                        <a:t>Title</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Author (Affiliation)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Ad Hoc</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469</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CR-Packet-Extension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Ron Porat (Broadcom)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477</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Punctured NDP</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Ron Porat (Broadcom)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725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CR-PHY-Sounding-Part-1</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753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 CR on midamble TxEVM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Hongyuan Zhang (Marvell)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754</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CID14038 scrambler</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Hongyuan Zhang (Marvell)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755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HE Capabilities on HE MU single user full BW</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Hongyuan Zhang (Marvell)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756</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HE Capabilities on midamble Tx</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Hongyuan Zhang (Marvell)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765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CR on HE PHY MIB attributes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Edward Au (Huawei Technologies)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1000" b="0" i="0" u="none" strike="noStrike">
                          <a:solidFill>
                            <a:srgbClr val="000000"/>
                          </a:solidFill>
                          <a:effectLst/>
                          <a:latin typeface="Arial" panose="020B0604020202020204" pitchFamily="34" charset="0"/>
                        </a:rPr>
                        <a:t>779</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D2.0 PHY Comment Resolution - Part 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Youhan Kim (Qualcomm)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799</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Comment resolution on CIDs 11727 and12102</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Jianhan Liu (Mediatek)</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803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Spec text change on PHY padding</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Tianyu Wu (Samsung)</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806</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PHY Miscellaneous CIDs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Bin Tian (Qualcomm)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807</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D2.0 DFS Comment Resolution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Youhan Kim (Qualcomm)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1000" b="0" i="0" u="none" strike="noStrike">
                          <a:solidFill>
                            <a:srgbClr val="000000"/>
                          </a:solidFill>
                          <a:effectLst/>
                          <a:latin typeface="Arial" panose="020B0604020202020204" pitchFamily="34" charset="0"/>
                        </a:rPr>
                        <a:t>815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HE-SIG-B CIDs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Sigurd Schelstraete (Quantenna)</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819</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comment-resolution-on-cids-for-28-3-part-3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Jianhan Liu (Mediatek)</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823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D2.0 CR for SAP and TRIGVECTOR</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Tianyu Wu (Samsung)</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30970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868</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Spec. change on Receiver minimum input sensitivity on 1024-QAM for 20MHz bandwidth</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Jianhan Liu (Mediatek)</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dirty="0">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bl>
          </a:graphicData>
        </a:graphic>
      </p:graphicFrame>
    </p:spTree>
    <p:extLst>
      <p:ext uri="{BB962C8B-B14F-4D97-AF65-F5344CB8AC3E}">
        <p14:creationId xmlns:p14="http://schemas.microsoft.com/office/powerpoint/2010/main" val="1553565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3" name="Date Placeholder 2"/>
          <p:cNvSpPr>
            <a:spLocks noGrp="1"/>
          </p:cNvSpPr>
          <p:nvPr>
            <p:ph type="dt" idx="10"/>
          </p:nvPr>
        </p:nvSpPr>
        <p:spPr/>
        <p:txBody>
          <a:bodyPr/>
          <a:lstStyle/>
          <a:p>
            <a:r>
              <a:rPr lang="en-US" smtClean="0"/>
              <a:t>May 2018</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351085834"/>
              </p:ext>
            </p:extLst>
          </p:nvPr>
        </p:nvGraphicFramePr>
        <p:xfrm>
          <a:off x="533400" y="1195868"/>
          <a:ext cx="2791590" cy="4801228"/>
        </p:xfrm>
        <a:graphic>
          <a:graphicData uri="http://schemas.openxmlformats.org/drawingml/2006/table">
            <a:tbl>
              <a:tblPr/>
              <a:tblGrid>
                <a:gridCol w="171738"/>
                <a:gridCol w="166126"/>
                <a:gridCol w="1194311"/>
                <a:gridCol w="1033798"/>
                <a:gridCol w="225617"/>
              </a:tblGrid>
              <a:tr h="39207">
                <a:tc>
                  <a:txBody>
                    <a:bodyPr/>
                    <a:lstStyle/>
                    <a:p>
                      <a:pPr algn="ctr" fontAlgn="b"/>
                      <a:r>
                        <a:rPr lang="en-US" sz="400" b="1" i="0" u="none" strike="noStrike">
                          <a:solidFill>
                            <a:srgbClr val="FFFFFF"/>
                          </a:solidFill>
                          <a:effectLst/>
                          <a:latin typeface="Arial" panose="020B0604020202020204" pitchFamily="34" charset="0"/>
                        </a:rPr>
                        <a:t>Year</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400" b="1" i="0" u="none" strike="noStrike">
                          <a:solidFill>
                            <a:srgbClr val="FFFFFF"/>
                          </a:solidFill>
                          <a:effectLst/>
                          <a:latin typeface="Arial" panose="020B0604020202020204" pitchFamily="34" charset="0"/>
                        </a:rPr>
                        <a:t>DCN</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400" b="1" i="0" u="none" strike="noStrike">
                          <a:solidFill>
                            <a:srgbClr val="FFFFFF"/>
                          </a:solidFill>
                          <a:effectLst/>
                          <a:latin typeface="Arial" panose="020B0604020202020204" pitchFamily="34" charset="0"/>
                        </a:rPr>
                        <a:t>Title</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400" b="1" i="0" u="none" strike="noStrike">
                          <a:solidFill>
                            <a:srgbClr val="FFFFFF"/>
                          </a:solidFill>
                          <a:effectLst/>
                          <a:latin typeface="Arial" panose="020B0604020202020204" pitchFamily="34" charset="0"/>
                        </a:rPr>
                        <a:t>Author (Affiliation)</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400" b="1" i="0" u="none" strike="noStrike">
                          <a:solidFill>
                            <a:srgbClr val="FFFFFF"/>
                          </a:solidFill>
                          <a:effectLst/>
                          <a:latin typeface="Arial" panose="020B0604020202020204" pitchFamily="34" charset="0"/>
                        </a:rPr>
                        <a:t>Ad Hoc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44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LB230-MAC-CR-27.7 and 27.7.1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77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D2.0 comment resolution 27.4.2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r" fontAlgn="b"/>
                      <a:r>
                        <a:rPr lang="en-US" sz="400" b="0" i="0" u="none" strike="noStrike">
                          <a:solidFill>
                            <a:srgbClr val="000000"/>
                          </a:solidFill>
                          <a:effectLst/>
                          <a:latin typeface="Arial" panose="020B0604020202020204" pitchFamily="34" charset="0"/>
                        </a:rPr>
                        <a:t>83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LB230 CR for BSS Load Text</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Frank Hasu</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155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Resolutions for CIDs related to GCR</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Yusuke Tanaka (Sony)</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161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CR CID 13754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Zhou Lan (Broadcom Ltd.)</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181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 CR on BSS Load Information in subclause 9.4.2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Ming Gan (Huawei)</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11259">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200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Decouple Channel Width Capabilities Between VHT and HE Modes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Huizhao Wang  (Quantenna)</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218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Fragment Flushing BlockAckReq</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Matthew Fischer (Broadcom LTD)</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368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Multiple BSSID  </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378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LB230-MAC-CR-9.3.1.20_part 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380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LB230-MAC-CR-Some CIDs in 9.4.2.237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424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D2.0 comment resolution-CID 11327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425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D2.0 comment resolution 9.7.1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426</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D2.0 comment resolution 9.7.3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427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D2.0 comment resolution 27.10.2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428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D2.0 comment resolution 27.10.3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431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comment-resolution-on-cid-13082-13083-and-14141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de-DE" sz="400" b="0" i="0" u="none" strike="noStrike">
                          <a:solidFill>
                            <a:srgbClr val="000000"/>
                          </a:solidFill>
                          <a:effectLst/>
                          <a:latin typeface="Arial" panose="020B0604020202020204" pitchFamily="34" charset="0"/>
                        </a:rPr>
                        <a:t>Jason Yuchen Guo (Huawei Technologies)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454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CR for CID 11499 and 14324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Kiseon Ryu (LG Electronics)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496</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Disallowed-Sub-Channels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Matthew Fischer (Broadcom LTD)</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548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CR for CID 13415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Yunbo Li(Huawei)</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558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Comment resolution for 27.2.2 part 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Kaiying Lv (ZTE Corp.)</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602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lb230-cr-cid13870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603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lb230-cr-cid13530-14183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604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lb230-cr-preamble-puncturing</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627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lb230-cr-ht-control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628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lb230-cr-sta-id-list</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629</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lb230-cr-uplink-flag</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630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lb230-cr-he-sounding-ndp</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660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LB230-MAC-CR-Misc Part 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661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LB230-MAC-CR-27.7.2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662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LB230-MAC-CR-27.7.3.1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663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LB230-MAC-CR-27.7.3.2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664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LB230-MAC-CR-27.7.3.3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665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LB230-MAC-CR-10.22.2.9-revisit</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684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LB230-MAC-CR-Misc Part 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685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LB230-MAC-CR-Misc Part 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688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CR for NAV Part IV</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Po-Kai Huang (Intel)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693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Multiple BSSID Group Addressed Transmission</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Po-Kai Huang (Intel)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705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CR-section 4 and 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Guoqing (Apple)</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717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Remaining CIDs on section 27.4 (Ack related)</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George Cherian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720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CR-section 9.4.1.17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Guoqing Li (Apple)</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724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Remaining Ack related CRs on misc sections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George Cherian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726</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lb230-cr-mac_miscellaneous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1259">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733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Resolutions to LB230 comments submitted to subclauses 9.3.1.8 and 10.24.6</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Tomoko Adachi (Toshiba)</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11259">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734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Resolutions to LB230 comments submitted to subclause 9.3.1.9.1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Tomoko Adachi (Toshiba)</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737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Single-STA trigger-based sounding</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Mark RISON (Samsung)</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739</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CIDs in 27.7.3.1 (TWT)</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740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Various CIDs in Clause 9</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741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Various CIDs in 27.5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744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CID 13078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745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CR BQR part2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Zhou Lan (Broadcom Ltd.)</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763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CR for PICS comments on D2.0 - Part 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Edward Au (Huawei Technologies)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764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fr-FR" sz="400" b="0" i="0" u="none" strike="noStrike">
                          <a:solidFill>
                            <a:srgbClr val="000000"/>
                          </a:solidFill>
                          <a:effectLst/>
                          <a:latin typeface="Arial" panose="020B0604020202020204" pitchFamily="34" charset="0"/>
                        </a:rPr>
                        <a:t>LB230 CR on Fragmentation Part 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Ming Gan (Huawei)</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767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CR on 27.5.6 Misc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Laurent Cariou</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792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10.13.1 10.13.3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792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10.13.1 10.13.3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793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9.4.2.237.2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794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CID 11314, 12883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795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11ax D2.0 BSS Operation BW</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796</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27.10.4.2, 27.10.4.3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797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27.10.4.1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798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fr-FR" sz="400" b="0" i="0" u="none" strike="noStrike">
                          <a:solidFill>
                            <a:srgbClr val="000000"/>
                          </a:solidFill>
                          <a:effectLst/>
                          <a:latin typeface="Arial" panose="020B0604020202020204" pitchFamily="34" charset="0"/>
                        </a:rPr>
                        <a:t>11ax D2.0 Comment Resolution 9.4.1.62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r" fontAlgn="b"/>
                      <a:r>
                        <a:rPr lang="en-US" sz="400" b="0" i="0" u="none" strike="noStrike">
                          <a:solidFill>
                            <a:srgbClr val="000000"/>
                          </a:solidFill>
                          <a:effectLst/>
                          <a:latin typeface="Arial" panose="020B0604020202020204" pitchFamily="34" charset="0"/>
                        </a:rPr>
                        <a:t>811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lb230-CR-Dynamic-Fragmentation-Coex</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Frank Hasu</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57315">
                <a:tc>
                  <a:txBody>
                    <a:bodyPr/>
                    <a:lstStyle/>
                    <a:p>
                      <a:pPr algn="r" fontAlgn="b"/>
                      <a:r>
                        <a:rPr lang="en-US" sz="400" b="0" i="0" u="none" strike="noStrike">
                          <a:solidFill>
                            <a:srgbClr val="000000"/>
                          </a:solidFill>
                          <a:effectLst/>
                          <a:latin typeface="Arial" panose="020B0604020202020204" pitchFamily="34" charset="0"/>
                        </a:rPr>
                        <a:t>2017</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1860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Resolution for CID 11002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813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CR for CID 12295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Jeongki Kim (LG Electronics)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869</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CR on remaining CIDs for BSR</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Kiseon Ryu (LG Electronics)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1259">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890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Resolutions to LB230 comments submitted to subclauses 9.3.1.9.3 and 9.3.1.9.7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Tomoko Adachi (Toshiba)</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dirty="0">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bl>
          </a:graphicData>
        </a:graphic>
      </p:graphicFrame>
    </p:spTree>
    <p:extLst>
      <p:ext uri="{BB962C8B-B14F-4D97-AF65-F5344CB8AC3E}">
        <p14:creationId xmlns:p14="http://schemas.microsoft.com/office/powerpoint/2010/main" val="23001712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Submissions</a:t>
            </a:r>
            <a:endParaRPr lang="en-US" dirty="0"/>
          </a:p>
        </p:txBody>
      </p:sp>
      <p:sp>
        <p:nvSpPr>
          <p:cNvPr id="3" name="Date Placeholder 2"/>
          <p:cNvSpPr>
            <a:spLocks noGrp="1"/>
          </p:cNvSpPr>
          <p:nvPr>
            <p:ph type="dt" idx="10"/>
          </p:nvPr>
        </p:nvSpPr>
        <p:spPr/>
        <p:txBody>
          <a:bodyPr/>
          <a:lstStyle/>
          <a:p>
            <a:r>
              <a:rPr lang="en-US" smtClean="0"/>
              <a:t>May 2018</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17</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583892957"/>
              </p:ext>
            </p:extLst>
          </p:nvPr>
        </p:nvGraphicFramePr>
        <p:xfrm>
          <a:off x="459581" y="2286000"/>
          <a:ext cx="7770814" cy="1617850"/>
        </p:xfrm>
        <a:graphic>
          <a:graphicData uri="http://schemas.openxmlformats.org/drawingml/2006/table">
            <a:tbl>
              <a:tblPr/>
              <a:tblGrid>
                <a:gridCol w="478060"/>
                <a:gridCol w="462437"/>
                <a:gridCol w="3324546"/>
                <a:gridCol w="2877732"/>
                <a:gridCol w="628039"/>
              </a:tblGrid>
              <a:tr h="159546">
                <a:tc>
                  <a:txBody>
                    <a:bodyPr/>
                    <a:lstStyle/>
                    <a:p>
                      <a:pPr algn="ctr" fontAlgn="b"/>
                      <a:r>
                        <a:rPr lang="en-US" sz="1000" b="1" i="0" u="none" strike="noStrike">
                          <a:solidFill>
                            <a:srgbClr val="FFFFFF"/>
                          </a:solidFill>
                          <a:effectLst/>
                          <a:latin typeface="Arial" panose="020B0604020202020204" pitchFamily="34" charset="0"/>
                        </a:rPr>
                        <a:t>Year</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DCN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Title</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Author (Affiliation)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Ad Hoc</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1000" b="0" i="0" u="none" strike="noStrike">
                          <a:solidFill>
                            <a:srgbClr val="000000"/>
                          </a:solidFill>
                          <a:effectLst/>
                          <a:latin typeface="Arial" panose="020B0604020202020204" pitchFamily="34" charset="0"/>
                        </a:rPr>
                        <a:t>388</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Comment resolution for CID 13084</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Stephane Baron (Canon)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r" fontAlgn="b"/>
                      <a:r>
                        <a:rPr lang="en-US" sz="1000" b="0" i="0" u="none" strike="noStrike">
                          <a:solidFill>
                            <a:srgbClr val="000000"/>
                          </a:solidFill>
                          <a:effectLst/>
                          <a:latin typeface="Arial" panose="020B0604020202020204" pitchFamily="34" charset="0"/>
                        </a:rPr>
                        <a:t>390</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1000" b="0" i="0" u="none" strike="noStrike">
                          <a:solidFill>
                            <a:srgbClr val="000000"/>
                          </a:solidFill>
                          <a:effectLst/>
                          <a:latin typeface="Arial" panose="020B0604020202020204" pitchFamily="34" charset="0"/>
                        </a:rPr>
                        <a:t>CIDs related to Random Access for unassociated STAs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1000" b="0" i="0" u="none" strike="noStrike">
                          <a:solidFill>
                            <a:srgbClr val="000000"/>
                          </a:solidFill>
                          <a:effectLst/>
                          <a:latin typeface="Arial" panose="020B0604020202020204" pitchFamily="34" charset="0"/>
                        </a:rPr>
                        <a:t>Stephane Baron (Canon)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445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it-IT" sz="1000" b="0" i="0" u="none" strike="noStrike">
                          <a:solidFill>
                            <a:srgbClr val="000000"/>
                          </a:solidFill>
                          <a:effectLst/>
                          <a:latin typeface="Arial" panose="020B0604020202020204" pitchFamily="34" charset="0"/>
                        </a:rPr>
                        <a:t>ACK non QoS data frame in TB PPDU</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Zhou Lan (Broadcom Ltd.)</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692</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Comment Resolution for Random Access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Po-Kai Huang (Intel)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694</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CIDs resolution for UORA procedure - part 2</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Stephane Baron (Canon)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1000" b="0" i="0" u="none" strike="noStrike">
                          <a:solidFill>
                            <a:srgbClr val="000000"/>
                          </a:solidFill>
                          <a:effectLst/>
                          <a:latin typeface="Arial" panose="020B0604020202020204" pitchFamily="34" charset="0"/>
                        </a:rPr>
                        <a:t>695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CIDs resolution for UORA procedure - part 1</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Stephane Baron (Canon)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707</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CIDs related to MU Cascading</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David Xun Yang (Huawei)</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742</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CIDs related to random access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Abhishek Patil (Qualcomm)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906</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DL MU MIMO signaling</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Guoqing Li (Apple)</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dirty="0">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bl>
          </a:graphicData>
        </a:graphic>
      </p:graphicFrame>
    </p:spTree>
    <p:extLst>
      <p:ext uri="{BB962C8B-B14F-4D97-AF65-F5344CB8AC3E}">
        <p14:creationId xmlns:p14="http://schemas.microsoft.com/office/powerpoint/2010/main" val="1414472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May 2018</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18</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650323298"/>
              </p:ext>
            </p:extLst>
          </p:nvPr>
        </p:nvGraphicFramePr>
        <p:xfrm>
          <a:off x="696912" y="2286000"/>
          <a:ext cx="7845426" cy="1447803"/>
        </p:xfrm>
        <a:graphic>
          <a:graphicData uri="http://schemas.openxmlformats.org/drawingml/2006/table">
            <a:tbl>
              <a:tblPr/>
              <a:tblGrid>
                <a:gridCol w="482650"/>
                <a:gridCol w="466877"/>
                <a:gridCol w="3356467"/>
                <a:gridCol w="2905363"/>
                <a:gridCol w="634069"/>
              </a:tblGrid>
              <a:tr h="206829">
                <a:tc>
                  <a:txBody>
                    <a:bodyPr/>
                    <a:lstStyle/>
                    <a:p>
                      <a:pPr algn="ctr" fontAlgn="b"/>
                      <a:r>
                        <a:rPr lang="en-US" sz="1000" b="1" i="0" u="none" strike="noStrike">
                          <a:solidFill>
                            <a:srgbClr val="FFFFFF"/>
                          </a:solidFill>
                          <a:effectLst/>
                          <a:latin typeface="Arial" panose="020B0604020202020204" pitchFamily="34" charset="0"/>
                        </a:rPr>
                        <a:t>Year</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DCN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Title</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Author (Affiliation)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Ad Hoc</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26</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CR-SRG-and-SRP</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Matthew Fischer (Broadcom LTD)</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225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CR-SRG-Management-CID-12044-12304</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Matthew Fischer (Broadcom LTD)</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456</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lb230-cr-txvector-parameter-bss-color</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Yongho Seok (MediaTek)</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579</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11ax D2.0 CR on SR and CCA</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Yuichi Morioka (Sony Corporation)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617</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Dynamic OBSS_PD level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Graham Smith (SR Technologies)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743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CIDs related to BSS Color</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Abhishek Patil (Qualcomm)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dirty="0">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bl>
          </a:graphicData>
        </a:graphic>
      </p:graphicFrame>
    </p:spTree>
    <p:extLst>
      <p:ext uri="{BB962C8B-B14F-4D97-AF65-F5344CB8AC3E}">
        <p14:creationId xmlns:p14="http://schemas.microsoft.com/office/powerpoint/2010/main" val="4039052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6" name="Content Placeholder 5"/>
          <p:cNvSpPr>
            <a:spLocks noGrp="1"/>
          </p:cNvSpPr>
          <p:nvPr>
            <p:ph idx="1"/>
          </p:nvPr>
        </p:nvSpPr>
        <p:spPr/>
        <p:txBody>
          <a:bodyPr/>
          <a:lstStyle/>
          <a:p>
            <a:r>
              <a:rPr lang="en-US" dirty="0" smtClean="0"/>
              <a:t>11-18/902</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19</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062754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May 06-11,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Warsaw, Poland</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May </a:t>
            </a:r>
            <a:r>
              <a:rPr lang="en-US" altLang="en-US" dirty="0"/>
              <a:t>7</a:t>
            </a:r>
            <a:r>
              <a:rPr lang="en-US" altLang="en-US" dirty="0" smtClean="0"/>
              <a:t>,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676400"/>
            <a:ext cx="7770813" cy="4113213"/>
          </a:xfrm>
        </p:spPr>
        <p:txBody>
          <a:bodyPr/>
          <a:lstStyle/>
          <a:p>
            <a:pPr>
              <a:lnSpc>
                <a:spcPct val="80000"/>
              </a:lnSpc>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IPR policy and </a:t>
            </a:r>
            <a:r>
              <a:rPr lang="en-US" altLang="en-US" sz="2000" dirty="0" smtClean="0"/>
              <a:t>Procedure</a:t>
            </a:r>
          </a:p>
          <a:p>
            <a:pPr>
              <a:buFont typeface="Arial" panose="020B0604020202020204" pitchFamily="34" charset="0"/>
              <a:buChar char="•"/>
            </a:pPr>
            <a:r>
              <a:rPr lang="en-US" altLang="en-US" sz="2000" dirty="0" smtClean="0"/>
              <a:t>Submissions and ad hoc groups time allocation.</a:t>
            </a:r>
            <a:endParaRPr lang="en-US" altLang="en-US" sz="2000" dirty="0"/>
          </a:p>
          <a:p>
            <a:pPr>
              <a:lnSpc>
                <a:spcPct val="80000"/>
              </a:lnSpc>
              <a:buFont typeface="Arial" panose="020B0604020202020204" pitchFamily="34" charset="0"/>
              <a:buChar char="•"/>
            </a:pPr>
            <a:r>
              <a:rPr lang="en-US" altLang="en-US" sz="2000" dirty="0" smtClean="0"/>
              <a:t>Summary from March 2018 meeting</a:t>
            </a:r>
          </a:p>
          <a:p>
            <a:pPr>
              <a:lnSpc>
                <a:spcPct val="80000"/>
              </a:lnSpc>
              <a:buFont typeface="Arial" panose="020B0604020202020204" pitchFamily="34" charset="0"/>
              <a:buChar char="•"/>
            </a:pPr>
            <a:r>
              <a:rPr lang="en-US" altLang="en-US" sz="2000" dirty="0" smtClean="0"/>
              <a:t>Timeline</a:t>
            </a:r>
          </a:p>
          <a:p>
            <a:pPr>
              <a:lnSpc>
                <a:spcPct val="80000"/>
              </a:lnSpc>
              <a:buFont typeface="Arial" panose="020B0604020202020204" pitchFamily="34" charset="0"/>
              <a:buChar char="•"/>
            </a:pPr>
            <a:r>
              <a:rPr lang="en-US" altLang="en-US" sz="2000" dirty="0" smtClean="0"/>
              <a:t>Editor Report </a:t>
            </a:r>
            <a:r>
              <a:rPr lang="en-US" altLang="en-US" sz="2000" dirty="0"/>
              <a:t>– Robert Stacey</a:t>
            </a:r>
          </a:p>
          <a:p>
            <a:pPr>
              <a:lnSpc>
                <a:spcPct val="80000"/>
              </a:lnSpc>
              <a:buFont typeface="Arial" panose="020B0604020202020204" pitchFamily="34" charset="0"/>
              <a:buChar char="•"/>
            </a:pPr>
            <a:r>
              <a:rPr lang="en-US" altLang="en-US" sz="2000" dirty="0" smtClean="0"/>
              <a:t>TG motions</a:t>
            </a:r>
          </a:p>
          <a:p>
            <a:pPr lvl="1">
              <a:lnSpc>
                <a:spcPct val="80000"/>
              </a:lnSpc>
              <a:buFont typeface="Arial" panose="020B0604020202020204" pitchFamily="34" charset="0"/>
              <a:buChar char="•"/>
            </a:pPr>
            <a:r>
              <a:rPr lang="en-US" altLang="en-US" sz="1600" dirty="0" smtClean="0"/>
              <a:t>Approve TG meeting and </a:t>
            </a:r>
            <a:r>
              <a:rPr lang="en-US" altLang="en-US" sz="1600" dirty="0" err="1" smtClean="0"/>
              <a:t>Telecon</a:t>
            </a:r>
            <a:r>
              <a:rPr lang="en-US" altLang="en-US" sz="1600" dirty="0" smtClean="0"/>
              <a:t> minutes since March 2018 meeting.</a:t>
            </a:r>
          </a:p>
          <a:p>
            <a:pPr>
              <a:lnSpc>
                <a:spcPct val="80000"/>
              </a:lnSpc>
              <a:buFont typeface="Arial" panose="020B0604020202020204" pitchFamily="34" charset="0"/>
              <a:buChar char="•"/>
            </a:pPr>
            <a:r>
              <a:rPr lang="en-US" altLang="en-US" sz="2000" dirty="0" smtClean="0"/>
              <a:t>TG Leadership</a:t>
            </a:r>
          </a:p>
          <a:p>
            <a:pPr>
              <a:lnSpc>
                <a:spcPct val="80000"/>
              </a:lnSpc>
              <a:buFont typeface="Arial" panose="020B0604020202020204" pitchFamily="34" charset="0"/>
              <a:buChar char="•"/>
            </a:pPr>
            <a:r>
              <a:rPr lang="en-US" altLang="en-US" sz="2000" dirty="0" smtClean="0"/>
              <a:t>Coexistence Assurance document</a:t>
            </a:r>
          </a:p>
          <a:p>
            <a:pPr lvl="1">
              <a:lnSpc>
                <a:spcPct val="80000"/>
              </a:lnSpc>
              <a:buFont typeface="Arial" panose="020B0604020202020204" pitchFamily="34" charset="0"/>
              <a:buChar char="•"/>
            </a:pPr>
            <a:r>
              <a:rPr lang="en-US" altLang="en-US" sz="1800" dirty="0" smtClean="0"/>
              <a:t>Approve of Coexistence assurance document</a:t>
            </a:r>
          </a:p>
          <a:p>
            <a:pPr>
              <a:lnSpc>
                <a:spcPct val="80000"/>
              </a:lnSpc>
              <a:buFont typeface="Arial" panose="020B0604020202020204" pitchFamily="34" charset="0"/>
              <a:buChar char="•"/>
            </a:pPr>
            <a:r>
              <a:rPr lang="en-US" altLang="en-US" sz="2000" dirty="0" smtClean="0"/>
              <a:t>PAR </a:t>
            </a:r>
            <a:r>
              <a:rPr lang="en-US" altLang="en-US" sz="2000" dirty="0" smtClean="0"/>
              <a:t>Extension Request</a:t>
            </a:r>
          </a:p>
          <a:p>
            <a:pPr>
              <a:lnSpc>
                <a:spcPct val="80000"/>
              </a:lnSpc>
              <a:buFont typeface="Arial" panose="020B0604020202020204" pitchFamily="34" charset="0"/>
              <a:buChar char="•"/>
            </a:pPr>
            <a:r>
              <a:rPr lang="en-US" altLang="en-US" sz="2000" dirty="0" smtClean="0"/>
              <a:t>Presentations and Comment Resolution</a:t>
            </a:r>
          </a:p>
          <a:p>
            <a:pPr>
              <a:lnSpc>
                <a:spcPct val="80000"/>
              </a:lnSpc>
              <a:buFont typeface="Arial" panose="020B0604020202020204" pitchFamily="34" charset="0"/>
              <a:buChar char="•"/>
            </a:pPr>
            <a:r>
              <a:rPr lang="en-US" altLang="en-US" sz="2000" dirty="0" smtClean="0"/>
              <a:t>Recess</a:t>
            </a:r>
            <a:endParaRPr lang="en-US" altLang="en-US" sz="2000" dirty="0"/>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(May 7 @ 9:12 </a:t>
            </a:r>
            <a:r>
              <a:rPr lang="en-US" dirty="0"/>
              <a:t>a</a:t>
            </a:r>
            <a:r>
              <a:rPr lang="en-US" dirty="0" smtClean="0"/>
              <a:t>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3390128403"/>
              </p:ext>
            </p:extLst>
          </p:nvPr>
        </p:nvGraphicFramePr>
        <p:xfrm>
          <a:off x="4114800" y="3043238"/>
          <a:ext cx="2444044" cy="2062162"/>
        </p:xfrm>
        <a:graphic>
          <a:graphicData uri="http://schemas.openxmlformats.org/presentationml/2006/ole">
            <mc:AlternateContent xmlns:mc="http://schemas.openxmlformats.org/markup-compatibility/2006">
              <mc:Choice xmlns:v="urn:schemas-microsoft-com:vml" Requires="v">
                <p:oleObj spid="_x0000_s6183"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4114800" y="3043238"/>
                        <a:ext cx="2444044" cy="20621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108890843"/>
              </p:ext>
            </p:extLst>
          </p:nvPr>
        </p:nvGraphicFramePr>
        <p:xfrm>
          <a:off x="914400" y="2209800"/>
          <a:ext cx="7391400" cy="2784579"/>
        </p:xfrm>
        <a:graphic>
          <a:graphicData uri="http://schemas.openxmlformats.org/drawingml/2006/table">
            <a:tbl>
              <a:tblPr/>
              <a:tblGrid>
                <a:gridCol w="1847850"/>
                <a:gridCol w="1847850"/>
                <a:gridCol w="1847850"/>
                <a:gridCol w="1847850"/>
              </a:tblGrid>
              <a:tr h="59018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dirty="0" smtClean="0">
                          <a:ln>
                            <a:noFill/>
                          </a:ln>
                          <a:solidFill>
                            <a:srgbClr val="FFFFFF"/>
                          </a:solidFill>
                          <a:effectLst/>
                          <a:latin typeface="Times New Roman" pitchFamily="18" charset="0"/>
                          <a:ea typeface="MS PGothic" pitchFamily="34" charset="-128"/>
                        </a:rPr>
                        <a:t>MAC</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PHY</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MU</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Spatial Reuse</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r>
              <a:tr h="9143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rPr>
                        <a:t>Chao-Chun Wang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rPr>
                        <a:t>(</a:t>
                      </a:r>
                      <a:r>
                        <a:rPr kumimoji="0" lang="en-CA" altLang="zh-CN" sz="1800" b="1" i="0" u="none" strike="noStrike" cap="none" normalizeH="0" baseline="0" dirty="0" err="1" smtClean="0">
                          <a:ln>
                            <a:noFill/>
                          </a:ln>
                          <a:solidFill>
                            <a:srgbClr val="FF0000"/>
                          </a:solidFill>
                          <a:effectLst/>
                          <a:latin typeface="Times New Roman" pitchFamily="18" charset="0"/>
                          <a:ea typeface="MS PGothic" pitchFamily="34" charset="-128"/>
                        </a:rPr>
                        <a:t>Mediatek</a:t>
                      </a:r>
                      <a:r>
                        <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rPr>
                        <a:t>)</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Bo Sun (ZTE)</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Sigurd Schelstraete (QAT)</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Laurent Cariou (Orange)</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6399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Jianhan Liu (MTK)</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Kiseon Ryu (LG)</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Guido Hiertz (Ericsson)</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6399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Times New Roman" pitchFamily="18" charset="0"/>
                          <a:ea typeface="MS PGothic" pitchFamily="34" charset="-128"/>
                        </a:rPr>
                        <a:t>Hongyuan Zhang </a:t>
                      </a: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(MRVL)</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David (</a:t>
                      </a:r>
                      <a:r>
                        <a:rPr kumimoji="0" lang="en-CA" altLang="zh-CN" sz="1800" b="1" i="0" u="none" strike="noStrike" cap="none" normalizeH="0" baseline="0" dirty="0" err="1" smtClean="0">
                          <a:ln>
                            <a:noFill/>
                          </a:ln>
                          <a:solidFill>
                            <a:srgbClr val="000000"/>
                          </a:solidFill>
                          <a:effectLst/>
                          <a:latin typeface="Times New Roman" pitchFamily="18" charset="0"/>
                          <a:ea typeface="MS PGothic" pitchFamily="34" charset="-128"/>
                        </a:rPr>
                        <a:t>Xun</a:t>
                      </a: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 Yang</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FF0000"/>
                          </a:solidFill>
                          <a:effectLst/>
                          <a:latin typeface="Times New Roman" pitchFamily="18" charset="0"/>
                          <a:ea typeface="MS PGothic" pitchFamily="34" charset="-128"/>
                        </a:rPr>
                        <a:t>Jae </a:t>
                      </a:r>
                      <a:r>
                        <a:rPr kumimoji="0" lang="en-US" altLang="zh-CN" sz="1800" b="1" i="0" u="none" strike="noStrike" cap="none" normalizeH="0" baseline="0" dirty="0" err="1" smtClean="0">
                          <a:ln>
                            <a:noFill/>
                          </a:ln>
                          <a:solidFill>
                            <a:srgbClr val="FF0000"/>
                          </a:solidFill>
                          <a:effectLst/>
                          <a:latin typeface="Times New Roman" pitchFamily="18" charset="0"/>
                          <a:ea typeface="MS PGothic" pitchFamily="34" charset="-128"/>
                        </a:rPr>
                        <a:t>Seung</a:t>
                      </a:r>
                      <a:r>
                        <a:rPr kumimoji="0" lang="en-US" altLang="zh-CN" sz="1800" b="1" i="0" u="none" strike="noStrike" cap="none" normalizeH="0" baseline="0" dirty="0" smtClean="0">
                          <a:ln>
                            <a:noFill/>
                          </a:ln>
                          <a:solidFill>
                            <a:srgbClr val="FF0000"/>
                          </a:solidFill>
                          <a:effectLst/>
                          <a:latin typeface="Times New Roman" pitchFamily="18" charset="0"/>
                          <a:ea typeface="MS PGothic" pitchFamily="34" charset="-128"/>
                        </a:rPr>
                        <a:t> Lee (ETRI)</a:t>
                      </a:r>
                      <a:endPar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bl>
          </a:graphicData>
        </a:graphic>
      </p:graphicFrame>
    </p:spTree>
    <p:extLst>
      <p:ext uri="{BB962C8B-B14F-4D97-AF65-F5344CB8AC3E}">
        <p14:creationId xmlns:p14="http://schemas.microsoft.com/office/powerpoint/2010/main" val="9149563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March 2018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a:t>Approved resolutions to over 800 technical CIDs. </a:t>
            </a:r>
          </a:p>
          <a:p>
            <a:pPr>
              <a:buFont typeface="Arial" panose="020B0604020202020204" pitchFamily="34" charset="0"/>
              <a:buChar char="•"/>
            </a:pPr>
            <a:r>
              <a:rPr lang="en-CA" dirty="0" smtClean="0"/>
              <a:t>TG Draft D2.3 is now available in the member area.</a:t>
            </a:r>
            <a:endParaRPr lang="en-CA" dirty="0"/>
          </a:p>
          <a:p>
            <a:pPr>
              <a:buFont typeface="Arial" panose="020B0604020202020204" pitchFamily="34" charset="0"/>
              <a:buChar char="•"/>
            </a:pPr>
            <a:r>
              <a:rPr lang="en-CA" dirty="0" smtClean="0"/>
              <a:t>No </a:t>
            </a:r>
            <a:r>
              <a:rPr lang="en-CA" dirty="0"/>
              <a:t>changes to the TG timeline</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smtClean="0"/>
              <a:t>May </a:t>
            </a:r>
            <a:r>
              <a:rPr lang="en-US" altLang="zh-CN" sz="2000" dirty="0"/>
              <a:t>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a:t>
            </a:r>
            <a:r>
              <a:rPr lang="en-US" altLang="zh-CN" sz="1400" dirty="0" smtClean="0">
                <a:solidFill>
                  <a:srgbClr val="FF0000"/>
                </a:solidFill>
              </a:rPr>
              <a:t>January </a:t>
            </a:r>
            <a:r>
              <a:rPr lang="en-US" altLang="zh-CN" sz="1400" dirty="0">
                <a:solidFill>
                  <a:srgbClr val="FF0000"/>
                </a:solidFill>
              </a:rPr>
              <a:t>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a:t>
            </a:r>
            <a:r>
              <a:rPr lang="en-CA" altLang="zh-CN" sz="2000" dirty="0" smtClean="0">
                <a:solidFill>
                  <a:schemeClr val="tx1"/>
                </a:solidFill>
              </a:rPr>
              <a:t>Ballot.</a:t>
            </a:r>
            <a:endParaRPr lang="en-CA" altLang="zh-CN" sz="2000" dirty="0">
              <a:solidFill>
                <a:schemeClr val="tx1"/>
              </a:solidFill>
            </a:endParaRP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Right Arrow 6"/>
          <p:cNvSpPr/>
          <p:nvPr/>
        </p:nvSpPr>
        <p:spPr bwMode="auto">
          <a:xfrm rot="10800000">
            <a:off x="5791200" y="4267200"/>
            <a:ext cx="1066800" cy="457200"/>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TextBox 7"/>
          <p:cNvSpPr txBox="1"/>
          <p:nvPr/>
        </p:nvSpPr>
        <p:spPr>
          <a:xfrm>
            <a:off x="6950078" y="4114800"/>
            <a:ext cx="1109471" cy="830997"/>
          </a:xfrm>
          <a:prstGeom prst="rect">
            <a:avLst/>
          </a:prstGeom>
          <a:noFill/>
        </p:spPr>
        <p:txBody>
          <a:bodyPr wrap="none" rtlCol="0">
            <a:spAutoFit/>
          </a:bodyPr>
          <a:lstStyle/>
          <a:p>
            <a:r>
              <a:rPr lang="en-US" b="1" dirty="0" smtClean="0">
                <a:solidFill>
                  <a:schemeClr val="tx1"/>
                </a:solidFill>
              </a:rPr>
              <a:t>We are</a:t>
            </a:r>
          </a:p>
          <a:p>
            <a:pPr algn="ctr"/>
            <a:r>
              <a:rPr lang="en-US" b="1" dirty="0" smtClean="0">
                <a:solidFill>
                  <a:schemeClr val="tx1"/>
                </a:solidFill>
              </a:rPr>
              <a:t>Here</a:t>
            </a:r>
            <a:endParaRPr lang="en-US" b="1" dirty="0">
              <a:solidFill>
                <a:schemeClr val="tx1"/>
              </a:solidFill>
            </a:endParaRPr>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a:xfrm>
            <a:off x="685800" y="1981201"/>
            <a:ext cx="7770813" cy="1447800"/>
          </a:xfrm>
        </p:spPr>
        <p:txBody>
          <a:bodyPr/>
          <a:lstStyle/>
          <a:p>
            <a:pPr>
              <a:buFont typeface="Arial" panose="020B0604020202020204" pitchFamily="34" charset="0"/>
              <a:buChar char="•"/>
            </a:pPr>
            <a:r>
              <a:rPr lang="en-US" dirty="0" smtClean="0"/>
              <a:t>Robert Stacey</a:t>
            </a:r>
          </a:p>
          <a:p>
            <a:pPr lvl="1">
              <a:buFont typeface="Arial" panose="020B0604020202020204" pitchFamily="34" charset="0"/>
              <a:buChar char="•"/>
            </a:pPr>
            <a:r>
              <a:rPr lang="en-US" dirty="0"/>
              <a:t>https://mentor.ieee.org/802.11/dcn/17/11-17-1682-10-00ax-comments-on-tgax-d2-0.xlsx</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2177321853"/>
              </p:ext>
            </p:extLst>
          </p:nvPr>
        </p:nvGraphicFramePr>
        <p:xfrm>
          <a:off x="4860746" y="3429001"/>
          <a:ext cx="2302054" cy="1942358"/>
        </p:xfrm>
        <a:graphic>
          <a:graphicData uri="http://schemas.openxmlformats.org/presentationml/2006/ole">
            <mc:AlternateContent xmlns:mc="http://schemas.openxmlformats.org/markup-compatibility/2006">
              <mc:Choice xmlns:v="urn:schemas-microsoft-com:vml" Requires="v">
                <p:oleObj spid="_x0000_s7206"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4860746" y="3429001"/>
                        <a:ext cx="2302054" cy="1942358"/>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(March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March 2018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mentor.ieee.org/802.11/dcn/18/11-18-0518-00-00ax-tgax-march-2018-rosemont-meeting-minutes.docx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mentor.ieee.org/802.11/dcn/18/11-18-0683-00-00ax-minutes-of-tgax-teleconferences-april-2018.docx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mentor.ieee.org/802.11/dcn/18/11-18-0594-00-00ax-march-2018-tgax-rosemont-phy-ad-hoc-minutes.docx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mentor.ieee.org/802.11/dcn/18/11-18-0566-00-00ax-mac-mu-ad-hoc-meeting-minutes-for-march-2018.docx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mentor.ieee.org/802.11/dcn/18/11-18-0462-00-00ax-tgax-march-2018-ad-hoc-meeting-minutes-mac-mu-sr.docx</a:t>
            </a:r>
            <a:r>
              <a:rPr lang="en-US" altLang="en-US" sz="1600" dirty="0" smtClean="0"/>
              <a:t> </a:t>
            </a:r>
          </a:p>
          <a:p>
            <a:pPr>
              <a:buFont typeface="Arial" panose="020B0604020202020204" pitchFamily="34" charset="0"/>
              <a:buChar char="•"/>
            </a:pPr>
            <a:r>
              <a:rPr lang="en-US" altLang="en-US" sz="2000" dirty="0" smtClean="0"/>
              <a:t>Move</a:t>
            </a:r>
            <a:r>
              <a:rPr lang="en-US" altLang="en-US" sz="2000" dirty="0"/>
              <a:t>:	</a:t>
            </a:r>
            <a:r>
              <a:rPr lang="en-US" altLang="en-US" sz="2000" dirty="0" smtClean="0"/>
              <a:t>Stuart Kerry</a:t>
            </a:r>
            <a:r>
              <a:rPr lang="en-US" altLang="en-US" sz="2000" dirty="0"/>
              <a:t>	Second</a:t>
            </a:r>
            <a:r>
              <a:rPr lang="en-US" altLang="en-US" sz="2000" dirty="0" smtClean="0"/>
              <a:t>: </a:t>
            </a:r>
            <a:r>
              <a:rPr lang="en-US" altLang="en-US" sz="2000" dirty="0" err="1" smtClean="0"/>
              <a:t>Kome</a:t>
            </a:r>
            <a:r>
              <a:rPr lang="en-US" altLang="en-US" sz="2000" dirty="0" smtClean="0"/>
              <a:t> </a:t>
            </a:r>
            <a:r>
              <a:rPr lang="en-US" altLang="en-US" sz="2000" dirty="0" err="1" smtClean="0"/>
              <a:t>Oteri</a:t>
            </a:r>
            <a:endParaRPr lang="en-US" altLang="en-US" sz="2000" dirty="0" smtClean="0"/>
          </a:p>
          <a:p>
            <a:pPr>
              <a:buFont typeface="Arial" panose="020B0604020202020204" pitchFamily="34" charset="0"/>
              <a:buChar char="•"/>
            </a:pPr>
            <a:r>
              <a:rPr lang="en-US" altLang="en-US" sz="2000" dirty="0" smtClean="0"/>
              <a:t>Y/N/A: 39/0/2 motion passes</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Leadership </a:t>
            </a:r>
            <a:endParaRPr lang="en-US" dirty="0"/>
          </a:p>
        </p:txBody>
      </p:sp>
      <p:sp>
        <p:nvSpPr>
          <p:cNvPr id="3" name="Content Placeholder 2"/>
          <p:cNvSpPr>
            <a:spLocks noGrp="1"/>
          </p:cNvSpPr>
          <p:nvPr>
            <p:ph idx="1"/>
          </p:nvPr>
        </p:nvSpPr>
        <p:spPr>
          <a:xfrm>
            <a:off x="685800" y="1828800"/>
            <a:ext cx="7770813" cy="3657600"/>
          </a:xfrm>
        </p:spPr>
        <p:txBody>
          <a:bodyPr/>
          <a:lstStyle/>
          <a:p>
            <a:r>
              <a:rPr lang="en-US" sz="1400" b="0" dirty="0"/>
              <a:t>Task Group Chair</a:t>
            </a:r>
            <a:endParaRPr lang="en-US" sz="1400" dirty="0"/>
          </a:p>
          <a:p>
            <a:r>
              <a:rPr lang="en-US" sz="1400" dirty="0"/>
              <a:t>The TG Chair shall be appointed by the WG Chair and confirmed by a WG majority approval. The TG Chair is re-affirmed every 2 years: one session after the WG Chair is elected.</a:t>
            </a:r>
          </a:p>
          <a:p>
            <a:r>
              <a:rPr lang="en-US" sz="1400" dirty="0"/>
              <a:t> </a:t>
            </a:r>
            <a:r>
              <a:rPr lang="en-US" sz="1400" b="0" dirty="0" smtClean="0"/>
              <a:t>Task </a:t>
            </a:r>
            <a:r>
              <a:rPr lang="en-US" sz="1400" b="0" dirty="0"/>
              <a:t>Group Vice-Chair</a:t>
            </a:r>
            <a:endParaRPr lang="en-US" sz="1400" dirty="0"/>
          </a:p>
          <a:p>
            <a:r>
              <a:rPr lang="en-US" sz="1400" dirty="0"/>
              <a:t>TG Vice-Chair is elected by a TG majority approval and confirmed by a WG majority approval.  The TG Vice-Chair is reaffirmed every 2 years; one session after the WG Chair is elected.</a:t>
            </a:r>
          </a:p>
          <a:p>
            <a:r>
              <a:rPr lang="en-US" sz="1400" dirty="0"/>
              <a:t> </a:t>
            </a:r>
            <a:r>
              <a:rPr lang="en-US" sz="1400" b="0" dirty="0" smtClean="0"/>
              <a:t>Task </a:t>
            </a:r>
            <a:r>
              <a:rPr lang="en-US" sz="1400" b="0" dirty="0"/>
              <a:t>Group Secretary</a:t>
            </a:r>
            <a:endParaRPr lang="en-US" sz="1400" dirty="0"/>
          </a:p>
          <a:p>
            <a:r>
              <a:rPr lang="en-US" sz="1400" dirty="0"/>
              <a:t>The TG Secretary shall be appointed by the TG Chair and confirmed by a TG motion that is approved with a minimum 50% majority. The TG Secretary is re-affirmed every 2 years; one session after the WG Chair is elected. </a:t>
            </a:r>
          </a:p>
          <a:p>
            <a:r>
              <a:rPr lang="en-US" sz="1400" dirty="0"/>
              <a:t> </a:t>
            </a:r>
            <a:r>
              <a:rPr lang="en-US" sz="1400" b="0" dirty="0" smtClean="0"/>
              <a:t>Task </a:t>
            </a:r>
            <a:r>
              <a:rPr lang="en-US" sz="1400" b="0" dirty="0"/>
              <a:t>Group Technical Editor</a:t>
            </a:r>
            <a:endParaRPr lang="en-US" sz="1400" dirty="0"/>
          </a:p>
          <a:p>
            <a:r>
              <a:rPr lang="en-US" sz="1400" dirty="0"/>
              <a:t>The TG Technical Editor shall be appointed by the TG Chair and confirmed by a TG majority approval.</a:t>
            </a:r>
          </a:p>
          <a:p>
            <a:r>
              <a:rPr lang="en-US" sz="1400" dirty="0"/>
              <a:t>(no requirement to re-affirm the editor)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887660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Chair Election</a:t>
            </a:r>
            <a:endParaRPr lang="en-US" dirty="0"/>
          </a:p>
        </p:txBody>
      </p:sp>
      <p:sp>
        <p:nvSpPr>
          <p:cNvPr id="3" name="Content Placeholder 2"/>
          <p:cNvSpPr>
            <a:spLocks noGrp="1"/>
          </p:cNvSpPr>
          <p:nvPr>
            <p:ph idx="1"/>
          </p:nvPr>
        </p:nvSpPr>
        <p:spPr>
          <a:xfrm>
            <a:off x="685800" y="1828800"/>
            <a:ext cx="7770813" cy="4113213"/>
          </a:xfrm>
        </p:spPr>
        <p:txBody>
          <a:bodyPr/>
          <a:lstStyle/>
          <a:p>
            <a:pPr>
              <a:buFont typeface="Arial" panose="020B0604020202020204" pitchFamily="34" charset="0"/>
              <a:buChar char="•"/>
            </a:pPr>
            <a:r>
              <a:rPr lang="en-US" dirty="0" smtClean="0"/>
              <a:t>Nominations</a:t>
            </a:r>
          </a:p>
          <a:p>
            <a:pPr lvl="1">
              <a:buFont typeface="Arial" panose="020B0604020202020204" pitchFamily="34" charset="0"/>
              <a:buChar char="•"/>
            </a:pPr>
            <a:r>
              <a:rPr lang="en-US" dirty="0" smtClean="0"/>
              <a:t>Simone Merlin</a:t>
            </a:r>
          </a:p>
          <a:p>
            <a:pPr lvl="1">
              <a:buFont typeface="Arial" panose="020B0604020202020204" pitchFamily="34" charset="0"/>
              <a:buChar char="•"/>
            </a:pPr>
            <a:r>
              <a:rPr lang="en-US" dirty="0" smtClean="0"/>
              <a:t>Ron </a:t>
            </a:r>
            <a:r>
              <a:rPr lang="en-US" dirty="0" err="1" smtClean="0"/>
              <a:t>Porat</a:t>
            </a:r>
            <a:endParaRPr lang="en-US" dirty="0" smtClean="0"/>
          </a:p>
          <a:p>
            <a:pPr lvl="1">
              <a:buFont typeface="Arial" panose="020B0604020202020204" pitchFamily="34" charset="0"/>
              <a:buChar char="•"/>
            </a:pPr>
            <a:r>
              <a:rPr lang="en-US" dirty="0" smtClean="0"/>
              <a:t>… </a:t>
            </a:r>
          </a:p>
          <a:p>
            <a:pPr lvl="1">
              <a:buFont typeface="Arial" panose="020B0604020202020204" pitchFamily="34" charset="0"/>
              <a:buChar char="•"/>
            </a:pPr>
            <a:endParaRPr lang="en-US" dirty="0"/>
          </a:p>
          <a:p>
            <a:pPr>
              <a:buFont typeface="Arial" panose="020B0604020202020204" pitchFamily="34" charset="0"/>
              <a:buChar char="•"/>
            </a:pPr>
            <a:r>
              <a:rPr lang="en-US" dirty="0" smtClean="0"/>
              <a:t>Motion</a:t>
            </a:r>
          </a:p>
          <a:p>
            <a:pPr lvl="1">
              <a:buFont typeface="Arial" panose="020B0604020202020204" pitchFamily="34" charset="0"/>
              <a:buChar char="•"/>
            </a:pPr>
            <a:r>
              <a:rPr lang="en-US" dirty="0" smtClean="0"/>
              <a:t>Move to accept Simone Merlin and Ron </a:t>
            </a:r>
            <a:r>
              <a:rPr lang="en-US" dirty="0" err="1" smtClean="0"/>
              <a:t>Porat</a:t>
            </a:r>
            <a:r>
              <a:rPr lang="en-US" dirty="0" smtClean="0"/>
              <a:t> as the two TG Vice Chairs.</a:t>
            </a:r>
          </a:p>
          <a:p>
            <a:pPr>
              <a:buFont typeface="Arial" panose="020B0604020202020204" pitchFamily="34" charset="0"/>
              <a:buChar char="•"/>
            </a:pPr>
            <a:r>
              <a:rPr lang="en-US" dirty="0" smtClean="0"/>
              <a:t>Move: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extBox 6"/>
          <p:cNvSpPr txBox="1"/>
          <p:nvPr/>
        </p:nvSpPr>
        <p:spPr>
          <a:xfrm>
            <a:off x="5357818" y="2057400"/>
            <a:ext cx="2823915" cy="461665"/>
          </a:xfrm>
          <a:prstGeom prst="rect">
            <a:avLst/>
          </a:prstGeom>
          <a:noFill/>
        </p:spPr>
        <p:txBody>
          <a:bodyPr wrap="none" rtlCol="0">
            <a:spAutoFit/>
          </a:bodyPr>
          <a:lstStyle/>
          <a:p>
            <a:r>
              <a:rPr lang="en-US" b="1" dirty="0" smtClean="0">
                <a:solidFill>
                  <a:schemeClr val="tx1"/>
                </a:solidFill>
              </a:rPr>
              <a:t>Defer to Wednesday</a:t>
            </a:r>
            <a:endParaRPr lang="en-US" b="1" dirty="0">
              <a:solidFill>
                <a:schemeClr val="tx1"/>
              </a:solidFill>
            </a:endParaRPr>
          </a:p>
        </p:txBody>
      </p:sp>
    </p:spTree>
    <p:extLst>
      <p:ext uri="{BB962C8B-B14F-4D97-AF65-F5344CB8AC3E}">
        <p14:creationId xmlns:p14="http://schemas.microsoft.com/office/powerpoint/2010/main" val="30873627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Coexistence Assurance </a:t>
            </a:r>
            <a:endParaRPr lang="en-US" dirty="0"/>
          </a:p>
        </p:txBody>
      </p:sp>
      <p:sp>
        <p:nvSpPr>
          <p:cNvPr id="3" name="Content Placeholder 2"/>
          <p:cNvSpPr>
            <a:spLocks noGrp="1"/>
          </p:cNvSpPr>
          <p:nvPr>
            <p:ph idx="1"/>
          </p:nvPr>
        </p:nvSpPr>
        <p:spPr>
          <a:xfrm>
            <a:off x="685800" y="1981200"/>
            <a:ext cx="7770813" cy="1447800"/>
          </a:xfrm>
        </p:spPr>
        <p:txBody>
          <a:bodyPr/>
          <a:lstStyle/>
          <a:p>
            <a:pPr>
              <a:buFont typeface="Arial" panose="020B0604020202020204" pitchFamily="34" charset="0"/>
              <a:buChar char="•"/>
            </a:pPr>
            <a:r>
              <a:rPr lang="en-US" dirty="0">
                <a:hlinkClick r:id="rId3"/>
              </a:rPr>
              <a:t>https://</a:t>
            </a:r>
            <a:r>
              <a:rPr lang="en-US" dirty="0" smtClean="0">
                <a:hlinkClick r:id="rId3"/>
              </a:rPr>
              <a:t>mentor.ieee.org/802.11/dcn/16/11-16-1348-03-00ax-coexistence-assurance.docx</a:t>
            </a:r>
            <a:endParaRPr lang="en-US" dirty="0" smtClean="0"/>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r>
              <a:rPr lang="en-CA" altLang="en-US" dirty="0" smtClean="0"/>
              <a:t>Motion:</a:t>
            </a:r>
          </a:p>
          <a:p>
            <a:pPr lvl="1">
              <a:buFont typeface="Arial" panose="020B0604020202020204" pitchFamily="34" charset="0"/>
              <a:buChar char="•"/>
            </a:pPr>
            <a:r>
              <a:rPr lang="en-CA" altLang="en-US" dirty="0" smtClean="0"/>
              <a:t>Move </a:t>
            </a:r>
            <a:r>
              <a:rPr lang="en-CA" altLang="en-US" dirty="0"/>
              <a:t>to Adopt </a:t>
            </a:r>
            <a:r>
              <a:rPr lang="en-CA" altLang="en-US" dirty="0" smtClean="0"/>
              <a:t>11-16/1348r3 </a:t>
            </a:r>
            <a:r>
              <a:rPr lang="en-CA" altLang="en-US" dirty="0"/>
              <a:t>as </a:t>
            </a:r>
            <a:r>
              <a:rPr lang="en-CA" altLang="en-US" dirty="0" smtClean="0"/>
              <a:t>the coexistence </a:t>
            </a:r>
            <a:r>
              <a:rPr lang="en-CA" altLang="en-US" dirty="0"/>
              <a:t>assurance document for 802.11ax </a:t>
            </a:r>
            <a:r>
              <a:rPr lang="en-CA" altLang="en-US" dirty="0" smtClean="0"/>
              <a:t>amendment.</a:t>
            </a:r>
            <a:r>
              <a:rPr lang="en-US" dirty="0" smtClean="0"/>
              <a:t> </a:t>
            </a:r>
          </a:p>
          <a:p>
            <a:pPr lvl="2">
              <a:buFont typeface="Arial" panose="020B0604020202020204" pitchFamily="34" charset="0"/>
              <a:buChar char="•"/>
            </a:pPr>
            <a:r>
              <a:rPr lang="en-US" dirty="0" smtClean="0"/>
              <a:t>Move: 	</a:t>
            </a:r>
            <a:r>
              <a:rPr lang="en-US" dirty="0" smtClean="0"/>
              <a:t>Bin </a:t>
            </a:r>
            <a:r>
              <a:rPr lang="en-US" dirty="0" err="1" smtClean="0"/>
              <a:t>Tian</a:t>
            </a:r>
            <a:r>
              <a:rPr lang="en-US" dirty="0" smtClean="0"/>
              <a:t>	</a:t>
            </a:r>
            <a:r>
              <a:rPr lang="en-US" dirty="0" smtClean="0"/>
              <a:t>	Second: </a:t>
            </a:r>
            <a:r>
              <a:rPr lang="en-US" dirty="0" smtClean="0"/>
              <a:t> Laurent </a:t>
            </a:r>
            <a:r>
              <a:rPr lang="en-US" dirty="0" err="1" smtClean="0"/>
              <a:t>Cariou</a:t>
            </a:r>
            <a:endParaRPr lang="en-US" dirty="0" smtClean="0"/>
          </a:p>
          <a:p>
            <a:pPr lvl="2">
              <a:buFont typeface="Arial" panose="020B0604020202020204" pitchFamily="34" charset="0"/>
              <a:buChar char="•"/>
            </a:pPr>
            <a:endParaRPr lang="en-US" dirty="0"/>
          </a:p>
          <a:p>
            <a:pPr lvl="2">
              <a:buFont typeface="Arial" panose="020B0604020202020204" pitchFamily="34" charset="0"/>
              <a:buChar char="•"/>
            </a:pPr>
            <a:r>
              <a:rPr lang="en-US" dirty="0" smtClean="0"/>
              <a:t>Y/N/A: 35/0/7 </a:t>
            </a:r>
            <a:r>
              <a:rPr lang="en-US" dirty="0" smtClean="0">
                <a:sym typeface="Wingdings" panose="05000000000000000000" pitchFamily="2" charset="2"/>
              </a:rPr>
              <a:t>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89310072"/>
              </p:ext>
            </p:extLst>
          </p:nvPr>
        </p:nvGraphicFramePr>
        <p:xfrm>
          <a:off x="6272215" y="3043238"/>
          <a:ext cx="1270001" cy="1071563"/>
        </p:xfrm>
        <a:graphic>
          <a:graphicData uri="http://schemas.openxmlformats.org/presentationml/2006/ole">
            <mc:AlternateContent xmlns:mc="http://schemas.openxmlformats.org/markup-compatibility/2006">
              <mc:Choice xmlns:v="urn:schemas-microsoft-com:vml" Requires="v">
                <p:oleObj spid="_x0000_s4175" name="Document" showAsIcon="1" r:id="rId4" imgW="914400" imgH="771480" progId="Word.Document.12">
                  <p:embed/>
                </p:oleObj>
              </mc:Choice>
              <mc:Fallback>
                <p:oleObj name="Document" showAsIcon="1" r:id="rId4" imgW="914400" imgH="771480" progId="Word.Document.12">
                  <p:embed/>
                  <p:pic>
                    <p:nvPicPr>
                      <p:cNvPr id="0" name=""/>
                      <p:cNvPicPr/>
                      <p:nvPr/>
                    </p:nvPicPr>
                    <p:blipFill>
                      <a:blip r:embed="rId5"/>
                      <a:stretch>
                        <a:fillRect/>
                      </a:stretch>
                    </p:blipFill>
                    <p:spPr>
                      <a:xfrm>
                        <a:off x="6272215" y="3043238"/>
                        <a:ext cx="1270001" cy="1071563"/>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888021861"/>
              </p:ext>
            </p:extLst>
          </p:nvPr>
        </p:nvGraphicFramePr>
        <p:xfrm>
          <a:off x="4114800" y="3043238"/>
          <a:ext cx="1243018" cy="1048796"/>
        </p:xfrm>
        <a:graphic>
          <a:graphicData uri="http://schemas.openxmlformats.org/presentationml/2006/ole">
            <mc:AlternateContent xmlns:mc="http://schemas.openxmlformats.org/markup-compatibility/2006">
              <mc:Choice xmlns:v="urn:schemas-microsoft-com:vml" Requires="v">
                <p:oleObj spid="_x0000_s4176" name="Packager Shell Object" showAsIcon="1" r:id="rId6" imgW="914400" imgH="771480" progId="Package">
                  <p:embed/>
                </p:oleObj>
              </mc:Choice>
              <mc:Fallback>
                <p:oleObj name="Packager Shell Object" showAsIcon="1" r:id="rId6" imgW="914400" imgH="771480" progId="Package">
                  <p:embed/>
                  <p:pic>
                    <p:nvPicPr>
                      <p:cNvPr id="0" name=""/>
                      <p:cNvPicPr/>
                      <p:nvPr/>
                    </p:nvPicPr>
                    <p:blipFill>
                      <a:blip r:embed="rId7"/>
                      <a:stretch>
                        <a:fillRect/>
                      </a:stretch>
                    </p:blipFill>
                    <p:spPr>
                      <a:xfrm>
                        <a:off x="4114800" y="3043238"/>
                        <a:ext cx="1243018" cy="1048796"/>
                      </a:xfrm>
                      <a:prstGeom prst="rect">
                        <a:avLst/>
                      </a:prstGeom>
                    </p:spPr>
                  </p:pic>
                </p:oleObj>
              </mc:Fallback>
            </mc:AlternateContent>
          </a:graphicData>
        </a:graphic>
      </p:graphicFrame>
    </p:spTree>
    <p:extLst>
      <p:ext uri="{BB962C8B-B14F-4D97-AF65-F5344CB8AC3E}">
        <p14:creationId xmlns:p14="http://schemas.microsoft.com/office/powerpoint/2010/main" val="2095927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Extension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8" name="Content Placeholder 7"/>
          <p:cNvSpPr>
            <a:spLocks noGrp="1"/>
          </p:cNvSpPr>
          <p:nvPr>
            <p:ph idx="1"/>
          </p:nvPr>
        </p:nvSpPr>
        <p:spPr>
          <a:xfrm>
            <a:off x="696912" y="1676400"/>
            <a:ext cx="6324600" cy="1827213"/>
          </a:xfrm>
        </p:spPr>
        <p:txBody>
          <a:bodyPr/>
          <a:lstStyle/>
          <a:p>
            <a:pPr>
              <a:buFont typeface="Arial" panose="020B0604020202020204" pitchFamily="34" charset="0"/>
              <a:buChar char="•"/>
            </a:pPr>
            <a:r>
              <a:rPr lang="en-US" sz="2000" dirty="0" smtClean="0"/>
              <a:t>The current PAR expires on December 2018.</a:t>
            </a:r>
          </a:p>
          <a:p>
            <a:pPr>
              <a:buFont typeface="Arial" panose="020B0604020202020204" pitchFamily="34" charset="0"/>
              <a:buChar char="•"/>
            </a:pPr>
            <a:r>
              <a:rPr lang="en-US" sz="2000" dirty="0" smtClean="0"/>
              <a:t>2-year extension is requested.</a:t>
            </a:r>
          </a:p>
          <a:p>
            <a:pPr>
              <a:buFont typeface="Arial" panose="020B0604020202020204" pitchFamily="34" charset="0"/>
              <a:buChar char="•"/>
            </a:pPr>
            <a:r>
              <a:rPr lang="en-US" sz="2000" dirty="0" smtClean="0"/>
              <a:t>Motion:</a:t>
            </a:r>
          </a:p>
          <a:p>
            <a:pPr lvl="1">
              <a:buFont typeface="Arial" panose="020B0604020202020204" pitchFamily="34" charset="0"/>
              <a:buChar char="•"/>
            </a:pPr>
            <a:r>
              <a:rPr lang="en-GB" altLang="en-US" sz="1800" dirty="0"/>
              <a:t>Believing that the PAR </a:t>
            </a:r>
            <a:r>
              <a:rPr lang="en-GB" altLang="en-US" sz="1800" dirty="0" smtClean="0"/>
              <a:t>extension contained </a:t>
            </a:r>
            <a:r>
              <a:rPr lang="en-GB" altLang="en-US" sz="1800" dirty="0"/>
              <a:t>in the document referenced below meets IEEE-SA guidelines,</a:t>
            </a:r>
            <a:endParaRPr lang="en-CA" altLang="en-US" sz="1800" dirty="0"/>
          </a:p>
          <a:p>
            <a:pPr lvl="1">
              <a:buFont typeface="Arial" panose="020B0604020202020204" pitchFamily="34" charset="0"/>
              <a:buChar char="•"/>
            </a:pPr>
            <a:r>
              <a:rPr lang="en-GB" altLang="en-US" sz="1800" dirty="0"/>
              <a:t>Request that the PAR </a:t>
            </a:r>
            <a:r>
              <a:rPr lang="en-GB" altLang="en-US" sz="1800" dirty="0" smtClean="0"/>
              <a:t>extension contained </a:t>
            </a:r>
            <a:r>
              <a:rPr lang="en-GB" altLang="en-US" sz="1800" dirty="0"/>
              <a:t>in </a:t>
            </a:r>
            <a:r>
              <a:rPr lang="en-GB" altLang="en-US" sz="1800" dirty="0">
                <a:hlinkClick r:id="rId3"/>
              </a:rPr>
              <a:t>https://</a:t>
            </a:r>
            <a:r>
              <a:rPr lang="en-GB" altLang="en-US" sz="1800" dirty="0" smtClean="0">
                <a:hlinkClick r:id="rId3"/>
              </a:rPr>
              <a:t>mentor.ieee.org/802.11/dcn/18/11-18-0870-00-00ax-tgax-par-extension-request.docx</a:t>
            </a:r>
            <a:r>
              <a:rPr lang="en-GB" altLang="en-US" sz="1800" dirty="0" smtClean="0"/>
              <a:t> be </a:t>
            </a:r>
            <a:r>
              <a:rPr lang="en-GB" altLang="en-US" sz="1800" dirty="0"/>
              <a:t>posted to the IEEE 802 Executive Committee (EC) agenda for WG 802 preview and EC approval to submit to </a:t>
            </a:r>
            <a:r>
              <a:rPr lang="en-GB" altLang="en-US" sz="1800" dirty="0" err="1"/>
              <a:t>NesCom</a:t>
            </a:r>
            <a:r>
              <a:rPr lang="en-GB" altLang="en-US" sz="1800" dirty="0"/>
              <a:t>.</a:t>
            </a:r>
            <a:endParaRPr lang="en-CA" altLang="en-US" sz="1800" dirty="0"/>
          </a:p>
          <a:p>
            <a:pPr marL="457200" lvl="1" indent="0"/>
            <a:endParaRPr lang="en-CA" altLang="en-US" sz="1800" dirty="0"/>
          </a:p>
          <a:p>
            <a:pPr lvl="1">
              <a:buFont typeface="Arial" panose="020B0604020202020204" pitchFamily="34" charset="0"/>
              <a:buChar char="•"/>
            </a:pPr>
            <a:r>
              <a:rPr lang="en-GB" altLang="en-US" sz="1800" dirty="0"/>
              <a:t>Moved by on behalf of &lt;group&gt;</a:t>
            </a:r>
            <a:endParaRPr lang="en-CA" altLang="en-US" sz="1800" dirty="0"/>
          </a:p>
          <a:p>
            <a:pPr lvl="1">
              <a:buFont typeface="Arial" panose="020B0604020202020204" pitchFamily="34" charset="0"/>
              <a:buChar char="•"/>
            </a:pPr>
            <a:r>
              <a:rPr lang="en-GB" altLang="en-US" sz="1800" dirty="0" err="1" smtClean="0"/>
              <a:t>TGax</a:t>
            </a:r>
            <a:r>
              <a:rPr lang="en-GB" altLang="en-US" sz="1800" dirty="0" smtClean="0"/>
              <a:t> </a:t>
            </a:r>
            <a:r>
              <a:rPr lang="en-GB" altLang="en-US" sz="1800" dirty="0"/>
              <a:t>vote: </a:t>
            </a:r>
            <a:endParaRPr lang="en-CA" altLang="en-US" sz="1800" dirty="0"/>
          </a:p>
          <a:p>
            <a:pPr lvl="1">
              <a:buFont typeface="Arial" panose="020B0604020202020204" pitchFamily="34" charset="0"/>
              <a:buChar char="•"/>
            </a:pPr>
            <a:r>
              <a:rPr lang="en-GB" altLang="en-US" sz="1800" dirty="0"/>
              <a:t>Moved:   </a:t>
            </a:r>
            <a:r>
              <a:rPr lang="en-GB" altLang="en-US" sz="1800" dirty="0" smtClean="0"/>
              <a:t>Stuart Kerry Seconded: Al </a:t>
            </a:r>
            <a:r>
              <a:rPr lang="en-GB" altLang="en-US" sz="1800" dirty="0" err="1" smtClean="0"/>
              <a:t>Petrick</a:t>
            </a:r>
            <a:r>
              <a:rPr lang="en-GB" altLang="en-US" sz="1800" dirty="0" smtClean="0"/>
              <a:t>  </a:t>
            </a:r>
            <a:r>
              <a:rPr lang="en-GB" altLang="en-US" sz="1800" dirty="0" smtClean="0"/>
              <a:t>, </a:t>
            </a:r>
            <a:r>
              <a:rPr lang="en-GB" altLang="en-US" sz="1800" dirty="0" smtClean="0"/>
              <a:t>Result: y/n/a 38/0/0 </a:t>
            </a:r>
            <a:r>
              <a:rPr lang="en-GB" altLang="en-US" sz="1800" dirty="0" smtClean="0">
                <a:sym typeface="Wingdings" panose="05000000000000000000" pitchFamily="2" charset="2"/>
              </a:rPr>
              <a:t> passes </a:t>
            </a:r>
            <a:endParaRPr lang="en-CA" altLang="en-US" sz="1800" dirty="0"/>
          </a:p>
          <a:p>
            <a:pPr>
              <a:buFont typeface="Arial" panose="020B0604020202020204" pitchFamily="34" charset="0"/>
              <a:buChar char="•"/>
            </a:pPr>
            <a:endParaRPr lang="en-US" dirty="0"/>
          </a:p>
        </p:txBody>
      </p:sp>
      <p:graphicFrame>
        <p:nvGraphicFramePr>
          <p:cNvPr id="10" name="Object 9"/>
          <p:cNvGraphicFramePr>
            <a:graphicFrameLocks noChangeAspect="1"/>
          </p:cNvGraphicFramePr>
          <p:nvPr>
            <p:extLst>
              <p:ext uri="{D42A27DB-BD31-4B8C-83A1-F6EECF244321}">
                <p14:modId xmlns:p14="http://schemas.microsoft.com/office/powerpoint/2010/main" val="2669016187"/>
              </p:ext>
            </p:extLst>
          </p:nvPr>
        </p:nvGraphicFramePr>
        <p:xfrm>
          <a:off x="7315200" y="2621130"/>
          <a:ext cx="1625600" cy="1371600"/>
        </p:xfrm>
        <a:graphic>
          <a:graphicData uri="http://schemas.openxmlformats.org/presentationml/2006/ole">
            <mc:AlternateContent xmlns:mc="http://schemas.openxmlformats.org/markup-compatibility/2006">
              <mc:Choice xmlns:v="urn:schemas-microsoft-com:vml" Requires="v">
                <p:oleObj spid="_x0000_s5166" name="Acrobat Document" showAsIcon="1" r:id="rId4" imgW="914400" imgH="771480" progId="AcroExch.Document.DC">
                  <p:embed/>
                </p:oleObj>
              </mc:Choice>
              <mc:Fallback>
                <p:oleObj name="Acrobat Document" showAsIcon="1" r:id="rId4" imgW="914400" imgH="771480" progId="AcroExch.Document.DC">
                  <p:embed/>
                  <p:pic>
                    <p:nvPicPr>
                      <p:cNvPr id="0" name=""/>
                      <p:cNvPicPr/>
                      <p:nvPr/>
                    </p:nvPicPr>
                    <p:blipFill>
                      <a:blip r:embed="rId5"/>
                      <a:stretch>
                        <a:fillRect/>
                      </a:stretch>
                    </p:blipFill>
                    <p:spPr>
                      <a:xfrm>
                        <a:off x="7315200" y="2621130"/>
                        <a:ext cx="1625600" cy="1371600"/>
                      </a:xfrm>
                      <a:prstGeom prst="rect">
                        <a:avLst/>
                      </a:prstGeom>
                    </p:spPr>
                  </p:pic>
                </p:oleObj>
              </mc:Fallback>
            </mc:AlternateContent>
          </a:graphicData>
        </a:graphic>
      </p:graphicFrame>
    </p:spTree>
    <p:extLst>
      <p:ext uri="{BB962C8B-B14F-4D97-AF65-F5344CB8AC3E}">
        <p14:creationId xmlns:p14="http://schemas.microsoft.com/office/powerpoint/2010/main" val="37466655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11-18/0705 (</a:t>
            </a:r>
            <a:r>
              <a:rPr lang="en-US" dirty="0" err="1" smtClean="0"/>
              <a:t>Guoqing</a:t>
            </a:r>
            <a:r>
              <a:rPr lang="en-US" dirty="0" smtClean="0"/>
              <a:t> Li)</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solidFill>
                  <a:srgbClr val="FF0000"/>
                </a:solidFill>
              </a:rPr>
              <a:t>12119</a:t>
            </a:r>
            <a:r>
              <a:rPr lang="en-GB" dirty="0"/>
              <a:t>, 12120, 12121, 11959, </a:t>
            </a:r>
            <a:r>
              <a:rPr lang="en-GB" dirty="0">
                <a:solidFill>
                  <a:srgbClr val="FF0000"/>
                </a:solidFill>
              </a:rPr>
              <a:t>11964</a:t>
            </a:r>
            <a:r>
              <a:rPr lang="en-GB" dirty="0"/>
              <a:t>, 12312, 12611, 11958, 12974, 13692, 13803, 12282, 12348, 11107, 11957, 11108, 11785, 11956, 12349, 12975, 11264, 13804, 13805, 12350, 11370, 12978, 11263, 12124, 11071, 11788</a:t>
            </a:r>
            <a:r>
              <a:rPr lang="en-GB" dirty="0" smtClean="0"/>
              <a:t>. in doc 11-18/0705r1?</a:t>
            </a:r>
          </a:p>
          <a:p>
            <a:pPr lvl="0"/>
            <a:endParaRPr lang="en-GB" dirty="0"/>
          </a:p>
          <a:p>
            <a:pPr lvl="0"/>
            <a:r>
              <a:rPr lang="en-GB" dirty="0" smtClean="0"/>
              <a:t>12119 and 11964 are deferred</a:t>
            </a:r>
          </a:p>
          <a:p>
            <a:pPr lvl="0"/>
            <a:r>
              <a:rPr lang="en-GB" dirty="0" smtClean="0"/>
              <a:t>No objection to resolutions of the rest of the CID.</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8324159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11-18/0902</a:t>
            </a:r>
            <a:endParaRPr lang="en-US" dirty="0"/>
          </a:p>
        </p:txBody>
      </p:sp>
      <p:sp>
        <p:nvSpPr>
          <p:cNvPr id="3" name="Content Placeholder 2"/>
          <p:cNvSpPr>
            <a:spLocks noGrp="1"/>
          </p:cNvSpPr>
          <p:nvPr>
            <p:ph idx="1"/>
          </p:nvPr>
        </p:nvSpPr>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Motion: </a:t>
            </a:r>
            <a:endParaRPr lang="en-GB" b="0" dirty="0" smtClean="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smtClean="0">
                <a:solidFill>
                  <a:schemeClr val="tx1"/>
                </a:solidFill>
                <a:latin typeface="Calibri" pitchFamily="34" charset="0"/>
              </a:rPr>
              <a:t>Move </a:t>
            </a:r>
            <a:r>
              <a:rPr lang="en-GB" b="0" dirty="0">
                <a:solidFill>
                  <a:schemeClr val="tx1"/>
                </a:solidFill>
                <a:latin typeface="Calibri" pitchFamily="34" charset="0"/>
              </a:rPr>
              <a:t>to accept the commenter’s proposed resolution to CID 12102: </a:t>
            </a:r>
            <a:r>
              <a:rPr lang="en-US" b="0" dirty="0">
                <a:solidFill>
                  <a:schemeClr val="tx1"/>
                </a:solidFill>
                <a:latin typeface="Calibri" panose="020F0502020204030204" pitchFamily="34" charset="0"/>
              </a:rPr>
              <a:t>Delete DCM and all references to it in the </a:t>
            </a:r>
            <a:r>
              <a:rPr lang="en-US" b="0" dirty="0" smtClean="0">
                <a:solidFill>
                  <a:schemeClr val="tx1"/>
                </a:solidFill>
                <a:latin typeface="Calibri" panose="020F0502020204030204" pitchFamily="34" charset="0"/>
              </a:rPr>
              <a:t>draft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solidFill>
                <a:schemeClr val="tx1"/>
              </a:solidFill>
              <a:latin typeface="Calibri" panose="020F0502020204030204"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smtClean="0">
                <a:solidFill>
                  <a:schemeClr val="tx1"/>
                </a:solidFill>
                <a:latin typeface="Calibri" panose="020F0502020204030204" pitchFamily="34" charset="0"/>
              </a:rPr>
              <a:t>Move: Sean Coffey		Second: Guido </a:t>
            </a:r>
            <a:r>
              <a:rPr lang="en-US" b="0" dirty="0" err="1" smtClean="0">
                <a:solidFill>
                  <a:schemeClr val="tx1"/>
                </a:solidFill>
                <a:latin typeface="Calibri" panose="020F0502020204030204" pitchFamily="34" charset="0"/>
              </a:rPr>
              <a:t>Hiertz</a:t>
            </a:r>
            <a:endParaRPr lang="en-GB" b="0" dirty="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solidFill>
                  <a:schemeClr val="tx1"/>
                </a:solidFill>
                <a:latin typeface="Calibri" pitchFamily="34" charset="0"/>
              </a:rPr>
              <a:t>Yes: 3</a:t>
            </a:r>
            <a:endParaRPr lang="en-GB"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solidFill>
                  <a:schemeClr val="tx1"/>
                </a:solidFill>
                <a:latin typeface="Calibri" pitchFamily="34" charset="0"/>
              </a:rPr>
              <a:t>No: 20</a:t>
            </a:r>
            <a:endParaRPr lang="en-GB"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solidFill>
                  <a:schemeClr val="tx1"/>
                </a:solidFill>
                <a:latin typeface="Calibri" pitchFamily="34" charset="0"/>
              </a:rPr>
              <a:t>Abstain: 13</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solidFill>
                  <a:schemeClr val="tx1"/>
                </a:solidFill>
                <a:latin typeface="Calibri" pitchFamily="34" charset="0"/>
              </a:rPr>
              <a:t>Motion Fails.</a:t>
            </a:r>
            <a:endParaRPr lang="en-GB" dirty="0">
              <a:solidFill>
                <a:schemeClr val="tx1"/>
              </a:solidFill>
              <a:latin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0206263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Monday May </a:t>
            </a:r>
            <a:r>
              <a:rPr lang="en-US" altLang="en-US" dirty="0"/>
              <a:t>7</a:t>
            </a:r>
            <a:r>
              <a:rPr lang="en-US" altLang="en-US" dirty="0" smtClean="0"/>
              <a:t>,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SR: Ballroom ABCD</a:t>
            </a:r>
            <a:endParaRPr lang="en-US" dirty="0"/>
          </a:p>
          <a:p>
            <a:r>
              <a:rPr lang="en-US" dirty="0" smtClean="0"/>
              <a:t>MAC</a:t>
            </a:r>
            <a:r>
              <a:rPr lang="en-US" dirty="0" smtClean="0"/>
              <a:t>: Baltic I</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May </a:t>
            </a:r>
            <a:r>
              <a:rPr lang="en-US" altLang="en-US" dirty="0"/>
              <a:t>8</a:t>
            </a:r>
            <a:r>
              <a:rPr lang="en-US" altLang="en-US" dirty="0" smtClean="0"/>
              <a:t>,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May </a:t>
            </a:r>
            <a:r>
              <a:rPr lang="en-US" altLang="en-US" dirty="0"/>
              <a:t>8</a:t>
            </a:r>
            <a:r>
              <a:rPr lang="en-US" altLang="en-US" dirty="0" smtClean="0"/>
              <a:t>,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Tuesday </a:t>
            </a:r>
            <a:r>
              <a:rPr lang="en-US" altLang="en-US" dirty="0" smtClean="0"/>
              <a:t>May </a:t>
            </a:r>
            <a:r>
              <a:rPr lang="en-US" altLang="en-US" dirty="0"/>
              <a:t>8</a:t>
            </a:r>
            <a:r>
              <a:rPr lang="en-US" altLang="en-US" dirty="0" smtClean="0"/>
              <a:t>,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May </a:t>
            </a:r>
            <a:r>
              <a:rPr lang="en-US" altLang="en-US" dirty="0"/>
              <a:t>9</a:t>
            </a:r>
            <a:r>
              <a:rPr lang="en-US" altLang="en-US" dirty="0" smtClean="0"/>
              <a:t>,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May </a:t>
            </a:r>
            <a:r>
              <a:rPr lang="en-US" altLang="en-US" dirty="0"/>
              <a:t>9</a:t>
            </a:r>
            <a:r>
              <a:rPr lang="en-US" altLang="en-US" dirty="0" smtClean="0"/>
              <a:t>,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May 10,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May 10,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May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a:t>Move to resolve CID that have no approved resolution as </a:t>
            </a:r>
            <a:r>
              <a:rPr lang="en-US" dirty="0" smtClean="0"/>
              <a:t>“Rejected” </a:t>
            </a:r>
            <a:r>
              <a:rPr lang="en-US" dirty="0"/>
              <a:t>in the interest of releasing draft 2.0</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383278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Motion</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Having approved changes to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D2.0</a:t>
            </a:r>
            <a:r>
              <a:rPr lang="en-US" dirty="0">
                <a:latin typeface="Times New Roman" panose="02020603050405020304" pitchFamily="18" charset="0"/>
                <a:ea typeface="Times New Roman" panose="02020603050405020304" pitchFamily="18" charset="0"/>
              </a:rPr>
              <a:t>, as defined in </a:t>
            </a:r>
            <a:r>
              <a:rPr lang="en-US" dirty="0" smtClean="0">
                <a:latin typeface="Times New Roman" panose="02020603050405020304" pitchFamily="18" charset="0"/>
                <a:ea typeface="Times New Roman" panose="02020603050405020304" pitchFamily="18" charset="0"/>
              </a:rPr>
              <a:t>11-17/01682r10 </a:t>
            </a:r>
            <a:r>
              <a:rPr lang="en-US" dirty="0">
                <a:latin typeface="Times New Roman" panose="02020603050405020304" pitchFamily="18" charset="0"/>
                <a:ea typeface="Times New Roman" panose="02020603050405020304" pitchFamily="18" charset="0"/>
              </a:rPr>
              <a:t>in addition to motions passed during </a:t>
            </a:r>
            <a:r>
              <a:rPr lang="en-US" dirty="0" smtClean="0">
                <a:latin typeface="Times New Roman" panose="02020603050405020304" pitchFamily="18" charset="0"/>
                <a:ea typeface="Times New Roman" panose="02020603050405020304" pitchFamily="18" charset="0"/>
              </a:rPr>
              <a:t>May 2018 </a:t>
            </a:r>
            <a:r>
              <a:rPr lang="en-US" dirty="0">
                <a:latin typeface="Times New Roman" panose="02020603050405020304" pitchFamily="18" charset="0"/>
                <a:ea typeface="Times New Roman" panose="02020603050405020304" pitchFamily="18" charset="0"/>
              </a:rPr>
              <a:t>session.</a:t>
            </a:r>
          </a:p>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Instruct the editor to prepare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D3.0</a:t>
            </a:r>
            <a:r>
              <a:rPr lang="en-US" dirty="0">
                <a:latin typeface="Times New Roman" panose="02020603050405020304" pitchFamily="18" charset="0"/>
                <a:ea typeface="Times New Roman" panose="02020603050405020304" pitchFamily="18" charset="0"/>
              </a:rPr>
              <a:t>,  and</a:t>
            </a:r>
          </a:p>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Approve a 30 day Working Group Technical Letter Ballot asking the question “Should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D3.0 </a:t>
            </a:r>
            <a:r>
              <a:rPr lang="en-US" dirty="0">
                <a:latin typeface="Times New Roman" panose="02020603050405020304" pitchFamily="18" charset="0"/>
                <a:ea typeface="Times New Roman" panose="02020603050405020304" pitchFamily="18" charset="0"/>
              </a:rPr>
              <a:t>be forwarded to Sponsor Ballot?”</a:t>
            </a:r>
          </a:p>
          <a:p>
            <a:pPr marL="228600" lv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Seconded: </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Result: </a:t>
            </a:r>
            <a:r>
              <a:rPr lang="en-GB" dirty="0" smtClean="0">
                <a:latin typeface="Times New Roman" panose="02020603050405020304" pitchFamily="18" charset="0"/>
                <a:ea typeface="Times New Roman" panose="02020603050405020304" pitchFamily="18" charset="0"/>
              </a:rPr>
              <a:t>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630476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1773</TotalTime>
  <Words>3452</Words>
  <Application>Microsoft Office PowerPoint</Application>
  <PresentationFormat>On-screen Show (4:3)</PresentationFormat>
  <Paragraphs>987</Paragraphs>
  <Slides>44</Slides>
  <Notes>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5</vt:i4>
      </vt:variant>
      <vt:variant>
        <vt:lpstr>Slide Titles</vt:lpstr>
      </vt:variant>
      <vt:variant>
        <vt:i4>44</vt:i4>
      </vt:variant>
    </vt:vector>
  </HeadingPairs>
  <TitlesOfParts>
    <vt:vector size="60" baseType="lpstr">
      <vt:lpstr>Arial Unicode MS</vt:lpstr>
      <vt:lpstr>MS Gothic</vt:lpstr>
      <vt:lpstr>MS PGothic</vt:lpstr>
      <vt:lpstr>Arial</vt:lpstr>
      <vt:lpstr>Arial Black</vt:lpstr>
      <vt:lpstr>Calibri</vt:lpstr>
      <vt:lpstr>Monotype Sorts</vt:lpstr>
      <vt:lpstr>Symbol</vt:lpstr>
      <vt:lpstr>Times New Roman</vt:lpstr>
      <vt:lpstr>Wingdings</vt:lpstr>
      <vt:lpstr>Office Theme</vt:lpstr>
      <vt:lpstr>Document</vt:lpstr>
      <vt:lpstr>Microsoft Excel 97-2003 Worksheet</vt:lpstr>
      <vt:lpstr>Package</vt:lpstr>
      <vt:lpstr>Packager Shell Object</vt:lpstr>
      <vt:lpstr>Acrobat Document</vt:lpstr>
      <vt:lpstr>TGax May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PHY Submissions</vt:lpstr>
      <vt:lpstr>MAC Submissions</vt:lpstr>
      <vt:lpstr>MU Submissions</vt:lpstr>
      <vt:lpstr>SR Submissions</vt:lpstr>
      <vt:lpstr>TG Submissions</vt:lpstr>
      <vt:lpstr>Agenda for Monday May 7, 13:30 – 15:30 </vt:lpstr>
      <vt:lpstr>Submissions</vt:lpstr>
      <vt:lpstr>PowerPoint Presentation</vt:lpstr>
      <vt:lpstr>Summary from March 2018</vt:lpstr>
      <vt:lpstr>Timeline</vt:lpstr>
      <vt:lpstr>Editor Report </vt:lpstr>
      <vt:lpstr>Approval of  TG Minutes (March 2018 Meeting and Telecon Minutes) </vt:lpstr>
      <vt:lpstr>TG Leadership </vt:lpstr>
      <vt:lpstr>Vice Chair Election</vt:lpstr>
      <vt:lpstr>Coexistence Assurance </vt:lpstr>
      <vt:lpstr>PAR Extension</vt:lpstr>
      <vt:lpstr>11-18/0705 (Guoqing Li)</vt:lpstr>
      <vt:lpstr>11-18/0902</vt:lpstr>
      <vt:lpstr>Agenda for Monday May 7, 19:30 – 21:30 </vt:lpstr>
      <vt:lpstr>Agenda for Tuesday May 8, 10:30 – 12:30 </vt:lpstr>
      <vt:lpstr>Agenda for Tuesday May 8, 16:00 – 18:00 </vt:lpstr>
      <vt:lpstr>Agenda for Tuesday May 8, 19:30 – 21:30 </vt:lpstr>
      <vt:lpstr>Agenda for Wednesday May 9, 08:00 – 10:00 </vt:lpstr>
      <vt:lpstr>Agenda for Wednesday May 9, 16:00 – 18:00 </vt:lpstr>
      <vt:lpstr>Agenda for Thursday May 10, 08:00 – 10:00</vt:lpstr>
      <vt:lpstr>Agenda for Thursday May 10, 13:30 – 15:30</vt:lpstr>
      <vt:lpstr>CR Motion #</vt:lpstr>
      <vt:lpstr>WG LB Motion</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110</cp:revision>
  <cp:lastPrinted>1601-01-01T00:00:00Z</cp:lastPrinted>
  <dcterms:created xsi:type="dcterms:W3CDTF">2017-01-26T15:28:16Z</dcterms:created>
  <dcterms:modified xsi:type="dcterms:W3CDTF">2018-05-07T13:30:53Z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1522261387</vt:lpwstr>
  </property>
</Properties>
</file>