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8" r:id="rId18"/>
    <p:sldId id="273" r:id="rId19"/>
    <p:sldId id="276" r:id="rId20"/>
    <p:sldId id="275" r:id="rId21"/>
    <p:sldId id="274" r:id="rId22"/>
    <p:sldId id="293" r:id="rId23"/>
    <p:sldId id="294" r:id="rId24"/>
    <p:sldId id="295" r:id="rId25"/>
    <p:sldId id="296" r:id="rId26"/>
    <p:sldId id="290" r:id="rId27"/>
    <p:sldId id="278" r:id="rId28"/>
    <p:sldId id="279" r:id="rId29"/>
    <p:sldId id="289" r:id="rId30"/>
    <p:sldId id="281" r:id="rId31"/>
    <p:sldId id="283" r:id="rId32"/>
    <p:sldId id="284" r:id="rId33"/>
    <p:sldId id="285" r:id="rId34"/>
    <p:sldId id="297" r:id="rId35"/>
    <p:sldId id="291" r:id="rId36"/>
    <p:sldId id="287" r:id="rId37"/>
    <p:sldId id="286"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802.11-18/0635r4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683-00-00ax-minutes-of-tgax-teleconferences-april-2018.docx" TargetMode="External"/><Relationship Id="rId2" Type="http://schemas.openxmlformats.org/officeDocument/2006/relationships/hyperlink" Target="https://mentor.ieee.org/802.11/dcn/18/11-18-0518-00-00ax-tgax-march-2018-rosemont-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462-00-00ax-tgax-march-2018-ad-hoc-meeting-minutes-mac-mu-sr.docx" TargetMode="External"/><Relationship Id="rId5" Type="http://schemas.openxmlformats.org/officeDocument/2006/relationships/hyperlink" Target="https://mentor.ieee.org/802.11/dcn/18/11-18-0566-00-00ax-mac-mu-ad-hoc-meeting-minutes-for-march-2018.docx" TargetMode="External"/><Relationship Id="rId4" Type="http://schemas.openxmlformats.org/officeDocument/2006/relationships/hyperlink" Target="https://mentor.ieee.org/802.11/dcn/18/11-18-0594-00-00ax-march-2018-tgax-rosemont-phy-ad-hoc-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mentor.ieee.org/802.11/dcn/16/11-16-1348-03-00ax-coexistence-assurance.docx" TargetMode="Externa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wmf"/><Relationship Id="rId5" Type="http://schemas.openxmlformats.org/officeDocument/2006/relationships/package" Target="../embeddings/Microsoft_Word_Document1.docx"/><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870-00-00ax-tgax-par-extension-request.doc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0"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PAR Extension</a:t>
            </a:r>
          </a:p>
          <a:p>
            <a:pPr>
              <a:buFont typeface="Arial" panose="020B0604020202020204" pitchFamily="34" charset="0"/>
              <a:buChar char="•"/>
            </a:pPr>
            <a:r>
              <a:rPr lang="en-US" dirty="0" smtClean="0"/>
              <a:t>TG leadership and Vice Chairs election. </a:t>
            </a:r>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21701446"/>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a:t>
            </a:r>
            <a:r>
              <a:rPr lang="en-US" altLang="en-US" sz="2000" dirty="0" smtClean="0"/>
              <a:t>Procedure</a:t>
            </a:r>
          </a:p>
          <a:p>
            <a:pPr>
              <a:buFont typeface="Arial" panose="020B0604020202020204" pitchFamily="34" charset="0"/>
              <a:buChar char="•"/>
            </a:pPr>
            <a:r>
              <a:rPr lang="en-US" altLang="en-US" sz="2000" dirty="0" smtClean="0"/>
              <a:t>Submissions and ad hoc groups time allocation.</a:t>
            </a:r>
            <a:endParaRPr lang="en-US" altLang="en-US" sz="2000" dirty="0"/>
          </a:p>
          <a:p>
            <a:pPr>
              <a:lnSpc>
                <a:spcPct val="80000"/>
              </a:lnSpc>
              <a:buFont typeface="Arial" panose="020B0604020202020204" pitchFamily="34" charset="0"/>
              <a:buChar char="•"/>
            </a:pPr>
            <a:r>
              <a:rPr lang="en-US" altLang="en-US" sz="2000" dirty="0" smtClean="0"/>
              <a:t>Summary from March 2018 meeting</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Editor Report </a:t>
            </a:r>
            <a:r>
              <a:rPr lang="en-US" altLang="en-US" sz="2000" dirty="0"/>
              <a:t>– Robert Stacey</a:t>
            </a:r>
          </a:p>
          <a:p>
            <a:pPr>
              <a:lnSpc>
                <a:spcPct val="80000"/>
              </a:lnSpc>
              <a:buFont typeface="Arial" panose="020B0604020202020204" pitchFamily="34" charset="0"/>
              <a:buChar char="•"/>
            </a:pPr>
            <a:r>
              <a:rPr lang="en-US" altLang="en-US" sz="2000" dirty="0" smtClean="0"/>
              <a:t>TG motions</a:t>
            </a:r>
          </a:p>
          <a:p>
            <a:pPr lvl="1">
              <a:lnSpc>
                <a:spcPct val="80000"/>
              </a:lnSpc>
              <a:buFont typeface="Arial" panose="020B0604020202020204" pitchFamily="34" charset="0"/>
              <a:buChar char="•"/>
            </a:pPr>
            <a:r>
              <a:rPr lang="en-US" altLang="en-US" sz="1600" dirty="0" smtClean="0"/>
              <a:t>Approve TG meeting and </a:t>
            </a:r>
            <a:r>
              <a:rPr lang="en-US" altLang="en-US" sz="1600" dirty="0" err="1" smtClean="0"/>
              <a:t>Telecon</a:t>
            </a:r>
            <a:r>
              <a:rPr lang="en-US" altLang="en-US" sz="1600" dirty="0" smtClean="0"/>
              <a:t> minutes since March 2018 meeting.</a:t>
            </a:r>
          </a:p>
          <a:p>
            <a:pPr>
              <a:lnSpc>
                <a:spcPct val="80000"/>
              </a:lnSpc>
              <a:buFont typeface="Arial" panose="020B0604020202020204" pitchFamily="34" charset="0"/>
              <a:buChar char="•"/>
            </a:pPr>
            <a:r>
              <a:rPr lang="en-US" altLang="en-US" sz="2000" dirty="0" smtClean="0"/>
              <a:t>TG Leadership</a:t>
            </a:r>
          </a:p>
          <a:p>
            <a:pPr>
              <a:lnSpc>
                <a:spcPct val="80000"/>
              </a:lnSpc>
              <a:buFont typeface="Arial" panose="020B0604020202020204" pitchFamily="34" charset="0"/>
              <a:buChar char="•"/>
            </a:pPr>
            <a:r>
              <a:rPr lang="en-US" altLang="en-US" sz="2000" dirty="0" smtClean="0"/>
              <a:t>Coexistence Assurance document</a:t>
            </a:r>
          </a:p>
          <a:p>
            <a:pPr>
              <a:lnSpc>
                <a:spcPct val="80000"/>
              </a:lnSpc>
              <a:buFont typeface="Arial" panose="020B0604020202020204" pitchFamily="34" charset="0"/>
              <a:buChar char="•"/>
            </a:pPr>
            <a:r>
              <a:rPr lang="en-US" altLang="en-US" sz="2000" dirty="0" smtClean="0"/>
              <a:t>PAR Extension Request</a:t>
            </a:r>
          </a:p>
          <a:p>
            <a:pPr>
              <a:lnSpc>
                <a:spcPct val="80000"/>
              </a:lnSpc>
              <a:buFont typeface="Arial" panose="020B0604020202020204" pitchFamily="34" charset="0"/>
              <a:buChar char="•"/>
            </a:pPr>
            <a:r>
              <a:rPr lang="en-US" altLang="en-US" sz="2000" dirty="0" smtClean="0"/>
              <a:t>Presentations and Comment Resolution</a:t>
            </a:r>
          </a:p>
          <a:p>
            <a:pPr lvl="1">
              <a:lnSpc>
                <a:spcPct val="80000"/>
              </a:lnSpc>
              <a:buFont typeface="Arial" panose="020B0604020202020204" pitchFamily="34" charset="0"/>
              <a:buChar char="•"/>
            </a:pPr>
            <a:r>
              <a:rPr lang="en-US" altLang="en-US" sz="1800" dirty="0" smtClean="0"/>
              <a:t>Approve of Coexistence assurance document</a:t>
            </a:r>
            <a:endParaRPr lang="en-US" altLang="en-US" sz="18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(May 7 @ 9:12 </a:t>
            </a:r>
            <a:r>
              <a:rPr lang="en-US" dirty="0"/>
              <a:t>a</a:t>
            </a:r>
            <a:r>
              <a:rPr lang="en-US" dirty="0" smtClean="0"/>
              <a:t>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027141701"/>
              </p:ext>
            </p:extLst>
          </p:nvPr>
        </p:nvGraphicFramePr>
        <p:xfrm>
          <a:off x="4114800" y="3043238"/>
          <a:ext cx="2444044" cy="2062162"/>
        </p:xfrm>
        <a:graphic>
          <a:graphicData uri="http://schemas.openxmlformats.org/presentationml/2006/ole">
            <mc:AlternateContent xmlns:mc="http://schemas.openxmlformats.org/markup-compatibility/2006">
              <mc:Choice xmlns:v="urn:schemas-microsoft-com:vml" Requires="v">
                <p:oleObj spid="_x0000_s6168"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444044" cy="2062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08890843"/>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FF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914956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a:xfrm>
            <a:off x="685800" y="1981201"/>
            <a:ext cx="7770813" cy="1447800"/>
          </a:xfrm>
        </p:spPr>
        <p:txBody>
          <a:bodyPr/>
          <a:lstStyle/>
          <a:p>
            <a:pPr>
              <a:buFont typeface="Arial" panose="020B0604020202020204" pitchFamily="34" charset="0"/>
              <a:buChar char="•"/>
            </a:pPr>
            <a:r>
              <a:rPr lang="en-US" dirty="0" smtClean="0"/>
              <a:t>Robert Stacey</a:t>
            </a:r>
          </a:p>
          <a:p>
            <a:pPr lvl="1">
              <a:buFont typeface="Arial" panose="020B0604020202020204" pitchFamily="34" charset="0"/>
              <a:buChar char="•"/>
            </a:pPr>
            <a:r>
              <a:rPr lang="en-US" dirty="0"/>
              <a:t>https://mentor.ieee.org/802.11/dcn/17/11-17-1682-10-00ax-comments-on-tgax-d2-0.xlsx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256556293"/>
              </p:ext>
            </p:extLst>
          </p:nvPr>
        </p:nvGraphicFramePr>
        <p:xfrm>
          <a:off x="4860746" y="3429001"/>
          <a:ext cx="2302054" cy="1942358"/>
        </p:xfrm>
        <a:graphic>
          <a:graphicData uri="http://schemas.openxmlformats.org/presentationml/2006/ole">
            <mc:AlternateContent xmlns:mc="http://schemas.openxmlformats.org/markup-compatibility/2006">
              <mc:Choice xmlns:v="urn:schemas-microsoft-com:vml" Requires="v">
                <p:oleObj spid="_x0000_s7192"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4860746" y="3429001"/>
                        <a:ext cx="2302054" cy="1942358"/>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mentor.ieee.org/802.11/dcn/18/11-18-0518-00-00ax-tgax-march-2018-rosemont-meeting-minutes.docx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mentor.ieee.org/802.11/dcn/18/11-18-0683-00-00ax-minutes-of-tgax-teleconferences-april-2018.docx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mentor.ieee.org/802.11/dcn/18/11-18-0594-00-00ax-march-2018-tgax-rosemont-phy-ad-hoc-minutes.docx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mentor.ieee.org/802.11/dcn/18/11-18-0566-00-00ax-mac-mu-ad-hoc-meeting-minutes-for-march-2018.docx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mentor.ieee.org/802.11/dcn/18/11-18-0462-00-00ax-tgax-march-2018-ad-hoc-meeting-minutes-mac-mu-sr.docx</a:t>
            </a:r>
            <a:r>
              <a:rPr lang="en-US" altLang="en-US" sz="1600" dirty="0" smtClean="0"/>
              <a:t> </a:t>
            </a:r>
          </a:p>
          <a:p>
            <a:pPr>
              <a:buFont typeface="Arial" panose="020B0604020202020204" pitchFamily="34" charset="0"/>
              <a:buChar char="•"/>
            </a:pPr>
            <a:r>
              <a:rPr lang="en-US" altLang="en-US" sz="2000" dirty="0" smtClean="0"/>
              <a:t>Move</a:t>
            </a:r>
            <a:r>
              <a:rPr lang="en-US" altLang="en-US" sz="2000" dirty="0"/>
              <a:t>: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a:t>
            </a:r>
            <a:endParaRPr lang="en-US" dirty="0"/>
          </a:p>
        </p:txBody>
      </p:sp>
      <p:sp>
        <p:nvSpPr>
          <p:cNvPr id="3" name="Content Placeholder 2"/>
          <p:cNvSpPr>
            <a:spLocks noGrp="1"/>
          </p:cNvSpPr>
          <p:nvPr>
            <p:ph idx="1"/>
          </p:nvPr>
        </p:nvSpPr>
        <p:spPr>
          <a:xfrm>
            <a:off x="685800" y="1828800"/>
            <a:ext cx="7770813" cy="3657600"/>
          </a:xfrm>
        </p:spPr>
        <p:txBody>
          <a:bodyPr/>
          <a:lstStyle/>
          <a:p>
            <a:r>
              <a:rPr lang="en-US" sz="1400" b="0" dirty="0"/>
              <a:t>Task Group Chair</a:t>
            </a:r>
            <a:endParaRPr lang="en-US" sz="1400" dirty="0"/>
          </a:p>
          <a:p>
            <a:r>
              <a:rPr lang="en-US" sz="1400" dirty="0"/>
              <a:t>The TG Chair shall be appointed by the WG Chair and confirmed by a WG majority approval. The TG Chair is re-affirmed every 2 years: one session after the WG Chair is elected.</a:t>
            </a:r>
          </a:p>
          <a:p>
            <a:r>
              <a:rPr lang="en-US" sz="1400" dirty="0"/>
              <a:t> </a:t>
            </a:r>
            <a:r>
              <a:rPr lang="en-US" sz="1400" b="0" dirty="0" smtClean="0"/>
              <a:t>Task </a:t>
            </a:r>
            <a:r>
              <a:rPr lang="en-US" sz="1400" b="0" dirty="0"/>
              <a:t>Group Vice-Chair</a:t>
            </a:r>
            <a:endParaRPr lang="en-US" sz="1400" dirty="0"/>
          </a:p>
          <a:p>
            <a:r>
              <a:rPr lang="en-US" sz="1400" dirty="0"/>
              <a:t>TG Vice-Chair is elected by a TG majority approval and confirmed by a WG majority approval.  The TG Vice-Chair is reaffirmed every 2 years; one session after the WG Chair is elected.</a:t>
            </a:r>
          </a:p>
          <a:p>
            <a:r>
              <a:rPr lang="en-US" sz="1400" dirty="0"/>
              <a:t> </a:t>
            </a:r>
            <a:r>
              <a:rPr lang="en-US" sz="1400" b="0" dirty="0" smtClean="0"/>
              <a:t>Task </a:t>
            </a:r>
            <a:r>
              <a:rPr lang="en-US" sz="1400" b="0" dirty="0"/>
              <a:t>Group Secretary</a:t>
            </a:r>
            <a:endParaRPr lang="en-US" sz="1400" dirty="0"/>
          </a:p>
          <a:p>
            <a:r>
              <a:rPr lang="en-US" sz="1400" dirty="0"/>
              <a:t>The TG Secretary shall be appointed by the TG Chair and confirmed by a TG motion that is approved with a minimum 50% majority. The TG Secretary is re-affirmed every 2 years; one session after the WG Chair is elected. </a:t>
            </a:r>
          </a:p>
          <a:p>
            <a:r>
              <a:rPr lang="en-US" sz="1400" dirty="0"/>
              <a:t> </a:t>
            </a:r>
            <a:r>
              <a:rPr lang="en-US" sz="1400" b="0" dirty="0" smtClean="0"/>
              <a:t>Task </a:t>
            </a:r>
            <a:r>
              <a:rPr lang="en-US" sz="1400" b="0" dirty="0"/>
              <a:t>Group Technical Editor</a:t>
            </a:r>
            <a:endParaRPr lang="en-US" sz="1400" dirty="0"/>
          </a:p>
          <a:p>
            <a:r>
              <a:rPr lang="en-US" sz="1400" dirty="0"/>
              <a:t>The TG Technical Editor shall be appointed by the TG Chair and confirmed by a TG majority approval.</a:t>
            </a:r>
          </a:p>
          <a:p>
            <a:r>
              <a:rPr lang="en-US" sz="1400" dirty="0"/>
              <a:t>(no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88766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a:t>
            </a:r>
            <a:endParaRPr lang="en-US" dirty="0"/>
          </a:p>
        </p:txBody>
      </p:sp>
      <p:sp>
        <p:nvSpPr>
          <p:cNvPr id="3" name="Content Placeholder 2"/>
          <p:cNvSpPr>
            <a:spLocks noGrp="1"/>
          </p:cNvSpPr>
          <p:nvPr>
            <p:ph idx="1"/>
          </p:nvPr>
        </p:nvSpPr>
        <p:spPr>
          <a:xfrm>
            <a:off x="685800" y="1828800"/>
            <a:ext cx="7770813" cy="4113213"/>
          </a:xfrm>
        </p:spPr>
        <p:txBody>
          <a:bodyPr/>
          <a:lstStyle/>
          <a:p>
            <a:pPr>
              <a:buFont typeface="Arial" panose="020B0604020202020204" pitchFamily="34" charset="0"/>
              <a:buChar char="•"/>
            </a:pPr>
            <a:r>
              <a:rPr lang="en-US" dirty="0" smtClean="0"/>
              <a:t>Nominations</a:t>
            </a:r>
          </a:p>
          <a:p>
            <a:pPr lvl="1">
              <a:buFont typeface="Arial" panose="020B0604020202020204" pitchFamily="34" charset="0"/>
              <a:buChar char="•"/>
            </a:pPr>
            <a:r>
              <a:rPr lang="en-US" dirty="0" smtClean="0"/>
              <a:t>Simone Merlin</a:t>
            </a:r>
          </a:p>
          <a:p>
            <a:pPr lvl="1">
              <a:buFont typeface="Arial" panose="020B0604020202020204" pitchFamily="34" charset="0"/>
              <a:buChar char="•"/>
            </a:pPr>
            <a:r>
              <a:rPr lang="en-US" dirty="0" smtClean="0"/>
              <a:t>Ron </a:t>
            </a:r>
            <a:r>
              <a:rPr lang="en-US" dirty="0" err="1" smtClean="0"/>
              <a:t>Porat</a:t>
            </a:r>
            <a:endParaRPr lang="en-US" dirty="0" smtClean="0"/>
          </a:p>
          <a:p>
            <a:pPr lvl="1">
              <a:buFont typeface="Arial" panose="020B0604020202020204" pitchFamily="34" charset="0"/>
              <a:buChar char="•"/>
            </a:pPr>
            <a:r>
              <a:rPr lang="en-US" dirty="0" smtClean="0"/>
              <a:t>… </a:t>
            </a:r>
          </a:p>
          <a:p>
            <a:pPr lvl="1">
              <a:buFont typeface="Arial" panose="020B0604020202020204" pitchFamily="34" charset="0"/>
              <a:buChar char="•"/>
            </a:pPr>
            <a:endParaRPr lang="en-US" dirty="0"/>
          </a:p>
          <a:p>
            <a:pPr>
              <a:buFont typeface="Arial" panose="020B0604020202020204" pitchFamily="34" charset="0"/>
              <a:buChar char="•"/>
            </a:pPr>
            <a:r>
              <a:rPr lang="en-US" dirty="0" smtClean="0"/>
              <a:t>Motion</a:t>
            </a:r>
          </a:p>
          <a:p>
            <a:pPr lvl="1">
              <a:buFont typeface="Arial" panose="020B0604020202020204" pitchFamily="34" charset="0"/>
              <a:buChar char="•"/>
            </a:pPr>
            <a:r>
              <a:rPr lang="en-US" dirty="0" smtClean="0"/>
              <a:t>Move to accept Simone Merlin and Ron </a:t>
            </a:r>
            <a:r>
              <a:rPr lang="en-US" dirty="0" err="1" smtClean="0"/>
              <a:t>Porat</a:t>
            </a:r>
            <a:r>
              <a:rPr lang="en-US" dirty="0" smtClean="0"/>
              <a:t> as the two TG Vice Chairs.</a:t>
            </a:r>
          </a:p>
          <a:p>
            <a:pPr>
              <a:buFont typeface="Arial" panose="020B0604020202020204" pitchFamily="34" charset="0"/>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87362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a:t>
            </a:r>
            <a:endParaRPr lang="en-US" dirty="0"/>
          </a:p>
        </p:txBody>
      </p:sp>
      <p:sp>
        <p:nvSpPr>
          <p:cNvPr id="3" name="Content Placeholder 2"/>
          <p:cNvSpPr>
            <a:spLocks noGrp="1"/>
          </p:cNvSpPr>
          <p:nvPr>
            <p:ph idx="1"/>
          </p:nvPr>
        </p:nvSpPr>
        <p:spPr>
          <a:xfrm>
            <a:off x="685800" y="1981200"/>
            <a:ext cx="7770813" cy="1447800"/>
          </a:xfrm>
        </p:spPr>
        <p:txBody>
          <a:bodyPr/>
          <a:lstStyle/>
          <a:p>
            <a:pPr>
              <a:buFont typeface="Arial" panose="020B0604020202020204" pitchFamily="34" charset="0"/>
              <a:buChar char="•"/>
            </a:pPr>
            <a:r>
              <a:rPr lang="en-US" dirty="0">
                <a:hlinkClick r:id="rId3"/>
              </a:rPr>
              <a:t>https://</a:t>
            </a:r>
            <a:r>
              <a:rPr lang="en-US" dirty="0" smtClean="0">
                <a:hlinkClick r:id="rId3"/>
              </a:rPr>
              <a:t>mentor.ieee.org/802.11/dcn/16/11-16-1348-03-00ax-coexistence-assurance.docx</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r>
              <a:rPr lang="en-CA" altLang="en-US" dirty="0" smtClean="0"/>
              <a:t>Motion:</a:t>
            </a:r>
          </a:p>
          <a:p>
            <a:pPr lvl="1">
              <a:buFont typeface="Arial" panose="020B0604020202020204" pitchFamily="34" charset="0"/>
              <a:buChar char="•"/>
            </a:pPr>
            <a:r>
              <a:rPr lang="en-CA" altLang="en-US" dirty="0" smtClean="0"/>
              <a:t>Move </a:t>
            </a:r>
            <a:r>
              <a:rPr lang="en-CA" altLang="en-US" dirty="0"/>
              <a:t>to Adopt </a:t>
            </a:r>
            <a:r>
              <a:rPr lang="en-CA" altLang="en-US" dirty="0" smtClean="0"/>
              <a:t>11-16/1348r3 </a:t>
            </a:r>
            <a:r>
              <a:rPr lang="en-CA" altLang="en-US" dirty="0"/>
              <a:t>as </a:t>
            </a:r>
            <a:r>
              <a:rPr lang="en-CA" altLang="en-US" dirty="0" smtClean="0"/>
              <a:t>the coexistence </a:t>
            </a:r>
            <a:r>
              <a:rPr lang="en-CA" altLang="en-US" dirty="0"/>
              <a:t>assurance document for 802.11ax </a:t>
            </a:r>
            <a:r>
              <a:rPr lang="en-CA" altLang="en-US" dirty="0" smtClean="0"/>
              <a:t>amendment.</a:t>
            </a:r>
            <a:r>
              <a:rPr lang="en-US" dirty="0" smtClean="0"/>
              <a:t> </a:t>
            </a:r>
          </a:p>
          <a:p>
            <a:pPr lvl="2">
              <a:buFont typeface="Arial" panose="020B0604020202020204" pitchFamily="34" charset="0"/>
              <a:buChar char="•"/>
            </a:pPr>
            <a:r>
              <a:rPr lang="en-US" dirty="0" smtClean="0"/>
              <a:t>Move: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89310072"/>
              </p:ext>
            </p:extLst>
          </p:nvPr>
        </p:nvGraphicFramePr>
        <p:xfrm>
          <a:off x="6272215" y="3043238"/>
          <a:ext cx="1270001" cy="1071563"/>
        </p:xfrm>
        <a:graphic>
          <a:graphicData uri="http://schemas.openxmlformats.org/presentationml/2006/ole">
            <mc:AlternateContent xmlns:mc="http://schemas.openxmlformats.org/markup-compatibility/2006">
              <mc:Choice xmlns:v="urn:schemas-microsoft-com:vml" Requires="v">
                <p:oleObj spid="_x0000_s4147" name="Document" showAsIcon="1" r:id="rId5" imgW="914400" imgH="771480" progId="Word.Document.12">
                  <p:embed/>
                </p:oleObj>
              </mc:Choice>
              <mc:Fallback>
                <p:oleObj name="Document" showAsIcon="1" r:id="rId5" imgW="914400" imgH="771480" progId="Word.Document.12">
                  <p:embed/>
                  <p:pic>
                    <p:nvPicPr>
                      <p:cNvPr id="0" name=""/>
                      <p:cNvPicPr/>
                      <p:nvPr/>
                    </p:nvPicPr>
                    <p:blipFill>
                      <a:blip r:embed="rId6"/>
                      <a:stretch>
                        <a:fillRect/>
                      </a:stretch>
                    </p:blipFill>
                    <p:spPr>
                      <a:xfrm>
                        <a:off x="6272215" y="3043238"/>
                        <a:ext cx="1270001" cy="10715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88021861"/>
              </p:ext>
            </p:extLst>
          </p:nvPr>
        </p:nvGraphicFramePr>
        <p:xfrm>
          <a:off x="4114800" y="3043238"/>
          <a:ext cx="1243018" cy="1048796"/>
        </p:xfrm>
        <a:graphic>
          <a:graphicData uri="http://schemas.openxmlformats.org/presentationml/2006/ole">
            <mc:AlternateContent xmlns:mc="http://schemas.openxmlformats.org/markup-compatibility/2006">
              <mc:Choice xmlns:v="urn:schemas-microsoft-com:vml" Requires="v">
                <p:oleObj spid="_x0000_s4148"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4114800" y="3043238"/>
                        <a:ext cx="1243018" cy="1048796"/>
                      </a:xfrm>
                      <a:prstGeom prst="rect">
                        <a:avLst/>
                      </a:prstGeom>
                    </p:spPr>
                  </p:pic>
                </p:oleObj>
              </mc:Fallback>
            </mc:AlternateContent>
          </a:graphicData>
        </a:graphic>
      </p:graphicFrame>
    </p:spTree>
    <p:extLst>
      <p:ext uri="{BB962C8B-B14F-4D97-AF65-F5344CB8AC3E}">
        <p14:creationId xmlns:p14="http://schemas.microsoft.com/office/powerpoint/2010/main" val="2095927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Content Placeholder 7"/>
          <p:cNvSpPr>
            <a:spLocks noGrp="1"/>
          </p:cNvSpPr>
          <p:nvPr>
            <p:ph idx="1"/>
          </p:nvPr>
        </p:nvSpPr>
        <p:spPr>
          <a:xfrm>
            <a:off x="696912" y="1676400"/>
            <a:ext cx="6324600" cy="1827213"/>
          </a:xfrm>
        </p:spPr>
        <p:txBody>
          <a:bodyPr/>
          <a:lstStyle/>
          <a:p>
            <a:pPr>
              <a:buFont typeface="Arial" panose="020B0604020202020204" pitchFamily="34" charset="0"/>
              <a:buChar char="•"/>
            </a:pPr>
            <a:r>
              <a:rPr lang="en-US" sz="2000" dirty="0" smtClean="0"/>
              <a:t>The current PAR expires on December 2018.</a:t>
            </a:r>
          </a:p>
          <a:p>
            <a:pPr>
              <a:buFont typeface="Arial" panose="020B0604020202020204" pitchFamily="34" charset="0"/>
              <a:buChar char="•"/>
            </a:pPr>
            <a:r>
              <a:rPr lang="en-US" sz="2000" dirty="0" smtClean="0"/>
              <a:t>2-year extension is requested.</a:t>
            </a:r>
          </a:p>
          <a:p>
            <a:pPr>
              <a:buFont typeface="Arial" panose="020B0604020202020204" pitchFamily="34" charset="0"/>
              <a:buChar char="•"/>
            </a:pPr>
            <a:r>
              <a:rPr lang="en-US" sz="2000" dirty="0" smtClean="0"/>
              <a:t>Motion:</a:t>
            </a:r>
          </a:p>
          <a:p>
            <a:pPr lvl="1">
              <a:buFont typeface="Arial" panose="020B0604020202020204" pitchFamily="34" charset="0"/>
              <a:buChar char="•"/>
            </a:pPr>
            <a:r>
              <a:rPr lang="en-GB" altLang="en-US" sz="1800" dirty="0"/>
              <a:t>Believing that the PAR </a:t>
            </a:r>
            <a:r>
              <a:rPr lang="en-GB" altLang="en-US" sz="1800" dirty="0" smtClean="0"/>
              <a:t>extension contained </a:t>
            </a:r>
            <a:r>
              <a:rPr lang="en-GB" altLang="en-US" sz="1800" dirty="0"/>
              <a:t>in the document referenced below meets IEEE-SA guidelines,</a:t>
            </a:r>
            <a:endParaRPr lang="en-CA" altLang="en-US" sz="1800" dirty="0"/>
          </a:p>
          <a:p>
            <a:pPr lvl="1">
              <a:buFont typeface="Arial" panose="020B0604020202020204" pitchFamily="34" charset="0"/>
              <a:buChar char="•"/>
            </a:pPr>
            <a:r>
              <a:rPr lang="en-GB" altLang="en-US" sz="1800" dirty="0"/>
              <a:t>Request that the PAR </a:t>
            </a:r>
            <a:r>
              <a:rPr lang="en-GB" altLang="en-US" sz="1800" dirty="0" smtClean="0"/>
              <a:t>extension contained </a:t>
            </a:r>
            <a:r>
              <a:rPr lang="en-GB" altLang="en-US" sz="1800" dirty="0"/>
              <a:t>in </a:t>
            </a:r>
            <a:r>
              <a:rPr lang="en-GB" altLang="en-US" sz="1800" dirty="0">
                <a:hlinkClick r:id="rId3"/>
              </a:rPr>
              <a:t>https://</a:t>
            </a:r>
            <a:r>
              <a:rPr lang="en-GB" altLang="en-US" sz="1800" dirty="0" smtClean="0">
                <a:hlinkClick r:id="rId3"/>
              </a:rPr>
              <a:t>mentor.ieee.org/802.11/dcn/18/11-18-0870-00-00ax-tgax-par-extension-request.docx</a:t>
            </a:r>
            <a:r>
              <a:rPr lang="en-GB" altLang="en-US" sz="1800" dirty="0" smtClean="0"/>
              <a:t> be </a:t>
            </a:r>
            <a:r>
              <a:rPr lang="en-GB" altLang="en-US" sz="1800" dirty="0"/>
              <a:t>posted to the IEEE 802 Executive Committee (EC) agenda for WG 802 preview and EC approval to submit to </a:t>
            </a:r>
            <a:r>
              <a:rPr lang="en-GB" altLang="en-US" sz="1800" dirty="0" err="1"/>
              <a:t>NesCom</a:t>
            </a:r>
            <a:r>
              <a:rPr lang="en-GB" altLang="en-US" sz="1800" dirty="0"/>
              <a:t>.</a:t>
            </a:r>
            <a:endParaRPr lang="en-CA" altLang="en-US" sz="1800" dirty="0"/>
          </a:p>
          <a:p>
            <a:pPr marL="457200" lvl="1" indent="0"/>
            <a:endParaRPr lang="en-CA" altLang="en-US" sz="1800" dirty="0"/>
          </a:p>
          <a:p>
            <a:pPr lvl="1">
              <a:buFont typeface="Arial" panose="020B0604020202020204" pitchFamily="34" charset="0"/>
              <a:buChar char="•"/>
            </a:pPr>
            <a:r>
              <a:rPr lang="en-GB" altLang="en-US" sz="1800" dirty="0"/>
              <a:t>Moved by on behalf of &lt;group&gt;</a:t>
            </a:r>
            <a:endParaRPr lang="en-CA" altLang="en-US" sz="1800" dirty="0"/>
          </a:p>
          <a:p>
            <a:pPr lvl="1">
              <a:buFont typeface="Arial" panose="020B0604020202020204" pitchFamily="34" charset="0"/>
              <a:buChar char="•"/>
            </a:pPr>
            <a:r>
              <a:rPr lang="en-GB" altLang="en-US" sz="1800" dirty="0" err="1"/>
              <a:t>TGac</a:t>
            </a:r>
            <a:r>
              <a:rPr lang="en-GB" altLang="en-US" sz="1800" dirty="0"/>
              <a:t> vote: </a:t>
            </a:r>
            <a:endParaRPr lang="en-CA" altLang="en-US" sz="1800" dirty="0"/>
          </a:p>
          <a:p>
            <a:pPr lvl="1">
              <a:buFont typeface="Arial" panose="020B0604020202020204" pitchFamily="34" charset="0"/>
              <a:buChar char="•"/>
            </a:pPr>
            <a:r>
              <a:rPr lang="en-GB" altLang="en-US" sz="1800" dirty="0"/>
              <a:t>Moved:   Seconded: </a:t>
            </a:r>
            <a:r>
              <a:rPr lang="en-GB" altLang="en-US" sz="1800" dirty="0" smtClean="0"/>
              <a:t>, </a:t>
            </a:r>
            <a:r>
              <a:rPr lang="en-GB" altLang="en-US" sz="1800" dirty="0"/>
              <a:t>Result: </a:t>
            </a:r>
            <a:r>
              <a:rPr lang="en-GB" altLang="en-US" sz="1800" dirty="0" smtClean="0"/>
              <a:t>y/n/a</a:t>
            </a:r>
            <a:endParaRPr lang="en-CA" altLang="en-US" sz="1800" dirty="0"/>
          </a:p>
          <a:p>
            <a:pPr>
              <a:buFont typeface="Arial" panose="020B0604020202020204" pitchFamily="34" charset="0"/>
              <a:buChar char="•"/>
            </a:pP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669016187"/>
              </p:ext>
            </p:extLst>
          </p:nvPr>
        </p:nvGraphicFramePr>
        <p:xfrm>
          <a:off x="7315200" y="2621130"/>
          <a:ext cx="1625600" cy="1371600"/>
        </p:xfrm>
        <a:graphic>
          <a:graphicData uri="http://schemas.openxmlformats.org/presentationml/2006/ole">
            <mc:AlternateContent xmlns:mc="http://schemas.openxmlformats.org/markup-compatibility/2006">
              <mc:Choice xmlns:v="urn:schemas-microsoft-com:vml" Requires="v">
                <p:oleObj spid="_x0000_s5152" name="Acrobat Document" showAsIcon="1" r:id="rId4" imgW="914400" imgH="771480" progId="AcroExch.Document.DC">
                  <p:embed/>
                </p:oleObj>
              </mc:Choice>
              <mc:Fallback>
                <p:oleObj name="Acrobat Document" showAsIcon="1" r:id="rId4" imgW="914400" imgH="771480" progId="AcroExch.Document.DC">
                  <p:embed/>
                  <p:pic>
                    <p:nvPicPr>
                      <p:cNvPr id="0" name=""/>
                      <p:cNvPicPr/>
                      <p:nvPr/>
                    </p:nvPicPr>
                    <p:blipFill>
                      <a:blip r:embed="rId5"/>
                      <a:stretch>
                        <a:fillRect/>
                      </a:stretch>
                    </p:blipFill>
                    <p:spPr>
                      <a:xfrm>
                        <a:off x="7315200" y="2621130"/>
                        <a:ext cx="1625600" cy="1371600"/>
                      </a:xfrm>
                      <a:prstGeom prst="rect">
                        <a:avLst/>
                      </a:prstGeom>
                    </p:spPr>
                  </p:pic>
                </p:oleObj>
              </mc:Fallback>
            </mc:AlternateContent>
          </a:graphicData>
        </a:graphic>
      </p:graphicFrame>
    </p:spTree>
    <p:extLst>
      <p:ext uri="{BB962C8B-B14F-4D97-AF65-F5344CB8AC3E}">
        <p14:creationId xmlns:p14="http://schemas.microsoft.com/office/powerpoint/2010/main" val="3746665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10,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resolve CID that have no approved resolution as </a:t>
            </a:r>
            <a:r>
              <a:rPr lang="en-US" dirty="0" smtClean="0"/>
              <a:t>“Rejected” </a:t>
            </a:r>
            <a:r>
              <a:rPr lang="en-US" dirty="0"/>
              <a:t>in the interest of releasing draft 2.0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38327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11-17/01682r10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1625</TotalTime>
  <Words>2000</Words>
  <Application>Microsoft Office PowerPoint</Application>
  <PresentationFormat>On-screen Show (4:3)</PresentationFormat>
  <Paragraphs>425</Paragraphs>
  <Slides>37</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4</vt:i4>
      </vt:variant>
      <vt:variant>
        <vt:lpstr>Slide Titles</vt:lpstr>
      </vt:variant>
      <vt:variant>
        <vt:i4>37</vt:i4>
      </vt:variant>
    </vt:vector>
  </HeadingPairs>
  <TitlesOfParts>
    <vt:vector size="52" baseType="lpstr">
      <vt:lpstr>Arial Unicode MS</vt:lpstr>
      <vt:lpstr>MS Gothic</vt:lpstr>
      <vt:lpstr>MS PGothic</vt:lpstr>
      <vt:lpstr>Arial</vt:lpstr>
      <vt:lpstr>Arial Black</vt:lpstr>
      <vt:lpstr>Calibri</vt:lpstr>
      <vt:lpstr>Monotype Sorts</vt:lpstr>
      <vt:lpstr>Symbol</vt:lpstr>
      <vt:lpstr>Times New Roman</vt:lpstr>
      <vt:lpstr>Wingdings</vt:lpstr>
      <vt:lpstr>Office Theme</vt:lpstr>
      <vt:lpstr>Document</vt:lpstr>
      <vt:lpstr>Microsoft Excel 97-2003 Worksheet</vt:lpstr>
      <vt:lpstr>Packager Shell Object</vt:lpstr>
      <vt:lpstr>Acrobat Document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7, 13:30 – 15:30 </vt:lpstr>
      <vt:lpstr>Submissions</vt:lpstr>
      <vt:lpstr>PowerPoint Presentation</vt:lpstr>
      <vt:lpstr>Summary from March 2018</vt:lpstr>
      <vt:lpstr>Timeline</vt:lpstr>
      <vt:lpstr>Editor Report </vt:lpstr>
      <vt:lpstr>Approval of  TG Minutes (March 2018 Meeting and Telecon Minutes) </vt:lpstr>
      <vt:lpstr>TG Leadership </vt:lpstr>
      <vt:lpstr>Vice Chair Election</vt:lpstr>
      <vt:lpstr>Coexistence Assurance </vt:lpstr>
      <vt:lpstr>PAR Extension</vt:lpstr>
      <vt:lpstr>Agenda for Monday May 7, 19:30 – 21:30 </vt:lpstr>
      <vt:lpstr>Agenda for Tuesday May 8, 10:30 – 12:30 </vt:lpstr>
      <vt:lpstr>Agenda for Tuesday May 8, 16:00 – 18:00 </vt:lpstr>
      <vt:lpstr>Agenda for Tuesday May 8, 19:30 – 21:30 </vt:lpstr>
      <vt:lpstr>Agenda for Wednesday May 9, 08:00 – 10:00 </vt:lpstr>
      <vt:lpstr>Agenda for Wednesday May 9, 16:00 – 18:00 </vt:lpstr>
      <vt:lpstr>Agenda for Thursday May 10, 08:00 – 10:00</vt:lpstr>
      <vt:lpstr>Agenda for Thursday May 10, 13:30 – 15:30</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95</cp:revision>
  <cp:lastPrinted>1601-01-01T00:00:00Z</cp:lastPrinted>
  <dcterms:created xsi:type="dcterms:W3CDTF">2017-01-26T15:28:16Z</dcterms:created>
  <dcterms:modified xsi:type="dcterms:W3CDTF">2018-05-07T10:09:34Z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