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4"/>
  </p:notesMasterIdLst>
  <p:handoutMasterIdLst>
    <p:handoutMasterId r:id="rId35"/>
  </p:handoutMasterIdLst>
  <p:sldIdLst>
    <p:sldId id="256" r:id="rId2"/>
    <p:sldId id="257" r:id="rId3"/>
    <p:sldId id="258" r:id="rId4"/>
    <p:sldId id="259" r:id="rId5"/>
    <p:sldId id="260" r:id="rId6"/>
    <p:sldId id="261" r:id="rId7"/>
    <p:sldId id="263" r:id="rId8"/>
    <p:sldId id="264" r:id="rId9"/>
    <p:sldId id="265" r:id="rId10"/>
    <p:sldId id="266" r:id="rId11"/>
    <p:sldId id="270" r:id="rId12"/>
    <p:sldId id="267" r:id="rId13"/>
    <p:sldId id="268" r:id="rId14"/>
    <p:sldId id="269" r:id="rId15"/>
    <p:sldId id="271" r:id="rId16"/>
    <p:sldId id="272" r:id="rId17"/>
    <p:sldId id="273" r:id="rId18"/>
    <p:sldId id="276" r:id="rId19"/>
    <p:sldId id="275" r:id="rId20"/>
    <p:sldId id="274" r:id="rId21"/>
    <p:sldId id="290" r:id="rId22"/>
    <p:sldId id="278" r:id="rId23"/>
    <p:sldId id="279" r:id="rId24"/>
    <p:sldId id="289" r:id="rId25"/>
    <p:sldId id="281" r:id="rId26"/>
    <p:sldId id="292" r:id="rId27"/>
    <p:sldId id="283" r:id="rId28"/>
    <p:sldId id="284" r:id="rId29"/>
    <p:sldId id="285" r:id="rId30"/>
    <p:sldId id="291" r:id="rId31"/>
    <p:sldId id="287" r:id="rId32"/>
    <p:sldId id="286" r:id="rId3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5" autoAdjust="0"/>
    <p:restoredTop sz="94660"/>
  </p:normalViewPr>
  <p:slideViewPr>
    <p:cSldViewPr>
      <p:cViewPr varScale="1">
        <p:scale>
          <a:sx n="74" d="100"/>
          <a:sy n="74" d="100"/>
        </p:scale>
        <p:origin x="1206" y="7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3774"/>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13</a:t>
            </a:fld>
            <a:endParaRPr lang="en-US"/>
          </a:p>
        </p:txBody>
      </p:sp>
    </p:spTree>
    <p:extLst>
      <p:ext uri="{BB962C8B-B14F-4D97-AF65-F5344CB8AC3E}">
        <p14:creationId xmlns:p14="http://schemas.microsoft.com/office/powerpoint/2010/main" val="14758055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May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2018</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May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May 2018</a:t>
            </a:r>
            <a:endParaRPr lang="en-GB" dirty="0"/>
          </a:p>
        </p:txBody>
      </p:sp>
      <p:sp>
        <p:nvSpPr>
          <p:cNvPr id="6" name="Footer Placeholder 5"/>
          <p:cNvSpPr>
            <a:spLocks noGrp="1"/>
          </p:cNvSpPr>
          <p:nvPr>
            <p:ph type="ftr" idx="11"/>
          </p:nvPr>
        </p:nvSpPr>
        <p:spPr/>
        <p:txBody>
          <a:bodyPr/>
          <a:lstStyle>
            <a:lvl1pPr>
              <a:defRPr/>
            </a:lvl1pPr>
          </a:lstStyle>
          <a:p>
            <a:r>
              <a:rPr lang="en-GB" smtClean="0"/>
              <a:t>Osama Aboul-Magd, Huawei Technologies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May 2018</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May 2018</a:t>
            </a:r>
            <a:endParaRPr lang="en-GB" dirty="0"/>
          </a:p>
        </p:txBody>
      </p:sp>
      <p:sp>
        <p:nvSpPr>
          <p:cNvPr id="4" name="Footer Placeholder 3"/>
          <p:cNvSpPr>
            <a:spLocks noGrp="1"/>
          </p:cNvSpPr>
          <p:nvPr>
            <p:ph type="ftr" idx="11"/>
          </p:nvPr>
        </p:nvSpPr>
        <p:spPr/>
        <p:txBody>
          <a:bodyPr/>
          <a:lstStyle>
            <a:lvl1pPr>
              <a:defRPr/>
            </a:lvl1p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May 2018</a:t>
            </a:r>
            <a:endParaRPr lang="en-GB" dirty="0"/>
          </a:p>
        </p:txBody>
      </p:sp>
      <p:sp>
        <p:nvSpPr>
          <p:cNvPr id="3" name="Footer Placeholder 2"/>
          <p:cNvSpPr>
            <a:spLocks noGrp="1"/>
          </p:cNvSpPr>
          <p:nvPr>
            <p:ph type="ftr" idx="11"/>
          </p:nvPr>
        </p:nvSpPr>
        <p:spPr/>
        <p:txBody>
          <a:bodyPr/>
          <a:lstStyle>
            <a:lvl1pPr>
              <a:defRPr/>
            </a:lvl1pPr>
          </a:lstStyle>
          <a:p>
            <a:r>
              <a:rPr lang="en-GB" smtClean="0"/>
              <a:t>Osama Aboul-Magd, Huawei Technologies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802.11-18/0635r1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jrosdahl@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May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a:t>
            </a:r>
            <a:r>
              <a:rPr lang="en-US" altLang="en-US" dirty="0" smtClean="0"/>
              <a:t>May 2018 </a:t>
            </a:r>
            <a:r>
              <a:rPr lang="en-US" altLang="en-US" dirty="0"/>
              <a:t>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2018-03-28</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013283920"/>
              </p:ext>
            </p:extLst>
          </p:nvPr>
        </p:nvGraphicFramePr>
        <p:xfrm>
          <a:off x="520699" y="2486025"/>
          <a:ext cx="8289807" cy="2543175"/>
        </p:xfrm>
        <a:graphic>
          <a:graphicData uri="http://schemas.openxmlformats.org/presentationml/2006/ole">
            <mc:AlternateContent xmlns:mc="http://schemas.openxmlformats.org/markup-compatibility/2006">
              <mc:Choice xmlns:v="urn:schemas-microsoft-com:vml" Requires="v">
                <p:oleObj spid="_x0000_s3145" name="Document" r:id="rId5" imgW="8258040" imgH="2539270" progId="Word.Document.8">
                  <p:embed/>
                </p:oleObj>
              </mc:Choice>
              <mc:Fallback>
                <p:oleObj name="Document" r:id="rId5" imgW="8258040" imgH="2539270" progId="Word.Document.8">
                  <p:embed/>
                  <p:pic>
                    <p:nvPicPr>
                      <p:cNvPr id="0" name="Picture 3"/>
                      <p:cNvPicPr>
                        <a:picLocks noChangeAspect="1" noChangeArrowheads="1"/>
                      </p:cNvPicPr>
                      <p:nvPr/>
                    </p:nvPicPr>
                    <p:blipFill>
                      <a:blip r:embed="rId6"/>
                      <a:srcRect/>
                      <a:stretch>
                        <a:fillRect/>
                      </a:stretch>
                    </p:blipFill>
                    <p:spPr bwMode="auto">
                      <a:xfrm>
                        <a:off x="520699" y="2486025"/>
                        <a:ext cx="8289807" cy="2543175"/>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r>
              <a:rPr lang="en-GB" sz="2000" dirty="0" smtClean="0">
                <a:solidFill>
                  <a:srgbClr val="000000"/>
                </a:solidFill>
              </a:rPr>
              <a:t>:</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4001778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3878637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Items for the Week</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Approve meeting and </a:t>
            </a:r>
            <a:r>
              <a:rPr lang="en-US" dirty="0" err="1" smtClean="0"/>
              <a:t>telecon</a:t>
            </a:r>
            <a:r>
              <a:rPr lang="en-US" dirty="0" smtClean="0"/>
              <a:t> minutes since May 2018.</a:t>
            </a:r>
          </a:p>
          <a:p>
            <a:pPr>
              <a:buFont typeface="Arial" panose="020B0604020202020204" pitchFamily="34" charset="0"/>
              <a:buChar char="•"/>
            </a:pPr>
            <a:r>
              <a:rPr lang="en-US" dirty="0" smtClean="0"/>
              <a:t>Approve a new revision of the coexistence assurance document.</a:t>
            </a:r>
          </a:p>
          <a:p>
            <a:pPr>
              <a:buFont typeface="Arial" panose="020B0604020202020204" pitchFamily="34" charset="0"/>
              <a:buChar char="•"/>
            </a:pPr>
            <a:r>
              <a:rPr lang="en-US" dirty="0" smtClean="0"/>
              <a:t>Complete comment resolution on draft D2.0 and approve a motion to start a 30-day WG letter ballot.</a:t>
            </a:r>
          </a:p>
          <a:p>
            <a:pPr>
              <a:buFont typeface="Arial" panose="020B0604020202020204" pitchFamily="34" charset="0"/>
              <a:buChar char="•"/>
            </a:pPr>
            <a:r>
              <a:rPr lang="en-US" dirty="0" smtClean="0"/>
              <a:t>TG </a:t>
            </a:r>
            <a:r>
              <a:rPr lang="en-US" dirty="0" smtClean="0"/>
              <a:t>leadership and Vice Chairs election. </a:t>
            </a:r>
            <a:endParaRPr lang="en-US" dirty="0" smtClean="0"/>
          </a:p>
          <a:p>
            <a:pPr>
              <a:buFont typeface="Arial" panose="020B0604020202020204" pitchFamily="34" charset="0"/>
              <a:buChar char="•"/>
            </a:pPr>
            <a:r>
              <a:rPr lang="en-US" dirty="0" smtClean="0"/>
              <a:t>Discuss TG PAR extension.</a:t>
            </a:r>
          </a:p>
          <a:p>
            <a:pPr>
              <a:buFont typeface="Arial" panose="020B0604020202020204" pitchFamily="34" charset="0"/>
              <a:buChar char="•"/>
            </a:pPr>
            <a:r>
              <a:rPr lang="en-US" dirty="0" smtClean="0"/>
              <a:t>Schedule TG </a:t>
            </a:r>
            <a:r>
              <a:rPr lang="en-US" dirty="0" err="1" smtClean="0"/>
              <a:t>telecons</a:t>
            </a:r>
            <a:r>
              <a:rPr lang="en-US" dirty="0" smtClean="0"/>
              <a: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328320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1"/>
            <a:ext cx="7770813" cy="838200"/>
          </a:xfrm>
        </p:spPr>
        <p:txBody>
          <a:bodyPr/>
          <a:lstStyle/>
          <a:p>
            <a:r>
              <a:rPr lang="en-US" dirty="0" smtClean="0"/>
              <a:t>General Flow of the Meeting</a:t>
            </a:r>
            <a:endParaRPr lang="en-US" dirty="0"/>
          </a:p>
        </p:txBody>
      </p:sp>
      <p:sp>
        <p:nvSpPr>
          <p:cNvPr id="7" name="Content Placeholder 6"/>
          <p:cNvSpPr>
            <a:spLocks noGrp="1"/>
          </p:cNvSpPr>
          <p:nvPr>
            <p:ph sz="half" idx="1"/>
          </p:nvPr>
        </p:nvSpPr>
        <p:spPr>
          <a:xfrm>
            <a:off x="685800" y="1524000"/>
            <a:ext cx="3808413" cy="4113213"/>
          </a:xfrm>
        </p:spPr>
        <p:txBody>
          <a:bodyPr/>
          <a:lstStyle/>
          <a:p>
            <a:pPr>
              <a:lnSpc>
                <a:spcPct val="80000"/>
              </a:lnSpc>
            </a:pPr>
            <a:endParaRPr lang="en-US" altLang="en-US" sz="1200" dirty="0"/>
          </a:p>
          <a:p>
            <a:pPr>
              <a:lnSpc>
                <a:spcPct val="80000"/>
              </a:lnSpc>
            </a:pPr>
            <a:r>
              <a:rPr lang="en-US" altLang="en-US" sz="1400" dirty="0" smtClean="0"/>
              <a:t>Monday May </a:t>
            </a:r>
            <a:r>
              <a:rPr lang="en-US" altLang="en-US" sz="1400" dirty="0"/>
              <a:t>7</a:t>
            </a:r>
            <a:r>
              <a:rPr lang="en-US" altLang="en-US" sz="1400" dirty="0" smtClean="0"/>
              <a:t>, 13:30 </a:t>
            </a:r>
            <a:r>
              <a:rPr lang="en-US" altLang="en-US" sz="1400" dirty="0"/>
              <a:t>– </a:t>
            </a:r>
            <a:r>
              <a:rPr lang="en-US" altLang="en-US" sz="1400" dirty="0" smtClean="0"/>
              <a:t>15:30</a:t>
            </a:r>
            <a:endParaRPr lang="en-US" altLang="en-US" sz="1400" dirty="0"/>
          </a:p>
          <a:p>
            <a:pPr lvl="1">
              <a:lnSpc>
                <a:spcPct val="80000"/>
              </a:lnSpc>
            </a:pPr>
            <a:r>
              <a:rPr lang="en-US" altLang="en-US" sz="1200" dirty="0"/>
              <a:t>Call Meeting to order</a:t>
            </a:r>
          </a:p>
          <a:p>
            <a:pPr lvl="1">
              <a:lnSpc>
                <a:spcPct val="80000"/>
              </a:lnSpc>
            </a:pPr>
            <a:r>
              <a:rPr lang="en-US" altLang="en-US" sz="1200" dirty="0"/>
              <a:t>IEEE 802 and 802.11 IPR Policy and procedure</a:t>
            </a:r>
            <a:r>
              <a:rPr lang="en-US" altLang="en-US" sz="1200" dirty="0" smtClean="0"/>
              <a:t>.</a:t>
            </a:r>
            <a:endParaRPr lang="en-US" altLang="en-US" sz="1200" dirty="0"/>
          </a:p>
          <a:p>
            <a:pPr lvl="1">
              <a:lnSpc>
                <a:spcPct val="80000"/>
              </a:lnSpc>
            </a:pPr>
            <a:r>
              <a:rPr lang="en-US" altLang="en-US" sz="1200" dirty="0"/>
              <a:t>Comment resolution</a:t>
            </a:r>
          </a:p>
          <a:p>
            <a:pPr lvl="1">
              <a:lnSpc>
                <a:spcPct val="80000"/>
              </a:lnSpc>
            </a:pPr>
            <a:r>
              <a:rPr lang="en-US" altLang="en-US" sz="1200" dirty="0"/>
              <a:t>Presentations</a:t>
            </a:r>
          </a:p>
          <a:p>
            <a:pPr lvl="1">
              <a:lnSpc>
                <a:spcPct val="80000"/>
              </a:lnSpc>
            </a:pPr>
            <a:r>
              <a:rPr lang="en-US" altLang="en-US" sz="1200" dirty="0"/>
              <a:t>Recess </a:t>
            </a:r>
            <a:endParaRPr lang="en-US" altLang="en-US" sz="1200" dirty="0" smtClean="0"/>
          </a:p>
          <a:p>
            <a:pPr>
              <a:lnSpc>
                <a:spcPct val="80000"/>
              </a:lnSpc>
            </a:pPr>
            <a:r>
              <a:rPr lang="en-CA" altLang="en-US" sz="1400" dirty="0" smtClean="0"/>
              <a:t>Monday</a:t>
            </a:r>
            <a:r>
              <a:rPr lang="en-US" altLang="en-US" sz="1400" dirty="0" smtClean="0"/>
              <a:t> </a:t>
            </a:r>
            <a:r>
              <a:rPr lang="en-US" altLang="en-US" sz="1400" dirty="0"/>
              <a:t>May </a:t>
            </a:r>
            <a:r>
              <a:rPr lang="en-US" altLang="en-US" sz="1400" dirty="0" smtClean="0"/>
              <a:t>7, 19:30 </a:t>
            </a:r>
            <a:r>
              <a:rPr lang="en-US" altLang="en-US" sz="1400" dirty="0"/>
              <a:t>– </a:t>
            </a:r>
            <a:r>
              <a:rPr lang="en-US" altLang="en-US" sz="1400" dirty="0" smtClean="0"/>
              <a:t>21:300</a:t>
            </a:r>
            <a:endParaRPr lang="en-US" altLang="en-US" sz="1400" dirty="0"/>
          </a:p>
          <a:p>
            <a:pPr lvl="1">
              <a:lnSpc>
                <a:spcPct val="80000"/>
              </a:lnSpc>
            </a:pPr>
            <a:r>
              <a:rPr lang="en-US" altLang="en-US" sz="1400" dirty="0"/>
              <a:t>Ad hoc group </a:t>
            </a:r>
            <a:r>
              <a:rPr lang="en-US" altLang="en-US" sz="1400" dirty="0" smtClean="0"/>
              <a:t>meetings</a:t>
            </a:r>
            <a:r>
              <a:rPr lang="en-US" altLang="en-US" sz="1600" dirty="0"/>
              <a:t>	</a:t>
            </a:r>
          </a:p>
          <a:p>
            <a:pPr>
              <a:lnSpc>
                <a:spcPct val="80000"/>
              </a:lnSpc>
            </a:pPr>
            <a:r>
              <a:rPr lang="en-CA" altLang="en-US" sz="1400" dirty="0" smtClean="0"/>
              <a:t>Tuesday</a:t>
            </a:r>
            <a:r>
              <a:rPr lang="en-US" altLang="en-US" sz="1400" dirty="0" smtClean="0"/>
              <a:t> May </a:t>
            </a:r>
            <a:r>
              <a:rPr lang="en-US" altLang="en-US" sz="1400" dirty="0"/>
              <a:t>8</a:t>
            </a:r>
            <a:r>
              <a:rPr lang="en-US" altLang="en-US" sz="1400" dirty="0" smtClean="0"/>
              <a:t>, 10:30 </a:t>
            </a:r>
            <a:r>
              <a:rPr lang="en-US" altLang="en-US" sz="1400" dirty="0"/>
              <a:t>– </a:t>
            </a:r>
            <a:r>
              <a:rPr lang="en-US" altLang="en-US" sz="1400" dirty="0" smtClean="0"/>
              <a:t>12:300</a:t>
            </a:r>
            <a:endParaRPr lang="en-US" altLang="en-US" sz="1400" dirty="0"/>
          </a:p>
          <a:p>
            <a:pPr lvl="1">
              <a:lnSpc>
                <a:spcPct val="80000"/>
              </a:lnSpc>
            </a:pPr>
            <a:r>
              <a:rPr lang="en-US" altLang="en-US" sz="1400" dirty="0" smtClean="0"/>
              <a:t>Ad hoc group meetings</a:t>
            </a:r>
          </a:p>
          <a:p>
            <a:pPr lvl="0">
              <a:lnSpc>
                <a:spcPct val="80000"/>
              </a:lnSpc>
            </a:pPr>
            <a:r>
              <a:rPr lang="en-CA" altLang="en-US" sz="1400" dirty="0"/>
              <a:t>Tuesday</a:t>
            </a:r>
            <a:r>
              <a:rPr lang="en-US" altLang="en-US" sz="1400" dirty="0"/>
              <a:t> </a:t>
            </a:r>
            <a:r>
              <a:rPr lang="en-US" altLang="en-US" sz="1400" dirty="0" smtClean="0"/>
              <a:t>May 8, 16:00 </a:t>
            </a:r>
            <a:r>
              <a:rPr lang="en-US" altLang="en-US" sz="1400" dirty="0"/>
              <a:t>– </a:t>
            </a:r>
            <a:r>
              <a:rPr lang="en-US" altLang="en-US" sz="1400" dirty="0" smtClean="0"/>
              <a:t>18:00</a:t>
            </a:r>
            <a:endParaRPr lang="en-US" altLang="en-US" sz="1400" dirty="0"/>
          </a:p>
          <a:p>
            <a:pPr lvl="1">
              <a:lnSpc>
                <a:spcPct val="80000"/>
              </a:lnSpc>
            </a:pPr>
            <a:r>
              <a:rPr lang="en-US" altLang="en-US" sz="1400" dirty="0"/>
              <a:t>Ad hoc group </a:t>
            </a:r>
            <a:r>
              <a:rPr lang="en-US" altLang="en-US" sz="1400" dirty="0" smtClean="0"/>
              <a:t>meetings</a:t>
            </a:r>
          </a:p>
          <a:p>
            <a:pPr>
              <a:lnSpc>
                <a:spcPct val="80000"/>
              </a:lnSpc>
            </a:pPr>
            <a:r>
              <a:rPr lang="en-CA" altLang="en-US" sz="1400" dirty="0"/>
              <a:t>Tuesday</a:t>
            </a:r>
            <a:r>
              <a:rPr lang="en-US" altLang="en-US" sz="1400" dirty="0"/>
              <a:t> </a:t>
            </a:r>
            <a:r>
              <a:rPr lang="en-US" altLang="en-US" sz="1400" dirty="0" smtClean="0"/>
              <a:t>May </a:t>
            </a:r>
            <a:r>
              <a:rPr lang="en-US" altLang="en-US" sz="1400" dirty="0"/>
              <a:t>8</a:t>
            </a:r>
            <a:r>
              <a:rPr lang="en-US" altLang="en-US" sz="1400" dirty="0" smtClean="0"/>
              <a:t>, 19:30 </a:t>
            </a:r>
            <a:r>
              <a:rPr lang="en-US" altLang="en-US" sz="1400" dirty="0"/>
              <a:t>– </a:t>
            </a:r>
            <a:r>
              <a:rPr lang="en-US" altLang="en-US" sz="1400" dirty="0" smtClean="0"/>
              <a:t>21:30</a:t>
            </a:r>
            <a:endParaRPr lang="en-US" altLang="en-US" sz="1400" dirty="0"/>
          </a:p>
          <a:p>
            <a:pPr lvl="1">
              <a:lnSpc>
                <a:spcPct val="80000"/>
              </a:lnSpc>
            </a:pPr>
            <a:r>
              <a:rPr lang="en-US" altLang="en-US" sz="1400" dirty="0"/>
              <a:t>Ad hoc group </a:t>
            </a:r>
            <a:r>
              <a:rPr lang="en-US" altLang="en-US" sz="1400" dirty="0" smtClean="0"/>
              <a:t>meetings</a:t>
            </a:r>
          </a:p>
          <a:p>
            <a:pPr lvl="1">
              <a:lnSpc>
                <a:spcPct val="80000"/>
              </a:lnSpc>
            </a:pPr>
            <a:endParaRPr lang="en-US" altLang="en-US" sz="2000" dirty="0"/>
          </a:p>
          <a:p>
            <a:pPr lvl="1">
              <a:lnSpc>
                <a:spcPct val="80000"/>
              </a:lnSpc>
            </a:pPr>
            <a:endParaRPr lang="en-US" altLang="en-US" sz="2000" dirty="0"/>
          </a:p>
          <a:p>
            <a:endParaRPr lang="en-US" dirty="0"/>
          </a:p>
        </p:txBody>
      </p:sp>
      <p:sp>
        <p:nvSpPr>
          <p:cNvPr id="8" name="Content Placeholder 7"/>
          <p:cNvSpPr>
            <a:spLocks noGrp="1"/>
          </p:cNvSpPr>
          <p:nvPr>
            <p:ph sz="half" idx="2"/>
          </p:nvPr>
        </p:nvSpPr>
        <p:spPr>
          <a:xfrm>
            <a:off x="4571206" y="1373187"/>
            <a:ext cx="3810000" cy="4113213"/>
          </a:xfrm>
        </p:spPr>
        <p:txBody>
          <a:bodyPr/>
          <a:lstStyle/>
          <a:p>
            <a:pPr>
              <a:lnSpc>
                <a:spcPct val="80000"/>
              </a:lnSpc>
            </a:pPr>
            <a:r>
              <a:rPr lang="en-US" altLang="en-US" sz="1200" dirty="0"/>
              <a:t>Wednesday </a:t>
            </a:r>
            <a:r>
              <a:rPr lang="en-US" altLang="en-US" sz="1200" dirty="0" smtClean="0"/>
              <a:t>May </a:t>
            </a:r>
            <a:r>
              <a:rPr lang="en-US" altLang="en-US" sz="1200" dirty="0"/>
              <a:t>9</a:t>
            </a:r>
            <a:r>
              <a:rPr lang="en-US" altLang="en-US" sz="1200" dirty="0" smtClean="0"/>
              <a:t>, </a:t>
            </a:r>
            <a:r>
              <a:rPr lang="en-US" altLang="en-US" sz="1200" dirty="0"/>
              <a:t>08:00 – 10:00</a:t>
            </a:r>
          </a:p>
          <a:p>
            <a:pPr lvl="1">
              <a:lnSpc>
                <a:spcPct val="80000"/>
              </a:lnSpc>
            </a:pPr>
            <a:r>
              <a:rPr lang="en-US" altLang="en-US" sz="1200" dirty="0"/>
              <a:t>Call Meeting to order</a:t>
            </a:r>
          </a:p>
          <a:p>
            <a:pPr lvl="1">
              <a:lnSpc>
                <a:spcPct val="80000"/>
              </a:lnSpc>
            </a:pPr>
            <a:r>
              <a:rPr lang="en-US" altLang="en-US" sz="1200" dirty="0"/>
              <a:t>IEEE 802 and 802.11 IPR Policy and procedure.</a:t>
            </a:r>
          </a:p>
          <a:p>
            <a:pPr lvl="1">
              <a:lnSpc>
                <a:spcPct val="80000"/>
              </a:lnSpc>
            </a:pPr>
            <a:r>
              <a:rPr lang="en-US" altLang="en-US" sz="1200" dirty="0"/>
              <a:t>Comment </a:t>
            </a:r>
            <a:r>
              <a:rPr lang="en-US" altLang="en-US" sz="1200" dirty="0" smtClean="0"/>
              <a:t> </a:t>
            </a:r>
            <a:r>
              <a:rPr lang="en-US" altLang="en-US" sz="1200" dirty="0"/>
              <a:t>resolution</a:t>
            </a:r>
          </a:p>
          <a:p>
            <a:pPr lvl="1">
              <a:lnSpc>
                <a:spcPct val="80000"/>
              </a:lnSpc>
            </a:pPr>
            <a:r>
              <a:rPr lang="en-US" altLang="en-US" sz="1200" dirty="0"/>
              <a:t>Recess </a:t>
            </a:r>
            <a:endParaRPr lang="en-US" altLang="en-US" sz="1800" dirty="0"/>
          </a:p>
          <a:p>
            <a:pPr>
              <a:lnSpc>
                <a:spcPct val="80000"/>
              </a:lnSpc>
            </a:pPr>
            <a:r>
              <a:rPr lang="en-US" altLang="en-US" sz="1200" dirty="0" smtClean="0"/>
              <a:t>Wednesday May </a:t>
            </a:r>
            <a:r>
              <a:rPr lang="en-US" altLang="en-US" sz="1200" dirty="0"/>
              <a:t>9</a:t>
            </a:r>
            <a:r>
              <a:rPr lang="en-US" altLang="en-US" sz="1200" dirty="0" smtClean="0"/>
              <a:t>, </a:t>
            </a:r>
            <a:r>
              <a:rPr lang="en-US" altLang="en-US" sz="1200" dirty="0"/>
              <a:t>16:00 – 18:00</a:t>
            </a:r>
          </a:p>
          <a:p>
            <a:pPr lvl="1">
              <a:lnSpc>
                <a:spcPct val="80000"/>
              </a:lnSpc>
            </a:pPr>
            <a:r>
              <a:rPr lang="en-US" altLang="en-US" sz="1200" dirty="0" smtClean="0"/>
              <a:t>Ad hoc group meetings</a:t>
            </a:r>
            <a:endParaRPr lang="en-US" altLang="en-US" sz="1800" dirty="0"/>
          </a:p>
          <a:p>
            <a:pPr>
              <a:lnSpc>
                <a:spcPct val="80000"/>
              </a:lnSpc>
            </a:pPr>
            <a:r>
              <a:rPr lang="en-US" altLang="en-US" sz="1200" dirty="0" smtClean="0"/>
              <a:t>Thursday May 10, 08:00 </a:t>
            </a:r>
            <a:r>
              <a:rPr lang="en-US" altLang="en-US" sz="1200" dirty="0"/>
              <a:t>– </a:t>
            </a:r>
            <a:r>
              <a:rPr lang="en-US" altLang="en-US" sz="1200" dirty="0" smtClean="0"/>
              <a:t>10:00</a:t>
            </a:r>
            <a:endParaRPr lang="en-US" altLang="en-US" sz="1200" dirty="0"/>
          </a:p>
          <a:p>
            <a:pPr lvl="1">
              <a:lnSpc>
                <a:spcPct val="80000"/>
              </a:lnSpc>
            </a:pPr>
            <a:r>
              <a:rPr lang="en-US" altLang="en-US" sz="1200" dirty="0"/>
              <a:t>Call Meeting to order</a:t>
            </a:r>
          </a:p>
          <a:p>
            <a:pPr lvl="1">
              <a:lnSpc>
                <a:spcPct val="80000"/>
              </a:lnSpc>
            </a:pPr>
            <a:r>
              <a:rPr lang="en-US" altLang="en-US" sz="1200" dirty="0"/>
              <a:t>IEEE 802 and 802.11 IPR Policy and procedure.</a:t>
            </a:r>
          </a:p>
          <a:p>
            <a:pPr lvl="1">
              <a:lnSpc>
                <a:spcPct val="80000"/>
              </a:lnSpc>
            </a:pPr>
            <a:r>
              <a:rPr lang="en-US" altLang="en-US" sz="1200" dirty="0"/>
              <a:t>Comment </a:t>
            </a:r>
            <a:r>
              <a:rPr lang="en-US" altLang="en-US" sz="1200" dirty="0" smtClean="0"/>
              <a:t>resolution</a:t>
            </a:r>
            <a:endParaRPr lang="en-US" altLang="en-US" sz="1200" dirty="0"/>
          </a:p>
          <a:p>
            <a:pPr lvl="1">
              <a:lnSpc>
                <a:spcPct val="80000"/>
              </a:lnSpc>
            </a:pPr>
            <a:r>
              <a:rPr lang="en-US" altLang="en-US" sz="1200" dirty="0"/>
              <a:t>Recess </a:t>
            </a:r>
            <a:endParaRPr lang="en-US" altLang="en-US" sz="1800" dirty="0"/>
          </a:p>
          <a:p>
            <a:pPr>
              <a:lnSpc>
                <a:spcPct val="80000"/>
              </a:lnSpc>
            </a:pPr>
            <a:r>
              <a:rPr lang="en-US" altLang="en-US" sz="1200" dirty="0" smtClean="0"/>
              <a:t>Thursday May 10, 13:30 </a:t>
            </a:r>
            <a:r>
              <a:rPr lang="en-US" altLang="en-US" sz="1200" dirty="0"/>
              <a:t>– </a:t>
            </a:r>
            <a:r>
              <a:rPr lang="en-US" altLang="en-US" sz="1200" dirty="0" smtClean="0"/>
              <a:t>15:30</a:t>
            </a:r>
            <a:endParaRPr lang="en-US" altLang="en-US" sz="1200" dirty="0"/>
          </a:p>
          <a:p>
            <a:pPr lvl="1">
              <a:lnSpc>
                <a:spcPct val="80000"/>
              </a:lnSpc>
            </a:pPr>
            <a:r>
              <a:rPr lang="en-US" altLang="en-US" sz="1200" dirty="0"/>
              <a:t>Call Meeting to order</a:t>
            </a:r>
          </a:p>
          <a:p>
            <a:pPr lvl="1">
              <a:lnSpc>
                <a:spcPct val="80000"/>
              </a:lnSpc>
            </a:pPr>
            <a:r>
              <a:rPr lang="en-US" altLang="en-US" sz="1200" dirty="0"/>
              <a:t>IEEE 802 and 802.11 IPR Policy and procedure.</a:t>
            </a:r>
          </a:p>
          <a:p>
            <a:pPr lvl="1">
              <a:lnSpc>
                <a:spcPct val="80000"/>
              </a:lnSpc>
            </a:pPr>
            <a:r>
              <a:rPr lang="en-US" altLang="en-US" sz="1200" dirty="0"/>
              <a:t>Presentations</a:t>
            </a:r>
          </a:p>
          <a:p>
            <a:pPr lvl="1">
              <a:lnSpc>
                <a:spcPct val="80000"/>
              </a:lnSpc>
            </a:pPr>
            <a:r>
              <a:rPr lang="en-US" altLang="en-US" sz="1200" dirty="0"/>
              <a:t>TG Motions</a:t>
            </a:r>
          </a:p>
          <a:p>
            <a:pPr lvl="1">
              <a:lnSpc>
                <a:spcPct val="80000"/>
              </a:lnSpc>
            </a:pPr>
            <a:r>
              <a:rPr lang="en-US" altLang="en-US" sz="1200" dirty="0"/>
              <a:t>Goals for </a:t>
            </a:r>
            <a:r>
              <a:rPr lang="en-US" altLang="en-US" sz="1200" dirty="0" smtClean="0"/>
              <a:t>May 2018</a:t>
            </a:r>
          </a:p>
          <a:p>
            <a:pPr lvl="1">
              <a:lnSpc>
                <a:spcPct val="80000"/>
              </a:lnSpc>
            </a:pPr>
            <a:r>
              <a:rPr lang="en-US" altLang="en-US" sz="1200" dirty="0" smtClean="0"/>
              <a:t>TG ad hoc meeting</a:t>
            </a:r>
            <a:endParaRPr lang="en-US" altLang="en-US" sz="1200" dirty="0"/>
          </a:p>
          <a:p>
            <a:pPr lvl="1">
              <a:lnSpc>
                <a:spcPct val="80000"/>
              </a:lnSpc>
            </a:pPr>
            <a:r>
              <a:rPr lang="en-US" altLang="en-US" sz="1200" dirty="0" err="1"/>
              <a:t>Telecon</a:t>
            </a:r>
            <a:r>
              <a:rPr lang="en-US" altLang="en-US" sz="1200" dirty="0"/>
              <a:t> Schedule</a:t>
            </a:r>
          </a:p>
          <a:p>
            <a:pPr lvl="1">
              <a:lnSpc>
                <a:spcPct val="80000"/>
              </a:lnSpc>
            </a:pPr>
            <a:r>
              <a:rPr lang="en-US" altLang="en-US" sz="1200" dirty="0"/>
              <a:t>Adjourn</a:t>
            </a:r>
          </a:p>
          <a:p>
            <a:endParaRPr lang="en-US" sz="2400" dirty="0"/>
          </a:p>
        </p:txBody>
      </p:sp>
      <p:sp>
        <p:nvSpPr>
          <p:cNvPr id="6" name="Date Placeholder 5"/>
          <p:cNvSpPr>
            <a:spLocks noGrp="1"/>
          </p:cNvSpPr>
          <p:nvPr>
            <p:ph type="dt" idx="10"/>
          </p:nvPr>
        </p:nvSpPr>
        <p:spPr/>
        <p:txBody>
          <a:bodyPr/>
          <a:lstStyle/>
          <a:p>
            <a:r>
              <a:rPr lang="en-US" smtClean="0"/>
              <a:t>May 2018</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83147115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TGax</a:t>
            </a:r>
            <a:r>
              <a:rPr lang="en-US" dirty="0" smtClean="0"/>
              <a:t> Schedule</a:t>
            </a:r>
            <a:endParaRPr lang="en-US" dirty="0"/>
          </a:p>
        </p:txBody>
      </p:sp>
      <p:sp>
        <p:nvSpPr>
          <p:cNvPr id="6" name="Date Placeholder 5"/>
          <p:cNvSpPr>
            <a:spLocks noGrp="1"/>
          </p:cNvSpPr>
          <p:nvPr>
            <p:ph type="dt" idx="10"/>
          </p:nvPr>
        </p:nvSpPr>
        <p:spPr/>
        <p:txBody>
          <a:bodyPr/>
          <a:lstStyle/>
          <a:p>
            <a:r>
              <a:rPr lang="en-US" smtClean="0"/>
              <a:t>May 2018</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221701446"/>
              </p:ext>
            </p:extLst>
          </p:nvPr>
        </p:nvGraphicFramePr>
        <p:xfrm>
          <a:off x="914400" y="2324154"/>
          <a:ext cx="7086600" cy="2552646"/>
        </p:xfrm>
        <a:graphic>
          <a:graphicData uri="http://schemas.openxmlformats.org/drawingml/2006/table">
            <a:tbl>
              <a:tblPr firstRow="1" bandRow="1">
                <a:tableStyleId>{616DA210-FB5B-4158-B5E0-FEB733F419BA}</a:tableStyleId>
              </a:tblPr>
              <a:tblGrid>
                <a:gridCol w="1417320"/>
                <a:gridCol w="708660"/>
                <a:gridCol w="708660"/>
                <a:gridCol w="708660"/>
                <a:gridCol w="708660"/>
                <a:gridCol w="708660"/>
                <a:gridCol w="708660"/>
                <a:gridCol w="1417320"/>
              </a:tblGrid>
              <a:tr h="723846">
                <a:tc>
                  <a:txBody>
                    <a:bodyPr/>
                    <a:lstStyle/>
                    <a:p>
                      <a:pPr algn="ctr"/>
                      <a:endParaRPr lang="en-US" dirty="0"/>
                    </a:p>
                  </a:txBody>
                  <a:tcPr/>
                </a:tc>
                <a:tc gridSpan="2">
                  <a:txBody>
                    <a:bodyPr/>
                    <a:lstStyle/>
                    <a:p>
                      <a:pPr algn="ctr"/>
                      <a:r>
                        <a:rPr lang="en-US" dirty="0" smtClean="0"/>
                        <a:t>Monday</a:t>
                      </a:r>
                      <a:endParaRPr lang="en-US" dirty="0"/>
                    </a:p>
                  </a:txBody>
                  <a:tcPr/>
                </a:tc>
                <a:tc hMerge="1">
                  <a:txBody>
                    <a:bodyPr/>
                    <a:lstStyle/>
                    <a:p>
                      <a:endParaRPr lang="en-US"/>
                    </a:p>
                  </a:txBody>
                  <a:tcPr/>
                </a:tc>
                <a:tc gridSpan="2">
                  <a:txBody>
                    <a:bodyPr/>
                    <a:lstStyle/>
                    <a:p>
                      <a:pPr algn="ctr"/>
                      <a:r>
                        <a:rPr lang="en-US" dirty="0" smtClean="0"/>
                        <a:t>Tuesday</a:t>
                      </a:r>
                      <a:endParaRPr lang="en-US" dirty="0"/>
                    </a:p>
                  </a:txBody>
                  <a:tcPr/>
                </a:tc>
                <a:tc hMerge="1">
                  <a:txBody>
                    <a:bodyPr/>
                    <a:lstStyle/>
                    <a:p>
                      <a:endParaRPr lang="en-US"/>
                    </a:p>
                  </a:txBody>
                  <a:tcPr/>
                </a:tc>
                <a:tc gridSpan="2">
                  <a:txBody>
                    <a:bodyPr/>
                    <a:lstStyle/>
                    <a:p>
                      <a:pPr algn="ctr"/>
                      <a:r>
                        <a:rPr lang="en-US" dirty="0" smtClean="0"/>
                        <a:t>Wednesday</a:t>
                      </a:r>
                      <a:endParaRPr lang="en-US" dirty="0"/>
                    </a:p>
                  </a:txBody>
                  <a:tcPr/>
                </a:tc>
                <a:tc hMerge="1">
                  <a:txBody>
                    <a:bodyPr/>
                    <a:lstStyle/>
                    <a:p>
                      <a:endParaRPr lang="en-US"/>
                    </a:p>
                  </a:txBody>
                  <a:tcPr/>
                </a:tc>
                <a:tc>
                  <a:txBody>
                    <a:bodyPr/>
                    <a:lstStyle/>
                    <a:p>
                      <a:pPr algn="ctr"/>
                      <a:r>
                        <a:rPr lang="en-US" dirty="0" smtClean="0"/>
                        <a:t>Thursday</a:t>
                      </a:r>
                      <a:endParaRPr lang="en-US" dirty="0"/>
                    </a:p>
                  </a:txBody>
                  <a:tcPr/>
                </a:tc>
              </a:tr>
              <a:tr h="340451">
                <a:tc>
                  <a:txBody>
                    <a:bodyPr/>
                    <a:lstStyle/>
                    <a:p>
                      <a:pPr algn="ctr"/>
                      <a:r>
                        <a:rPr lang="en-US" dirty="0" smtClean="0"/>
                        <a:t>AM 1</a:t>
                      </a:r>
                      <a:endParaRPr lang="en-US" dirty="0"/>
                    </a:p>
                  </a:txBody>
                  <a:tcPr/>
                </a:tc>
                <a:tc gridSpan="2">
                  <a:txBody>
                    <a:bodyPr/>
                    <a:lstStyle/>
                    <a:p>
                      <a:pPr algn="ctr"/>
                      <a:endParaRPr lang="en-US" sz="1800" dirty="0"/>
                    </a:p>
                  </a:txBody>
                  <a:tcPr/>
                </a:tc>
                <a:tc hMerge="1">
                  <a:txBody>
                    <a:bodyPr/>
                    <a:lstStyle/>
                    <a:p>
                      <a:endParaRPr lang="en-US"/>
                    </a:p>
                  </a:txBody>
                  <a:tcPr/>
                </a:tc>
                <a:tc gridSpan="2">
                  <a:txBody>
                    <a:bodyPr/>
                    <a:lstStyle/>
                    <a:p>
                      <a:pPr algn="ctr"/>
                      <a:endParaRPr lang="en-US" sz="1800" dirty="0"/>
                    </a:p>
                  </a:txBody>
                  <a:tcPr/>
                </a:tc>
                <a:tc hMerge="1">
                  <a:txBody>
                    <a:bodyPr/>
                    <a:lstStyle/>
                    <a:p>
                      <a:endParaRPr lang="en-US"/>
                    </a:p>
                  </a:txBody>
                  <a:tcPr/>
                </a:tc>
                <a:tc gridSpan="2">
                  <a:txBody>
                    <a:bodyPr/>
                    <a:lstStyle/>
                    <a:p>
                      <a:pPr algn="ctr"/>
                      <a:r>
                        <a:rPr lang="en-US" sz="1800" dirty="0" err="1" smtClean="0"/>
                        <a:t>TGax</a:t>
                      </a:r>
                      <a:endParaRPr lang="en-US" sz="1800" dirty="0"/>
                    </a:p>
                  </a:txBody>
                  <a:tcPr/>
                </a:tc>
                <a:tc hMerge="1">
                  <a:txBody>
                    <a:bodyPr/>
                    <a:lstStyle/>
                    <a:p>
                      <a:endParaRPr lang="en-US"/>
                    </a:p>
                  </a:txBody>
                  <a:tcPr/>
                </a:tc>
                <a:tc>
                  <a:txBody>
                    <a:bodyPr/>
                    <a:lstStyle/>
                    <a:p>
                      <a:pPr algn="ctr"/>
                      <a:r>
                        <a:rPr lang="en-US" sz="1800" dirty="0" smtClean="0"/>
                        <a:t>TGax</a:t>
                      </a:r>
                      <a:endParaRPr lang="en-US" sz="1800" dirty="0"/>
                    </a:p>
                  </a:txBody>
                  <a:tcPr/>
                </a:tc>
              </a:tr>
              <a:tr h="355691">
                <a:tc>
                  <a:txBody>
                    <a:bodyPr/>
                    <a:lstStyle/>
                    <a:p>
                      <a:pPr algn="ctr"/>
                      <a:r>
                        <a:rPr lang="en-US" dirty="0" smtClean="0"/>
                        <a:t>AM 2</a:t>
                      </a:r>
                      <a:endParaRPr lang="en-US" dirty="0"/>
                    </a:p>
                  </a:txBody>
                  <a:tcPr/>
                </a:tc>
                <a:tc gridSpan="2">
                  <a:txBody>
                    <a:bodyPr/>
                    <a:lstStyle/>
                    <a:p>
                      <a:pPr algn="ctr"/>
                      <a:endParaRPr lang="en-US" sz="1800" dirty="0"/>
                    </a:p>
                  </a:txBody>
                  <a:tcPr/>
                </a:tc>
                <a:tc hMerge="1">
                  <a:txBody>
                    <a:bodyPr/>
                    <a:lstStyle/>
                    <a:p>
                      <a:endParaRPr lang="en-US"/>
                    </a:p>
                  </a:txBody>
                  <a:tcPr/>
                </a:tc>
                <a:tc>
                  <a:txBody>
                    <a:bodyPr/>
                    <a:lstStyle/>
                    <a:p>
                      <a:r>
                        <a:rPr lang="en-US" sz="1400" dirty="0" smtClean="0"/>
                        <a:t>ad hoc</a:t>
                      </a:r>
                      <a:endParaRPr lang="en-US" sz="1400" dirty="0"/>
                    </a:p>
                  </a:txBody>
                  <a:tcPr/>
                </a:tc>
                <a:tc>
                  <a:txBody>
                    <a:bodyPr/>
                    <a:lstStyle/>
                    <a:p>
                      <a:r>
                        <a:rPr lang="en-US" sz="1400" dirty="0" smtClean="0"/>
                        <a:t>ad</a:t>
                      </a:r>
                      <a:r>
                        <a:rPr lang="en-US" sz="1400" baseline="0" dirty="0" smtClean="0"/>
                        <a:t> hoc</a:t>
                      </a:r>
                      <a:endParaRPr lang="en-US" sz="1400" dirty="0"/>
                    </a:p>
                  </a:txBody>
                  <a:tcPr/>
                </a:tc>
                <a:tc gridSpan="2">
                  <a:txBody>
                    <a:bodyPr/>
                    <a:lstStyle/>
                    <a:p>
                      <a:pPr algn="ctr"/>
                      <a:endParaRPr lang="en-US" sz="1800" dirty="0"/>
                    </a:p>
                  </a:txBody>
                  <a:tcPr/>
                </a:tc>
                <a:tc hMerge="1">
                  <a:txBody>
                    <a:bodyPr/>
                    <a:lstStyle/>
                    <a:p>
                      <a:endParaRPr lang="en-US"/>
                    </a:p>
                  </a:txBody>
                  <a:tcPr/>
                </a:tc>
                <a:tc>
                  <a:txBody>
                    <a:bodyPr/>
                    <a:lstStyle/>
                    <a:p>
                      <a:endParaRPr lang="en-US" dirty="0"/>
                    </a:p>
                  </a:txBody>
                  <a:tcPr/>
                </a:tc>
              </a:tr>
              <a:tr h="365759">
                <a:tc>
                  <a:txBody>
                    <a:bodyPr/>
                    <a:lstStyle/>
                    <a:p>
                      <a:pPr algn="ctr"/>
                      <a:r>
                        <a:rPr lang="en-US" dirty="0" smtClean="0"/>
                        <a:t>PM 1</a:t>
                      </a:r>
                      <a:endParaRPr lang="en-US" dirty="0"/>
                    </a:p>
                  </a:txBody>
                  <a:tcPr/>
                </a:tc>
                <a:tc gridSpan="2">
                  <a:txBody>
                    <a:bodyPr/>
                    <a:lstStyle/>
                    <a:p>
                      <a:pPr algn="ctr"/>
                      <a:r>
                        <a:rPr lang="en-US" sz="1800" dirty="0" smtClean="0"/>
                        <a:t>TGax</a:t>
                      </a:r>
                      <a:endParaRPr lang="en-US" sz="1800" dirty="0"/>
                    </a:p>
                  </a:txBody>
                  <a:tcPr/>
                </a:tc>
                <a:tc hMerge="1">
                  <a:txBody>
                    <a:bodyPr/>
                    <a:lstStyle/>
                    <a:p>
                      <a:endParaRPr lang="en-US"/>
                    </a:p>
                  </a:txBody>
                  <a:tcPr/>
                </a:tc>
                <a:tc gridSpan="2">
                  <a:txBody>
                    <a:bodyPr/>
                    <a:lstStyle/>
                    <a:p>
                      <a:pPr algn="ctr"/>
                      <a:endParaRPr lang="en-US" sz="1800" dirty="0"/>
                    </a:p>
                  </a:txBody>
                  <a:tcPr/>
                </a:tc>
                <a:tc hMerge="1">
                  <a:txBody>
                    <a:bodyPr/>
                    <a:lstStyle/>
                    <a:p>
                      <a:endParaRPr lang="en-US"/>
                    </a:p>
                  </a:txBody>
                  <a:tcPr/>
                </a:tc>
                <a:tc>
                  <a:txBody>
                    <a:bodyPr/>
                    <a:lstStyle/>
                    <a:p>
                      <a:endParaRPr lang="en-US" sz="1800" dirty="0"/>
                    </a:p>
                  </a:txBody>
                  <a:tcPr/>
                </a:tc>
                <a:tc>
                  <a:txBody>
                    <a:bodyPr/>
                    <a:lstStyle/>
                    <a:p>
                      <a:endParaRPr lang="en-US" sz="1800" dirty="0"/>
                    </a:p>
                  </a:txBody>
                  <a:tcPr/>
                </a:tc>
                <a:tc>
                  <a:txBody>
                    <a:bodyPr/>
                    <a:lstStyle/>
                    <a:p>
                      <a:pPr algn="ctr"/>
                      <a:r>
                        <a:rPr lang="en-US" dirty="0" smtClean="0"/>
                        <a:t>TGax</a:t>
                      </a:r>
                      <a:endParaRPr lang="en-US" dirty="0"/>
                    </a:p>
                  </a:txBody>
                  <a:tcPr/>
                </a:tc>
              </a:tr>
              <a:tr h="365759">
                <a:tc>
                  <a:txBody>
                    <a:bodyPr/>
                    <a:lstStyle/>
                    <a:p>
                      <a:pPr algn="ctr"/>
                      <a:r>
                        <a:rPr lang="en-US" dirty="0" smtClean="0"/>
                        <a:t>PM</a:t>
                      </a:r>
                      <a:r>
                        <a:rPr lang="en-US" baseline="0" dirty="0" smtClean="0"/>
                        <a:t> 2</a:t>
                      </a:r>
                      <a:endParaRPr lang="en-US" dirty="0"/>
                    </a:p>
                  </a:txBody>
                  <a:tcPr/>
                </a:tc>
                <a:tc>
                  <a:txBody>
                    <a:bodyPr/>
                    <a:lstStyle/>
                    <a:p>
                      <a:endParaRPr lang="en-US" sz="1800" dirty="0"/>
                    </a:p>
                  </a:txBody>
                  <a:tcPr/>
                </a:tc>
                <a:tc>
                  <a:txBody>
                    <a:bodyPr/>
                    <a:lstStyle/>
                    <a:p>
                      <a:endParaRPr lang="en-US" sz="1800" dirty="0"/>
                    </a:p>
                  </a:txBody>
                  <a:tcPr/>
                </a:tc>
                <a:tc>
                  <a:txBody>
                    <a:bodyPr/>
                    <a:lstStyle/>
                    <a:p>
                      <a:r>
                        <a:rPr lang="en-US" sz="1400" dirty="0" smtClean="0"/>
                        <a:t>ad hoc</a:t>
                      </a:r>
                      <a:endParaRPr lang="en-US" sz="1400" dirty="0"/>
                    </a:p>
                  </a:txBody>
                  <a:tcPr/>
                </a:tc>
                <a:tc>
                  <a:txBody>
                    <a:bodyPr/>
                    <a:lstStyle/>
                    <a:p>
                      <a:r>
                        <a:rPr lang="en-US" sz="1400" dirty="0" smtClean="0"/>
                        <a:t>ad</a:t>
                      </a:r>
                      <a:r>
                        <a:rPr lang="en-US" sz="1400" baseline="0" dirty="0" smtClean="0"/>
                        <a:t> hoc</a:t>
                      </a:r>
                      <a:endParaRPr lang="en-US" sz="1400" dirty="0"/>
                    </a:p>
                  </a:txBody>
                  <a:tcPr/>
                </a:tc>
                <a:tc>
                  <a:txBody>
                    <a:bodyPr/>
                    <a:lstStyle/>
                    <a:p>
                      <a:r>
                        <a:rPr lang="en-US" sz="1400" dirty="0" smtClean="0"/>
                        <a:t>ad hoc</a:t>
                      </a:r>
                      <a:endParaRPr lang="en-US" sz="1400" dirty="0"/>
                    </a:p>
                  </a:txBody>
                  <a:tcPr/>
                </a:tc>
                <a:tc>
                  <a:txBody>
                    <a:bodyPr/>
                    <a:lstStyle/>
                    <a:p>
                      <a:r>
                        <a:rPr lang="en-US" sz="1400" dirty="0" smtClean="0"/>
                        <a:t>ad</a:t>
                      </a:r>
                      <a:r>
                        <a:rPr lang="en-US" sz="1400" baseline="0" dirty="0" smtClean="0"/>
                        <a:t> hoc</a:t>
                      </a:r>
                      <a:endParaRPr lang="en-US" sz="1400" dirty="0"/>
                    </a:p>
                  </a:txBody>
                  <a:tcPr/>
                </a:tc>
                <a:tc>
                  <a:txBody>
                    <a:bodyPr/>
                    <a:lstStyle/>
                    <a:p>
                      <a:endParaRPr lang="en-US" dirty="0"/>
                    </a:p>
                  </a:txBody>
                  <a:tcPr/>
                </a:tc>
              </a:tr>
              <a:tr h="349405">
                <a:tc>
                  <a:txBody>
                    <a:bodyPr/>
                    <a:lstStyle/>
                    <a:p>
                      <a:pPr algn="ctr"/>
                      <a:r>
                        <a:rPr lang="en-US" dirty="0" smtClean="0"/>
                        <a:t>EVE</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black"/>
                          </a:solidFill>
                          <a:effectLst/>
                          <a:uLnTx/>
                          <a:uFillTx/>
                          <a:latin typeface="+mn-lt"/>
                          <a:ea typeface="+mn-ea"/>
                          <a:cs typeface="+mn-cs"/>
                        </a:rPr>
                        <a:t>ad hoc</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black"/>
                          </a:solidFill>
                          <a:effectLst/>
                          <a:uLnTx/>
                          <a:uFillTx/>
                          <a:latin typeface="+mn-lt"/>
                          <a:ea typeface="+mn-ea"/>
                          <a:cs typeface="+mn-cs"/>
                        </a:rPr>
                        <a:t>ad hoc</a:t>
                      </a:r>
                    </a:p>
                  </a:txBody>
                  <a:tcPr/>
                </a:tc>
                <a:tc>
                  <a:txBody>
                    <a:bodyPr/>
                    <a:lstStyle/>
                    <a:p>
                      <a:r>
                        <a:rPr lang="en-US" sz="1400" dirty="0" smtClean="0"/>
                        <a:t>ad hoc</a:t>
                      </a:r>
                      <a:endParaRPr lang="en-US" sz="1400" dirty="0"/>
                    </a:p>
                  </a:txBody>
                  <a:tcPr/>
                </a:tc>
                <a:tc>
                  <a:txBody>
                    <a:bodyPr/>
                    <a:lstStyle/>
                    <a:p>
                      <a:r>
                        <a:rPr lang="en-US" sz="1400" dirty="0" smtClean="0"/>
                        <a:t>ad</a:t>
                      </a:r>
                      <a:r>
                        <a:rPr lang="en-US" sz="1400" baseline="0" dirty="0" smtClean="0"/>
                        <a:t> hoc</a:t>
                      </a:r>
                      <a:endParaRPr lang="en-US" sz="1400" dirty="0"/>
                    </a:p>
                  </a:txBody>
                  <a:tcPr/>
                </a:tc>
                <a:tc gridSpan="2">
                  <a:txBody>
                    <a:bodyPr/>
                    <a:lstStyle/>
                    <a:p>
                      <a:pPr algn="ctr"/>
                      <a:endParaRPr lang="en-US" dirty="0"/>
                    </a:p>
                  </a:txBody>
                  <a:tcPr/>
                </a:tc>
                <a:tc hMerge="1">
                  <a:txBody>
                    <a:bodyPr/>
                    <a:lstStyle/>
                    <a:p>
                      <a:endParaRPr lang="en-US"/>
                    </a:p>
                  </a:txBody>
                  <a:tcPr/>
                </a:tc>
                <a:tc>
                  <a:txBody>
                    <a:bodyPr/>
                    <a:lstStyle/>
                    <a:p>
                      <a:pPr algn="ctr"/>
                      <a:endParaRPr lang="en-US" dirty="0"/>
                    </a:p>
                  </a:txBody>
                  <a:tcPr/>
                </a:tc>
              </a:tr>
            </a:tbl>
          </a:graphicData>
        </a:graphic>
      </p:graphicFrame>
    </p:spTree>
    <p:extLst>
      <p:ext uri="{BB962C8B-B14F-4D97-AF65-F5344CB8AC3E}">
        <p14:creationId xmlns:p14="http://schemas.microsoft.com/office/powerpoint/2010/main" val="39768188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t>Agenda for Monday </a:t>
            </a:r>
            <a:r>
              <a:rPr lang="en-US" altLang="en-US" dirty="0" smtClean="0"/>
              <a:t>May </a:t>
            </a:r>
            <a:r>
              <a:rPr lang="en-US" altLang="en-US" dirty="0"/>
              <a:t>7</a:t>
            </a:r>
            <a:r>
              <a:rPr lang="en-US" altLang="en-US" dirty="0" smtClean="0"/>
              <a:t>, 13:30 </a:t>
            </a:r>
            <a:r>
              <a:rPr lang="en-US" altLang="en-US" dirty="0"/>
              <a:t>– </a:t>
            </a:r>
            <a:r>
              <a:rPr lang="en-US" altLang="en-US" dirty="0" smtClean="0"/>
              <a:t>15:30</a:t>
            </a:r>
            <a:r>
              <a:rPr lang="en-US" altLang="en-US" dirty="0" smtClean="0">
                <a:sym typeface="Wingdings" panose="05000000000000000000" pitchFamily="2" charset="2"/>
              </a:rPr>
              <a:t> </a:t>
            </a:r>
            <a:endParaRPr lang="en-US" dirty="0"/>
          </a:p>
        </p:txBody>
      </p:sp>
      <p:sp>
        <p:nvSpPr>
          <p:cNvPr id="7" name="Content Placeholder 6"/>
          <p:cNvSpPr>
            <a:spLocks noGrp="1"/>
          </p:cNvSpPr>
          <p:nvPr>
            <p:ph idx="1"/>
          </p:nvPr>
        </p:nvSpPr>
        <p:spPr>
          <a:xfrm>
            <a:off x="685800" y="1828800"/>
            <a:ext cx="7770813" cy="4113213"/>
          </a:xfrm>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a:t>
            </a:r>
            <a:r>
              <a:rPr lang="en-US" altLang="en-US" dirty="0" smtClean="0"/>
              <a:t>Procedure</a:t>
            </a:r>
          </a:p>
          <a:p>
            <a:pPr>
              <a:buFont typeface="Arial" panose="020B0604020202020204" pitchFamily="34" charset="0"/>
              <a:buChar char="•"/>
            </a:pPr>
            <a:r>
              <a:rPr lang="en-US" altLang="en-US" dirty="0" smtClean="0"/>
              <a:t>Submissions and ad hoc groups time allocation.</a:t>
            </a:r>
            <a:endParaRPr lang="en-US" altLang="en-US" dirty="0"/>
          </a:p>
          <a:p>
            <a:pPr>
              <a:lnSpc>
                <a:spcPct val="80000"/>
              </a:lnSpc>
              <a:buFont typeface="Arial" panose="020B0604020202020204" pitchFamily="34" charset="0"/>
              <a:buChar char="•"/>
            </a:pPr>
            <a:r>
              <a:rPr lang="en-US" altLang="en-US" dirty="0" smtClean="0"/>
              <a:t>Summary from March 2018 meeting</a:t>
            </a:r>
          </a:p>
          <a:p>
            <a:pPr>
              <a:lnSpc>
                <a:spcPct val="80000"/>
              </a:lnSpc>
              <a:buFont typeface="Arial" panose="020B0604020202020204" pitchFamily="34" charset="0"/>
              <a:buChar char="•"/>
            </a:pPr>
            <a:r>
              <a:rPr lang="en-US" altLang="en-US" dirty="0" smtClean="0"/>
              <a:t>Timeline</a:t>
            </a:r>
          </a:p>
          <a:p>
            <a:pPr>
              <a:lnSpc>
                <a:spcPct val="80000"/>
              </a:lnSpc>
              <a:buFont typeface="Arial" panose="020B0604020202020204" pitchFamily="34" charset="0"/>
              <a:buChar char="•"/>
            </a:pPr>
            <a:r>
              <a:rPr lang="en-US" altLang="en-US" dirty="0" smtClean="0"/>
              <a:t>Editor Report </a:t>
            </a:r>
            <a:r>
              <a:rPr lang="en-US" altLang="en-US" dirty="0"/>
              <a:t>– Robert Stacey</a:t>
            </a:r>
          </a:p>
          <a:p>
            <a:pPr>
              <a:lnSpc>
                <a:spcPct val="80000"/>
              </a:lnSpc>
              <a:buFont typeface="Arial" panose="020B0604020202020204" pitchFamily="34" charset="0"/>
              <a:buChar char="•"/>
            </a:pPr>
            <a:r>
              <a:rPr lang="en-US" altLang="en-US" dirty="0" smtClean="0"/>
              <a:t>TG motions</a:t>
            </a:r>
          </a:p>
          <a:p>
            <a:pPr lvl="1">
              <a:lnSpc>
                <a:spcPct val="80000"/>
              </a:lnSpc>
              <a:buFont typeface="Arial" panose="020B0604020202020204" pitchFamily="34" charset="0"/>
              <a:buChar char="•"/>
            </a:pPr>
            <a:r>
              <a:rPr lang="en-US" altLang="en-US" sz="1800" dirty="0" smtClean="0"/>
              <a:t>Approve TG meeting and </a:t>
            </a:r>
            <a:r>
              <a:rPr lang="en-US" altLang="en-US" sz="1800" dirty="0" err="1" smtClean="0"/>
              <a:t>Telecon</a:t>
            </a:r>
            <a:r>
              <a:rPr lang="en-US" altLang="en-US" sz="1800" dirty="0" smtClean="0"/>
              <a:t> minutes since March 2018 meeting.</a:t>
            </a:r>
          </a:p>
          <a:p>
            <a:pPr>
              <a:lnSpc>
                <a:spcPct val="80000"/>
              </a:lnSpc>
              <a:buFont typeface="Arial" panose="020B0604020202020204" pitchFamily="34" charset="0"/>
              <a:buChar char="•"/>
            </a:pPr>
            <a:r>
              <a:rPr lang="en-US" altLang="en-US" dirty="0" smtClean="0"/>
              <a:t>Presentations and Comment Resolution</a:t>
            </a:r>
          </a:p>
          <a:p>
            <a:pPr lvl="1">
              <a:lnSpc>
                <a:spcPct val="80000"/>
              </a:lnSpc>
              <a:buFont typeface="Arial" panose="020B0604020202020204" pitchFamily="34" charset="0"/>
              <a:buChar char="•"/>
            </a:pPr>
            <a:r>
              <a:rPr lang="en-US" altLang="en-US" dirty="0" smtClean="0"/>
              <a:t>Approve of Coexistence assurance document</a:t>
            </a:r>
            <a:endParaRPr lang="en-US" altLang="en-US" dirty="0"/>
          </a:p>
          <a:p>
            <a:pPr>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15</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81002210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TBD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1804232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from March 2018</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CA" dirty="0"/>
              <a:t>Approved resolutions to over 800 technical CIDs. </a:t>
            </a:r>
          </a:p>
          <a:p>
            <a:pPr>
              <a:buFont typeface="Arial" panose="020B0604020202020204" pitchFamily="34" charset="0"/>
              <a:buChar char="•"/>
            </a:pPr>
            <a:r>
              <a:rPr lang="en-CA" dirty="0" smtClean="0"/>
              <a:t>TG Draft D2.3 is now available in the member area.</a:t>
            </a:r>
            <a:endParaRPr lang="en-CA" dirty="0"/>
          </a:p>
          <a:p>
            <a:pPr>
              <a:buFont typeface="Arial" panose="020B0604020202020204" pitchFamily="34" charset="0"/>
              <a:buChar char="•"/>
            </a:pPr>
            <a:r>
              <a:rPr lang="en-CA" dirty="0" smtClean="0"/>
              <a:t>No </a:t>
            </a:r>
            <a:r>
              <a:rPr lang="en-CA" dirty="0"/>
              <a:t>changes to the TG timeline</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26469463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0813" cy="1065213"/>
          </a:xfrm>
        </p:spPr>
        <p:txBody>
          <a:bodyPr/>
          <a:lstStyle/>
          <a:p>
            <a:r>
              <a:rPr lang="en-US" dirty="0" smtClean="0"/>
              <a:t>Timeline</a:t>
            </a:r>
            <a:endParaRPr lang="en-US" dirty="0"/>
          </a:p>
        </p:txBody>
      </p:sp>
      <p:sp>
        <p:nvSpPr>
          <p:cNvPr id="3" name="Content Placeholder 2"/>
          <p:cNvSpPr>
            <a:spLocks noGrp="1"/>
          </p:cNvSpPr>
          <p:nvPr>
            <p:ph idx="1"/>
          </p:nvPr>
        </p:nvSpPr>
        <p:spPr>
          <a:xfrm>
            <a:off x="381000" y="1447800"/>
            <a:ext cx="8458200" cy="4113213"/>
          </a:xfrm>
        </p:spPr>
        <p:txBody>
          <a:bodyPr/>
          <a:lstStyle/>
          <a:p>
            <a:pPr>
              <a:buFont typeface="Arial" panose="020B0604020202020204" pitchFamily="34" charset="0"/>
              <a:buChar char="•"/>
            </a:pPr>
            <a:r>
              <a:rPr lang="en-US" altLang="zh-CN" sz="2000" dirty="0"/>
              <a:t>May 2014: start of the TG</a:t>
            </a:r>
          </a:p>
          <a:p>
            <a:pPr>
              <a:buFont typeface="Arial" panose="020B0604020202020204" pitchFamily="34" charset="0"/>
              <a:buChar char="•"/>
            </a:pPr>
            <a:r>
              <a:rPr lang="en-US" altLang="zh-CN" sz="2000" dirty="0"/>
              <a:t>Nov. 2014: First draft of the TG SFD was approved</a:t>
            </a:r>
          </a:p>
          <a:p>
            <a:pPr>
              <a:buFont typeface="Arial" panose="020B0604020202020204" pitchFamily="34" charset="0"/>
              <a:buChar char="•"/>
            </a:pPr>
            <a:r>
              <a:rPr lang="en-US" altLang="zh-CN" sz="2000" dirty="0"/>
              <a:t>Jan. 2016: proposed TG draft</a:t>
            </a:r>
          </a:p>
          <a:p>
            <a:pPr>
              <a:buFont typeface="Arial" panose="020B0604020202020204" pitchFamily="34" charset="0"/>
              <a:buChar char="•"/>
            </a:pPr>
            <a:r>
              <a:rPr lang="en-US" altLang="zh-CN" sz="2000" dirty="0" smtClean="0"/>
              <a:t>May </a:t>
            </a:r>
            <a:r>
              <a:rPr lang="en-US" altLang="zh-CN" sz="2000" dirty="0"/>
              <a:t>2016: Draft D0.1 was approved and CC started</a:t>
            </a:r>
          </a:p>
          <a:p>
            <a:pPr>
              <a:buFont typeface="Arial" panose="020B0604020202020204" pitchFamily="34" charset="0"/>
              <a:buChar char="•"/>
            </a:pPr>
            <a:r>
              <a:rPr lang="en-US" altLang="zh-CN" sz="2000" dirty="0">
                <a:solidFill>
                  <a:srgbClr val="FF0000"/>
                </a:solidFill>
              </a:rPr>
              <a:t>November 2016: Draft 1.0 and WG letter ballot – Failed (57.77%)</a:t>
            </a:r>
          </a:p>
          <a:p>
            <a:pPr lvl="1">
              <a:buFont typeface="Arial" panose="020B0604020202020204" pitchFamily="34" charset="0"/>
              <a:buChar char="•"/>
            </a:pPr>
            <a:r>
              <a:rPr lang="en-US" altLang="zh-CN" sz="1400" dirty="0">
                <a:solidFill>
                  <a:srgbClr val="FF0000"/>
                </a:solidFill>
              </a:rPr>
              <a:t>LB-225: opened Dec. 1</a:t>
            </a:r>
            <a:r>
              <a:rPr lang="en-US" altLang="zh-CN" sz="1400" baseline="30000" dirty="0">
                <a:solidFill>
                  <a:srgbClr val="FF0000"/>
                </a:solidFill>
              </a:rPr>
              <a:t>st</a:t>
            </a:r>
            <a:r>
              <a:rPr lang="en-US" altLang="zh-CN" sz="1400" dirty="0">
                <a:solidFill>
                  <a:srgbClr val="FF0000"/>
                </a:solidFill>
              </a:rPr>
              <a:t> 2016 and closed </a:t>
            </a:r>
            <a:r>
              <a:rPr lang="en-US" altLang="zh-CN" sz="1400" dirty="0" smtClean="0">
                <a:solidFill>
                  <a:srgbClr val="FF0000"/>
                </a:solidFill>
              </a:rPr>
              <a:t>January </a:t>
            </a:r>
            <a:r>
              <a:rPr lang="en-US" altLang="zh-CN" sz="1400" dirty="0">
                <a:solidFill>
                  <a:srgbClr val="FF0000"/>
                </a:solidFill>
              </a:rPr>
              <a:t>8</a:t>
            </a:r>
            <a:r>
              <a:rPr lang="en-US" altLang="zh-CN" sz="1400" baseline="30000" dirty="0">
                <a:solidFill>
                  <a:srgbClr val="FF0000"/>
                </a:solidFill>
              </a:rPr>
              <a:t>th</a:t>
            </a:r>
            <a:r>
              <a:rPr lang="en-US" altLang="zh-CN" sz="1400" dirty="0">
                <a:solidFill>
                  <a:srgbClr val="FF0000"/>
                </a:solidFill>
              </a:rPr>
              <a:t> 2017</a:t>
            </a:r>
          </a:p>
          <a:p>
            <a:pPr>
              <a:buFont typeface="Arial" panose="020B0604020202020204" pitchFamily="34" charset="0"/>
              <a:buChar char="•"/>
            </a:pPr>
            <a:r>
              <a:rPr lang="en-US" altLang="zh-CN" sz="2000" dirty="0">
                <a:solidFill>
                  <a:srgbClr val="FF0000"/>
                </a:solidFill>
              </a:rPr>
              <a:t>September 2017: Draft 2.0 and WG letter ballot – Failed (62.84%)</a:t>
            </a:r>
          </a:p>
          <a:p>
            <a:pPr lvl="1">
              <a:buFont typeface="Arial" panose="020B0604020202020204" pitchFamily="34" charset="0"/>
              <a:buChar char="•"/>
            </a:pPr>
            <a:r>
              <a:rPr lang="en-US" altLang="zh-CN" sz="1400" dirty="0">
                <a:solidFill>
                  <a:srgbClr val="FF0000"/>
                </a:solidFill>
              </a:rPr>
              <a:t>LB-230: opened Oct 5</a:t>
            </a:r>
            <a:r>
              <a:rPr lang="en-US" altLang="zh-CN" sz="1400" baseline="30000" dirty="0">
                <a:solidFill>
                  <a:srgbClr val="FF0000"/>
                </a:solidFill>
              </a:rPr>
              <a:t>th</a:t>
            </a:r>
            <a:r>
              <a:rPr lang="en-US" altLang="zh-CN" sz="1400" dirty="0">
                <a:solidFill>
                  <a:srgbClr val="FF0000"/>
                </a:solidFill>
              </a:rPr>
              <a:t> and closed Nov 4</a:t>
            </a:r>
            <a:r>
              <a:rPr lang="en-US" altLang="zh-CN" sz="1400" baseline="30000" dirty="0">
                <a:solidFill>
                  <a:srgbClr val="FF0000"/>
                </a:solidFill>
              </a:rPr>
              <a:t>th</a:t>
            </a:r>
            <a:r>
              <a:rPr lang="en-US" altLang="zh-CN" sz="1400" dirty="0">
                <a:solidFill>
                  <a:srgbClr val="FF0000"/>
                </a:solidFill>
              </a:rPr>
              <a:t>, 2017</a:t>
            </a:r>
          </a:p>
          <a:p>
            <a:pPr>
              <a:buFont typeface="Arial" panose="020B0604020202020204" pitchFamily="34" charset="0"/>
              <a:buChar char="•"/>
            </a:pPr>
            <a:r>
              <a:rPr lang="en-CA" altLang="zh-CN" sz="2000" dirty="0">
                <a:solidFill>
                  <a:schemeClr val="tx1"/>
                </a:solidFill>
              </a:rPr>
              <a:t>May 2018: Draft 3.0 and WG letter </a:t>
            </a:r>
            <a:r>
              <a:rPr lang="en-CA" altLang="zh-CN" sz="2000" dirty="0" smtClean="0">
                <a:solidFill>
                  <a:schemeClr val="tx1"/>
                </a:solidFill>
              </a:rPr>
              <a:t>Ballot.</a:t>
            </a:r>
            <a:endParaRPr lang="en-CA" altLang="zh-CN" sz="2000" dirty="0">
              <a:solidFill>
                <a:schemeClr val="tx1"/>
              </a:solidFill>
            </a:endParaRPr>
          </a:p>
          <a:p>
            <a:pPr>
              <a:buFont typeface="Arial" panose="020B0604020202020204" pitchFamily="34" charset="0"/>
              <a:buChar char="•"/>
            </a:pPr>
            <a:r>
              <a:rPr lang="en-CA" altLang="zh-CN" sz="2000" dirty="0">
                <a:solidFill>
                  <a:srgbClr val="FFC000"/>
                </a:solidFill>
              </a:rPr>
              <a:t>July 2018: MDR (Mandatory Document Review)</a:t>
            </a:r>
          </a:p>
          <a:p>
            <a:pPr>
              <a:buFont typeface="Arial" panose="020B0604020202020204" pitchFamily="34" charset="0"/>
              <a:buChar char="•"/>
            </a:pPr>
            <a:r>
              <a:rPr lang="en-CA" altLang="zh-CN" sz="2000" dirty="0">
                <a:solidFill>
                  <a:srgbClr val="FFC000"/>
                </a:solidFill>
              </a:rPr>
              <a:t>February 2019: Formation of SB pool </a:t>
            </a:r>
            <a:endParaRPr lang="en-US" altLang="zh-CN" sz="1600" dirty="0">
              <a:solidFill>
                <a:srgbClr val="FFC000"/>
              </a:solidFill>
            </a:endParaRPr>
          </a:p>
          <a:p>
            <a:pPr>
              <a:buFont typeface="Arial" panose="020B0604020202020204" pitchFamily="34" charset="0"/>
              <a:buChar char="•"/>
            </a:pPr>
            <a:r>
              <a:rPr lang="en-US" altLang="zh-CN" sz="2000" dirty="0">
                <a:solidFill>
                  <a:schemeClr val="accent6">
                    <a:lumMod val="75000"/>
                  </a:schemeClr>
                </a:solidFill>
              </a:rPr>
              <a:t>May 2019: Sponsor Ballot</a:t>
            </a:r>
          </a:p>
          <a:p>
            <a:pPr>
              <a:buFont typeface="Arial" panose="020B0604020202020204" pitchFamily="34" charset="0"/>
              <a:buChar char="•"/>
            </a:pPr>
            <a:r>
              <a:rPr lang="en-CA" altLang="zh-CN" sz="2000" dirty="0">
                <a:solidFill>
                  <a:srgbClr val="FFC000"/>
                </a:solidFill>
              </a:rPr>
              <a:t>December 2019: </a:t>
            </a:r>
            <a:r>
              <a:rPr lang="en-CA" altLang="zh-CN" sz="2000" dirty="0" err="1">
                <a:solidFill>
                  <a:srgbClr val="FFC000"/>
                </a:solidFill>
              </a:rPr>
              <a:t>RevCom</a:t>
            </a:r>
            <a:endParaRPr lang="en-US" altLang="zh-CN" sz="2000" dirty="0">
              <a:solidFill>
                <a:srgbClr val="FFC000"/>
              </a:solidFill>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7" name="Right Arrow 6"/>
          <p:cNvSpPr/>
          <p:nvPr/>
        </p:nvSpPr>
        <p:spPr bwMode="auto">
          <a:xfrm rot="10800000">
            <a:off x="5791200" y="4267200"/>
            <a:ext cx="1066800" cy="457200"/>
          </a:xfrm>
          <a:prstGeom prst="rightArrow">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 name="TextBox 7"/>
          <p:cNvSpPr txBox="1"/>
          <p:nvPr/>
        </p:nvSpPr>
        <p:spPr>
          <a:xfrm>
            <a:off x="6950078" y="4114800"/>
            <a:ext cx="1109471" cy="830997"/>
          </a:xfrm>
          <a:prstGeom prst="rect">
            <a:avLst/>
          </a:prstGeom>
          <a:noFill/>
        </p:spPr>
        <p:txBody>
          <a:bodyPr wrap="none" rtlCol="0">
            <a:spAutoFit/>
          </a:bodyPr>
          <a:lstStyle/>
          <a:p>
            <a:r>
              <a:rPr lang="en-US" b="1" dirty="0" smtClean="0">
                <a:solidFill>
                  <a:schemeClr val="tx1"/>
                </a:solidFill>
              </a:rPr>
              <a:t>We are</a:t>
            </a:r>
          </a:p>
          <a:p>
            <a:pPr algn="ctr"/>
            <a:r>
              <a:rPr lang="en-US" b="1" dirty="0" smtClean="0">
                <a:solidFill>
                  <a:schemeClr val="tx1"/>
                </a:solidFill>
              </a:rPr>
              <a:t>Here</a:t>
            </a:r>
            <a:endParaRPr lang="en-US" b="1" dirty="0">
              <a:solidFill>
                <a:schemeClr val="tx1"/>
              </a:solidFill>
            </a:endParaRPr>
          </a:p>
        </p:txBody>
      </p:sp>
    </p:spTree>
    <p:extLst>
      <p:ext uri="{BB962C8B-B14F-4D97-AF65-F5344CB8AC3E}">
        <p14:creationId xmlns:p14="http://schemas.microsoft.com/office/powerpoint/2010/main" val="53944182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Editor Report </a:t>
            </a:r>
            <a:endParaRPr lang="en-US" dirty="0"/>
          </a:p>
        </p:txBody>
      </p:sp>
      <p:sp>
        <p:nvSpPr>
          <p:cNvPr id="3" name="Content Placeholder 2"/>
          <p:cNvSpPr>
            <a:spLocks noGrp="1"/>
          </p:cNvSpPr>
          <p:nvPr>
            <p:ph idx="1"/>
          </p:nvPr>
        </p:nvSpPr>
        <p:spPr/>
        <p:txBody>
          <a:bodyPr/>
          <a:lstStyle/>
          <a:p>
            <a:r>
              <a:rPr lang="en-US" dirty="0" smtClean="0"/>
              <a:t>Robert Stacey</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7435749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solidFill>
                  <a:srgbClr val="0000FF"/>
                </a:solidFill>
                <a:latin typeface="Arial Black" panose="020B0A04020102020204" pitchFamily="34" charset="0"/>
              </a:rPr>
              <a:t/>
            </a:r>
            <a:br>
              <a:rPr lang="en-US" altLang="en-US" dirty="0" smtClean="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smtClean="0">
                <a:solidFill>
                  <a:srgbClr val="0000FF"/>
                </a:solidFill>
                <a:latin typeface="Arial Black" panose="020B0A04020102020204" pitchFamily="34" charset="0"/>
              </a:rPr>
              <a:t>IEEE </a:t>
            </a:r>
            <a:r>
              <a:rPr lang="en-US" altLang="en-US" dirty="0">
                <a:solidFill>
                  <a:srgbClr val="0000FF"/>
                </a:solidFill>
                <a:latin typeface="Arial Black" panose="020B0A04020102020204" pitchFamily="34" charset="0"/>
              </a:rPr>
              <a:t>802.11 </a:t>
            </a:r>
            <a:r>
              <a:rPr lang="en-US" altLang="en-US" dirty="0" err="1">
                <a:solidFill>
                  <a:srgbClr val="0000FF"/>
                </a:solidFill>
                <a:latin typeface="Arial Black" panose="020B0A04020102020204" pitchFamily="34" charset="0"/>
              </a:rPr>
              <a:t>TGax</a:t>
            </a:r>
            <a:r>
              <a:rPr lang="en-US" altLang="en-US" dirty="0">
                <a:solidFill>
                  <a:srgbClr val="0000FF"/>
                </a:solidFill>
                <a:latin typeface="Arial Black" panose="020B0A04020102020204" pitchFamily="34" charset="0"/>
              </a:rPr>
              <a:t>:</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smtClean="0"/>
              <a:t> </a:t>
            </a:r>
            <a:r>
              <a:rPr lang="en-US" sz="4000" dirty="0" smtClean="0">
                <a:latin typeface="Arial" panose="020B0604020202020204" pitchFamily="34" charset="0"/>
              </a:rPr>
              <a:t>May 06-11, </a:t>
            </a:r>
            <a:r>
              <a:rPr lang="en-US" sz="4000" dirty="0">
                <a:latin typeface="Arial" panose="020B0604020202020204" pitchFamily="34" charset="0"/>
              </a:rPr>
              <a:t>2018</a:t>
            </a:r>
          </a:p>
          <a:p>
            <a:pPr algn="ctr">
              <a:lnSpc>
                <a:spcPct val="90000"/>
              </a:lnSpc>
              <a:buFontTx/>
              <a:buNone/>
            </a:pPr>
            <a:r>
              <a:rPr lang="en-US" sz="4000" dirty="0" smtClean="0">
                <a:latin typeface="Arial" panose="020B0604020202020204" pitchFamily="34" charset="0"/>
              </a:rPr>
              <a:t>Warsaw, Poland</a:t>
            </a:r>
            <a:endParaRPr lang="en-US" sz="4000" dirty="0">
              <a:latin typeface="Arial" panose="020B0604020202020204" pitchFamily="34" charset="0"/>
            </a:endParaRP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Simone Merlin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4" name="Date Placeholder 3"/>
          <p:cNvSpPr>
            <a:spLocks noGrp="1"/>
          </p:cNvSpPr>
          <p:nvPr>
            <p:ph type="dt" idx="15"/>
          </p:nvPr>
        </p:nvSpPr>
        <p:spPr/>
        <p:txBody>
          <a:bodyPr/>
          <a:lstStyle/>
          <a:p>
            <a:r>
              <a:rPr lang="en-US" smtClean="0"/>
              <a:t>May 2018</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Approval of  TG Minutes </a:t>
            </a:r>
            <a:r>
              <a:rPr lang="en-US" altLang="en-US" dirty="0" smtClean="0"/>
              <a:t>(March 2018 </a:t>
            </a:r>
            <a:r>
              <a:rPr lang="en-US" altLang="en-US" dirty="0"/>
              <a:t>Meeting and </a:t>
            </a:r>
            <a:r>
              <a:rPr lang="en-US" altLang="en-US" dirty="0" err="1"/>
              <a:t>Telecon</a:t>
            </a:r>
            <a:r>
              <a:rPr lang="en-US" altLang="en-US" dirty="0"/>
              <a:t> Minutes)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sz="2000" dirty="0"/>
              <a:t>Approve TGax minutes of meetings and teleconferences from </a:t>
            </a:r>
            <a:r>
              <a:rPr lang="en-US" altLang="en-US" sz="2000" dirty="0" smtClean="0"/>
              <a:t>March 2018 Interim meeting </a:t>
            </a:r>
            <a:r>
              <a:rPr lang="en-US" altLang="en-US" sz="2000" dirty="0"/>
              <a:t>to today:  </a:t>
            </a:r>
          </a:p>
          <a:p>
            <a:pPr lvl="1">
              <a:buFont typeface="Arial" panose="020B0604020202020204" pitchFamily="34" charset="0"/>
              <a:buChar char="•"/>
            </a:pPr>
            <a:endParaRPr lang="en-US" altLang="en-US" sz="1600" dirty="0"/>
          </a:p>
          <a:p>
            <a:pPr>
              <a:buFont typeface="Arial" panose="020B0604020202020204" pitchFamily="34" charset="0"/>
              <a:buChar char="•"/>
            </a:pPr>
            <a:r>
              <a:rPr lang="en-US" altLang="en-US" sz="2000" dirty="0"/>
              <a:t>Move:		Second: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84370442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7923213" cy="1065213"/>
          </a:xfrm>
        </p:spPr>
        <p:txBody>
          <a:bodyPr/>
          <a:lstStyle/>
          <a:p>
            <a:r>
              <a:rPr lang="en-US" altLang="en-US" dirty="0"/>
              <a:t>Agenda for </a:t>
            </a:r>
            <a:r>
              <a:rPr lang="en-US" altLang="en-US" dirty="0" smtClean="0"/>
              <a:t>Monday May </a:t>
            </a:r>
            <a:r>
              <a:rPr lang="en-US" altLang="en-US" dirty="0"/>
              <a:t>7</a:t>
            </a:r>
            <a:r>
              <a:rPr lang="en-US" altLang="en-US" dirty="0" smtClean="0"/>
              <a:t>, 19:30 </a:t>
            </a:r>
            <a:r>
              <a:rPr lang="en-US" altLang="en-US" dirty="0"/>
              <a:t>– </a:t>
            </a:r>
            <a:r>
              <a:rPr lang="en-US" altLang="en-US" dirty="0" smtClean="0"/>
              <a:t>21:30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a:t>Ad Hoc Group #1:</a:t>
            </a:r>
          </a:p>
          <a:p>
            <a:r>
              <a:rPr lang="en-US" dirty="0"/>
              <a:t>Ad Hoc Group #2:</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16899285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08938" cy="1065213"/>
          </a:xfrm>
        </p:spPr>
        <p:txBody>
          <a:bodyPr/>
          <a:lstStyle/>
          <a:p>
            <a:r>
              <a:rPr lang="en-US" altLang="en-US" dirty="0"/>
              <a:t>Agenda for </a:t>
            </a:r>
            <a:r>
              <a:rPr lang="en-US" altLang="en-US" dirty="0" smtClean="0"/>
              <a:t>Tuesday May </a:t>
            </a:r>
            <a:r>
              <a:rPr lang="en-US" altLang="en-US" dirty="0"/>
              <a:t>8</a:t>
            </a:r>
            <a:r>
              <a:rPr lang="en-US" altLang="en-US" dirty="0" smtClean="0"/>
              <a:t>, 10:30 </a:t>
            </a:r>
            <a:r>
              <a:rPr lang="en-US" altLang="en-US" dirty="0"/>
              <a:t>– </a:t>
            </a:r>
            <a:r>
              <a:rPr lang="en-US" altLang="en-US" dirty="0" smtClean="0"/>
              <a:t>12:30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a:t>Ad Hoc Group #1:</a:t>
            </a:r>
          </a:p>
          <a:p>
            <a:r>
              <a:rPr lang="en-US" dirty="0"/>
              <a:t>Ad Hoc Group #2:</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48630750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1065213"/>
          </a:xfrm>
        </p:spPr>
        <p:txBody>
          <a:bodyPr/>
          <a:lstStyle/>
          <a:p>
            <a:r>
              <a:rPr lang="en-US" altLang="en-US" dirty="0"/>
              <a:t>Agenda for Tuesday </a:t>
            </a:r>
            <a:r>
              <a:rPr lang="en-US" altLang="en-US" dirty="0" smtClean="0"/>
              <a:t>May </a:t>
            </a:r>
            <a:r>
              <a:rPr lang="en-US" altLang="en-US" dirty="0"/>
              <a:t>8</a:t>
            </a:r>
            <a:r>
              <a:rPr lang="en-US" altLang="en-US" dirty="0" smtClean="0"/>
              <a:t>, 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a:t>Ad Hoc Group #1:</a:t>
            </a:r>
          </a:p>
          <a:p>
            <a:r>
              <a:rPr lang="en-US" dirty="0"/>
              <a:t>Ad Hoc Group #2:</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426418696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7923213" cy="1065213"/>
          </a:xfrm>
        </p:spPr>
        <p:txBody>
          <a:bodyPr/>
          <a:lstStyle/>
          <a:p>
            <a:r>
              <a:rPr lang="en-US" altLang="en-US" dirty="0"/>
              <a:t>Agenda for Tuesday </a:t>
            </a:r>
            <a:r>
              <a:rPr lang="en-US" altLang="en-US" dirty="0" smtClean="0"/>
              <a:t>May </a:t>
            </a:r>
            <a:r>
              <a:rPr lang="en-US" altLang="en-US" dirty="0"/>
              <a:t>8</a:t>
            </a:r>
            <a:r>
              <a:rPr lang="en-US" altLang="en-US" dirty="0" smtClean="0"/>
              <a:t>, 19:30 </a:t>
            </a:r>
            <a:r>
              <a:rPr lang="en-US" altLang="en-US" dirty="0"/>
              <a:t>– </a:t>
            </a:r>
            <a:r>
              <a:rPr lang="en-US" altLang="en-US" dirty="0" smtClean="0"/>
              <a:t>21:30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a:t>Ad Hoc Group #1:</a:t>
            </a:r>
          </a:p>
          <a:p>
            <a:r>
              <a:rPr lang="en-US" dirty="0"/>
              <a:t>Ad Hoc Group #2:</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10592542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8610600" cy="1065213"/>
          </a:xfrm>
        </p:spPr>
        <p:txBody>
          <a:bodyPr/>
          <a:lstStyle/>
          <a:p>
            <a:r>
              <a:rPr lang="en-US" altLang="en-US" dirty="0"/>
              <a:t>Agenda for </a:t>
            </a:r>
            <a:r>
              <a:rPr lang="en-US" altLang="en-US" dirty="0" smtClean="0"/>
              <a:t>Wednesday May </a:t>
            </a:r>
            <a:r>
              <a:rPr lang="en-US" altLang="en-US" dirty="0"/>
              <a:t>9</a:t>
            </a:r>
            <a:r>
              <a:rPr lang="en-US" altLang="en-US" dirty="0" smtClean="0"/>
              <a:t>, 08:00 </a:t>
            </a:r>
            <a:r>
              <a:rPr lang="en-US" altLang="en-US" dirty="0"/>
              <a:t>– </a:t>
            </a:r>
            <a:r>
              <a:rPr lang="en-US" altLang="en-US" dirty="0" smtClean="0"/>
              <a:t>10:00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a:t>
            </a:r>
            <a:r>
              <a:rPr lang="en-US" altLang="en-US" dirty="0" smtClean="0"/>
              <a:t>Procedure</a:t>
            </a:r>
          </a:p>
          <a:p>
            <a:pPr>
              <a:buFont typeface="Arial" panose="020B0604020202020204" pitchFamily="34" charset="0"/>
              <a:buChar char="•"/>
            </a:pPr>
            <a:r>
              <a:rPr lang="en-US" altLang="en-US" dirty="0" smtClean="0"/>
              <a:t>Progress from the ad hoc groups</a:t>
            </a:r>
            <a:endParaRPr lang="en-US" altLang="en-US" dirty="0"/>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a:t>Recess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65530814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Coexistence Assurance Document</a:t>
            </a:r>
            <a:endParaRPr lang="en-US" dirty="0"/>
          </a:p>
        </p:txBody>
      </p:sp>
      <p:sp>
        <p:nvSpPr>
          <p:cNvPr id="3" name="Content Placeholder 2"/>
          <p:cNvSpPr>
            <a:spLocks noGrp="1"/>
          </p:cNvSpPr>
          <p:nvPr>
            <p:ph idx="1"/>
          </p:nvPr>
        </p:nvSpPr>
        <p:spPr/>
        <p:txBody>
          <a:bodyPr/>
          <a:lstStyle/>
          <a:p>
            <a:pPr lvl="0" defTabSz="914400" eaLnBrk="0" hangingPunct="0">
              <a:spcBef>
                <a:spcPct val="20000"/>
              </a:spcBef>
              <a:buClrTx/>
              <a:buSzTx/>
              <a:buFontTx/>
              <a:buChar char="•"/>
            </a:pPr>
            <a:r>
              <a:rPr lang="en-CA" altLang="en-US" dirty="0">
                <a:ea typeface="MS PGothic" pitchFamily="34" charset="-128"/>
              </a:rPr>
              <a:t>Move to Adopt </a:t>
            </a:r>
            <a:r>
              <a:rPr lang="en-CA" altLang="en-US" dirty="0" smtClean="0">
                <a:ea typeface="MS PGothic" pitchFamily="34" charset="-128"/>
              </a:rPr>
              <a:t>11-16/1348r3 </a:t>
            </a:r>
            <a:r>
              <a:rPr lang="en-CA" altLang="en-US" dirty="0">
                <a:ea typeface="MS PGothic" pitchFamily="34" charset="-128"/>
              </a:rPr>
              <a:t>as coexistence assurance document for 802.11ax amendment.</a:t>
            </a:r>
          </a:p>
          <a:p>
            <a:pPr lvl="0" defTabSz="914400" eaLnBrk="0" hangingPunct="0">
              <a:spcBef>
                <a:spcPct val="20000"/>
              </a:spcBef>
              <a:buClrTx/>
              <a:buSzTx/>
              <a:buFontTx/>
              <a:buChar char="•"/>
            </a:pPr>
            <a:endParaRPr lang="en-CA" altLang="en-US" dirty="0">
              <a:ea typeface="MS PGothic" pitchFamily="34" charset="-128"/>
            </a:endParaRPr>
          </a:p>
          <a:p>
            <a:pPr lvl="0" defTabSz="914400" eaLnBrk="0" hangingPunct="0">
              <a:spcBef>
                <a:spcPct val="20000"/>
              </a:spcBef>
              <a:buClrTx/>
              <a:buSzTx/>
              <a:buFontTx/>
              <a:buChar char="•"/>
            </a:pPr>
            <a:r>
              <a:rPr lang="en-CA" altLang="en-US" dirty="0">
                <a:ea typeface="MS PGothic" pitchFamily="34" charset="-128"/>
              </a:rPr>
              <a:t>Move</a:t>
            </a:r>
            <a:r>
              <a:rPr lang="en-CA" altLang="en-US" dirty="0" smtClean="0">
                <a:ea typeface="MS PGothic" pitchFamily="34" charset="-128"/>
              </a:rPr>
              <a:t>:</a:t>
            </a:r>
            <a:endParaRPr lang="en-CA" altLang="en-US" dirty="0">
              <a:ea typeface="MS PGothic" pitchFamily="34" charset="-128"/>
            </a:endParaRPr>
          </a:p>
          <a:p>
            <a:pPr lvl="0" defTabSz="914400" eaLnBrk="0" hangingPunct="0">
              <a:spcBef>
                <a:spcPct val="20000"/>
              </a:spcBef>
              <a:buClrTx/>
              <a:buSzTx/>
              <a:buFontTx/>
              <a:buChar char="•"/>
            </a:pPr>
            <a:r>
              <a:rPr lang="en-CA" altLang="en-US" dirty="0">
                <a:ea typeface="MS PGothic" pitchFamily="34" charset="-128"/>
              </a:rPr>
              <a:t>Second</a:t>
            </a:r>
            <a:r>
              <a:rPr lang="en-CA" altLang="en-US" dirty="0" smtClean="0">
                <a:ea typeface="MS PGothic" pitchFamily="34" charset="-128"/>
              </a:rPr>
              <a:t>:</a:t>
            </a:r>
            <a:endParaRPr lang="en-CA" altLang="en-US" dirty="0">
              <a:ea typeface="MS PGothic" pitchFamily="34" charset="-128"/>
            </a:endParaRPr>
          </a:p>
          <a:p>
            <a:pPr lvl="0" defTabSz="914400" eaLnBrk="0" hangingPunct="0">
              <a:spcBef>
                <a:spcPct val="20000"/>
              </a:spcBef>
              <a:buClrTx/>
              <a:buSzTx/>
              <a:buFontTx/>
              <a:buChar char="•"/>
            </a:pPr>
            <a:endParaRPr lang="en-CA" altLang="en-US" dirty="0">
              <a:ea typeface="MS PGothic" pitchFamily="34" charset="-128"/>
            </a:endParaRPr>
          </a:p>
          <a:p>
            <a:pPr lvl="0" defTabSz="914400" eaLnBrk="0" hangingPunct="0">
              <a:spcBef>
                <a:spcPct val="20000"/>
              </a:spcBef>
              <a:buClrTx/>
              <a:buSzTx/>
              <a:buFontTx/>
              <a:buChar char="•"/>
            </a:pPr>
            <a:r>
              <a:rPr lang="en-CA" altLang="en-US" dirty="0">
                <a:ea typeface="MS PGothic" pitchFamily="34" charset="-128"/>
              </a:rPr>
              <a:t>Y/N/A: </a:t>
            </a:r>
            <a:r>
              <a:rPr lang="en-CA" altLang="en-US" dirty="0" smtClean="0">
                <a:ea typeface="MS PGothic" pitchFamily="34" charset="-128"/>
              </a:rPr>
              <a:t>Passes</a:t>
            </a:r>
            <a:endParaRPr lang="en-CA" altLang="en-US" dirty="0">
              <a:ea typeface="MS PGothic" pitchFamily="34" charset="-128"/>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4202225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686800" cy="1065213"/>
          </a:xfrm>
        </p:spPr>
        <p:txBody>
          <a:bodyPr/>
          <a:lstStyle/>
          <a:p>
            <a:r>
              <a:rPr lang="en-US" altLang="en-US" dirty="0"/>
              <a:t>Agenda for Wednesday </a:t>
            </a:r>
            <a:r>
              <a:rPr lang="en-US" altLang="en-US" dirty="0" smtClean="0"/>
              <a:t>May </a:t>
            </a:r>
            <a:r>
              <a:rPr lang="en-US" altLang="en-US" dirty="0"/>
              <a:t>9</a:t>
            </a:r>
            <a:r>
              <a:rPr lang="en-US" altLang="en-US" dirty="0" smtClean="0"/>
              <a:t>, 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a:t>Ad Hoc Group #1:</a:t>
            </a:r>
          </a:p>
          <a:p>
            <a:r>
              <a:rPr lang="en-US" dirty="0"/>
              <a:t>Ad Hoc Group #2:</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59591380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382000" cy="1065213"/>
          </a:xfrm>
        </p:spPr>
        <p:txBody>
          <a:bodyPr/>
          <a:lstStyle/>
          <a:p>
            <a:r>
              <a:rPr lang="en-US" altLang="en-US" dirty="0"/>
              <a:t>Agenda for </a:t>
            </a:r>
            <a:r>
              <a:rPr lang="en-US" altLang="en-US" dirty="0" smtClean="0"/>
              <a:t>Thursday May 10, 08:00 </a:t>
            </a:r>
            <a:r>
              <a:rPr lang="en-US" altLang="en-US" dirty="0"/>
              <a:t>– </a:t>
            </a:r>
            <a:r>
              <a:rPr lang="en-US" altLang="en-US" dirty="0" smtClean="0"/>
              <a:t>10:00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a:t>
            </a:r>
            <a:r>
              <a:rPr lang="en-US" altLang="en-US" dirty="0" smtClean="0"/>
              <a:t>Procedure</a:t>
            </a:r>
            <a:endParaRPr lang="en-US" altLang="en-US" dirty="0"/>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a:t>Recess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00916687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382000" cy="1065213"/>
          </a:xfrm>
        </p:spPr>
        <p:txBody>
          <a:bodyPr/>
          <a:lstStyle/>
          <a:p>
            <a:r>
              <a:rPr lang="en-US" altLang="en-US" dirty="0"/>
              <a:t>Agenda for Thursday </a:t>
            </a:r>
            <a:r>
              <a:rPr lang="en-US" altLang="en-US" dirty="0" smtClean="0"/>
              <a:t>May 10, 13:30 </a:t>
            </a:r>
            <a:r>
              <a:rPr lang="en-US" altLang="en-US" dirty="0"/>
              <a:t>– </a:t>
            </a:r>
            <a:r>
              <a:rPr lang="en-US" altLang="en-US" dirty="0" smtClean="0"/>
              <a:t>15:30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TG Meeting</a:t>
            </a:r>
          </a:p>
          <a:p>
            <a:pPr>
              <a:lnSpc>
                <a:spcPct val="80000"/>
              </a:lnSpc>
              <a:buFont typeface="Arial" panose="020B0604020202020204" pitchFamily="34" charset="0"/>
              <a:buChar char="•"/>
            </a:pPr>
            <a:r>
              <a:rPr lang="en-US" altLang="en-US" dirty="0"/>
              <a:t>Call Meeting to order</a:t>
            </a:r>
          </a:p>
          <a:p>
            <a:pPr>
              <a:lnSpc>
                <a:spcPct val="80000"/>
              </a:lnSpc>
              <a:buFont typeface="Arial" panose="020B0604020202020204" pitchFamily="34" charset="0"/>
              <a:buChar char="•"/>
            </a:pPr>
            <a:r>
              <a:rPr lang="en-US" altLang="en-US" dirty="0"/>
              <a:t>IEEE-SA IPR policy and </a:t>
            </a:r>
            <a:r>
              <a:rPr lang="en-US" altLang="en-US" dirty="0" smtClean="0"/>
              <a:t>Procedure.</a:t>
            </a:r>
            <a:endParaRPr lang="en-US" altLang="en-US" dirty="0"/>
          </a:p>
          <a:p>
            <a:pPr>
              <a:lnSpc>
                <a:spcPct val="80000"/>
              </a:lnSpc>
              <a:buFont typeface="Arial" panose="020B0604020202020204" pitchFamily="34" charset="0"/>
              <a:buChar char="•"/>
            </a:pPr>
            <a:r>
              <a:rPr lang="en-US" altLang="en-US" dirty="0" smtClean="0"/>
              <a:t>TG </a:t>
            </a:r>
            <a:r>
              <a:rPr lang="en-US" altLang="en-US" dirty="0"/>
              <a:t>Motions</a:t>
            </a:r>
          </a:p>
          <a:p>
            <a:pPr>
              <a:lnSpc>
                <a:spcPct val="80000"/>
              </a:lnSpc>
              <a:buFont typeface="Arial" panose="020B0604020202020204" pitchFamily="34" charset="0"/>
              <a:buChar char="•"/>
            </a:pPr>
            <a:r>
              <a:rPr lang="en-US" altLang="en-US" dirty="0"/>
              <a:t>Goals for </a:t>
            </a:r>
            <a:r>
              <a:rPr lang="en-US" altLang="en-US" dirty="0" smtClean="0"/>
              <a:t>May 2018</a:t>
            </a:r>
          </a:p>
          <a:p>
            <a:pPr>
              <a:lnSpc>
                <a:spcPct val="80000"/>
              </a:lnSpc>
              <a:buFont typeface="Arial" panose="020B0604020202020204" pitchFamily="34" charset="0"/>
              <a:buChar char="•"/>
            </a:pPr>
            <a:r>
              <a:rPr lang="en-US" altLang="en-US" dirty="0" smtClean="0"/>
              <a:t>Ad hoc meeting, if necessary</a:t>
            </a:r>
            <a:endParaRPr lang="en-US" altLang="en-US" dirty="0"/>
          </a:p>
          <a:p>
            <a:pPr>
              <a:lnSpc>
                <a:spcPct val="80000"/>
              </a:lnSpc>
              <a:buFont typeface="Arial" panose="020B0604020202020204" pitchFamily="34" charset="0"/>
              <a:buChar char="•"/>
            </a:pPr>
            <a:r>
              <a:rPr lang="en-US" altLang="en-US" dirty="0" err="1"/>
              <a:t>Telecon</a:t>
            </a:r>
            <a:r>
              <a:rPr lang="en-US" altLang="en-US" dirty="0"/>
              <a:t> Schedule</a:t>
            </a:r>
          </a:p>
          <a:p>
            <a:pPr>
              <a:lnSpc>
                <a:spcPct val="80000"/>
              </a:lnSpc>
              <a:buFont typeface="Arial" panose="020B0604020202020204" pitchFamily="34" charset="0"/>
              <a:buChar char="•"/>
            </a:pPr>
            <a:r>
              <a:rPr lang="en-US" altLang="en-US" dirty="0"/>
              <a:t>Adjourn</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3444504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Protocol</a:t>
            </a:r>
            <a:endParaRPr lang="en-US" dirty="0"/>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25418267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WG LB Motion</a:t>
            </a:r>
            <a:endParaRPr lang="en-US" dirty="0"/>
          </a:p>
        </p:txBody>
      </p:sp>
      <p:sp>
        <p:nvSpPr>
          <p:cNvPr id="3" name="Content Placeholder 2"/>
          <p:cNvSpPr>
            <a:spLocks noGrp="1"/>
          </p:cNvSpPr>
          <p:nvPr>
            <p:ph idx="1"/>
          </p:nvPr>
        </p:nvSpPr>
        <p:spPr/>
        <p:txBody>
          <a:bodyPr/>
          <a:lstStyle/>
          <a:p>
            <a:pPr lvl="0">
              <a:spcBef>
                <a:spcPts val="0"/>
              </a:spcBef>
              <a:spcAft>
                <a:spcPts val="0"/>
              </a:spcAft>
              <a:buFont typeface="Symbol" panose="05050102010706020507" pitchFamily="18" charset="2"/>
              <a:buChar char=""/>
              <a:tabLst>
                <a:tab pos="457200" algn="l"/>
              </a:tabLst>
            </a:pPr>
            <a:r>
              <a:rPr lang="en-US" dirty="0">
                <a:latin typeface="Times New Roman" panose="02020603050405020304" pitchFamily="18" charset="0"/>
                <a:ea typeface="Times New Roman" panose="02020603050405020304" pitchFamily="18" charset="0"/>
              </a:rPr>
              <a:t>Having approved changes to </a:t>
            </a:r>
            <a:r>
              <a:rPr lang="en-US" dirty="0" err="1">
                <a:latin typeface="Times New Roman" panose="02020603050405020304" pitchFamily="18" charset="0"/>
                <a:ea typeface="Times New Roman" panose="02020603050405020304" pitchFamily="18" charset="0"/>
              </a:rPr>
              <a:t>TGax</a:t>
            </a:r>
            <a:r>
              <a:rPr lang="en-US" dirty="0">
                <a:latin typeface="Times New Roman" panose="02020603050405020304" pitchFamily="18" charset="0"/>
                <a:ea typeface="Times New Roman" panose="02020603050405020304" pitchFamily="18" charset="0"/>
              </a:rPr>
              <a:t> draft </a:t>
            </a:r>
            <a:r>
              <a:rPr lang="en-US" dirty="0" smtClean="0">
                <a:latin typeface="Times New Roman" panose="02020603050405020304" pitchFamily="18" charset="0"/>
                <a:ea typeface="Times New Roman" panose="02020603050405020304" pitchFamily="18" charset="0"/>
              </a:rPr>
              <a:t>D2.0</a:t>
            </a:r>
            <a:r>
              <a:rPr lang="en-US" dirty="0">
                <a:latin typeface="Times New Roman" panose="02020603050405020304" pitchFamily="18" charset="0"/>
                <a:ea typeface="Times New Roman" panose="02020603050405020304" pitchFamily="18" charset="0"/>
              </a:rPr>
              <a:t>, as defined in </a:t>
            </a:r>
            <a:r>
              <a:rPr lang="en-US" dirty="0" smtClean="0">
                <a:latin typeface="Times New Roman" panose="02020603050405020304" pitchFamily="18" charset="0"/>
                <a:ea typeface="Times New Roman" panose="02020603050405020304" pitchFamily="18" charset="0"/>
              </a:rPr>
              <a:t>11-17/0xxxrx </a:t>
            </a:r>
            <a:r>
              <a:rPr lang="en-US" dirty="0">
                <a:latin typeface="Times New Roman" panose="02020603050405020304" pitchFamily="18" charset="0"/>
                <a:ea typeface="Times New Roman" panose="02020603050405020304" pitchFamily="18" charset="0"/>
              </a:rPr>
              <a:t>in addition to motions passed during </a:t>
            </a:r>
            <a:r>
              <a:rPr lang="en-US" dirty="0" smtClean="0">
                <a:latin typeface="Times New Roman" panose="02020603050405020304" pitchFamily="18" charset="0"/>
                <a:ea typeface="Times New Roman" panose="02020603050405020304" pitchFamily="18" charset="0"/>
              </a:rPr>
              <a:t>May 2018 </a:t>
            </a:r>
            <a:r>
              <a:rPr lang="en-US" dirty="0">
                <a:latin typeface="Times New Roman" panose="02020603050405020304" pitchFamily="18" charset="0"/>
                <a:ea typeface="Times New Roman" panose="02020603050405020304" pitchFamily="18" charset="0"/>
              </a:rPr>
              <a:t>session.</a:t>
            </a:r>
          </a:p>
          <a:p>
            <a:pPr lvl="0">
              <a:spcBef>
                <a:spcPts val="0"/>
              </a:spcBef>
              <a:spcAft>
                <a:spcPts val="0"/>
              </a:spcAft>
              <a:buFont typeface="Symbol" panose="05050102010706020507" pitchFamily="18" charset="2"/>
              <a:buChar char=""/>
              <a:tabLst>
                <a:tab pos="457200" algn="l"/>
              </a:tabLst>
            </a:pPr>
            <a:r>
              <a:rPr lang="en-US" dirty="0">
                <a:latin typeface="Times New Roman" panose="02020603050405020304" pitchFamily="18" charset="0"/>
                <a:ea typeface="Times New Roman" panose="02020603050405020304" pitchFamily="18" charset="0"/>
              </a:rPr>
              <a:t>Instruct the editor to prepare </a:t>
            </a:r>
            <a:r>
              <a:rPr lang="en-US" dirty="0" err="1">
                <a:latin typeface="Times New Roman" panose="02020603050405020304" pitchFamily="18" charset="0"/>
                <a:ea typeface="Times New Roman" panose="02020603050405020304" pitchFamily="18" charset="0"/>
              </a:rPr>
              <a:t>TGax</a:t>
            </a:r>
            <a:r>
              <a:rPr lang="en-US" dirty="0">
                <a:latin typeface="Times New Roman" panose="02020603050405020304" pitchFamily="18" charset="0"/>
                <a:ea typeface="Times New Roman" panose="02020603050405020304" pitchFamily="18" charset="0"/>
              </a:rPr>
              <a:t> draft </a:t>
            </a:r>
            <a:r>
              <a:rPr lang="en-US" dirty="0" smtClean="0">
                <a:latin typeface="Times New Roman" panose="02020603050405020304" pitchFamily="18" charset="0"/>
                <a:ea typeface="Times New Roman" panose="02020603050405020304" pitchFamily="18" charset="0"/>
              </a:rPr>
              <a:t>D3.0</a:t>
            </a:r>
            <a:r>
              <a:rPr lang="en-US" dirty="0">
                <a:latin typeface="Times New Roman" panose="02020603050405020304" pitchFamily="18" charset="0"/>
                <a:ea typeface="Times New Roman" panose="02020603050405020304" pitchFamily="18" charset="0"/>
              </a:rPr>
              <a:t>,  and</a:t>
            </a:r>
          </a:p>
          <a:p>
            <a:pPr lvl="0">
              <a:spcBef>
                <a:spcPts val="0"/>
              </a:spcBef>
              <a:spcAft>
                <a:spcPts val="0"/>
              </a:spcAft>
              <a:buFont typeface="Symbol" panose="05050102010706020507" pitchFamily="18" charset="2"/>
              <a:buChar char=""/>
              <a:tabLst>
                <a:tab pos="457200" algn="l"/>
              </a:tabLst>
            </a:pPr>
            <a:r>
              <a:rPr lang="en-US" dirty="0">
                <a:latin typeface="Times New Roman" panose="02020603050405020304" pitchFamily="18" charset="0"/>
                <a:ea typeface="Times New Roman" panose="02020603050405020304" pitchFamily="18" charset="0"/>
              </a:rPr>
              <a:t>Approve a 30 day Working Group Technical Letter Ballot asking the question “Should </a:t>
            </a:r>
            <a:r>
              <a:rPr lang="en-US" dirty="0" err="1">
                <a:latin typeface="Times New Roman" panose="02020603050405020304" pitchFamily="18" charset="0"/>
                <a:ea typeface="Times New Roman" panose="02020603050405020304" pitchFamily="18" charset="0"/>
              </a:rPr>
              <a:t>TGax</a:t>
            </a:r>
            <a:r>
              <a:rPr lang="en-US" dirty="0">
                <a:latin typeface="Times New Roman" panose="02020603050405020304" pitchFamily="18" charset="0"/>
                <a:ea typeface="Times New Roman" panose="02020603050405020304" pitchFamily="18" charset="0"/>
              </a:rPr>
              <a:t> draft </a:t>
            </a:r>
            <a:r>
              <a:rPr lang="en-US" dirty="0" smtClean="0">
                <a:latin typeface="Times New Roman" panose="02020603050405020304" pitchFamily="18" charset="0"/>
                <a:ea typeface="Times New Roman" panose="02020603050405020304" pitchFamily="18" charset="0"/>
              </a:rPr>
              <a:t>D3.0 </a:t>
            </a:r>
            <a:r>
              <a:rPr lang="en-US" dirty="0">
                <a:latin typeface="Times New Roman" panose="02020603050405020304" pitchFamily="18" charset="0"/>
                <a:ea typeface="Times New Roman" panose="02020603050405020304" pitchFamily="18" charset="0"/>
              </a:rPr>
              <a:t>be forwarded to Sponsor Ballot?”</a:t>
            </a:r>
          </a:p>
          <a:p>
            <a:pPr marL="228600" lvl="0">
              <a:spcBef>
                <a:spcPts val="0"/>
              </a:spcBef>
              <a:spcAft>
                <a:spcPts val="0"/>
              </a:spcAft>
            </a:pPr>
            <a:r>
              <a:rPr lang="en-GB" dirty="0">
                <a:latin typeface="Times New Roman" panose="02020603050405020304" pitchFamily="18"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by &lt;name&gt; on behalf of &lt;group&gt;</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&lt;group&gt; vote: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a:t>
            </a:r>
            <a:r>
              <a:rPr lang="en-GB" dirty="0" smtClean="0">
                <a:latin typeface="Times New Roman" panose="02020603050405020304" pitchFamily="18" charset="0"/>
                <a:ea typeface="Times New Roman" panose="02020603050405020304" pitchFamily="18" charset="0"/>
              </a:rPr>
              <a:t>,  </a:t>
            </a:r>
            <a:r>
              <a:rPr lang="en-GB" dirty="0">
                <a:latin typeface="Times New Roman" panose="02020603050405020304" pitchFamily="18" charset="0"/>
                <a:ea typeface="Times New Roman" panose="02020603050405020304" pitchFamily="18" charset="0"/>
              </a:rPr>
              <a:t>Seconded: </a:t>
            </a:r>
            <a:r>
              <a:rPr lang="en-GB" dirty="0" smtClean="0">
                <a:latin typeface="Times New Roman" panose="02020603050405020304" pitchFamily="18" charset="0"/>
                <a:ea typeface="Times New Roman" panose="02020603050405020304" pitchFamily="18" charset="0"/>
              </a:rPr>
              <a:t>, </a:t>
            </a:r>
            <a:r>
              <a:rPr lang="en-GB" dirty="0">
                <a:latin typeface="Times New Roman" panose="02020603050405020304" pitchFamily="18" charset="0"/>
                <a:ea typeface="Times New Roman" panose="02020603050405020304" pitchFamily="18" charset="0"/>
              </a:rPr>
              <a:t>Result: </a:t>
            </a:r>
            <a:r>
              <a:rPr lang="en-GB" dirty="0" smtClean="0">
                <a:latin typeface="Times New Roman" panose="02020603050405020304" pitchFamily="18" charset="0"/>
                <a:ea typeface="Times New Roman" panose="02020603050405020304" pitchFamily="18" charset="0"/>
              </a:rPr>
              <a:t>y-n-a</a:t>
            </a:r>
            <a:endParaRPr lang="en-US" dirty="0">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46304768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 Hoc Meeting</a:t>
            </a:r>
            <a:endParaRPr lang="en-US" dirty="0"/>
          </a:p>
        </p:txBody>
      </p:sp>
      <p:sp>
        <p:nvSpPr>
          <p:cNvPr id="3" name="Content Placeholder 2"/>
          <p:cNvSpPr>
            <a:spLocks noGrp="1"/>
          </p:cNvSpPr>
          <p:nvPr>
            <p:ph idx="1"/>
          </p:nvPr>
        </p:nvSpPr>
        <p:spPr/>
        <p:txBody>
          <a:bodyPr/>
          <a:lstStyle/>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Authorize &lt;group&gt; to hold an ad-hoc meeting on &lt;dates&gt; in &lt;location&gt;, with the preferred venue being &lt;preferred location&gt;, for the purpose of &lt;purpose&gt;.</a:t>
            </a:r>
            <a:endParaRPr lang="en-US" dirty="0">
              <a:latin typeface="Times New Roman" panose="02020603050405020304" pitchFamily="18" charset="0"/>
              <a:ea typeface="Times New Roman" panose="02020603050405020304" pitchFamily="18" charset="0"/>
            </a:endParaRPr>
          </a:p>
          <a:p>
            <a:pPr marL="0" marR="0">
              <a:spcBef>
                <a:spcPts val="0"/>
              </a:spcBef>
              <a:spcAft>
                <a:spcPts val="0"/>
              </a:spcAft>
            </a:pPr>
            <a:r>
              <a:rPr lang="en-GB" dirty="0">
                <a:latin typeface="Times New Roman" panose="02020603050405020304" pitchFamily="18"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by &lt;name&gt; on behalf of &lt;group&gt;</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&lt;group&gt; vote: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&lt;name&gt;,  Seconded: &lt;name&gt;, Result: y-n-a]</a:t>
            </a:r>
            <a:endParaRPr lang="en-US" dirty="0">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35754240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Telecons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4687235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Attendance</a:t>
            </a:r>
            <a:endParaRPr lang="en-US" dirty="0"/>
          </a:p>
        </p:txBody>
      </p:sp>
      <p:sp>
        <p:nvSpPr>
          <p:cNvPr id="3" name="Content Placeholder 2"/>
          <p:cNvSpPr>
            <a:spLocks noGrp="1"/>
          </p:cNvSpPr>
          <p:nvPr>
            <p:ph idx="1"/>
          </p:nvPr>
        </p:nvSpPr>
        <p:spPr/>
        <p:txBody>
          <a:bodyPr/>
          <a:lstStyle/>
          <a:p>
            <a:pPr marL="457200" indent="-457200"/>
            <a:r>
              <a:rPr lang="en-US" altLang="en-US" dirty="0">
                <a:hlinkClick r:id="rId2"/>
              </a:rPr>
              <a:t>http://newton.meeting.verilan.com</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9301057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3"/>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1368803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dirty="0" smtClean="0"/>
              <a:t>Following 5 slides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6761965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9271778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42776009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770813"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43681563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1115</TotalTime>
  <Words>1691</Words>
  <Application>Microsoft Office PowerPoint</Application>
  <PresentationFormat>On-screen Show (4:3)</PresentationFormat>
  <Paragraphs>354</Paragraphs>
  <Slides>32</Slides>
  <Notes>5</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1</vt:i4>
      </vt:variant>
      <vt:variant>
        <vt:lpstr>Slide Titles</vt:lpstr>
      </vt:variant>
      <vt:variant>
        <vt:i4>32</vt:i4>
      </vt:variant>
    </vt:vector>
  </HeadingPairs>
  <TitlesOfParts>
    <vt:vector size="44" baseType="lpstr">
      <vt:lpstr>Arial Unicode MS</vt:lpstr>
      <vt:lpstr>MS Gothic</vt:lpstr>
      <vt:lpstr>MS PGothic</vt:lpstr>
      <vt:lpstr>Arial</vt:lpstr>
      <vt:lpstr>Arial Black</vt:lpstr>
      <vt:lpstr>Calibri</vt:lpstr>
      <vt:lpstr>Monotype Sorts</vt:lpstr>
      <vt:lpstr>Symbol</vt:lpstr>
      <vt:lpstr>Times New Roman</vt:lpstr>
      <vt:lpstr>Wingdings</vt:lpstr>
      <vt:lpstr>Office Theme</vt:lpstr>
      <vt:lpstr>Document</vt:lpstr>
      <vt:lpstr>TGax May 2018 Meeting Agenda</vt:lpstr>
      <vt:lpstr>  IEEE 802.11 TGax: High Efficiency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General Flow of the Meeting</vt:lpstr>
      <vt:lpstr>TGax Schedule</vt:lpstr>
      <vt:lpstr>Agenda for Monday May 7, 13:30 – 15:30 </vt:lpstr>
      <vt:lpstr>Submissions</vt:lpstr>
      <vt:lpstr>Summary from March 2018</vt:lpstr>
      <vt:lpstr>Timeline</vt:lpstr>
      <vt:lpstr>Editor Report </vt:lpstr>
      <vt:lpstr>Approval of  TG Minutes (March 2018 Meeting and Telecon Minutes) </vt:lpstr>
      <vt:lpstr>Agenda for Monday May 7, 19:30 – 21:30 </vt:lpstr>
      <vt:lpstr>Agenda for Tuesday May 8, 10:30 – 12:30 </vt:lpstr>
      <vt:lpstr>Agenda for Tuesday May 8, 16:00 – 18:00 </vt:lpstr>
      <vt:lpstr>Agenda for Tuesday May 8, 19:30 – 21:30 </vt:lpstr>
      <vt:lpstr>Agenda for Wednesday May 9, 08:00 – 10:00 </vt:lpstr>
      <vt:lpstr>Coexistence Assurance Document</vt:lpstr>
      <vt:lpstr>Agenda for Wednesday May 9, 16:00 – 18:00 </vt:lpstr>
      <vt:lpstr>Agenda for Thursday May 10, 08:00 – 10:00</vt:lpstr>
      <vt:lpstr>Agenda for Thursday May 10, 13:30 – 15:30</vt:lpstr>
      <vt:lpstr>WG LB Motion</vt:lpstr>
      <vt:lpstr>Ad Hoc Meeting</vt:lpstr>
      <vt:lpstr>Telecons</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71</cp:revision>
  <cp:lastPrinted>1601-01-01T00:00:00Z</cp:lastPrinted>
  <dcterms:created xsi:type="dcterms:W3CDTF">2017-01-26T15:28:16Z</dcterms:created>
  <dcterms:modified xsi:type="dcterms:W3CDTF">2018-05-01T16:46:12Z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1522261387</vt:lpwstr>
  </property>
</Properties>
</file>