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272" r:id="rId17"/>
    <p:sldId id="273" r:id="rId18"/>
    <p:sldId id="274" r:id="rId19"/>
    <p:sldId id="276" r:id="rId20"/>
    <p:sldId id="275" r:id="rId21"/>
    <p:sldId id="290" r:id="rId22"/>
    <p:sldId id="278" r:id="rId23"/>
    <p:sldId id="279" r:id="rId24"/>
    <p:sldId id="289" r:id="rId25"/>
    <p:sldId id="281" r:id="rId26"/>
    <p:sldId id="283" r:id="rId27"/>
    <p:sldId id="284" r:id="rId28"/>
    <p:sldId id="285" r:id="rId29"/>
    <p:sldId id="287" r:id="rId30"/>
    <p:sldId id="286" r:id="rId3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p:cViewPr varScale="1">
        <p:scale>
          <a:sx n="113" d="100"/>
          <a:sy n="113" d="100"/>
        </p:scale>
        <p:origin x="1398"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3774"/>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3/28/2018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2018</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2018</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2018</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802.11-18/0635r0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May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May 2018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2018-03-28</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38" name="Document" r:id="rId5" imgW="8258040" imgH="2539270" progId="Word.Document.8">
                  <p:embed/>
                </p:oleObj>
              </mc:Choice>
              <mc:Fallback>
                <p:oleObj name="Document" r:id="rId5" imgW="8258040" imgH="2539270" progId="Word.Document.8">
                  <p:embed/>
                  <p:pic>
                    <p:nvPicPr>
                      <p:cNvPr id="0" name="Picture 3"/>
                      <p:cNvPicPr>
                        <a:picLocks noChangeAspect="1" noChangeArrowheads="1"/>
                      </p:cNvPicPr>
                      <p:nvPr/>
                    </p:nvPicPr>
                    <p:blipFill>
                      <a:blip r:embed="rId6"/>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May 2018.</a:t>
            </a:r>
          </a:p>
          <a:p>
            <a:pPr>
              <a:buFont typeface="Arial" panose="020B0604020202020204" pitchFamily="34" charset="0"/>
              <a:buChar char="•"/>
            </a:pPr>
            <a:r>
              <a:rPr lang="en-US" dirty="0" smtClean="0"/>
              <a:t>Complete comment resolution on draft D2.0 and start a 30-day WG letter ballot.</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524000"/>
            <a:ext cx="3808413" cy="4113213"/>
          </a:xfrm>
        </p:spPr>
        <p:txBody>
          <a:bodyPr/>
          <a:lstStyle/>
          <a:p>
            <a:pPr>
              <a:lnSpc>
                <a:spcPct val="80000"/>
              </a:lnSpc>
            </a:pPr>
            <a:endParaRPr lang="en-US" altLang="en-US" sz="1200" dirty="0"/>
          </a:p>
          <a:p>
            <a:pPr>
              <a:lnSpc>
                <a:spcPct val="80000"/>
              </a:lnSpc>
            </a:pPr>
            <a:r>
              <a:rPr lang="en-US" altLang="en-US" sz="1400" dirty="0" smtClean="0"/>
              <a:t>Monday May </a:t>
            </a:r>
            <a:r>
              <a:rPr lang="en-US" altLang="en-US" sz="1400" dirty="0"/>
              <a:t>7</a:t>
            </a:r>
            <a:r>
              <a:rPr lang="en-US" altLang="en-US" sz="1400" dirty="0" smtClean="0"/>
              <a:t>, 13:30 </a:t>
            </a:r>
            <a:r>
              <a:rPr lang="en-US" altLang="en-US" sz="1400" dirty="0"/>
              <a:t>– </a:t>
            </a:r>
            <a:r>
              <a:rPr lang="en-US" altLang="en-US" sz="1400" dirty="0" smtClean="0"/>
              <a:t>15:30</a:t>
            </a:r>
            <a:endParaRPr lang="en-US" altLang="en-US" sz="14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r>
              <a:rPr lang="en-US" altLang="en-US" sz="1200" dirty="0" smtClean="0"/>
              <a:t>.</a:t>
            </a:r>
            <a:endParaRPr lang="en-US" altLang="en-US" sz="1200" dirty="0"/>
          </a:p>
          <a:p>
            <a:pPr lvl="1">
              <a:lnSpc>
                <a:spcPct val="80000"/>
              </a:lnSpc>
            </a:pPr>
            <a:r>
              <a:rPr lang="en-US" altLang="en-US" sz="1200" dirty="0"/>
              <a:t>Comment resolution</a:t>
            </a:r>
          </a:p>
          <a:p>
            <a:pPr lvl="1">
              <a:lnSpc>
                <a:spcPct val="80000"/>
              </a:lnSpc>
            </a:pPr>
            <a:r>
              <a:rPr lang="en-US" altLang="en-US" sz="1200" dirty="0"/>
              <a:t>Presentations</a:t>
            </a:r>
          </a:p>
          <a:p>
            <a:pPr lvl="1">
              <a:lnSpc>
                <a:spcPct val="80000"/>
              </a:lnSpc>
            </a:pPr>
            <a:r>
              <a:rPr lang="en-US" altLang="en-US" sz="1200" dirty="0"/>
              <a:t>Recess </a:t>
            </a:r>
            <a:endParaRPr lang="en-US" altLang="en-US" sz="1200" dirty="0" smtClean="0"/>
          </a:p>
          <a:p>
            <a:pPr>
              <a:lnSpc>
                <a:spcPct val="80000"/>
              </a:lnSpc>
            </a:pPr>
            <a:r>
              <a:rPr lang="en-CA" altLang="en-US" sz="1400" dirty="0" smtClean="0"/>
              <a:t>Monday</a:t>
            </a:r>
            <a:r>
              <a:rPr lang="en-US" altLang="en-US" sz="1400" dirty="0" smtClean="0"/>
              <a:t> </a:t>
            </a:r>
            <a:r>
              <a:rPr lang="en-US" altLang="en-US" sz="1400" dirty="0"/>
              <a:t>May </a:t>
            </a:r>
            <a:r>
              <a:rPr lang="en-US" altLang="en-US" sz="1400" dirty="0" smtClean="0"/>
              <a:t>7, 19:30 </a:t>
            </a:r>
            <a:r>
              <a:rPr lang="en-US" altLang="en-US" sz="1400" dirty="0"/>
              <a:t>– </a:t>
            </a:r>
            <a:r>
              <a:rPr lang="en-US" altLang="en-US" sz="1400" dirty="0" smtClean="0"/>
              <a:t>21:300</a:t>
            </a:r>
            <a:endParaRPr lang="en-US" altLang="en-US" sz="1400" dirty="0"/>
          </a:p>
          <a:p>
            <a:pPr lvl="1">
              <a:lnSpc>
                <a:spcPct val="80000"/>
              </a:lnSpc>
            </a:pPr>
            <a:r>
              <a:rPr lang="en-US" altLang="en-US" sz="1400" dirty="0"/>
              <a:t>Ad hoc group </a:t>
            </a:r>
            <a:r>
              <a:rPr lang="en-US" altLang="en-US" sz="1400" dirty="0" smtClean="0"/>
              <a:t>meetings</a:t>
            </a:r>
            <a:r>
              <a:rPr lang="en-US" altLang="en-US" sz="1600" dirty="0"/>
              <a:t>	</a:t>
            </a:r>
          </a:p>
          <a:p>
            <a:pPr>
              <a:lnSpc>
                <a:spcPct val="80000"/>
              </a:lnSpc>
            </a:pPr>
            <a:r>
              <a:rPr lang="en-CA" altLang="en-US" sz="1400" dirty="0" smtClean="0"/>
              <a:t>Tuesday</a:t>
            </a:r>
            <a:r>
              <a:rPr lang="en-US" altLang="en-US" sz="1400" dirty="0" smtClean="0"/>
              <a:t> May </a:t>
            </a:r>
            <a:r>
              <a:rPr lang="en-US" altLang="en-US" sz="1400" dirty="0"/>
              <a:t>8</a:t>
            </a:r>
            <a:r>
              <a:rPr lang="en-US" altLang="en-US" sz="1400" dirty="0" smtClean="0"/>
              <a:t>, 10:30 </a:t>
            </a:r>
            <a:r>
              <a:rPr lang="en-US" altLang="en-US" sz="1400" dirty="0"/>
              <a:t>– </a:t>
            </a:r>
            <a:r>
              <a:rPr lang="en-US" altLang="en-US" sz="1400" dirty="0" smtClean="0"/>
              <a:t>12:300</a:t>
            </a:r>
            <a:endParaRPr lang="en-US" altLang="en-US" sz="1400" dirty="0"/>
          </a:p>
          <a:p>
            <a:pPr lvl="1">
              <a:lnSpc>
                <a:spcPct val="80000"/>
              </a:lnSpc>
            </a:pPr>
            <a:r>
              <a:rPr lang="en-US" altLang="en-US" sz="1400" dirty="0" smtClean="0"/>
              <a:t>Ad hoc group meetings</a:t>
            </a:r>
          </a:p>
          <a:p>
            <a:pPr lvl="0">
              <a:lnSpc>
                <a:spcPct val="80000"/>
              </a:lnSpc>
            </a:pPr>
            <a:r>
              <a:rPr lang="en-CA" altLang="en-US" sz="1400" dirty="0"/>
              <a:t>Tuesday</a:t>
            </a:r>
            <a:r>
              <a:rPr lang="en-US" altLang="en-US" sz="1400" dirty="0"/>
              <a:t> </a:t>
            </a:r>
            <a:r>
              <a:rPr lang="en-US" altLang="en-US" sz="1400" dirty="0" smtClean="0"/>
              <a:t>May 8, 16:00 </a:t>
            </a:r>
            <a:r>
              <a:rPr lang="en-US" altLang="en-US" sz="1400" dirty="0"/>
              <a:t>– </a:t>
            </a:r>
            <a:r>
              <a:rPr lang="en-US" altLang="en-US" sz="1400" dirty="0" smtClean="0"/>
              <a:t>18:00</a:t>
            </a:r>
            <a:endParaRPr lang="en-US" altLang="en-US" sz="1400" dirty="0"/>
          </a:p>
          <a:p>
            <a:pPr lvl="1">
              <a:lnSpc>
                <a:spcPct val="80000"/>
              </a:lnSpc>
            </a:pPr>
            <a:r>
              <a:rPr lang="en-US" altLang="en-US" sz="1400" dirty="0"/>
              <a:t>Ad hoc group </a:t>
            </a:r>
            <a:r>
              <a:rPr lang="en-US" altLang="en-US" sz="1400" dirty="0" smtClean="0"/>
              <a:t>meetings</a:t>
            </a:r>
          </a:p>
          <a:p>
            <a:pPr>
              <a:lnSpc>
                <a:spcPct val="80000"/>
              </a:lnSpc>
            </a:pPr>
            <a:r>
              <a:rPr lang="en-CA" altLang="en-US" sz="1400" dirty="0"/>
              <a:t>Tuesday</a:t>
            </a:r>
            <a:r>
              <a:rPr lang="en-US" altLang="en-US" sz="1400" dirty="0"/>
              <a:t> </a:t>
            </a:r>
            <a:r>
              <a:rPr lang="en-US" altLang="en-US" sz="1400" dirty="0" smtClean="0"/>
              <a:t>May </a:t>
            </a:r>
            <a:r>
              <a:rPr lang="en-US" altLang="en-US" sz="1400" dirty="0"/>
              <a:t>8</a:t>
            </a:r>
            <a:r>
              <a:rPr lang="en-US" altLang="en-US" sz="1400" dirty="0" smtClean="0"/>
              <a:t>, 19:30 </a:t>
            </a:r>
            <a:r>
              <a:rPr lang="en-US" altLang="en-US" sz="1400" dirty="0"/>
              <a:t>– </a:t>
            </a:r>
            <a:r>
              <a:rPr lang="en-US" altLang="en-US" sz="1400" dirty="0" smtClean="0"/>
              <a:t>21:30</a:t>
            </a:r>
            <a:endParaRPr lang="en-US" altLang="en-US" sz="1400" dirty="0"/>
          </a:p>
          <a:p>
            <a:pPr lvl="1">
              <a:lnSpc>
                <a:spcPct val="80000"/>
              </a:lnSpc>
            </a:pPr>
            <a:r>
              <a:rPr lang="en-US" altLang="en-US" sz="1400" dirty="0"/>
              <a:t>Ad hoc group </a:t>
            </a:r>
            <a:r>
              <a:rPr lang="en-US" altLang="en-US" sz="1400" dirty="0" smtClean="0"/>
              <a:t>meetings</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571206" y="1373187"/>
            <a:ext cx="3810000" cy="4113213"/>
          </a:xfrm>
        </p:spPr>
        <p:txBody>
          <a:bodyPr/>
          <a:lstStyle/>
          <a:p>
            <a:pPr>
              <a:lnSpc>
                <a:spcPct val="80000"/>
              </a:lnSpc>
            </a:pPr>
            <a:r>
              <a:rPr lang="en-US" altLang="en-US" sz="1200" dirty="0"/>
              <a:t>Wednesday </a:t>
            </a:r>
            <a:r>
              <a:rPr lang="en-US" altLang="en-US" sz="1200" dirty="0" smtClean="0"/>
              <a:t>May </a:t>
            </a:r>
            <a:r>
              <a:rPr lang="en-US" altLang="en-US" sz="1200" dirty="0"/>
              <a:t>9</a:t>
            </a:r>
            <a:r>
              <a:rPr lang="en-US" altLang="en-US" sz="1200" dirty="0" smtClean="0"/>
              <a:t>,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t>
            </a:r>
            <a:r>
              <a:rPr lang="en-US" altLang="en-US" sz="1200" dirty="0" smtClean="0"/>
              <a:t> </a:t>
            </a:r>
            <a:r>
              <a:rPr lang="en-US" altLang="en-US" sz="1200" dirty="0"/>
              <a:t>resolution</a:t>
            </a:r>
          </a:p>
          <a:p>
            <a:pPr lvl="1">
              <a:lnSpc>
                <a:spcPct val="80000"/>
              </a:lnSpc>
            </a:pPr>
            <a:r>
              <a:rPr lang="en-US" altLang="en-US" sz="1200" dirty="0"/>
              <a:t>Recess </a:t>
            </a:r>
            <a:endParaRPr lang="en-US" altLang="en-US" sz="1800" dirty="0"/>
          </a:p>
          <a:p>
            <a:pPr>
              <a:lnSpc>
                <a:spcPct val="80000"/>
              </a:lnSpc>
            </a:pPr>
            <a:r>
              <a:rPr lang="en-US" altLang="en-US" sz="1200" dirty="0" smtClean="0"/>
              <a:t>Wednesday May </a:t>
            </a:r>
            <a:r>
              <a:rPr lang="en-US" altLang="en-US" sz="1200" dirty="0"/>
              <a:t>9</a:t>
            </a:r>
            <a:r>
              <a:rPr lang="en-US" altLang="en-US" sz="1200" dirty="0" smtClean="0"/>
              <a:t>, </a:t>
            </a:r>
            <a:r>
              <a:rPr lang="en-US" altLang="en-US" sz="1200" dirty="0"/>
              <a:t>16:00 – 18:00</a:t>
            </a:r>
          </a:p>
          <a:p>
            <a:pPr lvl="1">
              <a:lnSpc>
                <a:spcPct val="80000"/>
              </a:lnSpc>
            </a:pPr>
            <a:r>
              <a:rPr lang="en-US" altLang="en-US" sz="1200" dirty="0" smtClean="0"/>
              <a:t>Ad hoc group meetings</a:t>
            </a:r>
            <a:endParaRPr lang="en-US" altLang="en-US" sz="1800" dirty="0"/>
          </a:p>
          <a:p>
            <a:pPr>
              <a:lnSpc>
                <a:spcPct val="80000"/>
              </a:lnSpc>
            </a:pPr>
            <a:r>
              <a:rPr lang="en-US" altLang="en-US" sz="1200" dirty="0" smtClean="0"/>
              <a:t>Thursday May 10, 08:00 </a:t>
            </a:r>
            <a:r>
              <a:rPr lang="en-US" altLang="en-US" sz="1200" dirty="0"/>
              <a:t>– </a:t>
            </a:r>
            <a:r>
              <a:rPr lang="en-US" altLang="en-US" sz="1200" dirty="0" smtClean="0"/>
              <a:t>10:00</a:t>
            </a:r>
            <a:endParaRPr lang="en-US" altLang="en-US" sz="12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t>
            </a:r>
            <a:r>
              <a:rPr lang="en-US" altLang="en-US" sz="1200" dirty="0" smtClean="0"/>
              <a:t>resolution</a:t>
            </a:r>
            <a:endParaRPr lang="en-US" altLang="en-US" sz="1200" dirty="0"/>
          </a:p>
          <a:p>
            <a:pPr lvl="1">
              <a:lnSpc>
                <a:spcPct val="80000"/>
              </a:lnSpc>
            </a:pPr>
            <a:r>
              <a:rPr lang="en-US" altLang="en-US" sz="1200" dirty="0"/>
              <a:t>Recess </a:t>
            </a:r>
            <a:endParaRPr lang="en-US" altLang="en-US" sz="1800" dirty="0"/>
          </a:p>
          <a:p>
            <a:pPr>
              <a:lnSpc>
                <a:spcPct val="80000"/>
              </a:lnSpc>
            </a:pPr>
            <a:r>
              <a:rPr lang="en-US" altLang="en-US" sz="1200" dirty="0" smtClean="0"/>
              <a:t>Thursday May 10, 13:30 </a:t>
            </a:r>
            <a:r>
              <a:rPr lang="en-US" altLang="en-US" sz="1200" dirty="0"/>
              <a:t>– </a:t>
            </a:r>
            <a:r>
              <a:rPr lang="en-US" altLang="en-US" sz="1200" dirty="0" smtClean="0"/>
              <a:t>15:30</a:t>
            </a:r>
            <a:endParaRPr lang="en-US" altLang="en-US" sz="12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Goals for </a:t>
            </a:r>
            <a:r>
              <a:rPr lang="en-US" altLang="en-US" sz="1200" dirty="0" smtClean="0"/>
              <a:t>May 2018</a:t>
            </a:r>
          </a:p>
          <a:p>
            <a:pPr lvl="1">
              <a:lnSpc>
                <a:spcPct val="80000"/>
              </a:lnSpc>
            </a:pPr>
            <a:r>
              <a:rPr lang="en-US" altLang="en-US" sz="1200" dirty="0" smtClean="0"/>
              <a:t>TG ad hoc meeting</a:t>
            </a:r>
            <a:endParaRPr lang="en-US" altLang="en-US" sz="1200" dirty="0"/>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smtClean="0"/>
              <a:t>May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Schedule</a:t>
            </a:r>
            <a:endParaRPr lang="en-US" dirty="0"/>
          </a:p>
        </p:txBody>
      </p:sp>
      <p:sp>
        <p:nvSpPr>
          <p:cNvPr id="6" name="Date Placeholder 5"/>
          <p:cNvSpPr>
            <a:spLocks noGrp="1"/>
          </p:cNvSpPr>
          <p:nvPr>
            <p:ph type="dt" idx="10"/>
          </p:nvPr>
        </p:nvSpPr>
        <p:spPr/>
        <p:txBody>
          <a:bodyPr/>
          <a:lstStyle/>
          <a:p>
            <a:r>
              <a:rPr lang="en-US" smtClean="0"/>
              <a:t>May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221701446"/>
              </p:ext>
            </p:extLst>
          </p:nvPr>
        </p:nvGraphicFramePr>
        <p:xfrm>
          <a:off x="914400" y="2324154"/>
          <a:ext cx="7086600" cy="255264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algn="ct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gridSpan="2">
                  <a:txBody>
                    <a:bodyPr/>
                    <a:lstStyle/>
                    <a:p>
                      <a:pPr algn="ctr"/>
                      <a:r>
                        <a:rPr lang="en-US" sz="1800" dirty="0" err="1" smtClean="0"/>
                        <a:t>TGax</a:t>
                      </a:r>
                      <a:endParaRPr lang="en-US" sz="1800" dirty="0"/>
                    </a:p>
                  </a:txBody>
                  <a:tcPr/>
                </a:tc>
                <a:tc hMerge="1">
                  <a:txBody>
                    <a:bodyPr/>
                    <a:lstStyle/>
                    <a:p>
                      <a:endParaRPr lang="en-US"/>
                    </a:p>
                  </a:txBody>
                  <a:tcPr/>
                </a:tc>
                <a:tc>
                  <a:txBody>
                    <a:bodyPr/>
                    <a:lstStyle/>
                    <a:p>
                      <a:pPr algn="ctr"/>
                      <a:r>
                        <a:rPr lang="en-US" sz="1800" dirty="0" smtClean="0"/>
                        <a:t>TGax</a:t>
                      </a:r>
                      <a:endParaRPr lang="en-US" sz="1800" dirty="0"/>
                    </a:p>
                  </a:txBody>
                  <a:tcPr/>
                </a:tc>
              </a:tr>
              <a:tr h="355691">
                <a:tc>
                  <a:txBody>
                    <a:bodyPr/>
                    <a:lstStyle/>
                    <a:p>
                      <a:pPr algn="ctr"/>
                      <a:r>
                        <a:rPr lang="en-US" dirty="0" smtClean="0"/>
                        <a:t>AM 2</a:t>
                      </a:r>
                      <a:endParaRPr lang="en-US" dirty="0"/>
                    </a:p>
                  </a:txBody>
                  <a:tcPr/>
                </a:tc>
                <a:tc gridSpan="2">
                  <a:txBody>
                    <a:bodyPr/>
                    <a:lstStyle/>
                    <a:p>
                      <a:pPr algn="ctr"/>
                      <a:endParaRPr lang="en-US" sz="1800" dirty="0"/>
                    </a:p>
                  </a:txBody>
                  <a:tcPr/>
                </a:tc>
                <a:tc hMerge="1">
                  <a:txBody>
                    <a:bodyPr/>
                    <a:lstStyle/>
                    <a:p>
                      <a:endParaRPr lang="en-US"/>
                    </a:p>
                  </a:txBody>
                  <a:tcPr/>
                </a:tc>
                <a:tc>
                  <a:txBody>
                    <a:bodyPr/>
                    <a:lstStyle/>
                    <a:p>
                      <a:r>
                        <a:rPr lang="en-US" sz="1400" dirty="0" smtClean="0"/>
                        <a:t>ad hoc</a:t>
                      </a:r>
                      <a:endParaRPr lang="en-US" sz="1400" dirty="0"/>
                    </a:p>
                  </a:txBody>
                  <a:tcPr/>
                </a:tc>
                <a:tc>
                  <a:txBody>
                    <a:bodyPr/>
                    <a:lstStyle/>
                    <a:p>
                      <a:r>
                        <a:rPr lang="en-US" sz="1400" dirty="0" smtClean="0"/>
                        <a:t>ad</a:t>
                      </a:r>
                      <a:r>
                        <a:rPr lang="en-US" sz="1400" baseline="0" dirty="0" smtClean="0"/>
                        <a:t> hoc</a:t>
                      </a:r>
                      <a:endParaRPr lang="en-US" sz="1400" dirty="0"/>
                    </a:p>
                  </a:txBody>
                  <a:tcPr/>
                </a:tc>
                <a:tc gridSpan="2">
                  <a:txBody>
                    <a:bodyPr/>
                    <a:lstStyle/>
                    <a:p>
                      <a:pPr algn="ctr"/>
                      <a:endParaRPr lang="en-US" sz="1800" dirty="0"/>
                    </a:p>
                  </a:txBody>
                  <a:tcPr/>
                </a:tc>
                <a:tc hMerge="1">
                  <a:txBody>
                    <a:bodyPr/>
                    <a:lstStyle/>
                    <a:p>
                      <a:endParaRPr lang="en-US"/>
                    </a:p>
                  </a:txBody>
                  <a:tcPr/>
                </a:tc>
                <a:tc>
                  <a:txBody>
                    <a:bodyPr/>
                    <a:lstStyle/>
                    <a:p>
                      <a:endParaRPr lang="en-US" dirty="0"/>
                    </a:p>
                  </a:txBody>
                  <a:tcPr/>
                </a:tc>
              </a:tr>
              <a:tr h="365759">
                <a:tc>
                  <a:txBody>
                    <a:bodyPr/>
                    <a:lstStyle/>
                    <a:p>
                      <a:pPr algn="ctr"/>
                      <a:r>
                        <a:rPr lang="en-US" dirty="0" smtClean="0"/>
                        <a:t>PM 1</a:t>
                      </a:r>
                      <a:endParaRPr lang="en-US"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a:txBody>
                    <a:bodyPr/>
                    <a:lstStyle/>
                    <a:p>
                      <a:endParaRPr lang="en-US" sz="1800" dirty="0"/>
                    </a:p>
                  </a:txBody>
                  <a:tcPr/>
                </a:tc>
                <a:tc>
                  <a:txBody>
                    <a:bodyPr/>
                    <a:lstStyle/>
                    <a:p>
                      <a:endParaRPr lang="en-US" sz="1800" dirty="0"/>
                    </a:p>
                  </a:txBody>
                  <a:tcPr/>
                </a:tc>
                <a:tc>
                  <a:txBody>
                    <a:bodyPr/>
                    <a:lstStyle/>
                    <a:p>
                      <a:pPr algn="ctr"/>
                      <a:r>
                        <a:rPr lang="en-US" dirty="0" smtClean="0"/>
                        <a:t>TGax</a:t>
                      </a:r>
                      <a:endParaRPr lang="en-US" dirty="0"/>
                    </a:p>
                  </a:txBody>
                  <a:tcPr/>
                </a:tc>
              </a:tr>
              <a:tr h="365759">
                <a:tc>
                  <a:txBody>
                    <a:bodyPr/>
                    <a:lstStyle/>
                    <a:p>
                      <a:pPr algn="ctr"/>
                      <a:r>
                        <a:rPr lang="en-US" dirty="0" smtClean="0"/>
                        <a:t>PM</a:t>
                      </a:r>
                      <a:r>
                        <a:rPr lang="en-US" baseline="0" dirty="0" smtClean="0"/>
                        <a:t> 2</a:t>
                      </a:r>
                      <a:endParaRPr lang="en-US" dirty="0"/>
                    </a:p>
                  </a:txBody>
                  <a:tcPr/>
                </a:tc>
                <a:tc>
                  <a:txBody>
                    <a:bodyPr/>
                    <a:lstStyle/>
                    <a:p>
                      <a:endParaRPr lang="en-US" sz="1800" dirty="0"/>
                    </a:p>
                  </a:txBody>
                  <a:tcPr/>
                </a:tc>
                <a:tc>
                  <a:txBody>
                    <a:bodyPr/>
                    <a:lstStyle/>
                    <a:p>
                      <a:endParaRPr lang="en-US" sz="1800" dirty="0"/>
                    </a:p>
                  </a:txBody>
                  <a:tcPr/>
                </a:tc>
                <a:tc>
                  <a:txBody>
                    <a:bodyPr/>
                    <a:lstStyle/>
                    <a:p>
                      <a:r>
                        <a:rPr lang="en-US" sz="1400" dirty="0" smtClean="0"/>
                        <a:t>ad hoc</a:t>
                      </a:r>
                      <a:endParaRPr lang="en-US" sz="1400" dirty="0"/>
                    </a:p>
                  </a:txBody>
                  <a:tcPr/>
                </a:tc>
                <a:tc>
                  <a:txBody>
                    <a:bodyPr/>
                    <a:lstStyle/>
                    <a:p>
                      <a:r>
                        <a:rPr lang="en-US" sz="1400" dirty="0" smtClean="0"/>
                        <a:t>ad</a:t>
                      </a:r>
                      <a:r>
                        <a:rPr lang="en-US" sz="1400" baseline="0" dirty="0" smtClean="0"/>
                        <a:t> hoc</a:t>
                      </a:r>
                      <a:endParaRPr lang="en-US" sz="1400" dirty="0"/>
                    </a:p>
                  </a:txBody>
                  <a:tcPr/>
                </a:tc>
                <a:tc>
                  <a:txBody>
                    <a:bodyPr/>
                    <a:lstStyle/>
                    <a:p>
                      <a:r>
                        <a:rPr lang="en-US" sz="1400" dirty="0" smtClean="0"/>
                        <a:t>ad hoc</a:t>
                      </a:r>
                      <a:endParaRPr lang="en-US" sz="1400" dirty="0"/>
                    </a:p>
                  </a:txBody>
                  <a:tcPr/>
                </a:tc>
                <a:tc>
                  <a:txBody>
                    <a:bodyPr/>
                    <a:lstStyle/>
                    <a:p>
                      <a:r>
                        <a:rPr lang="en-US" sz="1400" dirty="0" smtClean="0"/>
                        <a:t>ad</a:t>
                      </a:r>
                      <a:r>
                        <a:rPr lang="en-US" sz="1400" baseline="0" dirty="0" smtClean="0"/>
                        <a:t> hoc</a:t>
                      </a:r>
                      <a:endParaRPr lang="en-US" sz="1400" dirty="0"/>
                    </a:p>
                  </a:txBody>
                  <a:tcPr/>
                </a:tc>
                <a:tc>
                  <a:txBody>
                    <a:bodyPr/>
                    <a:lstStyle/>
                    <a:p>
                      <a:endParaRPr lang="en-US" dirty="0"/>
                    </a:p>
                  </a:txBody>
                  <a:tcPr/>
                </a:tc>
              </a:tr>
              <a:tr h="349405">
                <a:tc>
                  <a:txBody>
                    <a:bodyPr/>
                    <a:lstStyle/>
                    <a:p>
                      <a:pPr algn="ctr"/>
                      <a:r>
                        <a:rPr lang="en-US" dirty="0" smtClean="0"/>
                        <a:t>EVE</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mn-lt"/>
                          <a:ea typeface="+mn-ea"/>
                          <a:cs typeface="+mn-cs"/>
                        </a:rPr>
                        <a:t>ad hoc</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mn-lt"/>
                          <a:ea typeface="+mn-ea"/>
                          <a:cs typeface="+mn-cs"/>
                        </a:rPr>
                        <a:t>ad hoc</a:t>
                      </a:r>
                    </a:p>
                  </a:txBody>
                  <a:tcPr/>
                </a:tc>
                <a:tc>
                  <a:txBody>
                    <a:bodyPr/>
                    <a:lstStyle/>
                    <a:p>
                      <a:r>
                        <a:rPr lang="en-US" sz="1400" dirty="0" smtClean="0"/>
                        <a:t>ad hoc</a:t>
                      </a:r>
                      <a:endParaRPr lang="en-US" sz="1400" dirty="0"/>
                    </a:p>
                  </a:txBody>
                  <a:tcPr/>
                </a:tc>
                <a:tc>
                  <a:txBody>
                    <a:bodyPr/>
                    <a:lstStyle/>
                    <a:p>
                      <a:r>
                        <a:rPr lang="en-US" sz="1400" dirty="0" smtClean="0"/>
                        <a:t>ad</a:t>
                      </a:r>
                      <a:r>
                        <a:rPr lang="en-US" sz="1400" baseline="0" dirty="0" smtClean="0"/>
                        <a:t> hoc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May </a:t>
            </a:r>
            <a:r>
              <a:rPr lang="en-US" altLang="en-US" dirty="0"/>
              <a:t>7</a:t>
            </a:r>
            <a:r>
              <a:rPr lang="en-US" altLang="en-US" dirty="0" smtClean="0"/>
              <a:t>,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Summary from March 2018 meeting</a:t>
            </a:r>
          </a:p>
          <a:p>
            <a:pPr>
              <a:lnSpc>
                <a:spcPct val="80000"/>
              </a:lnSpc>
              <a:buFont typeface="Arial" panose="020B0604020202020204" pitchFamily="34" charset="0"/>
              <a:buChar char="•"/>
            </a:pPr>
            <a:r>
              <a:rPr lang="en-US" altLang="en-US" dirty="0" smtClean="0"/>
              <a:t>TG </a:t>
            </a:r>
            <a:r>
              <a:rPr lang="en-US" altLang="en-US" dirty="0"/>
              <a:t>motions</a:t>
            </a:r>
          </a:p>
          <a:p>
            <a:pPr lvl="1">
              <a:lnSpc>
                <a:spcPct val="80000"/>
              </a:lnSpc>
              <a:buFont typeface="Arial" panose="020B0604020202020204" pitchFamily="34" charset="0"/>
              <a:buChar char="•"/>
            </a:pPr>
            <a:r>
              <a:rPr lang="en-US" altLang="en-US" sz="1800" dirty="0"/>
              <a:t>Approve TG meeting and </a:t>
            </a:r>
            <a:r>
              <a:rPr lang="en-US" altLang="en-US" sz="1800" dirty="0" err="1"/>
              <a:t>Telecon</a:t>
            </a:r>
            <a:r>
              <a:rPr lang="en-US" altLang="en-US" sz="1800" dirty="0"/>
              <a:t> minutes since </a:t>
            </a:r>
            <a:r>
              <a:rPr lang="en-US" altLang="en-US" sz="1800" dirty="0" smtClean="0"/>
              <a:t>March 2018 </a:t>
            </a:r>
            <a:r>
              <a:rPr lang="en-US" altLang="en-US" sz="1800" dirty="0"/>
              <a:t>meeting.</a:t>
            </a:r>
          </a:p>
          <a:p>
            <a:pPr>
              <a:lnSpc>
                <a:spcPct val="80000"/>
              </a:lnSpc>
              <a:buFont typeface="Arial" panose="020B0604020202020204" pitchFamily="34" charset="0"/>
              <a:buChar char="•"/>
            </a:pPr>
            <a:r>
              <a:rPr lang="en-US" altLang="en-US" dirty="0" smtClean="0"/>
              <a:t>Timeline</a:t>
            </a:r>
          </a:p>
          <a:p>
            <a:pPr>
              <a:lnSpc>
                <a:spcPct val="80000"/>
              </a:lnSpc>
              <a:buFont typeface="Arial" panose="020B0604020202020204" pitchFamily="34" charset="0"/>
              <a:buChar char="•"/>
            </a:pPr>
            <a:r>
              <a:rPr lang="en-US" altLang="en-US" dirty="0" smtClean="0"/>
              <a:t>Editor Report </a:t>
            </a:r>
            <a:r>
              <a:rPr lang="en-US" altLang="en-US" dirty="0"/>
              <a:t>– Robert Stacey</a:t>
            </a:r>
          </a:p>
          <a:p>
            <a:pPr>
              <a:lnSpc>
                <a:spcPct val="80000"/>
              </a:lnSpc>
              <a:buFont typeface="Arial" panose="020B0604020202020204" pitchFamily="34" charset="0"/>
              <a:buChar char="•"/>
            </a:pPr>
            <a:r>
              <a:rPr lang="en-US" altLang="en-US" dirty="0" smtClean="0"/>
              <a:t>Presentations and Comment </a:t>
            </a:r>
            <a:r>
              <a:rPr lang="en-US" altLang="en-US" dirty="0"/>
              <a:t>Resolution</a:t>
            </a:r>
          </a:p>
          <a:p>
            <a:pPr>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March 2018</a:t>
            </a:r>
            <a:endParaRPr lang="en-US" dirty="0"/>
          </a:p>
        </p:txBody>
      </p:sp>
      <p:sp>
        <p:nvSpPr>
          <p:cNvPr id="3" name="Content Placeholder 2"/>
          <p:cNvSpPr>
            <a:spLocks noGrp="1"/>
          </p:cNvSpPr>
          <p:nvPr>
            <p:ph idx="1"/>
          </p:nvPr>
        </p:nvSpPr>
        <p:spPr/>
        <p:txBody>
          <a:bodyPr/>
          <a:lstStyle/>
          <a:p>
            <a:r>
              <a:rPr lang="en-US" dirty="0" smtClean="0"/>
              <a:t>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(March 2018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March 2018 Interim meeting </a:t>
            </a:r>
            <a:r>
              <a:rPr lang="en-US" altLang="en-US" sz="2000" dirty="0"/>
              <a:t>to today:  </a:t>
            </a:r>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Second: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0813" cy="1065213"/>
          </a:xfrm>
        </p:spPr>
        <p:txBody>
          <a:bodyPr/>
          <a:lstStyle/>
          <a:p>
            <a:r>
              <a:rPr lang="en-US" dirty="0" smtClean="0"/>
              <a:t>Timeline</a:t>
            </a:r>
            <a:endParaRPr lang="en-US" dirty="0"/>
          </a:p>
        </p:txBody>
      </p:sp>
      <p:sp>
        <p:nvSpPr>
          <p:cNvPr id="3" name="Content Placeholder 2"/>
          <p:cNvSpPr>
            <a:spLocks noGrp="1"/>
          </p:cNvSpPr>
          <p:nvPr>
            <p:ph idx="1"/>
          </p:nvPr>
        </p:nvSpPr>
        <p:spPr>
          <a:xfrm>
            <a:off x="381000" y="1447800"/>
            <a:ext cx="8458200" cy="4113213"/>
          </a:xfrm>
        </p:spPr>
        <p:txBody>
          <a:bodyPr/>
          <a:lstStyle/>
          <a:p>
            <a:pPr>
              <a:buFont typeface="Arial" panose="020B0604020202020204" pitchFamily="34" charset="0"/>
              <a:buChar char="•"/>
            </a:pPr>
            <a:r>
              <a:rPr lang="en-US" altLang="zh-CN" sz="2000" dirty="0"/>
              <a:t>May 2014: start of the TG</a:t>
            </a:r>
          </a:p>
          <a:p>
            <a:pPr>
              <a:buFont typeface="Arial" panose="020B0604020202020204" pitchFamily="34" charset="0"/>
              <a:buChar char="•"/>
            </a:pPr>
            <a:r>
              <a:rPr lang="en-US" altLang="zh-CN" sz="2000" dirty="0"/>
              <a:t>Nov. 2014: First draft of the TG SFD was approved</a:t>
            </a:r>
          </a:p>
          <a:p>
            <a:pPr>
              <a:buFont typeface="Arial" panose="020B0604020202020204" pitchFamily="34" charset="0"/>
              <a:buChar char="•"/>
            </a:pPr>
            <a:r>
              <a:rPr lang="en-US" altLang="zh-CN" sz="2000" dirty="0"/>
              <a:t>Jan. 2016: proposed TG draft</a:t>
            </a:r>
          </a:p>
          <a:p>
            <a:pPr>
              <a:buFont typeface="Arial" panose="020B0604020202020204" pitchFamily="34" charset="0"/>
              <a:buChar char="•"/>
            </a:pPr>
            <a:r>
              <a:rPr lang="en-US" altLang="zh-CN" sz="2000" dirty="0" smtClean="0"/>
              <a:t>May </a:t>
            </a:r>
            <a:r>
              <a:rPr lang="en-US" altLang="zh-CN" sz="2000" dirty="0"/>
              <a:t>2016: Draft D0.1 was approved and CC started</a:t>
            </a:r>
          </a:p>
          <a:p>
            <a:pPr>
              <a:buFont typeface="Arial" panose="020B0604020202020204" pitchFamily="34" charset="0"/>
              <a:buChar char="•"/>
            </a:pPr>
            <a:r>
              <a:rPr lang="en-US" altLang="zh-CN" sz="2000" dirty="0">
                <a:solidFill>
                  <a:srgbClr val="FF0000"/>
                </a:solidFill>
              </a:rPr>
              <a:t>November 2016: Draft 1.0 and WG letter ballot – Failed (57.77%)</a:t>
            </a:r>
          </a:p>
          <a:p>
            <a:pPr lvl="1">
              <a:buFont typeface="Arial" panose="020B0604020202020204" pitchFamily="34" charset="0"/>
              <a:buChar char="•"/>
            </a:pPr>
            <a:r>
              <a:rPr lang="en-US" altLang="zh-CN" sz="1400" dirty="0">
                <a:solidFill>
                  <a:srgbClr val="FF0000"/>
                </a:solidFill>
              </a:rPr>
              <a:t>LB-225: opened Dec. 1</a:t>
            </a:r>
            <a:r>
              <a:rPr lang="en-US" altLang="zh-CN" sz="1400" baseline="30000" dirty="0">
                <a:solidFill>
                  <a:srgbClr val="FF0000"/>
                </a:solidFill>
              </a:rPr>
              <a:t>st</a:t>
            </a:r>
            <a:r>
              <a:rPr lang="en-US" altLang="zh-CN" sz="1400" dirty="0">
                <a:solidFill>
                  <a:srgbClr val="FF0000"/>
                </a:solidFill>
              </a:rPr>
              <a:t> 2016 and closed </a:t>
            </a:r>
            <a:r>
              <a:rPr lang="en-US" altLang="zh-CN" sz="1400" dirty="0" smtClean="0">
                <a:solidFill>
                  <a:srgbClr val="FF0000"/>
                </a:solidFill>
              </a:rPr>
              <a:t>January </a:t>
            </a:r>
            <a:r>
              <a:rPr lang="en-US" altLang="zh-CN" sz="1400" dirty="0">
                <a:solidFill>
                  <a:srgbClr val="FF0000"/>
                </a:solidFill>
              </a:rPr>
              <a:t>8</a:t>
            </a:r>
            <a:r>
              <a:rPr lang="en-US" altLang="zh-CN" sz="1400" baseline="30000" dirty="0">
                <a:solidFill>
                  <a:srgbClr val="FF0000"/>
                </a:solidFill>
              </a:rPr>
              <a:t>th</a:t>
            </a:r>
            <a:r>
              <a:rPr lang="en-US" altLang="zh-CN" sz="1400" dirty="0">
                <a:solidFill>
                  <a:srgbClr val="FF0000"/>
                </a:solidFill>
              </a:rPr>
              <a:t> 2017</a:t>
            </a:r>
          </a:p>
          <a:p>
            <a:pPr>
              <a:buFont typeface="Arial" panose="020B0604020202020204" pitchFamily="34" charset="0"/>
              <a:buChar char="•"/>
            </a:pPr>
            <a:r>
              <a:rPr lang="en-US" altLang="zh-CN" sz="2000" dirty="0">
                <a:solidFill>
                  <a:srgbClr val="FF0000"/>
                </a:solidFill>
              </a:rPr>
              <a:t>September 2017: Draft 2.0 and WG letter ballot – Failed (62.84%)</a:t>
            </a:r>
          </a:p>
          <a:p>
            <a:pPr lvl="1">
              <a:buFont typeface="Arial" panose="020B0604020202020204" pitchFamily="34" charset="0"/>
              <a:buChar char="•"/>
            </a:pPr>
            <a:r>
              <a:rPr lang="en-US" altLang="zh-CN" sz="1400" dirty="0">
                <a:solidFill>
                  <a:srgbClr val="FF0000"/>
                </a:solidFill>
              </a:rPr>
              <a:t>LB-230: opened Oct 5</a:t>
            </a:r>
            <a:r>
              <a:rPr lang="en-US" altLang="zh-CN" sz="1400" baseline="30000" dirty="0">
                <a:solidFill>
                  <a:srgbClr val="FF0000"/>
                </a:solidFill>
              </a:rPr>
              <a:t>th</a:t>
            </a:r>
            <a:r>
              <a:rPr lang="en-US" altLang="zh-CN" sz="1400" dirty="0">
                <a:solidFill>
                  <a:srgbClr val="FF0000"/>
                </a:solidFill>
              </a:rPr>
              <a:t> and closed Nov 4</a:t>
            </a:r>
            <a:r>
              <a:rPr lang="en-US" altLang="zh-CN" sz="1400" baseline="30000" dirty="0">
                <a:solidFill>
                  <a:srgbClr val="FF0000"/>
                </a:solidFill>
              </a:rPr>
              <a:t>th</a:t>
            </a:r>
            <a:r>
              <a:rPr lang="en-US" altLang="zh-CN" sz="1400" dirty="0">
                <a:solidFill>
                  <a:srgbClr val="FF0000"/>
                </a:solidFill>
              </a:rPr>
              <a:t>, 2017</a:t>
            </a:r>
          </a:p>
          <a:p>
            <a:pPr>
              <a:buFont typeface="Arial" panose="020B0604020202020204" pitchFamily="34" charset="0"/>
              <a:buChar char="•"/>
            </a:pPr>
            <a:r>
              <a:rPr lang="en-CA" altLang="zh-CN" sz="2000" dirty="0">
                <a:solidFill>
                  <a:schemeClr val="tx1"/>
                </a:solidFill>
              </a:rPr>
              <a:t>May 2018: Draft 3.0 and WG letter </a:t>
            </a:r>
            <a:r>
              <a:rPr lang="en-CA" altLang="zh-CN" sz="2000" dirty="0" smtClean="0">
                <a:solidFill>
                  <a:schemeClr val="tx1"/>
                </a:solidFill>
              </a:rPr>
              <a:t>Ballot.</a:t>
            </a:r>
            <a:endParaRPr lang="en-CA" altLang="zh-CN" sz="2000" dirty="0">
              <a:solidFill>
                <a:schemeClr val="tx1"/>
              </a:solidFill>
            </a:endParaRPr>
          </a:p>
          <a:p>
            <a:pPr>
              <a:buFont typeface="Arial" panose="020B0604020202020204" pitchFamily="34" charset="0"/>
              <a:buChar char="•"/>
            </a:pPr>
            <a:r>
              <a:rPr lang="en-CA" altLang="zh-CN" sz="2000" dirty="0">
                <a:solidFill>
                  <a:srgbClr val="FFC000"/>
                </a:solidFill>
              </a:rPr>
              <a:t>July 2018: MDR (Mandatory Document Review)</a:t>
            </a:r>
          </a:p>
          <a:p>
            <a:pPr>
              <a:buFont typeface="Arial" panose="020B0604020202020204" pitchFamily="34" charset="0"/>
              <a:buChar char="•"/>
            </a:pPr>
            <a:r>
              <a:rPr lang="en-CA" altLang="zh-CN" sz="2000" dirty="0">
                <a:solidFill>
                  <a:srgbClr val="FFC000"/>
                </a:solidFill>
              </a:rPr>
              <a:t>February 2019: Formation of SB pool </a:t>
            </a:r>
            <a:endParaRPr lang="en-US" altLang="zh-CN" sz="1600" dirty="0">
              <a:solidFill>
                <a:srgbClr val="FFC000"/>
              </a:solidFill>
            </a:endParaRPr>
          </a:p>
          <a:p>
            <a:pPr>
              <a:buFont typeface="Arial" panose="020B0604020202020204" pitchFamily="34" charset="0"/>
              <a:buChar char="•"/>
            </a:pPr>
            <a:r>
              <a:rPr lang="en-US" altLang="zh-CN" sz="2000" dirty="0">
                <a:solidFill>
                  <a:schemeClr val="accent6">
                    <a:lumMod val="75000"/>
                  </a:schemeClr>
                </a:solidFill>
              </a:rPr>
              <a:t>May 2019: Sponsor Ballot</a:t>
            </a:r>
          </a:p>
          <a:p>
            <a:pPr>
              <a:buFont typeface="Arial" panose="020B0604020202020204" pitchFamily="34" charset="0"/>
              <a:buChar char="•"/>
            </a:pPr>
            <a:r>
              <a:rPr lang="en-CA" altLang="zh-CN" sz="2000" dirty="0">
                <a:solidFill>
                  <a:srgbClr val="FFC000"/>
                </a:solidFill>
              </a:rPr>
              <a:t>December 2019: </a:t>
            </a:r>
            <a:r>
              <a:rPr lang="en-CA" altLang="zh-CN" sz="2000" dirty="0" err="1">
                <a:solidFill>
                  <a:srgbClr val="FFC000"/>
                </a:solidFill>
              </a:rPr>
              <a:t>RevCom</a:t>
            </a:r>
            <a:endParaRPr lang="en-US" altLang="zh-CN" sz="2000" dirty="0">
              <a:solidFill>
                <a:srgbClr val="FFC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Right Arrow 6"/>
          <p:cNvSpPr/>
          <p:nvPr/>
        </p:nvSpPr>
        <p:spPr bwMode="auto">
          <a:xfrm rot="10800000">
            <a:off x="5791200" y="4267200"/>
            <a:ext cx="1066800" cy="457200"/>
          </a:xfrm>
          <a:prstGeom prst="right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 name="TextBox 7"/>
          <p:cNvSpPr txBox="1"/>
          <p:nvPr/>
        </p:nvSpPr>
        <p:spPr>
          <a:xfrm>
            <a:off x="6950078" y="4114800"/>
            <a:ext cx="1109471" cy="830997"/>
          </a:xfrm>
          <a:prstGeom prst="rect">
            <a:avLst/>
          </a:prstGeom>
          <a:noFill/>
        </p:spPr>
        <p:txBody>
          <a:bodyPr wrap="none" rtlCol="0">
            <a:spAutoFit/>
          </a:bodyPr>
          <a:lstStyle/>
          <a:p>
            <a:r>
              <a:rPr lang="en-US" b="1" dirty="0" smtClean="0">
                <a:solidFill>
                  <a:schemeClr val="tx1"/>
                </a:solidFill>
              </a:rPr>
              <a:t>We are</a:t>
            </a:r>
          </a:p>
          <a:p>
            <a:pPr algn="ctr"/>
            <a:r>
              <a:rPr lang="en-US" b="1" dirty="0" smtClean="0">
                <a:solidFill>
                  <a:schemeClr val="tx1"/>
                </a:solidFill>
              </a:rPr>
              <a:t>Here</a:t>
            </a:r>
            <a:endParaRPr lang="en-US" b="1" dirty="0">
              <a:solidFill>
                <a:schemeClr val="tx1"/>
              </a:solidFill>
            </a:endParaRPr>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May 06-11, </a:t>
            </a:r>
            <a:r>
              <a:rPr lang="en-US" sz="4000" dirty="0">
                <a:latin typeface="Arial" panose="020B0604020202020204" pitchFamily="34" charset="0"/>
              </a:rPr>
              <a:t>2018</a:t>
            </a:r>
          </a:p>
          <a:p>
            <a:pPr algn="ctr">
              <a:lnSpc>
                <a:spcPct val="90000"/>
              </a:lnSpc>
              <a:buFontTx/>
              <a:buNone/>
            </a:pPr>
            <a:r>
              <a:rPr lang="en-US" sz="4000" dirty="0" smtClean="0">
                <a:latin typeface="Arial" panose="020B0604020202020204" pitchFamily="34" charset="0"/>
              </a:rPr>
              <a:t>Warsaw, Poland</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May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 </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923213" cy="1065213"/>
          </a:xfrm>
        </p:spPr>
        <p:txBody>
          <a:bodyPr/>
          <a:lstStyle/>
          <a:p>
            <a:r>
              <a:rPr lang="en-US" altLang="en-US" dirty="0"/>
              <a:t>Agenda for </a:t>
            </a:r>
            <a:r>
              <a:rPr lang="en-US" altLang="en-US" dirty="0" smtClean="0"/>
              <a:t>Monday May </a:t>
            </a:r>
            <a:r>
              <a:rPr lang="en-US" altLang="en-US" dirty="0"/>
              <a:t>7</a:t>
            </a:r>
            <a:r>
              <a:rPr lang="en-US" altLang="en-US" dirty="0" smtClean="0"/>
              <a:t>,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p>
          <a:p>
            <a:r>
              <a:rPr lang="en-US" dirty="0"/>
              <a:t>Ad Hoc Group #2:</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1689928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May </a:t>
            </a:r>
            <a:r>
              <a:rPr lang="en-US" altLang="en-US" dirty="0"/>
              <a:t>8</a:t>
            </a:r>
            <a:r>
              <a:rPr lang="en-US" altLang="en-US" dirty="0" smtClean="0"/>
              <a:t>,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p>
          <a:p>
            <a:r>
              <a:rPr lang="en-US" dirty="0"/>
              <a:t>Ad Hoc Group #2:</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5213"/>
          </a:xfrm>
        </p:spPr>
        <p:txBody>
          <a:bodyPr/>
          <a:lstStyle/>
          <a:p>
            <a:r>
              <a:rPr lang="en-US" altLang="en-US" dirty="0"/>
              <a:t>Agenda for Tuesday </a:t>
            </a:r>
            <a:r>
              <a:rPr lang="en-US" altLang="en-US" dirty="0" smtClean="0"/>
              <a:t>May </a:t>
            </a:r>
            <a:r>
              <a:rPr lang="en-US" altLang="en-US" dirty="0"/>
              <a:t>8</a:t>
            </a:r>
            <a:r>
              <a:rPr lang="en-US" altLang="en-US" dirty="0" smtClean="0"/>
              <a:t>,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p>
          <a:p>
            <a:r>
              <a:rPr lang="en-US" dirty="0"/>
              <a:t>Ad Hoc Group #2:</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2641869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923213" cy="1065213"/>
          </a:xfrm>
        </p:spPr>
        <p:txBody>
          <a:bodyPr/>
          <a:lstStyle/>
          <a:p>
            <a:r>
              <a:rPr lang="en-US" altLang="en-US" dirty="0"/>
              <a:t>Agenda for Tuesday </a:t>
            </a:r>
            <a:r>
              <a:rPr lang="en-US" altLang="en-US" dirty="0" smtClean="0"/>
              <a:t>May </a:t>
            </a:r>
            <a:r>
              <a:rPr lang="en-US" altLang="en-US" dirty="0"/>
              <a:t>8</a:t>
            </a:r>
            <a:r>
              <a:rPr lang="en-US" altLang="en-US" dirty="0" smtClean="0"/>
              <a:t>,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p>
          <a:p>
            <a:r>
              <a:rPr lang="en-US" dirty="0"/>
              <a:t>Ad Hoc Group #2:</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10592542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May </a:t>
            </a:r>
            <a:r>
              <a:rPr lang="en-US" altLang="en-US" dirty="0"/>
              <a:t>9</a:t>
            </a:r>
            <a:r>
              <a:rPr lang="en-US" altLang="en-US" dirty="0" smtClean="0"/>
              <a:t>,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p>
          <a:p>
            <a:pPr>
              <a:buFont typeface="Arial" panose="020B0604020202020204" pitchFamily="34" charset="0"/>
              <a:buChar char="•"/>
            </a:pPr>
            <a:r>
              <a:rPr lang="en-US" altLang="en-US" dirty="0" smtClean="0"/>
              <a:t>Progress from the ad hoc groups</a:t>
            </a:r>
            <a:endParaRPr lang="en-US" altLang="en-US" dirty="0"/>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May </a:t>
            </a:r>
            <a:r>
              <a:rPr lang="en-US" altLang="en-US" dirty="0"/>
              <a:t>9</a:t>
            </a:r>
            <a:r>
              <a:rPr lang="en-US" altLang="en-US" dirty="0" smtClean="0"/>
              <a:t>,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p>
          <a:p>
            <a:r>
              <a:rPr lang="en-US" dirty="0"/>
              <a:t>Ad Hoc Group #2:</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May 10, 08:00 </a:t>
            </a:r>
            <a:r>
              <a:rPr lang="en-US" altLang="en-US" dirty="0"/>
              <a:t>– </a:t>
            </a:r>
            <a:r>
              <a:rPr lang="en-US" altLang="en-US" dirty="0" smtClean="0"/>
              <a:t>10:00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May 10, 13:30 </a:t>
            </a:r>
            <a:r>
              <a:rPr lang="en-US" altLang="en-US" dirty="0"/>
              <a:t>– </a:t>
            </a:r>
            <a:r>
              <a:rPr lang="en-US" altLang="en-US" dirty="0" smtClean="0"/>
              <a:t>15:30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TG </a:t>
            </a:r>
            <a:r>
              <a:rPr lang="en-US" altLang="en-US" dirty="0"/>
              <a:t>Motions</a:t>
            </a:r>
          </a:p>
          <a:p>
            <a:pPr>
              <a:lnSpc>
                <a:spcPct val="80000"/>
              </a:lnSpc>
              <a:buFont typeface="Arial" panose="020B0604020202020204" pitchFamily="34" charset="0"/>
              <a:buChar char="•"/>
            </a:pPr>
            <a:r>
              <a:rPr lang="en-US" altLang="en-US" dirty="0"/>
              <a:t>Goals for </a:t>
            </a:r>
            <a:r>
              <a:rPr lang="en-US" altLang="en-US" dirty="0" smtClean="0"/>
              <a:t>May 2018</a:t>
            </a:r>
          </a:p>
          <a:p>
            <a:pPr>
              <a:lnSpc>
                <a:spcPct val="80000"/>
              </a:lnSpc>
              <a:buFont typeface="Arial" panose="020B0604020202020204" pitchFamily="34" charset="0"/>
              <a:buChar char="•"/>
            </a:pPr>
            <a:r>
              <a:rPr lang="en-US" altLang="en-US" dirty="0" smtClean="0"/>
              <a:t>Ad hoc meeting, if necessary</a:t>
            </a:r>
            <a:endParaRPr lang="en-US" altLang="en-US" dirty="0"/>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1080</TotalTime>
  <Words>1530</Words>
  <Application>Microsoft Office PowerPoint</Application>
  <PresentationFormat>On-screen Show (4:3)</PresentationFormat>
  <Paragraphs>326</Paragraphs>
  <Slides>30</Slides>
  <Notes>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41" baseType="lpstr">
      <vt:lpstr>Arial Unicode MS</vt:lpstr>
      <vt:lpstr>MS Gothic</vt:lpstr>
      <vt:lpstr>Arial</vt:lpstr>
      <vt:lpstr>Arial Black</vt:lpstr>
      <vt:lpstr>Calibri</vt:lpstr>
      <vt:lpstr>Monotype Sorts</vt:lpstr>
      <vt:lpstr>Symbol</vt:lpstr>
      <vt:lpstr>Times New Roman</vt:lpstr>
      <vt:lpstr>Wingdings</vt:lpstr>
      <vt:lpstr>Office Theme</vt:lpstr>
      <vt:lpstr>Document</vt:lpstr>
      <vt:lpstr>TGax May 2018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May 7, 13:30 – 15:30 </vt:lpstr>
      <vt:lpstr>Submissions</vt:lpstr>
      <vt:lpstr>Summary from March 2018</vt:lpstr>
      <vt:lpstr>Approval of  TG Minutes (March 2018 Meeting and Telecon Minutes) </vt:lpstr>
      <vt:lpstr>Timeline</vt:lpstr>
      <vt:lpstr>Editor Report </vt:lpstr>
      <vt:lpstr>Agenda for Monday May 7, 19:30 – 21:30 </vt:lpstr>
      <vt:lpstr>Agenda for Tuesday May 8, 10:30 – 12:30 </vt:lpstr>
      <vt:lpstr>Agenda for Tuesday May 8, 16:00 – 18:00 </vt:lpstr>
      <vt:lpstr>Agenda for Tuesday May 8, 19:30 – 21:30 </vt:lpstr>
      <vt:lpstr>Agenda for Wednesday May 9, 08:00 – 10:00 </vt:lpstr>
      <vt:lpstr>Agenda for Wednesday May 9, 16:00 – 18:00 </vt:lpstr>
      <vt:lpstr>Agenda for Thursday May 10, 08:00 – 10:00</vt:lpstr>
      <vt:lpstr>Agenda for Thursday May 10, 13:30 – 15:30</vt:lpstr>
      <vt:lpstr>Ad Hoc Meeting</vt:lpstr>
      <vt:lpstr>Telecons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65</cp:revision>
  <cp:lastPrinted>1601-01-01T00:00:00Z</cp:lastPrinted>
  <dcterms:created xsi:type="dcterms:W3CDTF">2017-01-26T15:28:16Z</dcterms:created>
  <dcterms:modified xsi:type="dcterms:W3CDTF">2018-03-28T18:27:17Z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1522261387</vt:lpwstr>
  </property>
</Properties>
</file>